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6" r:id="rId3"/>
    <p:sldId id="257" r:id="rId4"/>
    <p:sldId id="262" r:id="rId5"/>
    <p:sldId id="263" r:id="rId6"/>
  </p:sldIdLst>
  <p:sldSz cx="9144000" cy="6858000" type="screen4x3"/>
  <p:notesSz cx="6858000" cy="9144000"/>
  <p:custDataLst>
    <p:tags r:id="rId8"/>
  </p:custDataLst>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6666"/>
    <a:srgbClr val="008000"/>
    <a:srgbClr val="000066"/>
    <a:srgbClr val="000000"/>
    <a:srgbClr val="003300"/>
    <a:srgbClr val="00FF00"/>
    <a:srgbClr val="4B4B4B"/>
    <a:srgbClr val="33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F8D60-20A5-4A0A-B352-48986B8E375F}" type="datetimeFigureOut">
              <a:rPr lang="el-GR" smtClean="0"/>
              <a:t>10/2/2023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51E8F-F51F-4053-B63A-ED9AA9E8CD0B}" type="slidenum">
              <a:rPr lang="el-GR" smtClean="0"/>
              <a:t>‹#›</a:t>
            </a:fld>
            <a:endParaRPr lang="el-GR"/>
          </a:p>
        </p:txBody>
      </p:sp>
    </p:spTree>
    <p:extLst>
      <p:ext uri="{BB962C8B-B14F-4D97-AF65-F5344CB8AC3E}">
        <p14:creationId xmlns:p14="http://schemas.microsoft.com/office/powerpoint/2010/main" val="192866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1</a:t>
            </a:fld>
            <a:endParaRPr lang="el-GR"/>
          </a:p>
        </p:txBody>
      </p:sp>
    </p:spTree>
    <p:extLst>
      <p:ext uri="{BB962C8B-B14F-4D97-AF65-F5344CB8AC3E}">
        <p14:creationId xmlns:p14="http://schemas.microsoft.com/office/powerpoint/2010/main" val="335918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2</a:t>
            </a:fld>
            <a:endParaRPr lang="el-GR"/>
          </a:p>
        </p:txBody>
      </p:sp>
    </p:spTree>
    <p:extLst>
      <p:ext uri="{BB962C8B-B14F-4D97-AF65-F5344CB8AC3E}">
        <p14:creationId xmlns:p14="http://schemas.microsoft.com/office/powerpoint/2010/main" val="339084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3</a:t>
            </a:fld>
            <a:endParaRPr lang="el-GR"/>
          </a:p>
        </p:txBody>
      </p:sp>
    </p:spTree>
    <p:extLst>
      <p:ext uri="{BB962C8B-B14F-4D97-AF65-F5344CB8AC3E}">
        <p14:creationId xmlns:p14="http://schemas.microsoft.com/office/powerpoint/2010/main" val="294858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4</a:t>
            </a:fld>
            <a:endParaRPr lang="el-GR"/>
          </a:p>
        </p:txBody>
      </p:sp>
    </p:spTree>
    <p:extLst>
      <p:ext uri="{BB962C8B-B14F-4D97-AF65-F5344CB8AC3E}">
        <p14:creationId xmlns:p14="http://schemas.microsoft.com/office/powerpoint/2010/main" val="200557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5</a:t>
            </a:fld>
            <a:endParaRPr lang="el-GR"/>
          </a:p>
        </p:txBody>
      </p:sp>
    </p:spTree>
    <p:extLst>
      <p:ext uri="{BB962C8B-B14F-4D97-AF65-F5344CB8AC3E}">
        <p14:creationId xmlns:p14="http://schemas.microsoft.com/office/powerpoint/2010/main" val="285780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BAE1A-36DA-4A9A-8291-9E94BDB10640}"/>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92EF117-53A2-4039-A7DF-E044DCE55C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434616A-9384-492D-889F-8C489F219A15}"/>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E00980D0-BA16-4F21-86CB-3F8C50149FD1}"/>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888AF0E5-31B6-455D-89F1-40D2F3ABADC5}"/>
              </a:ext>
            </a:extLst>
          </p:cNvPr>
          <p:cNvSpPr>
            <a:spLocks noGrp="1"/>
          </p:cNvSpPr>
          <p:nvPr>
            <p:ph type="sldNum" sz="quarter" idx="12"/>
          </p:nvPr>
        </p:nvSpPr>
        <p:spPr/>
        <p:txBody>
          <a:bodyPr/>
          <a:lstStyle>
            <a:lvl1pPr>
              <a:defRPr/>
            </a:lvl1pPr>
          </a:lstStyle>
          <a:p>
            <a:fld id="{A7E16D79-5CEA-4552-8EE1-BEDE0B1036CF}" type="slidenum">
              <a:rPr lang="el-GR" altLang="el-GR"/>
              <a:pPr/>
              <a:t>‹#›</a:t>
            </a:fld>
            <a:endParaRPr lang="el-GR" altLang="el-GR"/>
          </a:p>
        </p:txBody>
      </p:sp>
    </p:spTree>
    <p:extLst>
      <p:ext uri="{BB962C8B-B14F-4D97-AF65-F5344CB8AC3E}">
        <p14:creationId xmlns:p14="http://schemas.microsoft.com/office/powerpoint/2010/main" val="18819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2DDAF0-F077-4669-B239-64BAF7D447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70F9B08-CA2D-4552-9E22-24FC2BFCEBE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A57441-C086-419F-A246-78527AF70CAD}"/>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AE01E22B-526F-4E6A-8219-4DB181B7A913}"/>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6EE3BA5-03AB-4D82-9ED3-A16D710968E3}"/>
              </a:ext>
            </a:extLst>
          </p:cNvPr>
          <p:cNvSpPr>
            <a:spLocks noGrp="1"/>
          </p:cNvSpPr>
          <p:nvPr>
            <p:ph type="sldNum" sz="quarter" idx="12"/>
          </p:nvPr>
        </p:nvSpPr>
        <p:spPr/>
        <p:txBody>
          <a:bodyPr/>
          <a:lstStyle>
            <a:lvl1pPr>
              <a:defRPr/>
            </a:lvl1pPr>
          </a:lstStyle>
          <a:p>
            <a:fld id="{C0E823AA-F13F-4382-9ECA-85706A073CCF}" type="slidenum">
              <a:rPr lang="el-GR" altLang="el-GR"/>
              <a:pPr/>
              <a:t>‹#›</a:t>
            </a:fld>
            <a:endParaRPr lang="el-GR" altLang="el-GR"/>
          </a:p>
        </p:txBody>
      </p:sp>
    </p:spTree>
    <p:extLst>
      <p:ext uri="{BB962C8B-B14F-4D97-AF65-F5344CB8AC3E}">
        <p14:creationId xmlns:p14="http://schemas.microsoft.com/office/powerpoint/2010/main" val="166578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A6CE4ED-DCCC-4F09-80A2-F42560B4C6CD}"/>
              </a:ext>
            </a:extLst>
          </p:cNvPr>
          <p:cNvSpPr>
            <a:spLocks noGrp="1"/>
          </p:cNvSpPr>
          <p:nvPr>
            <p:ph type="title" orient="vert"/>
          </p:nvPr>
        </p:nvSpPr>
        <p:spPr>
          <a:xfrm>
            <a:off x="6629400" y="274638"/>
            <a:ext cx="2057400" cy="5851525"/>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2BD95A8-EEF4-4DA3-B1E6-11F2CD659B4D}"/>
              </a:ext>
            </a:extLst>
          </p:cNvPr>
          <p:cNvSpPr>
            <a:spLocks noGrp="1"/>
          </p:cNvSpPr>
          <p:nvPr>
            <p:ph type="body" orient="vert" idx="1"/>
          </p:nvPr>
        </p:nvSpPr>
        <p:spPr>
          <a:xfrm>
            <a:off x="457200" y="274638"/>
            <a:ext cx="6019800" cy="58515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B3661F-2883-47A1-9CDA-C66D7C90B5DD}"/>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D847F2C0-7567-49D1-AAF3-5BAED3DE2D0B}"/>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F4BF9B44-A62A-4B59-8B30-0EAD9C836CF8}"/>
              </a:ext>
            </a:extLst>
          </p:cNvPr>
          <p:cNvSpPr>
            <a:spLocks noGrp="1"/>
          </p:cNvSpPr>
          <p:nvPr>
            <p:ph type="sldNum" sz="quarter" idx="12"/>
          </p:nvPr>
        </p:nvSpPr>
        <p:spPr/>
        <p:txBody>
          <a:bodyPr/>
          <a:lstStyle>
            <a:lvl1pPr>
              <a:defRPr/>
            </a:lvl1pPr>
          </a:lstStyle>
          <a:p>
            <a:fld id="{B6B0486B-87E1-4D19-B72B-15A5B3ACCF79}" type="slidenum">
              <a:rPr lang="el-GR" altLang="el-GR"/>
              <a:pPr/>
              <a:t>‹#›</a:t>
            </a:fld>
            <a:endParaRPr lang="el-GR" altLang="el-GR"/>
          </a:p>
        </p:txBody>
      </p:sp>
    </p:spTree>
    <p:extLst>
      <p:ext uri="{BB962C8B-B14F-4D97-AF65-F5344CB8AC3E}">
        <p14:creationId xmlns:p14="http://schemas.microsoft.com/office/powerpoint/2010/main" val="53888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2016F-366F-4D80-B951-90EF69C4A1A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17DC451-EEDB-45D5-BAFF-41FCAF741BD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EC4993-6D1D-492C-AE3D-E0AFBC38A641}"/>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356EDFD-B779-4DE6-85E7-0B1AED408B28}"/>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5E9DD10-9AB0-46C4-8ABB-8CB31B4D39EA}"/>
              </a:ext>
            </a:extLst>
          </p:cNvPr>
          <p:cNvSpPr>
            <a:spLocks noGrp="1"/>
          </p:cNvSpPr>
          <p:nvPr>
            <p:ph type="sldNum" sz="quarter" idx="12"/>
          </p:nvPr>
        </p:nvSpPr>
        <p:spPr/>
        <p:txBody>
          <a:bodyPr/>
          <a:lstStyle>
            <a:lvl1pPr>
              <a:defRPr/>
            </a:lvl1pPr>
          </a:lstStyle>
          <a:p>
            <a:fld id="{5884930B-F8F4-477C-B387-5A6BBE5B6402}" type="slidenum">
              <a:rPr lang="el-GR" altLang="el-GR"/>
              <a:pPr/>
              <a:t>‹#›</a:t>
            </a:fld>
            <a:endParaRPr lang="el-GR" altLang="el-GR"/>
          </a:p>
        </p:txBody>
      </p:sp>
    </p:spTree>
    <p:extLst>
      <p:ext uri="{BB962C8B-B14F-4D97-AF65-F5344CB8AC3E}">
        <p14:creationId xmlns:p14="http://schemas.microsoft.com/office/powerpoint/2010/main" val="232290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7EED5-DE51-48D6-B2EE-E193EEF62617}"/>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0740C3-05A5-4E19-A84D-88CBDFF40FA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D170D78-90E2-48C0-876B-2ADC83FD6993}"/>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2C3F750-A4A7-45E4-AEBC-D1D45C0CE376}"/>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96332F7A-4ED3-4320-8340-2B69B26B6527}"/>
              </a:ext>
            </a:extLst>
          </p:cNvPr>
          <p:cNvSpPr>
            <a:spLocks noGrp="1"/>
          </p:cNvSpPr>
          <p:nvPr>
            <p:ph type="sldNum" sz="quarter" idx="12"/>
          </p:nvPr>
        </p:nvSpPr>
        <p:spPr/>
        <p:txBody>
          <a:bodyPr/>
          <a:lstStyle>
            <a:lvl1pPr>
              <a:defRPr/>
            </a:lvl1pPr>
          </a:lstStyle>
          <a:p>
            <a:fld id="{58336CFD-F2C1-438E-B9EE-48AC6AB7DD08}" type="slidenum">
              <a:rPr lang="el-GR" altLang="el-GR"/>
              <a:pPr/>
              <a:t>‹#›</a:t>
            </a:fld>
            <a:endParaRPr lang="el-GR" altLang="el-GR"/>
          </a:p>
        </p:txBody>
      </p:sp>
    </p:spTree>
    <p:extLst>
      <p:ext uri="{BB962C8B-B14F-4D97-AF65-F5344CB8AC3E}">
        <p14:creationId xmlns:p14="http://schemas.microsoft.com/office/powerpoint/2010/main" val="201369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C2367-D0A2-4C91-A500-EDB931EE88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9CBD71-6512-44AA-ABA1-2FC137E0D5A5}"/>
              </a:ext>
            </a:extLst>
          </p:cNvPr>
          <p:cNvSpPr>
            <a:spLocks noGrp="1"/>
          </p:cNvSpPr>
          <p:nvPr>
            <p:ph sz="half" idx="1"/>
          </p:nvPr>
        </p:nvSpPr>
        <p:spPr>
          <a:xfrm>
            <a:off x="457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9759B9F-797A-4BD7-944D-EBB77A7D2E6C}"/>
              </a:ext>
            </a:extLst>
          </p:cNvPr>
          <p:cNvSpPr>
            <a:spLocks noGrp="1"/>
          </p:cNvSpPr>
          <p:nvPr>
            <p:ph sz="half" idx="2"/>
          </p:nvPr>
        </p:nvSpPr>
        <p:spPr>
          <a:xfrm>
            <a:off x="4648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302D93B-1161-4F13-9B9A-5F75788A10CE}"/>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3CD21D46-BA04-4C1E-A050-B8DB8AA94A0D}"/>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DEAC2933-3CC3-4EA0-A6BF-07AF304099DE}"/>
              </a:ext>
            </a:extLst>
          </p:cNvPr>
          <p:cNvSpPr>
            <a:spLocks noGrp="1"/>
          </p:cNvSpPr>
          <p:nvPr>
            <p:ph type="sldNum" sz="quarter" idx="12"/>
          </p:nvPr>
        </p:nvSpPr>
        <p:spPr/>
        <p:txBody>
          <a:bodyPr/>
          <a:lstStyle>
            <a:lvl1pPr>
              <a:defRPr/>
            </a:lvl1pPr>
          </a:lstStyle>
          <a:p>
            <a:fld id="{62C75F4C-2BEE-4C01-BF39-A85D3294E4B6}" type="slidenum">
              <a:rPr lang="el-GR" altLang="el-GR"/>
              <a:pPr/>
              <a:t>‹#›</a:t>
            </a:fld>
            <a:endParaRPr lang="el-GR" altLang="el-GR"/>
          </a:p>
        </p:txBody>
      </p:sp>
    </p:spTree>
    <p:extLst>
      <p:ext uri="{BB962C8B-B14F-4D97-AF65-F5344CB8AC3E}">
        <p14:creationId xmlns:p14="http://schemas.microsoft.com/office/powerpoint/2010/main" val="38936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691B7-15FE-49F6-A5DB-31A2E704E514}"/>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F42C1E-2CF4-49E1-A65E-F68B185E61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0468D1C-D0D3-4686-8A59-26F186734C82}"/>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7227C1B-1CB4-4A8B-85A9-117401052B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A58609F-2F9B-44CF-8424-33F511ABA792}"/>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8F61C85-FBD6-4D69-88E5-E5258854723D}"/>
              </a:ext>
            </a:extLst>
          </p:cNvPr>
          <p:cNvSpPr>
            <a:spLocks noGrp="1"/>
          </p:cNvSpPr>
          <p:nvPr>
            <p:ph type="dt" sz="half"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DE771D3F-D79A-4C3A-92FD-871CF704D7E9}"/>
              </a:ext>
            </a:extLst>
          </p:cNvPr>
          <p:cNvSpPr>
            <a:spLocks noGrp="1"/>
          </p:cNvSpPr>
          <p:nvPr>
            <p:ph type="ftr" sz="quarter" idx="11"/>
          </p:nvPr>
        </p:nvSpPr>
        <p:spPr/>
        <p:txBody>
          <a:bodyPr/>
          <a:lstStyle>
            <a:lvl1pPr>
              <a:defRPr/>
            </a:lvl1pPr>
          </a:lstStyle>
          <a:p>
            <a:endParaRPr lang="el-GR" altLang="el-GR"/>
          </a:p>
        </p:txBody>
      </p:sp>
      <p:sp>
        <p:nvSpPr>
          <p:cNvPr id="9" name="Θέση αριθμού διαφάνειας 8">
            <a:extLst>
              <a:ext uri="{FF2B5EF4-FFF2-40B4-BE49-F238E27FC236}">
                <a16:creationId xmlns:a16="http://schemas.microsoft.com/office/drawing/2014/main" id="{BBC66C81-18A9-4366-8B66-88886D6BDA28}"/>
              </a:ext>
            </a:extLst>
          </p:cNvPr>
          <p:cNvSpPr>
            <a:spLocks noGrp="1"/>
          </p:cNvSpPr>
          <p:nvPr>
            <p:ph type="sldNum" sz="quarter" idx="12"/>
          </p:nvPr>
        </p:nvSpPr>
        <p:spPr/>
        <p:txBody>
          <a:bodyPr/>
          <a:lstStyle>
            <a:lvl1pPr>
              <a:defRPr/>
            </a:lvl1pPr>
          </a:lstStyle>
          <a:p>
            <a:fld id="{1F279DB3-FB47-4DC4-9990-F67DCD5CBF61}" type="slidenum">
              <a:rPr lang="el-GR" altLang="el-GR"/>
              <a:pPr/>
              <a:t>‹#›</a:t>
            </a:fld>
            <a:endParaRPr lang="el-GR" altLang="el-GR"/>
          </a:p>
        </p:txBody>
      </p:sp>
    </p:spTree>
    <p:extLst>
      <p:ext uri="{BB962C8B-B14F-4D97-AF65-F5344CB8AC3E}">
        <p14:creationId xmlns:p14="http://schemas.microsoft.com/office/powerpoint/2010/main" val="392597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7B97F-8BF8-437C-8785-093FA9473D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CADC5B9-9B8B-4209-A9B0-831D6860CEF1}"/>
              </a:ext>
            </a:extLst>
          </p:cNvPr>
          <p:cNvSpPr>
            <a:spLocks noGrp="1"/>
          </p:cNvSpPr>
          <p:nvPr>
            <p:ph type="dt" sz="half"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07B72D53-50B6-45F8-A080-A07AACEE32D6}"/>
              </a:ext>
            </a:extLst>
          </p:cNvPr>
          <p:cNvSpPr>
            <a:spLocks noGrp="1"/>
          </p:cNvSpPr>
          <p:nvPr>
            <p:ph type="ftr" sz="quarter" idx="11"/>
          </p:nvPr>
        </p:nvSpPr>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0900D42B-0B67-4A9C-9D8B-54F27B38BD08}"/>
              </a:ext>
            </a:extLst>
          </p:cNvPr>
          <p:cNvSpPr>
            <a:spLocks noGrp="1"/>
          </p:cNvSpPr>
          <p:nvPr>
            <p:ph type="sldNum" sz="quarter" idx="12"/>
          </p:nvPr>
        </p:nvSpPr>
        <p:spPr/>
        <p:txBody>
          <a:bodyPr/>
          <a:lstStyle>
            <a:lvl1pPr>
              <a:defRPr/>
            </a:lvl1pPr>
          </a:lstStyle>
          <a:p>
            <a:fld id="{476B8777-4CD7-45DB-91FF-DDDC9EBDADE2}" type="slidenum">
              <a:rPr lang="el-GR" altLang="el-GR"/>
              <a:pPr/>
              <a:t>‹#›</a:t>
            </a:fld>
            <a:endParaRPr lang="el-GR" altLang="el-GR"/>
          </a:p>
        </p:txBody>
      </p:sp>
    </p:spTree>
    <p:extLst>
      <p:ext uri="{BB962C8B-B14F-4D97-AF65-F5344CB8AC3E}">
        <p14:creationId xmlns:p14="http://schemas.microsoft.com/office/powerpoint/2010/main" val="33563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4D56DBE-80D9-44BF-BB71-7EDF960B9402}"/>
              </a:ext>
            </a:extLst>
          </p:cNvPr>
          <p:cNvSpPr>
            <a:spLocks noGrp="1"/>
          </p:cNvSpPr>
          <p:nvPr>
            <p:ph type="dt" sz="half"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B25E4BF7-EC1F-4147-82C1-5478821258EF}"/>
              </a:ext>
            </a:extLst>
          </p:cNvPr>
          <p:cNvSpPr>
            <a:spLocks noGrp="1"/>
          </p:cNvSpPr>
          <p:nvPr>
            <p:ph type="ftr" sz="quarter" idx="11"/>
          </p:nvPr>
        </p:nvSpPr>
        <p:spPr/>
        <p:txBody>
          <a:bodyPr/>
          <a:lstStyle>
            <a:lvl1pPr>
              <a:defRPr/>
            </a:lvl1pPr>
          </a:lstStyle>
          <a:p>
            <a:endParaRPr lang="el-GR" altLang="el-GR"/>
          </a:p>
        </p:txBody>
      </p:sp>
      <p:sp>
        <p:nvSpPr>
          <p:cNvPr id="4" name="Θέση αριθμού διαφάνειας 3">
            <a:extLst>
              <a:ext uri="{FF2B5EF4-FFF2-40B4-BE49-F238E27FC236}">
                <a16:creationId xmlns:a16="http://schemas.microsoft.com/office/drawing/2014/main" id="{711367E2-2DD6-4C68-A5F4-ECA70AA5CB73}"/>
              </a:ext>
            </a:extLst>
          </p:cNvPr>
          <p:cNvSpPr>
            <a:spLocks noGrp="1"/>
          </p:cNvSpPr>
          <p:nvPr>
            <p:ph type="sldNum" sz="quarter" idx="12"/>
          </p:nvPr>
        </p:nvSpPr>
        <p:spPr/>
        <p:txBody>
          <a:bodyPr/>
          <a:lstStyle>
            <a:lvl1pPr>
              <a:defRPr/>
            </a:lvl1pPr>
          </a:lstStyle>
          <a:p>
            <a:fld id="{6546DDAE-D08A-4187-B452-E9975E46F27D}" type="slidenum">
              <a:rPr lang="el-GR" altLang="el-GR"/>
              <a:pPr/>
              <a:t>‹#›</a:t>
            </a:fld>
            <a:endParaRPr lang="el-GR" altLang="el-GR"/>
          </a:p>
        </p:txBody>
      </p:sp>
    </p:spTree>
    <p:extLst>
      <p:ext uri="{BB962C8B-B14F-4D97-AF65-F5344CB8AC3E}">
        <p14:creationId xmlns:p14="http://schemas.microsoft.com/office/powerpoint/2010/main" val="244620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616B8-687D-43DC-88F6-A5C35D0626C0}"/>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23FF12-67CE-4A7E-BE9A-1DB7E75EF77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F50DE2F-E6AE-4463-92FD-82BEF968B0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B0AC09-93F1-451E-B704-3A1851BB83CD}"/>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738DEC07-D108-46C0-9061-6CB6D2126439}"/>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296DDDDF-F18E-434D-B86F-AB59477A2A12}"/>
              </a:ext>
            </a:extLst>
          </p:cNvPr>
          <p:cNvSpPr>
            <a:spLocks noGrp="1"/>
          </p:cNvSpPr>
          <p:nvPr>
            <p:ph type="sldNum" sz="quarter" idx="12"/>
          </p:nvPr>
        </p:nvSpPr>
        <p:spPr/>
        <p:txBody>
          <a:bodyPr/>
          <a:lstStyle>
            <a:lvl1pPr>
              <a:defRPr/>
            </a:lvl1pPr>
          </a:lstStyle>
          <a:p>
            <a:fld id="{9B6C1968-7508-4C8E-BF79-BB49E9EF13E5}" type="slidenum">
              <a:rPr lang="el-GR" altLang="el-GR"/>
              <a:pPr/>
              <a:t>‹#›</a:t>
            </a:fld>
            <a:endParaRPr lang="el-GR" altLang="el-GR"/>
          </a:p>
        </p:txBody>
      </p:sp>
    </p:spTree>
    <p:extLst>
      <p:ext uri="{BB962C8B-B14F-4D97-AF65-F5344CB8AC3E}">
        <p14:creationId xmlns:p14="http://schemas.microsoft.com/office/powerpoint/2010/main" val="28529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2FBC8-5D6A-4A1F-A031-D299DC4B41AC}"/>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5331447-F745-4EDD-9F73-D4739BC7BBF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7372B70-4812-40A9-AE95-A1A1FE5E5C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5255CB-43C1-4D1E-8AD4-1BD666D248E4}"/>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D6F2E078-4CD5-4E54-AB65-EB6327C1DF91}"/>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FB7C0EF3-BEC0-4D4E-9634-4FE26F7E7A31}"/>
              </a:ext>
            </a:extLst>
          </p:cNvPr>
          <p:cNvSpPr>
            <a:spLocks noGrp="1"/>
          </p:cNvSpPr>
          <p:nvPr>
            <p:ph type="sldNum" sz="quarter" idx="12"/>
          </p:nvPr>
        </p:nvSpPr>
        <p:spPr/>
        <p:txBody>
          <a:bodyPr/>
          <a:lstStyle>
            <a:lvl1pPr>
              <a:defRPr/>
            </a:lvl1pPr>
          </a:lstStyle>
          <a:p>
            <a:fld id="{E0E351F7-58B3-4987-B6FD-5E9CC5DCB41D}" type="slidenum">
              <a:rPr lang="el-GR" altLang="el-GR"/>
              <a:pPr/>
              <a:t>‹#›</a:t>
            </a:fld>
            <a:endParaRPr lang="el-GR" altLang="el-GR"/>
          </a:p>
        </p:txBody>
      </p:sp>
    </p:spTree>
    <p:extLst>
      <p:ext uri="{BB962C8B-B14F-4D97-AF65-F5344CB8AC3E}">
        <p14:creationId xmlns:p14="http://schemas.microsoft.com/office/powerpoint/2010/main" val="25704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BB76FA-BD3E-4C29-8CE6-DAF86281F8D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id="{345C087A-6173-4E17-A54C-60D9316C1B6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9D5791A6-5C12-4ED7-9F63-80A01B80D4E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ltLang="el-GR"/>
          </a:p>
        </p:txBody>
      </p:sp>
      <p:sp>
        <p:nvSpPr>
          <p:cNvPr id="1029" name="Rectangle 5">
            <a:extLst>
              <a:ext uri="{FF2B5EF4-FFF2-40B4-BE49-F238E27FC236}">
                <a16:creationId xmlns:a16="http://schemas.microsoft.com/office/drawing/2014/main" id="{8144D477-8181-4281-86AF-D28B8BE3787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ltLang="el-GR"/>
          </a:p>
        </p:txBody>
      </p:sp>
      <p:sp>
        <p:nvSpPr>
          <p:cNvPr id="1030" name="Rectangle 6">
            <a:extLst>
              <a:ext uri="{FF2B5EF4-FFF2-40B4-BE49-F238E27FC236}">
                <a16:creationId xmlns:a16="http://schemas.microsoft.com/office/drawing/2014/main" id="{992E62AC-459A-4F3D-907A-EA62831182E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754BCB4-3C3B-422F-81CF-CB4BD58B0604}" type="slidenum">
              <a:rPr lang="el-GR" altLang="el-GR"/>
              <a:pPr/>
              <a:t>‹#›</a:t>
            </a:fld>
            <a:endParaRPr lang="el-GR" altLang="el-G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hyperlink" Target="file:///C:\Users\giordok\Documents\SCHOOL\&#914;'%20&#915;&#965;&#956;&#957;&#945;&#963;&#943;&#959;&#965;\&#934;&#965;&#963;&#953;&#954;&#942;\&#928;&#945;&#961;&#959;&#965;&#963;&#953;&#940;&#963;&#949;&#953;&#962;\&#928;&#943;&#949;&#963;&#951;\files\&#914;ed_of_nails_sandwich_Guinnes.mp4"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61FB47E-BC8B-44DF-A556-186C99EC5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90600"/>
            <a:ext cx="8686800" cy="5638800"/>
          </a:xfrm>
          <a:prstGeom prst="rect">
            <a:avLst/>
          </a:prstGeom>
        </p:spPr>
      </p:pic>
      <p:sp>
        <p:nvSpPr>
          <p:cNvPr id="2" name="Ορθογώνιο 1">
            <a:extLst>
              <a:ext uri="{FF2B5EF4-FFF2-40B4-BE49-F238E27FC236}">
                <a16:creationId xmlns:a16="http://schemas.microsoft.com/office/drawing/2014/main" id="{DAFDF03C-5A8A-34F4-25A3-D1D405B88845}"/>
              </a:ext>
            </a:extLst>
          </p:cNvPr>
          <p:cNvSpPr/>
          <p:nvPr/>
        </p:nvSpPr>
        <p:spPr>
          <a:xfrm>
            <a:off x="762000" y="228600"/>
            <a:ext cx="5334000"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Τι χρησιμότητα έχουν τα χιονοπέδιλα;</a:t>
            </a:r>
          </a:p>
        </p:txBody>
      </p:sp>
      <p:sp>
        <p:nvSpPr>
          <p:cNvPr id="5" name="Κουμπί ενέργειας: Βίντεο 4">
            <a:hlinkClick r:id="rId5" action="ppaction://hlinkfile" highlightClick="1"/>
            <a:extLst>
              <a:ext uri="{FF2B5EF4-FFF2-40B4-BE49-F238E27FC236}">
                <a16:creationId xmlns:a16="http://schemas.microsoft.com/office/drawing/2014/main" id="{96820351-E173-8095-BA08-B2A19C7BF978}"/>
              </a:ext>
            </a:extLst>
          </p:cNvPr>
          <p:cNvSpPr/>
          <p:nvPr/>
        </p:nvSpPr>
        <p:spPr>
          <a:xfrm>
            <a:off x="6781800" y="228600"/>
            <a:ext cx="1600200" cy="533400"/>
          </a:xfrm>
          <a:prstGeom prst="actionButtonMovi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Tree>
    <p:custDataLst>
      <p:tags r:id="rId1"/>
    </p:custDataLst>
    <p:extLst>
      <p:ext uri="{BB962C8B-B14F-4D97-AF65-F5344CB8AC3E}">
        <p14:creationId xmlns:p14="http://schemas.microsoft.com/office/powerpoint/2010/main" val="35300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AutoShape 20">
            <a:extLst>
              <a:ext uri="{FF2B5EF4-FFF2-40B4-BE49-F238E27FC236}">
                <a16:creationId xmlns:a16="http://schemas.microsoft.com/office/drawing/2014/main" id="{F975447A-57CC-4D83-A679-D4435B9739FC}"/>
              </a:ext>
            </a:extLst>
          </p:cNvPr>
          <p:cNvSpPr>
            <a:spLocks noChangeArrowheads="1"/>
          </p:cNvSpPr>
          <p:nvPr/>
        </p:nvSpPr>
        <p:spPr bwMode="auto">
          <a:xfrm>
            <a:off x="1072166" y="1247615"/>
            <a:ext cx="304800" cy="381000"/>
          </a:xfrm>
          <a:prstGeom prst="downArrow">
            <a:avLst>
              <a:gd name="adj1" fmla="val 50000"/>
              <a:gd name="adj2" fmla="val 3125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l-GR"/>
          </a:p>
        </p:txBody>
      </p:sp>
      <p:sp>
        <p:nvSpPr>
          <p:cNvPr id="4101" name="AutoShape 5">
            <a:extLst>
              <a:ext uri="{FF2B5EF4-FFF2-40B4-BE49-F238E27FC236}">
                <a16:creationId xmlns:a16="http://schemas.microsoft.com/office/drawing/2014/main" id="{07DD854C-6390-4965-8CBD-F01C46DB9858}"/>
              </a:ext>
            </a:extLst>
          </p:cNvPr>
          <p:cNvSpPr>
            <a:spLocks noChangeArrowheads="1"/>
          </p:cNvSpPr>
          <p:nvPr/>
        </p:nvSpPr>
        <p:spPr bwMode="auto">
          <a:xfrm>
            <a:off x="2590800" y="333215"/>
            <a:ext cx="1371600" cy="45720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l-GR" altLang="el-GR"/>
              <a:t>Δύναμη </a:t>
            </a:r>
          </a:p>
        </p:txBody>
      </p:sp>
      <p:sp>
        <p:nvSpPr>
          <p:cNvPr id="4103" name="AutoShape 7">
            <a:extLst>
              <a:ext uri="{FF2B5EF4-FFF2-40B4-BE49-F238E27FC236}">
                <a16:creationId xmlns:a16="http://schemas.microsoft.com/office/drawing/2014/main" id="{12A31EED-24CA-4166-8DD7-FC61D25860D4}"/>
              </a:ext>
            </a:extLst>
          </p:cNvPr>
          <p:cNvSpPr>
            <a:spLocks noChangeArrowheads="1"/>
          </p:cNvSpPr>
          <p:nvPr/>
        </p:nvSpPr>
        <p:spPr bwMode="auto">
          <a:xfrm>
            <a:off x="228600" y="1704815"/>
            <a:ext cx="2590800" cy="457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l-GR" altLang="el-GR"/>
              <a:t>Μεταβολή στην κίνηση </a:t>
            </a:r>
          </a:p>
        </p:txBody>
      </p:sp>
      <p:sp>
        <p:nvSpPr>
          <p:cNvPr id="4105" name="AutoShape 9">
            <a:extLst>
              <a:ext uri="{FF2B5EF4-FFF2-40B4-BE49-F238E27FC236}">
                <a16:creationId xmlns:a16="http://schemas.microsoft.com/office/drawing/2014/main" id="{A1033050-09CA-47C0-818E-C71E5BC705C4}"/>
              </a:ext>
            </a:extLst>
          </p:cNvPr>
          <p:cNvSpPr>
            <a:spLocks noChangeArrowheads="1"/>
          </p:cNvSpPr>
          <p:nvPr/>
        </p:nvSpPr>
        <p:spPr bwMode="auto">
          <a:xfrm>
            <a:off x="3657600" y="1704815"/>
            <a:ext cx="1828800" cy="457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l-GR" altLang="el-GR" dirty="0"/>
              <a:t>Παραμόρφωση </a:t>
            </a:r>
          </a:p>
        </p:txBody>
      </p:sp>
      <p:sp>
        <p:nvSpPr>
          <p:cNvPr id="4108" name="AutoShape 12">
            <a:extLst>
              <a:ext uri="{FF2B5EF4-FFF2-40B4-BE49-F238E27FC236}">
                <a16:creationId xmlns:a16="http://schemas.microsoft.com/office/drawing/2014/main" id="{C8700313-C20A-4D71-8B19-2FE3BBA5FA53}"/>
              </a:ext>
            </a:extLst>
          </p:cNvPr>
          <p:cNvSpPr>
            <a:spLocks noChangeArrowheads="1"/>
          </p:cNvSpPr>
          <p:nvPr/>
        </p:nvSpPr>
        <p:spPr bwMode="auto">
          <a:xfrm rot="13500000">
            <a:off x="2738172" y="942815"/>
            <a:ext cx="1079500" cy="1079500"/>
          </a:xfrm>
          <a:custGeom>
            <a:avLst/>
            <a:gdLst>
              <a:gd name="G0" fmla="+- 14820 0 0"/>
              <a:gd name="G1" fmla="+- 19380 0 0"/>
              <a:gd name="G2" fmla="+- 6128 0 0"/>
              <a:gd name="G3" fmla="*/ 14820 1 2"/>
              <a:gd name="G4" fmla="+- G3 10800 0"/>
              <a:gd name="G5" fmla="+- 21600 14820 19380"/>
              <a:gd name="G6" fmla="+- 19380 6128 0"/>
              <a:gd name="G7" fmla="*/ G6 1 2"/>
              <a:gd name="G8" fmla="*/ 19380 2 1"/>
              <a:gd name="G9" fmla="+- G8 0 21600"/>
              <a:gd name="G10" fmla="+- G5 0 G4"/>
              <a:gd name="G11" fmla="+- 14820 0 G4"/>
              <a:gd name="G12" fmla="*/ G2 G10 G11"/>
              <a:gd name="T0" fmla="*/ 18210 w 21600"/>
              <a:gd name="T1" fmla="*/ 0 h 21600"/>
              <a:gd name="T2" fmla="*/ 14820 w 21600"/>
              <a:gd name="T3" fmla="*/ 6128 h 21600"/>
              <a:gd name="T4" fmla="*/ 6128 w 21600"/>
              <a:gd name="T5" fmla="*/ 14820 h 21600"/>
              <a:gd name="T6" fmla="*/ 0 w 21600"/>
              <a:gd name="T7" fmla="*/ 18210 h 21600"/>
              <a:gd name="T8" fmla="*/ 6128 w 21600"/>
              <a:gd name="T9" fmla="*/ 21600 h 21600"/>
              <a:gd name="T10" fmla="*/ 12754 w 21600"/>
              <a:gd name="T11" fmla="*/ 19380 h 21600"/>
              <a:gd name="T12" fmla="*/ 19380 w 21600"/>
              <a:gd name="T13" fmla="*/ 12754 h 21600"/>
              <a:gd name="T14" fmla="*/ 21600 w 21600"/>
              <a:gd name="T15" fmla="*/ 612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8210" y="0"/>
                </a:moveTo>
                <a:lnTo>
                  <a:pt x="14820" y="6128"/>
                </a:lnTo>
                <a:lnTo>
                  <a:pt x="17040" y="6128"/>
                </a:lnTo>
                <a:lnTo>
                  <a:pt x="17040" y="17040"/>
                </a:lnTo>
                <a:lnTo>
                  <a:pt x="6128" y="17040"/>
                </a:lnTo>
                <a:lnTo>
                  <a:pt x="6128" y="14820"/>
                </a:lnTo>
                <a:lnTo>
                  <a:pt x="0" y="18210"/>
                </a:lnTo>
                <a:lnTo>
                  <a:pt x="6128" y="21600"/>
                </a:lnTo>
                <a:lnTo>
                  <a:pt x="6128" y="19380"/>
                </a:lnTo>
                <a:lnTo>
                  <a:pt x="19380" y="19380"/>
                </a:lnTo>
                <a:lnTo>
                  <a:pt x="19380" y="6128"/>
                </a:lnTo>
                <a:lnTo>
                  <a:pt x="21600" y="6128"/>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eaVert" wrap="none" anchor="ctr"/>
          <a:lstStyle/>
          <a:p>
            <a:pPr algn="ctr"/>
            <a:endParaRPr lang="el-GR" altLang="el-GR"/>
          </a:p>
        </p:txBody>
      </p:sp>
      <p:sp>
        <p:nvSpPr>
          <p:cNvPr id="4112" name="AutoShape 16">
            <a:extLst>
              <a:ext uri="{FF2B5EF4-FFF2-40B4-BE49-F238E27FC236}">
                <a16:creationId xmlns:a16="http://schemas.microsoft.com/office/drawing/2014/main" id="{402466E3-840A-4E8D-8F7C-2E701F653719}"/>
              </a:ext>
            </a:extLst>
          </p:cNvPr>
          <p:cNvSpPr>
            <a:spLocks noChangeArrowheads="1"/>
          </p:cNvSpPr>
          <p:nvPr/>
        </p:nvSpPr>
        <p:spPr bwMode="auto">
          <a:xfrm>
            <a:off x="5486936" y="1704815"/>
            <a:ext cx="1774065" cy="457200"/>
          </a:xfrm>
          <a:prstGeom prst="rightArrowCallout">
            <a:avLst>
              <a:gd name="adj1" fmla="val 36267"/>
              <a:gd name="adj2" fmla="val 36267"/>
              <a:gd name="adj3" fmla="val 41901"/>
              <a:gd name="adj4" fmla="val 7877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l-GR" altLang="el-GR" dirty="0"/>
              <a:t>Έχει μέτρο</a:t>
            </a:r>
          </a:p>
        </p:txBody>
      </p:sp>
      <p:sp>
        <p:nvSpPr>
          <p:cNvPr id="4114" name="Rectangle 18">
            <a:extLst>
              <a:ext uri="{FF2B5EF4-FFF2-40B4-BE49-F238E27FC236}">
                <a16:creationId xmlns:a16="http://schemas.microsoft.com/office/drawing/2014/main" id="{6049060C-46A4-40F3-810F-A68DC6CD9050}"/>
              </a:ext>
            </a:extLst>
          </p:cNvPr>
          <p:cNvSpPr>
            <a:spLocks noChangeArrowheads="1"/>
          </p:cNvSpPr>
          <p:nvPr/>
        </p:nvSpPr>
        <p:spPr bwMode="auto">
          <a:xfrm>
            <a:off x="381000" y="257015"/>
            <a:ext cx="1676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l-GR" altLang="el-GR" sz="1400"/>
              <a:t>Οι νόμοι του</a:t>
            </a:r>
          </a:p>
          <a:p>
            <a:pPr algn="ctr"/>
            <a:r>
              <a:rPr lang="el-GR" altLang="el-GR" sz="1400"/>
              <a:t> Νεύτωνα</a:t>
            </a:r>
          </a:p>
          <a:p>
            <a:pPr algn="ctr"/>
            <a:r>
              <a:rPr lang="el-GR" altLang="el-GR" sz="1400"/>
              <a:t>περιγράφουν</a:t>
            </a:r>
          </a:p>
          <a:p>
            <a:pPr algn="ctr"/>
            <a:r>
              <a:rPr lang="el-GR" altLang="el-GR" sz="1400"/>
              <a:t>τη σχέση τους</a:t>
            </a:r>
          </a:p>
        </p:txBody>
      </p:sp>
      <p:sp>
        <p:nvSpPr>
          <p:cNvPr id="4115" name="AutoShape 19">
            <a:extLst>
              <a:ext uri="{FF2B5EF4-FFF2-40B4-BE49-F238E27FC236}">
                <a16:creationId xmlns:a16="http://schemas.microsoft.com/office/drawing/2014/main" id="{83D7A555-95BE-42F4-A54E-10E9A2FC1FE2}"/>
              </a:ext>
            </a:extLst>
          </p:cNvPr>
          <p:cNvSpPr>
            <a:spLocks noChangeArrowheads="1"/>
          </p:cNvSpPr>
          <p:nvPr/>
        </p:nvSpPr>
        <p:spPr bwMode="auto">
          <a:xfrm>
            <a:off x="2057400" y="409415"/>
            <a:ext cx="381000" cy="304800"/>
          </a:xfrm>
          <a:prstGeom prst="rightArrow">
            <a:avLst>
              <a:gd name="adj1" fmla="val 50000"/>
              <a:gd name="adj2" fmla="val 3125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l-GR"/>
          </a:p>
        </p:txBody>
      </p:sp>
      <p:cxnSp>
        <p:nvCxnSpPr>
          <p:cNvPr id="4121" name="AutoShape 25">
            <a:extLst>
              <a:ext uri="{FF2B5EF4-FFF2-40B4-BE49-F238E27FC236}">
                <a16:creationId xmlns:a16="http://schemas.microsoft.com/office/drawing/2014/main" id="{462E702C-5D41-45FF-B557-03502C892991}"/>
              </a:ext>
            </a:extLst>
          </p:cNvPr>
          <p:cNvCxnSpPr>
            <a:cxnSpLocks noChangeShapeType="1"/>
            <a:stCxn id="16" idx="2"/>
            <a:endCxn id="4120" idx="1"/>
          </p:cNvCxnSpPr>
          <p:nvPr/>
        </p:nvCxnSpPr>
        <p:spPr bwMode="auto">
          <a:xfrm rot="16200000" flipH="1">
            <a:off x="4284233" y="3306584"/>
            <a:ext cx="1261335" cy="685800"/>
          </a:xfrm>
          <a:prstGeom prst="bentConnector2">
            <a:avLst/>
          </a:prstGeom>
          <a:noFill/>
          <a:ln w="3810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0" name="AutoShape 24">
            <a:extLst>
              <a:ext uri="{FF2B5EF4-FFF2-40B4-BE49-F238E27FC236}">
                <a16:creationId xmlns:a16="http://schemas.microsoft.com/office/drawing/2014/main" id="{1CE06593-B232-4892-8618-44151D5B5DC7}"/>
              </a:ext>
            </a:extLst>
          </p:cNvPr>
          <p:cNvSpPr>
            <a:spLocks noChangeArrowheads="1"/>
          </p:cNvSpPr>
          <p:nvPr/>
        </p:nvSpPr>
        <p:spPr bwMode="auto">
          <a:xfrm>
            <a:off x="5257800" y="4051552"/>
            <a:ext cx="2286000" cy="4572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l-GR" altLang="el-GR" dirty="0"/>
              <a:t>Επιφάνεια επαφής </a:t>
            </a:r>
          </a:p>
        </p:txBody>
      </p:sp>
      <p:sp>
        <p:nvSpPr>
          <p:cNvPr id="4104" name="AutoShape 8">
            <a:extLst>
              <a:ext uri="{FF2B5EF4-FFF2-40B4-BE49-F238E27FC236}">
                <a16:creationId xmlns:a16="http://schemas.microsoft.com/office/drawing/2014/main" id="{60A1AECC-1F6C-4B6D-B6E9-7E4BB299E27C}"/>
              </a:ext>
            </a:extLst>
          </p:cNvPr>
          <p:cNvSpPr>
            <a:spLocks noChangeArrowheads="1"/>
          </p:cNvSpPr>
          <p:nvPr/>
        </p:nvSpPr>
        <p:spPr bwMode="auto">
          <a:xfrm>
            <a:off x="5570112" y="3026198"/>
            <a:ext cx="1371600" cy="45720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l-GR" altLang="el-GR" dirty="0"/>
              <a:t>Δύναμη </a:t>
            </a:r>
          </a:p>
        </p:txBody>
      </p:sp>
      <p:cxnSp>
        <p:nvCxnSpPr>
          <p:cNvPr id="4107" name="AutoShape 11">
            <a:extLst>
              <a:ext uri="{FF2B5EF4-FFF2-40B4-BE49-F238E27FC236}">
                <a16:creationId xmlns:a16="http://schemas.microsoft.com/office/drawing/2014/main" id="{E678B3A1-8543-4DFB-B546-EC365B6037B5}"/>
              </a:ext>
            </a:extLst>
          </p:cNvPr>
          <p:cNvCxnSpPr>
            <a:cxnSpLocks noChangeShapeType="1"/>
            <a:stCxn id="16" idx="2"/>
            <a:endCxn id="4104" idx="1"/>
          </p:cNvCxnSpPr>
          <p:nvPr/>
        </p:nvCxnSpPr>
        <p:spPr bwMode="auto">
          <a:xfrm rot="16200000" flipH="1">
            <a:off x="4953066" y="2637751"/>
            <a:ext cx="235981" cy="998112"/>
          </a:xfrm>
          <a:prstGeom prst="bentConnector2">
            <a:avLst/>
          </a:prstGeom>
          <a:noFill/>
          <a:ln w="3810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 name="AutoShape 25">
            <a:extLst>
              <a:ext uri="{FF2B5EF4-FFF2-40B4-BE49-F238E27FC236}">
                <a16:creationId xmlns:a16="http://schemas.microsoft.com/office/drawing/2014/main" id="{8F454B30-0941-8D89-6913-351BC207F675}"/>
              </a:ext>
            </a:extLst>
          </p:cNvPr>
          <p:cNvCxnSpPr>
            <a:cxnSpLocks noChangeShapeType="1"/>
            <a:stCxn id="16" idx="2"/>
            <a:endCxn id="3" idx="3"/>
          </p:cNvCxnSpPr>
          <p:nvPr/>
        </p:nvCxnSpPr>
        <p:spPr bwMode="auto">
          <a:xfrm rot="5400000" flipH="1">
            <a:off x="3634092" y="2080910"/>
            <a:ext cx="199417" cy="1676399"/>
          </a:xfrm>
          <a:prstGeom prst="bentConnector4">
            <a:avLst>
              <a:gd name="adj1" fmla="val -114634"/>
              <a:gd name="adj2" fmla="val 72861"/>
            </a:avLst>
          </a:prstGeom>
          <a:noFill/>
          <a:ln w="3810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AutoShape 24">
            <a:extLst>
              <a:ext uri="{FF2B5EF4-FFF2-40B4-BE49-F238E27FC236}">
                <a16:creationId xmlns:a16="http://schemas.microsoft.com/office/drawing/2014/main" id="{271C6BFC-E39D-33A8-B630-954C7A5403C1}"/>
              </a:ext>
            </a:extLst>
          </p:cNvPr>
          <p:cNvSpPr>
            <a:spLocks noChangeArrowheads="1"/>
          </p:cNvSpPr>
          <p:nvPr/>
        </p:nvSpPr>
        <p:spPr bwMode="auto">
          <a:xfrm>
            <a:off x="304800" y="2590800"/>
            <a:ext cx="2590801" cy="457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l-GR" altLang="el-GR" dirty="0"/>
              <a:t>Φύση του υλικού </a:t>
            </a:r>
          </a:p>
        </p:txBody>
      </p:sp>
      <p:sp>
        <p:nvSpPr>
          <p:cNvPr id="16" name="AutoShape 16">
            <a:hlinkClick r:id="rId4" action="ppaction://hlinksldjump"/>
            <a:extLst>
              <a:ext uri="{FF2B5EF4-FFF2-40B4-BE49-F238E27FC236}">
                <a16:creationId xmlns:a16="http://schemas.microsoft.com/office/drawing/2014/main" id="{8CFB077C-CD3D-C5D4-D96F-A55CB02E6AE7}"/>
              </a:ext>
            </a:extLst>
          </p:cNvPr>
          <p:cNvSpPr>
            <a:spLocks noChangeArrowheads="1"/>
          </p:cNvSpPr>
          <p:nvPr/>
        </p:nvSpPr>
        <p:spPr bwMode="auto">
          <a:xfrm>
            <a:off x="3805526" y="2203332"/>
            <a:ext cx="1532947" cy="815485"/>
          </a:xfrm>
          <a:prstGeom prst="downArrowCallout">
            <a:avLst>
              <a:gd name="adj1" fmla="val 25000"/>
              <a:gd name="adj2" fmla="val 25000"/>
              <a:gd name="adj3" fmla="val 25000"/>
              <a:gd name="adj4" fmla="val 5965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l-GR" altLang="el-GR" dirty="0"/>
              <a:t>Εξαρτάται</a:t>
            </a:r>
          </a:p>
        </p:txBody>
      </p:sp>
      <p:sp>
        <p:nvSpPr>
          <p:cNvPr id="18" name="Ορθογώνιο 17">
            <a:extLst>
              <a:ext uri="{FF2B5EF4-FFF2-40B4-BE49-F238E27FC236}">
                <a16:creationId xmlns:a16="http://schemas.microsoft.com/office/drawing/2014/main" id="{F2024377-FF79-47D4-A59E-6BD11C8DA16E}"/>
              </a:ext>
            </a:extLst>
          </p:cNvPr>
          <p:cNvSpPr/>
          <p:nvPr/>
        </p:nvSpPr>
        <p:spPr>
          <a:xfrm>
            <a:off x="356314" y="3429000"/>
            <a:ext cx="3301285" cy="7259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παραμόρφωση είναι ανάλογη με τη δύναμη</a:t>
            </a:r>
          </a:p>
        </p:txBody>
      </p:sp>
      <p:sp>
        <p:nvSpPr>
          <p:cNvPr id="19" name="Ορθογώνιο 18">
            <a:extLst>
              <a:ext uri="{FF2B5EF4-FFF2-40B4-BE49-F238E27FC236}">
                <a16:creationId xmlns:a16="http://schemas.microsoft.com/office/drawing/2014/main" id="{45A8753A-3451-E9DA-251A-90BCEE21A08A}"/>
              </a:ext>
            </a:extLst>
          </p:cNvPr>
          <p:cNvSpPr/>
          <p:nvPr/>
        </p:nvSpPr>
        <p:spPr>
          <a:xfrm>
            <a:off x="323937" y="4419600"/>
            <a:ext cx="3962400" cy="7259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παραμόρφωση είναι αντιστρόφως ανάλογη με την επιφάνεια επαφής</a:t>
            </a:r>
          </a:p>
        </p:txBody>
      </p:sp>
      <p:sp>
        <p:nvSpPr>
          <p:cNvPr id="20" name="AutoShape 5">
            <a:extLst>
              <a:ext uri="{FF2B5EF4-FFF2-40B4-BE49-F238E27FC236}">
                <a16:creationId xmlns:a16="http://schemas.microsoft.com/office/drawing/2014/main" id="{119FFE6F-5D9A-E92A-5944-9186D77F4767}"/>
              </a:ext>
            </a:extLst>
          </p:cNvPr>
          <p:cNvSpPr>
            <a:spLocks noChangeArrowheads="1"/>
          </p:cNvSpPr>
          <p:nvPr/>
        </p:nvSpPr>
        <p:spPr bwMode="auto">
          <a:xfrm>
            <a:off x="7391400" y="1704815"/>
            <a:ext cx="1371600" cy="4572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l-GR" altLang="el-GR" dirty="0"/>
              <a:t>Πίεση </a:t>
            </a:r>
          </a:p>
        </p:txBody>
      </p:sp>
      <p:sp>
        <p:nvSpPr>
          <p:cNvPr id="27" name="AutoShape 16">
            <a:extLst>
              <a:ext uri="{FF2B5EF4-FFF2-40B4-BE49-F238E27FC236}">
                <a16:creationId xmlns:a16="http://schemas.microsoft.com/office/drawing/2014/main" id="{B045605A-2378-4ADB-E210-5D9C00CE6DE9}"/>
              </a:ext>
            </a:extLst>
          </p:cNvPr>
          <p:cNvSpPr>
            <a:spLocks noChangeArrowheads="1"/>
          </p:cNvSpPr>
          <p:nvPr/>
        </p:nvSpPr>
        <p:spPr bwMode="auto">
          <a:xfrm>
            <a:off x="7391400" y="2193878"/>
            <a:ext cx="1371600" cy="815485"/>
          </a:xfrm>
          <a:prstGeom prst="downArrowCallout">
            <a:avLst>
              <a:gd name="adj1" fmla="val 25000"/>
              <a:gd name="adj2" fmla="val 25000"/>
              <a:gd name="adj3" fmla="val 25000"/>
              <a:gd name="adj4" fmla="val 5965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l-GR" altLang="el-GR" dirty="0"/>
              <a:t>Εξαρτάται</a:t>
            </a:r>
          </a:p>
        </p:txBody>
      </p:sp>
      <p:cxnSp>
        <p:nvCxnSpPr>
          <p:cNvPr id="42" name="AutoShape 25">
            <a:extLst>
              <a:ext uri="{FF2B5EF4-FFF2-40B4-BE49-F238E27FC236}">
                <a16:creationId xmlns:a16="http://schemas.microsoft.com/office/drawing/2014/main" id="{A4F2461E-CF43-A888-A470-CBF003FED1C8}"/>
              </a:ext>
            </a:extLst>
          </p:cNvPr>
          <p:cNvCxnSpPr>
            <a:cxnSpLocks noChangeShapeType="1"/>
            <a:stCxn id="27" idx="2"/>
            <a:endCxn id="4120" idx="3"/>
          </p:cNvCxnSpPr>
          <p:nvPr/>
        </p:nvCxnSpPr>
        <p:spPr bwMode="auto">
          <a:xfrm rot="5400000">
            <a:off x="7175106" y="3378057"/>
            <a:ext cx="1270789" cy="533400"/>
          </a:xfrm>
          <a:prstGeom prst="bentConnector2">
            <a:avLst/>
          </a:prstGeom>
          <a:noFill/>
          <a:ln w="3810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11">
            <a:extLst>
              <a:ext uri="{FF2B5EF4-FFF2-40B4-BE49-F238E27FC236}">
                <a16:creationId xmlns:a16="http://schemas.microsoft.com/office/drawing/2014/main" id="{ACFFCB4C-C4F2-6CA0-2713-D9BD38A20951}"/>
              </a:ext>
            </a:extLst>
          </p:cNvPr>
          <p:cNvCxnSpPr>
            <a:cxnSpLocks noChangeShapeType="1"/>
            <a:stCxn id="27" idx="2"/>
            <a:endCxn id="4104" idx="3"/>
          </p:cNvCxnSpPr>
          <p:nvPr/>
        </p:nvCxnSpPr>
        <p:spPr bwMode="auto">
          <a:xfrm rot="5400000">
            <a:off x="7386739" y="2564336"/>
            <a:ext cx="245435" cy="1135488"/>
          </a:xfrm>
          <a:prstGeom prst="bentConnector2">
            <a:avLst/>
          </a:prstGeom>
          <a:noFill/>
          <a:ln w="3810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Φυσαλίδα ομιλίας: Ορθογώνιο με στρογγυλεμένες γωνίες 51">
            <a:extLst>
              <a:ext uri="{FF2B5EF4-FFF2-40B4-BE49-F238E27FC236}">
                <a16:creationId xmlns:a16="http://schemas.microsoft.com/office/drawing/2014/main" id="{29C9061D-F702-8FAD-E47E-D3D526A4D57D}"/>
              </a:ext>
            </a:extLst>
          </p:cNvPr>
          <p:cNvSpPr/>
          <p:nvPr/>
        </p:nvSpPr>
        <p:spPr>
          <a:xfrm>
            <a:off x="4343400" y="304800"/>
            <a:ext cx="4572000" cy="1033785"/>
          </a:xfrm>
          <a:prstGeom prst="wedgeRoundRectCallout">
            <a:avLst>
              <a:gd name="adj1" fmla="val 42093"/>
              <a:gd name="adj2" fmla="val 7490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a:t>Μονόμετρο φυσικό μέγεθος</a:t>
            </a:r>
            <a:r>
              <a:rPr lang="el-GR" dirty="0"/>
              <a:t>. Όταν υπάρχει δύναμη επαφής πάντα υπάρχει πίεση είτε συμβεί παραμόρφωση είτε όχι</a:t>
            </a:r>
          </a:p>
        </p:txBody>
      </p:sp>
      <p:sp>
        <p:nvSpPr>
          <p:cNvPr id="53" name="Ορθογώνιο 52">
            <a:extLst>
              <a:ext uri="{FF2B5EF4-FFF2-40B4-BE49-F238E27FC236}">
                <a16:creationId xmlns:a16="http://schemas.microsoft.com/office/drawing/2014/main" id="{538836E8-6248-1772-4046-177B004A6336}"/>
              </a:ext>
            </a:extLst>
          </p:cNvPr>
          <p:cNvSpPr/>
          <p:nvPr/>
        </p:nvSpPr>
        <p:spPr>
          <a:xfrm>
            <a:off x="337177" y="3429000"/>
            <a:ext cx="3301285" cy="7259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πίεση είναι ανάλογη με τη δύναμη</a:t>
            </a:r>
          </a:p>
        </p:txBody>
      </p:sp>
      <p:sp>
        <p:nvSpPr>
          <p:cNvPr id="54" name="Ορθογώνιο 53">
            <a:extLst>
              <a:ext uri="{FF2B5EF4-FFF2-40B4-BE49-F238E27FC236}">
                <a16:creationId xmlns:a16="http://schemas.microsoft.com/office/drawing/2014/main" id="{DA6988C5-8A55-3500-6D57-1EB41DAE240D}"/>
              </a:ext>
            </a:extLst>
          </p:cNvPr>
          <p:cNvSpPr/>
          <p:nvPr/>
        </p:nvSpPr>
        <p:spPr>
          <a:xfrm>
            <a:off x="304800" y="4419600"/>
            <a:ext cx="3962400" cy="7259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πίεση είναι αντιστρόφως ανάλογη με την επιφάνεια επαφής</a:t>
            </a:r>
          </a:p>
        </p:txBody>
      </p:sp>
      <p:sp>
        <p:nvSpPr>
          <p:cNvPr id="55" name="Ορθογώνιο: Στρογγύλεμα γωνιών 54">
            <a:hlinkClick r:id="" action="ppaction://noaction"/>
            <a:extLst>
              <a:ext uri="{FF2B5EF4-FFF2-40B4-BE49-F238E27FC236}">
                <a16:creationId xmlns:a16="http://schemas.microsoft.com/office/drawing/2014/main" id="{A3CE891D-E1EA-E9EF-886F-91E3580A0CBC}"/>
              </a:ext>
            </a:extLst>
          </p:cNvPr>
          <p:cNvSpPr/>
          <p:nvPr/>
        </p:nvSpPr>
        <p:spPr>
          <a:xfrm>
            <a:off x="3124200" y="5618710"/>
            <a:ext cx="506628" cy="49427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t>P</a:t>
            </a:r>
            <a:endParaRPr lang="el-GR" sz="2400" b="1" dirty="0"/>
          </a:p>
        </p:txBody>
      </p:sp>
      <p:sp>
        <p:nvSpPr>
          <p:cNvPr id="56" name="Ίσο 55">
            <a:extLst>
              <a:ext uri="{FF2B5EF4-FFF2-40B4-BE49-F238E27FC236}">
                <a16:creationId xmlns:a16="http://schemas.microsoft.com/office/drawing/2014/main" id="{6D915463-C23F-9701-A885-B1A809C561CF}"/>
              </a:ext>
            </a:extLst>
          </p:cNvPr>
          <p:cNvSpPr/>
          <p:nvPr/>
        </p:nvSpPr>
        <p:spPr>
          <a:xfrm>
            <a:off x="3933568" y="5703160"/>
            <a:ext cx="385121" cy="348039"/>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solidFill>
                <a:schemeClr val="tx1"/>
              </a:solidFill>
            </a:endParaRPr>
          </a:p>
        </p:txBody>
      </p:sp>
      <p:sp>
        <p:nvSpPr>
          <p:cNvPr id="57" name="Ορθογώνιο: Στρογγύλεμα γωνιών 56">
            <a:extLst>
              <a:ext uri="{FF2B5EF4-FFF2-40B4-BE49-F238E27FC236}">
                <a16:creationId xmlns:a16="http://schemas.microsoft.com/office/drawing/2014/main" id="{B638AC6E-7042-E022-89D8-5031EF1D8266}"/>
              </a:ext>
            </a:extLst>
          </p:cNvPr>
          <p:cNvSpPr/>
          <p:nvPr/>
        </p:nvSpPr>
        <p:spPr>
          <a:xfrm>
            <a:off x="4576119" y="5618710"/>
            <a:ext cx="681681" cy="49427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t>F</a:t>
            </a:r>
            <a:endParaRPr lang="el-GR" sz="2400" b="1" dirty="0"/>
          </a:p>
        </p:txBody>
      </p:sp>
      <p:sp>
        <p:nvSpPr>
          <p:cNvPr id="58" name="Ορθογώνιο: Στρογγύλεμα γωνιών 57">
            <a:extLst>
              <a:ext uri="{FF2B5EF4-FFF2-40B4-BE49-F238E27FC236}">
                <a16:creationId xmlns:a16="http://schemas.microsoft.com/office/drawing/2014/main" id="{201E1C8B-6B32-458C-F581-373F941AEB58}"/>
              </a:ext>
            </a:extLst>
          </p:cNvPr>
          <p:cNvSpPr/>
          <p:nvPr/>
        </p:nvSpPr>
        <p:spPr>
          <a:xfrm>
            <a:off x="5679991" y="5618710"/>
            <a:ext cx="638438" cy="4942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A</a:t>
            </a:r>
            <a:endParaRPr lang="el-GR" sz="2400" b="1" dirty="0"/>
          </a:p>
        </p:txBody>
      </p:sp>
      <p:sp>
        <p:nvSpPr>
          <p:cNvPr id="59" name="Σύμβολο διαίρεσης 58">
            <a:extLst>
              <a:ext uri="{FF2B5EF4-FFF2-40B4-BE49-F238E27FC236}">
                <a16:creationId xmlns:a16="http://schemas.microsoft.com/office/drawing/2014/main" id="{AD1BE462-17B0-1855-D75A-7C6BD2F6AC00}"/>
              </a:ext>
            </a:extLst>
          </p:cNvPr>
          <p:cNvSpPr/>
          <p:nvPr/>
        </p:nvSpPr>
        <p:spPr>
          <a:xfrm>
            <a:off x="4394884" y="5680496"/>
            <a:ext cx="1103871" cy="405710"/>
          </a:xfrm>
          <a:prstGeom prst="mathDivid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sp>
        <p:nvSpPr>
          <p:cNvPr id="60" name="Βέλος: Δεξιό 59">
            <a:extLst>
              <a:ext uri="{FF2B5EF4-FFF2-40B4-BE49-F238E27FC236}">
                <a16:creationId xmlns:a16="http://schemas.microsoft.com/office/drawing/2014/main" id="{9CACE5C3-9A2F-7089-3B26-119BD6605D37}"/>
              </a:ext>
            </a:extLst>
          </p:cNvPr>
          <p:cNvSpPr/>
          <p:nvPr/>
        </p:nvSpPr>
        <p:spPr>
          <a:xfrm>
            <a:off x="5737643" y="5765962"/>
            <a:ext cx="617837" cy="23477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61" name="Σύμβολο διαίρεσης 60">
            <a:extLst>
              <a:ext uri="{FF2B5EF4-FFF2-40B4-BE49-F238E27FC236}">
                <a16:creationId xmlns:a16="http://schemas.microsoft.com/office/drawing/2014/main" id="{00B88BEB-D471-8184-CFE8-D0F5BBE172F2}"/>
              </a:ext>
            </a:extLst>
          </p:cNvPr>
          <p:cNvSpPr/>
          <p:nvPr/>
        </p:nvSpPr>
        <p:spPr>
          <a:xfrm>
            <a:off x="6536715" y="5680496"/>
            <a:ext cx="1103871" cy="405710"/>
          </a:xfrm>
          <a:prstGeom prst="mathDivid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62" name="Ορθογώνιο: Στρογγύλεμα γωνιών 61">
            <a:extLst>
              <a:ext uri="{FF2B5EF4-FFF2-40B4-BE49-F238E27FC236}">
                <a16:creationId xmlns:a16="http://schemas.microsoft.com/office/drawing/2014/main" id="{B7825453-4F15-F8CD-3421-B662D70889A4}"/>
              </a:ext>
            </a:extLst>
          </p:cNvPr>
          <p:cNvSpPr/>
          <p:nvPr/>
        </p:nvSpPr>
        <p:spPr>
          <a:xfrm>
            <a:off x="6639682" y="5120073"/>
            <a:ext cx="926762" cy="4942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1 N</a:t>
            </a:r>
            <a:endParaRPr lang="el-GR" sz="2000" dirty="0"/>
          </a:p>
        </p:txBody>
      </p:sp>
      <p:sp>
        <p:nvSpPr>
          <p:cNvPr id="63" name="Ορθογώνιο: Στρογγύλεμα γωνιών 62">
            <a:extLst>
              <a:ext uri="{FF2B5EF4-FFF2-40B4-BE49-F238E27FC236}">
                <a16:creationId xmlns:a16="http://schemas.microsoft.com/office/drawing/2014/main" id="{3619BD1B-783C-60BA-1D2A-0882ACE9D4DC}"/>
              </a:ext>
            </a:extLst>
          </p:cNvPr>
          <p:cNvSpPr/>
          <p:nvPr/>
        </p:nvSpPr>
        <p:spPr>
          <a:xfrm>
            <a:off x="6639682" y="6135130"/>
            <a:ext cx="926762" cy="4942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1 m</a:t>
            </a:r>
            <a:r>
              <a:rPr lang="en-US" sz="2000" baseline="30000" dirty="0"/>
              <a:t> 2</a:t>
            </a:r>
            <a:endParaRPr lang="el-GR" sz="2000" baseline="30000" dirty="0"/>
          </a:p>
        </p:txBody>
      </p:sp>
      <p:sp>
        <p:nvSpPr>
          <p:cNvPr id="4096" name="Ορθογώνιο: Στρογγύλεμα γωνιών 4095">
            <a:extLst>
              <a:ext uri="{FF2B5EF4-FFF2-40B4-BE49-F238E27FC236}">
                <a16:creationId xmlns:a16="http://schemas.microsoft.com/office/drawing/2014/main" id="{1BB1A51B-A183-C1A6-70F7-0E838DF8DCCD}"/>
              </a:ext>
            </a:extLst>
          </p:cNvPr>
          <p:cNvSpPr/>
          <p:nvPr/>
        </p:nvSpPr>
        <p:spPr>
          <a:xfrm>
            <a:off x="7858873" y="5614343"/>
            <a:ext cx="812901" cy="47186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sz="2000" dirty="0"/>
              <a:t>1 </a:t>
            </a:r>
            <a:r>
              <a:rPr lang="en-US" sz="2000" dirty="0"/>
              <a:t>Pa</a:t>
            </a:r>
            <a:endParaRPr lang="el-GR" sz="2000" dirty="0"/>
          </a:p>
        </p:txBody>
      </p:sp>
      <p:sp>
        <p:nvSpPr>
          <p:cNvPr id="4" name="Ορθογώνιο 3">
            <a:extLst>
              <a:ext uri="{FF2B5EF4-FFF2-40B4-BE49-F238E27FC236}">
                <a16:creationId xmlns:a16="http://schemas.microsoft.com/office/drawing/2014/main" id="{9FD8E976-DA25-E8E4-B57E-494792E905BF}"/>
              </a:ext>
            </a:extLst>
          </p:cNvPr>
          <p:cNvSpPr/>
          <p:nvPr/>
        </p:nvSpPr>
        <p:spPr>
          <a:xfrm>
            <a:off x="701058" y="5680496"/>
            <a:ext cx="1828800" cy="494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  </a:t>
            </a:r>
            <a:r>
              <a:rPr lang="en-US" sz="2400" b="1" dirty="0">
                <a:sym typeface="Symbol" panose="05050102010706020507" pitchFamily="18" charset="2"/>
              </a:rPr>
              <a:t>  A</a:t>
            </a:r>
            <a:endParaRPr lang="el-GR"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wedge">
                                      <p:cBhvr>
                                        <p:cTn id="12" dur="1000"/>
                                        <p:tgtEl>
                                          <p:spTgt spid="4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 calcmode="lin" valueType="num">
                                      <p:cBhvr>
                                        <p:cTn id="17" dur="1000" fill="hold"/>
                                        <p:tgtEl>
                                          <p:spTgt spid="4103"/>
                                        </p:tgtEl>
                                        <p:attrNameLst>
                                          <p:attrName>ppt_w</p:attrName>
                                        </p:attrNameLst>
                                      </p:cBhvr>
                                      <p:tavLst>
                                        <p:tav tm="0">
                                          <p:val>
                                            <p:fltVal val="0"/>
                                          </p:val>
                                        </p:tav>
                                        <p:tav tm="100000">
                                          <p:val>
                                            <p:strVal val="#ppt_w"/>
                                          </p:val>
                                        </p:tav>
                                      </p:tavLst>
                                    </p:anim>
                                    <p:anim calcmode="lin" valueType="num">
                                      <p:cBhvr>
                                        <p:cTn id="18" dur="1000" fill="hold"/>
                                        <p:tgtEl>
                                          <p:spTgt spid="4103"/>
                                        </p:tgtEl>
                                        <p:attrNameLst>
                                          <p:attrName>ppt_h</p:attrName>
                                        </p:attrNameLst>
                                      </p:cBhvr>
                                      <p:tavLst>
                                        <p:tav tm="0">
                                          <p:val>
                                            <p:fltVal val="0"/>
                                          </p:val>
                                        </p:tav>
                                        <p:tav tm="100000">
                                          <p:val>
                                            <p:strVal val="#ppt_h"/>
                                          </p:val>
                                        </p:tav>
                                      </p:tavLst>
                                    </p:anim>
                                    <p:animEffect transition="in" filter="fade">
                                      <p:cBhvr>
                                        <p:cTn id="19" dur="1000"/>
                                        <p:tgtEl>
                                          <p:spTgt spid="41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105"/>
                                        </p:tgtEl>
                                        <p:attrNameLst>
                                          <p:attrName>style.visibility</p:attrName>
                                        </p:attrNameLst>
                                      </p:cBhvr>
                                      <p:to>
                                        <p:strVal val="visible"/>
                                      </p:to>
                                    </p:set>
                                    <p:anim calcmode="lin" valueType="num">
                                      <p:cBhvr>
                                        <p:cTn id="24" dur="1000" fill="hold"/>
                                        <p:tgtEl>
                                          <p:spTgt spid="4105"/>
                                        </p:tgtEl>
                                        <p:attrNameLst>
                                          <p:attrName>ppt_w</p:attrName>
                                        </p:attrNameLst>
                                      </p:cBhvr>
                                      <p:tavLst>
                                        <p:tav tm="0">
                                          <p:val>
                                            <p:fltVal val="0"/>
                                          </p:val>
                                        </p:tav>
                                        <p:tav tm="100000">
                                          <p:val>
                                            <p:strVal val="#ppt_w"/>
                                          </p:val>
                                        </p:tav>
                                      </p:tavLst>
                                    </p:anim>
                                    <p:anim calcmode="lin" valueType="num">
                                      <p:cBhvr>
                                        <p:cTn id="25" dur="1000" fill="hold"/>
                                        <p:tgtEl>
                                          <p:spTgt spid="4105"/>
                                        </p:tgtEl>
                                        <p:attrNameLst>
                                          <p:attrName>ppt_h</p:attrName>
                                        </p:attrNameLst>
                                      </p:cBhvr>
                                      <p:tavLst>
                                        <p:tav tm="0">
                                          <p:val>
                                            <p:fltVal val="0"/>
                                          </p:val>
                                        </p:tav>
                                        <p:tav tm="100000">
                                          <p:val>
                                            <p:strVal val="#ppt_h"/>
                                          </p:val>
                                        </p:tav>
                                      </p:tavLst>
                                    </p:anim>
                                    <p:animEffect transition="in" filter="fade">
                                      <p:cBhvr>
                                        <p:cTn id="26" dur="1000"/>
                                        <p:tgtEl>
                                          <p:spTgt spid="41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114"/>
                                        </p:tgtEl>
                                        <p:attrNameLst>
                                          <p:attrName>style.visibility</p:attrName>
                                        </p:attrNameLst>
                                      </p:cBhvr>
                                      <p:to>
                                        <p:strVal val="visible"/>
                                      </p:to>
                                    </p:set>
                                    <p:animEffect transition="in" filter="checkerboard(across)">
                                      <p:cBhvr>
                                        <p:cTn id="31" dur="500"/>
                                        <p:tgtEl>
                                          <p:spTgt spid="411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115"/>
                                        </p:tgtEl>
                                        <p:attrNameLst>
                                          <p:attrName>style.visibility</p:attrName>
                                        </p:attrNameLst>
                                      </p:cBhvr>
                                      <p:to>
                                        <p:strVal val="visible"/>
                                      </p:to>
                                    </p:set>
                                    <p:animEffect transition="in" filter="wipe(left)">
                                      <p:cBhvr>
                                        <p:cTn id="35" dur="500"/>
                                        <p:tgtEl>
                                          <p:spTgt spid="41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116"/>
                                        </p:tgtEl>
                                        <p:attrNameLst>
                                          <p:attrName>style.visibility</p:attrName>
                                        </p:attrNameLst>
                                      </p:cBhvr>
                                      <p:to>
                                        <p:strVal val="visible"/>
                                      </p:to>
                                    </p:set>
                                    <p:animEffect transition="in" filter="wipe(up)">
                                      <p:cBhvr>
                                        <p:cTn id="38" dur="500"/>
                                        <p:tgtEl>
                                          <p:spTgt spid="4116"/>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9"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trips(upLeft)">
                                      <p:cBhvr>
                                        <p:cTn id="50" dur="1000"/>
                                        <p:tgtEl>
                                          <p:spTgt spid="2"/>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4107"/>
                                        </p:tgtEl>
                                        <p:attrNameLst>
                                          <p:attrName>style.visibility</p:attrName>
                                        </p:attrNameLst>
                                      </p:cBhvr>
                                      <p:to>
                                        <p:strVal val="visible"/>
                                      </p:to>
                                    </p:set>
                                    <p:animEffect transition="in" filter="strips(downRight)">
                                      <p:cBhvr>
                                        <p:cTn id="58" dur="1000"/>
                                        <p:tgtEl>
                                          <p:spTgt spid="4107"/>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4104"/>
                                        </p:tgtEl>
                                        <p:attrNameLst>
                                          <p:attrName>style.visibility</p:attrName>
                                        </p:attrNameLst>
                                      </p:cBhvr>
                                      <p:to>
                                        <p:strVal val="visible"/>
                                      </p:to>
                                    </p:set>
                                    <p:animEffect transition="in" filter="fade">
                                      <p:cBhvr>
                                        <p:cTn id="61" dur="1000"/>
                                        <p:tgtEl>
                                          <p:spTgt spid="4104"/>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nodeType="clickEffect">
                                  <p:stCondLst>
                                    <p:cond delay="0"/>
                                  </p:stCondLst>
                                  <p:childTnLst>
                                    <p:set>
                                      <p:cBhvr>
                                        <p:cTn id="65" dur="1" fill="hold">
                                          <p:stCondLst>
                                            <p:cond delay="0"/>
                                          </p:stCondLst>
                                        </p:cTn>
                                        <p:tgtEl>
                                          <p:spTgt spid="4121"/>
                                        </p:tgtEl>
                                        <p:attrNameLst>
                                          <p:attrName>style.visibility</p:attrName>
                                        </p:attrNameLst>
                                      </p:cBhvr>
                                      <p:to>
                                        <p:strVal val="visible"/>
                                      </p:to>
                                    </p:set>
                                    <p:animEffect transition="in" filter="strips(downRight)">
                                      <p:cBhvr>
                                        <p:cTn id="66" dur="1000"/>
                                        <p:tgtEl>
                                          <p:spTgt spid="4121"/>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4120"/>
                                        </p:tgtEl>
                                        <p:attrNameLst>
                                          <p:attrName>style.visibility</p:attrName>
                                        </p:attrNameLst>
                                      </p:cBhvr>
                                      <p:to>
                                        <p:strVal val="visible"/>
                                      </p:to>
                                    </p:set>
                                    <p:animEffect transition="in" filter="fade">
                                      <p:cBhvr>
                                        <p:cTn id="69" dur="1000"/>
                                        <p:tgtEl>
                                          <p:spTgt spid="41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outVertical)">
                                      <p:cBhvr>
                                        <p:cTn id="74" dur="1000"/>
                                        <p:tgtEl>
                                          <p:spTgt spid="18"/>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outVertical)">
                                      <p:cBhvr>
                                        <p:cTn id="77" dur="1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4112"/>
                                        </p:tgtEl>
                                        <p:attrNameLst>
                                          <p:attrName>style.visibility</p:attrName>
                                        </p:attrNameLst>
                                      </p:cBhvr>
                                      <p:to>
                                        <p:strVal val="visible"/>
                                      </p:to>
                                    </p:set>
                                    <p:anim calcmode="lin" valueType="num">
                                      <p:cBhvr>
                                        <p:cTn id="82" dur="750" fill="hold"/>
                                        <p:tgtEl>
                                          <p:spTgt spid="4112"/>
                                        </p:tgtEl>
                                        <p:attrNameLst>
                                          <p:attrName>ppt_x</p:attrName>
                                        </p:attrNameLst>
                                      </p:cBhvr>
                                      <p:tavLst>
                                        <p:tav tm="0">
                                          <p:val>
                                            <p:strVal val="#ppt_x-#ppt_w/2"/>
                                          </p:val>
                                        </p:tav>
                                        <p:tav tm="100000">
                                          <p:val>
                                            <p:strVal val="#ppt_x"/>
                                          </p:val>
                                        </p:tav>
                                      </p:tavLst>
                                    </p:anim>
                                    <p:anim calcmode="lin" valueType="num">
                                      <p:cBhvr>
                                        <p:cTn id="83" dur="750" fill="hold"/>
                                        <p:tgtEl>
                                          <p:spTgt spid="4112"/>
                                        </p:tgtEl>
                                        <p:attrNameLst>
                                          <p:attrName>ppt_y</p:attrName>
                                        </p:attrNameLst>
                                      </p:cBhvr>
                                      <p:tavLst>
                                        <p:tav tm="0">
                                          <p:val>
                                            <p:strVal val="#ppt_y"/>
                                          </p:val>
                                        </p:tav>
                                        <p:tav tm="100000">
                                          <p:val>
                                            <p:strVal val="#ppt_y"/>
                                          </p:val>
                                        </p:tav>
                                      </p:tavLst>
                                    </p:anim>
                                    <p:anim calcmode="lin" valueType="num">
                                      <p:cBhvr>
                                        <p:cTn id="84" dur="750" fill="hold"/>
                                        <p:tgtEl>
                                          <p:spTgt spid="4112"/>
                                        </p:tgtEl>
                                        <p:attrNameLst>
                                          <p:attrName>ppt_w</p:attrName>
                                        </p:attrNameLst>
                                      </p:cBhvr>
                                      <p:tavLst>
                                        <p:tav tm="0">
                                          <p:val>
                                            <p:fltVal val="0"/>
                                          </p:val>
                                        </p:tav>
                                        <p:tav tm="100000">
                                          <p:val>
                                            <p:strVal val="#ppt_w"/>
                                          </p:val>
                                        </p:tav>
                                      </p:tavLst>
                                    </p:anim>
                                    <p:anim calcmode="lin" valueType="num">
                                      <p:cBhvr>
                                        <p:cTn id="85" dur="750" fill="hold"/>
                                        <p:tgtEl>
                                          <p:spTgt spid="4112"/>
                                        </p:tgtEl>
                                        <p:attrNameLst>
                                          <p:attrName>ppt_h</p:attrName>
                                        </p:attrNameLst>
                                      </p:cBhvr>
                                      <p:tavLst>
                                        <p:tav tm="0">
                                          <p:val>
                                            <p:strVal val="#ppt_h"/>
                                          </p:val>
                                        </p:tav>
                                        <p:tav tm="100000">
                                          <p:val>
                                            <p:strVal val="#ppt_h"/>
                                          </p:val>
                                        </p:tav>
                                      </p:tavLst>
                                    </p:anim>
                                  </p:childTnLst>
                                </p:cTn>
                              </p:par>
                            </p:childTnLst>
                          </p:cTn>
                        </p:par>
                        <p:par>
                          <p:cTn id="86" fill="hold">
                            <p:stCondLst>
                              <p:cond delay="7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4"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750" fill="hold"/>
                                        <p:tgtEl>
                                          <p:spTgt spid="52"/>
                                        </p:tgtEl>
                                        <p:attrNameLst>
                                          <p:attrName>ppt_x</p:attrName>
                                        </p:attrNameLst>
                                      </p:cBhvr>
                                      <p:tavLst>
                                        <p:tav tm="0">
                                          <p:val>
                                            <p:strVal val="#ppt_x"/>
                                          </p:val>
                                        </p:tav>
                                        <p:tav tm="100000">
                                          <p:val>
                                            <p:strVal val="#ppt_x"/>
                                          </p:val>
                                        </p:tav>
                                      </p:tavLst>
                                    </p:anim>
                                    <p:anim calcmode="lin" valueType="num">
                                      <p:cBhvr>
                                        <p:cTn id="97" dur="750" fill="hold"/>
                                        <p:tgtEl>
                                          <p:spTgt spid="52"/>
                                        </p:tgtEl>
                                        <p:attrNameLst>
                                          <p:attrName>ppt_y</p:attrName>
                                        </p:attrNameLst>
                                      </p:cBhvr>
                                      <p:tavLst>
                                        <p:tav tm="0">
                                          <p:val>
                                            <p:strVal val="#ppt_y+#ppt_h/2"/>
                                          </p:val>
                                        </p:tav>
                                        <p:tav tm="100000">
                                          <p:val>
                                            <p:strVal val="#ppt_y"/>
                                          </p:val>
                                        </p:tav>
                                      </p:tavLst>
                                    </p:anim>
                                    <p:anim calcmode="lin" valueType="num">
                                      <p:cBhvr>
                                        <p:cTn id="98" dur="750" fill="hold"/>
                                        <p:tgtEl>
                                          <p:spTgt spid="52"/>
                                        </p:tgtEl>
                                        <p:attrNameLst>
                                          <p:attrName>ppt_w</p:attrName>
                                        </p:attrNameLst>
                                      </p:cBhvr>
                                      <p:tavLst>
                                        <p:tav tm="0">
                                          <p:val>
                                            <p:strVal val="#ppt_w"/>
                                          </p:val>
                                        </p:tav>
                                        <p:tav tm="100000">
                                          <p:val>
                                            <p:strVal val="#ppt_w"/>
                                          </p:val>
                                        </p:tav>
                                      </p:tavLst>
                                    </p:anim>
                                    <p:anim calcmode="lin" valueType="num">
                                      <p:cBhvr>
                                        <p:cTn id="99" dur="750" fill="hold"/>
                                        <p:tgtEl>
                                          <p:spTgt spid="52"/>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8" presetClass="entr" presetSubtype="12" fill="hold"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Left)">
                                      <p:cBhvr>
                                        <p:cTn id="111" dur="1000"/>
                                        <p:tgtEl>
                                          <p:spTgt spid="43"/>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12"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strips(downLeft)">
                                      <p:cBhvr>
                                        <p:cTn id="116" dur="10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xit" presetSubtype="0" fill="hold" grpId="1" nodeType="clickEffect">
                                  <p:stCondLst>
                                    <p:cond delay="0"/>
                                  </p:stCondLst>
                                  <p:childTnLst>
                                    <p:animEffect transition="out" filter="dissolve">
                                      <p:cBhvr>
                                        <p:cTn id="120" dur="1000"/>
                                        <p:tgtEl>
                                          <p:spTgt spid="18"/>
                                        </p:tgtEl>
                                      </p:cBhvr>
                                    </p:animEffect>
                                    <p:set>
                                      <p:cBhvr>
                                        <p:cTn id="121" dur="1" fill="hold">
                                          <p:stCondLst>
                                            <p:cond delay="999"/>
                                          </p:stCondLst>
                                        </p:cTn>
                                        <p:tgtEl>
                                          <p:spTgt spid="18"/>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1000"/>
                                        <p:tgtEl>
                                          <p:spTgt spid="19"/>
                                        </p:tgtEl>
                                      </p:cBhvr>
                                    </p:animEffect>
                                    <p:set>
                                      <p:cBhvr>
                                        <p:cTn id="124" dur="1" fill="hold">
                                          <p:stCondLst>
                                            <p:cond delay="999"/>
                                          </p:stCondLst>
                                        </p:cTn>
                                        <p:tgtEl>
                                          <p:spTgt spid="19"/>
                                        </p:tgtEl>
                                        <p:attrNameLst>
                                          <p:attrName>style.visibility</p:attrName>
                                        </p:attrNameLst>
                                      </p:cBhvr>
                                      <p:to>
                                        <p:strVal val="hidden"/>
                                      </p:to>
                                    </p:set>
                                  </p:childTnLst>
                                </p:cTn>
                              </p:par>
                              <p:par>
                                <p:cTn id="125" presetID="9" presetClass="entr" presetSubtype="0" fill="hold" grpId="0" nodeType="withEffect">
                                  <p:stCondLst>
                                    <p:cond delay="500"/>
                                  </p:stCondLst>
                                  <p:childTnLst>
                                    <p:set>
                                      <p:cBhvr>
                                        <p:cTn id="126" dur="1" fill="hold">
                                          <p:stCondLst>
                                            <p:cond delay="0"/>
                                          </p:stCondLst>
                                        </p:cTn>
                                        <p:tgtEl>
                                          <p:spTgt spid="53"/>
                                        </p:tgtEl>
                                        <p:attrNameLst>
                                          <p:attrName>style.visibility</p:attrName>
                                        </p:attrNameLst>
                                      </p:cBhvr>
                                      <p:to>
                                        <p:strVal val="visible"/>
                                      </p:to>
                                    </p:set>
                                    <p:animEffect transition="in" filter="dissolve">
                                      <p:cBhvr>
                                        <p:cTn id="127" dur="1000"/>
                                        <p:tgtEl>
                                          <p:spTgt spid="53"/>
                                        </p:tgtEl>
                                      </p:cBhvr>
                                    </p:animEffect>
                                  </p:childTnLst>
                                </p:cTn>
                              </p:par>
                              <p:par>
                                <p:cTn id="128" presetID="9" presetClass="entr" presetSubtype="0" fill="hold" grpId="0" nodeType="withEffect">
                                  <p:stCondLst>
                                    <p:cond delay="500"/>
                                  </p:stCondLst>
                                  <p:childTnLst>
                                    <p:set>
                                      <p:cBhvr>
                                        <p:cTn id="129" dur="1" fill="hold">
                                          <p:stCondLst>
                                            <p:cond delay="0"/>
                                          </p:stCondLst>
                                        </p:cTn>
                                        <p:tgtEl>
                                          <p:spTgt spid="54"/>
                                        </p:tgtEl>
                                        <p:attrNameLst>
                                          <p:attrName>style.visibility</p:attrName>
                                        </p:attrNameLst>
                                      </p:cBhvr>
                                      <p:to>
                                        <p:strVal val="visible"/>
                                      </p:to>
                                    </p:set>
                                    <p:animEffect transition="in" filter="dissolve">
                                      <p:cBhvr>
                                        <p:cTn id="130" dur="1000"/>
                                        <p:tgtEl>
                                          <p:spTgt spid="54"/>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p:cTn id="135" dur="1000" fill="hold"/>
                                        <p:tgtEl>
                                          <p:spTgt spid="55"/>
                                        </p:tgtEl>
                                        <p:attrNameLst>
                                          <p:attrName>ppt_w</p:attrName>
                                        </p:attrNameLst>
                                      </p:cBhvr>
                                      <p:tavLst>
                                        <p:tav tm="0">
                                          <p:val>
                                            <p:fltVal val="0"/>
                                          </p:val>
                                        </p:tav>
                                        <p:tav tm="100000">
                                          <p:val>
                                            <p:strVal val="#ppt_w"/>
                                          </p:val>
                                        </p:tav>
                                      </p:tavLst>
                                    </p:anim>
                                    <p:anim calcmode="lin" valueType="num">
                                      <p:cBhvr>
                                        <p:cTn id="136" dur="1000" fill="hold"/>
                                        <p:tgtEl>
                                          <p:spTgt spid="55"/>
                                        </p:tgtEl>
                                        <p:attrNameLst>
                                          <p:attrName>ppt_h</p:attrName>
                                        </p:attrNameLst>
                                      </p:cBhvr>
                                      <p:tavLst>
                                        <p:tav tm="0">
                                          <p:val>
                                            <p:fltVal val="0"/>
                                          </p:val>
                                        </p:tav>
                                        <p:tav tm="100000">
                                          <p:val>
                                            <p:strVal val="#ppt_h"/>
                                          </p:val>
                                        </p:tav>
                                      </p:tavLst>
                                    </p:anim>
                                    <p:animEffect transition="in" filter="fade">
                                      <p:cBhvr>
                                        <p:cTn id="137" dur="1000"/>
                                        <p:tgtEl>
                                          <p:spTgt spid="55"/>
                                        </p:tgtEl>
                                      </p:cBhvr>
                                    </p:animEffect>
                                  </p:childTnLst>
                                </p:cTn>
                              </p:par>
                              <p:par>
                                <p:cTn id="138" presetID="42" presetClass="path" presetSubtype="0" accel="50000" decel="50000" fill="hold" grpId="1" nodeType="withEffect">
                                  <p:stCondLst>
                                    <p:cond delay="0"/>
                                  </p:stCondLst>
                                  <p:childTnLst>
                                    <p:animMotion origin="layout" path="M 0.51406 -0.5787 L -8.33333E-7 0.00024 " pathEditMode="relative" rAng="0" ptsTypes="AA">
                                      <p:cBhvr>
                                        <p:cTn id="139" dur="1000" fill="hold"/>
                                        <p:tgtEl>
                                          <p:spTgt spid="55"/>
                                        </p:tgtEl>
                                        <p:attrNameLst>
                                          <p:attrName>ppt_x</p:attrName>
                                          <p:attrName>ppt_y</p:attrName>
                                        </p:attrNameLst>
                                      </p:cBhvr>
                                      <p:rCtr x="-25712" y="28935"/>
                                    </p:animMotion>
                                  </p:childTnLst>
                                </p:cTn>
                              </p:par>
                            </p:childTnLst>
                          </p:cTn>
                        </p:par>
                        <p:par>
                          <p:cTn id="140" fill="hold">
                            <p:stCondLst>
                              <p:cond delay="1000"/>
                            </p:stCondLst>
                            <p:childTnLst>
                              <p:par>
                                <p:cTn id="141" presetID="9" presetClass="entr" presetSubtype="0" fill="hold" grpId="0" nodeType="afterEffect">
                                  <p:stCondLst>
                                    <p:cond delay="1000"/>
                                  </p:stCondLst>
                                  <p:childTnLst>
                                    <p:set>
                                      <p:cBhvr>
                                        <p:cTn id="142" dur="1" fill="hold">
                                          <p:stCondLst>
                                            <p:cond delay="0"/>
                                          </p:stCondLst>
                                        </p:cTn>
                                        <p:tgtEl>
                                          <p:spTgt spid="56"/>
                                        </p:tgtEl>
                                        <p:attrNameLst>
                                          <p:attrName>style.visibility</p:attrName>
                                        </p:attrNameLst>
                                      </p:cBhvr>
                                      <p:to>
                                        <p:strVal val="visible"/>
                                      </p:to>
                                    </p:set>
                                    <p:animEffect transition="in" filter="dissolve">
                                      <p:cBhvr>
                                        <p:cTn id="143" dur="75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childTnLst>
                                </p:cTn>
                              </p:par>
                              <p:par>
                                <p:cTn id="149" presetID="42" presetClass="path" presetSubtype="0" accel="50000" decel="50000" fill="hold" grpId="2" nodeType="withEffect">
                                  <p:stCondLst>
                                    <p:cond delay="0"/>
                                  </p:stCondLst>
                                  <p:childTnLst>
                                    <p:animMotion origin="layout" path="M 0.154 -0.37893 L -0.00069 0.00186 " pathEditMode="relative" rAng="0" ptsTypes="AA">
                                      <p:cBhvr>
                                        <p:cTn id="150" dur="1000" fill="hold"/>
                                        <p:tgtEl>
                                          <p:spTgt spid="57"/>
                                        </p:tgtEl>
                                        <p:attrNameLst>
                                          <p:attrName>ppt_x</p:attrName>
                                          <p:attrName>ppt_y</p:attrName>
                                        </p:attrNameLst>
                                      </p:cBhvr>
                                      <p:rCtr x="-7743" y="19028"/>
                                    </p:animMotion>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fade">
                                      <p:cBhvr>
                                        <p:cTn id="155" dur="1000"/>
                                        <p:tgtEl>
                                          <p:spTgt spid="58"/>
                                        </p:tgtEl>
                                      </p:cBhvr>
                                    </p:animEffect>
                                  </p:childTnLst>
                                </p:cTn>
                              </p:par>
                              <p:par>
                                <p:cTn id="156" presetID="42" presetClass="path" presetSubtype="0" accel="50000" decel="50000" fill="hold" grpId="2" nodeType="withEffect">
                                  <p:stCondLst>
                                    <p:cond delay="0"/>
                                  </p:stCondLst>
                                  <p:childTnLst>
                                    <p:animMotion origin="layout" path="M 0.03975 -0.23125 L -0.00139 -0.00185 " pathEditMode="relative" rAng="0" ptsTypes="AA">
                                      <p:cBhvr>
                                        <p:cTn id="157" dur="1000" fill="hold"/>
                                        <p:tgtEl>
                                          <p:spTgt spid="58"/>
                                        </p:tgtEl>
                                        <p:attrNameLst>
                                          <p:attrName>ppt_x</p:attrName>
                                          <p:attrName>ppt_y</p:attrName>
                                        </p:attrNameLst>
                                      </p:cBhvr>
                                      <p:rCtr x="-2066" y="11458"/>
                                    </p:animMotion>
                                  </p:childTnLst>
                                </p:cTn>
                              </p:par>
                            </p:childTnLst>
                          </p:cTn>
                        </p:par>
                      </p:childTnLst>
                    </p:cTn>
                  </p:par>
                  <p:par>
                    <p:cTn id="158" fill="hold">
                      <p:stCondLst>
                        <p:cond delay="indefinite"/>
                      </p:stCondLst>
                      <p:childTnLst>
                        <p:par>
                          <p:cTn id="159" fill="hold">
                            <p:stCondLst>
                              <p:cond delay="0"/>
                            </p:stCondLst>
                            <p:childTnLst>
                              <p:par>
                                <p:cTn id="160" presetID="0" presetClass="path" presetSubtype="0" accel="50000" decel="50000" fill="hold" grpId="1" nodeType="clickEffect">
                                  <p:stCondLst>
                                    <p:cond delay="0"/>
                                  </p:stCondLst>
                                  <p:childTnLst>
                                    <p:animMotion origin="layout" path="M -0.00121 0.00024 L -0.00086 -0.07176 " pathEditMode="relative" rAng="0" ptsTypes="AA">
                                      <p:cBhvr>
                                        <p:cTn id="161" dur="1000" fill="hold"/>
                                        <p:tgtEl>
                                          <p:spTgt spid="57"/>
                                        </p:tgtEl>
                                        <p:attrNameLst>
                                          <p:attrName>ppt_x</p:attrName>
                                          <p:attrName>ppt_y</p:attrName>
                                        </p:attrNameLst>
                                      </p:cBhvr>
                                      <p:rCtr x="17" y="-3611"/>
                                    </p:animMotion>
                                  </p:childTnLst>
                                </p:cTn>
                              </p:par>
                              <p:par>
                                <p:cTn id="162" presetID="0" presetClass="path" presetSubtype="0" accel="50000" decel="50000" fill="hold" grpId="1" nodeType="withEffect">
                                  <p:stCondLst>
                                    <p:cond delay="0"/>
                                  </p:stCondLst>
                                  <p:childTnLst>
                                    <p:animMotion origin="layout" path="M -0.00174 0.00024 L -0.11736 0.07223 " pathEditMode="relative" rAng="0" ptsTypes="AA">
                                      <p:cBhvr>
                                        <p:cTn id="163" dur="1000" fill="hold"/>
                                        <p:tgtEl>
                                          <p:spTgt spid="58"/>
                                        </p:tgtEl>
                                        <p:attrNameLst>
                                          <p:attrName>ppt_x</p:attrName>
                                          <p:attrName>ppt_y</p:attrName>
                                        </p:attrNameLst>
                                      </p:cBhvr>
                                      <p:rCtr x="-5781" y="3588"/>
                                    </p:animMotion>
                                  </p:childTnLst>
                                </p:cTn>
                              </p:par>
                              <p:par>
                                <p:cTn id="164" presetID="22" presetClass="entr" presetSubtype="8" fill="hold" grpId="0" nodeType="withEffect">
                                  <p:stCondLst>
                                    <p:cond delay="250"/>
                                  </p:stCondLst>
                                  <p:childTnLst>
                                    <p:set>
                                      <p:cBhvr>
                                        <p:cTn id="165" dur="1" fill="hold">
                                          <p:stCondLst>
                                            <p:cond delay="0"/>
                                          </p:stCondLst>
                                        </p:cTn>
                                        <p:tgtEl>
                                          <p:spTgt spid="59"/>
                                        </p:tgtEl>
                                        <p:attrNameLst>
                                          <p:attrName>style.visibility</p:attrName>
                                        </p:attrNameLst>
                                      </p:cBhvr>
                                      <p:to>
                                        <p:strVal val="visible"/>
                                      </p:to>
                                    </p:set>
                                    <p:animEffect transition="in" filter="wipe(left)">
                                      <p:cBhvr>
                                        <p:cTn id="166" dur="750"/>
                                        <p:tgtEl>
                                          <p:spTgt spid="59"/>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4"/>
                                        </p:tgtEl>
                                        <p:attrNameLst>
                                          <p:attrName>style.visibility</p:attrName>
                                        </p:attrNameLst>
                                      </p:cBhvr>
                                      <p:to>
                                        <p:strVal val="visible"/>
                                      </p:to>
                                    </p:set>
                                    <p:animEffect transition="in" filter="dissolve">
                                      <p:cBhvr>
                                        <p:cTn id="171" dur="1000"/>
                                        <p:tgtEl>
                                          <p:spTgt spid="4"/>
                                        </p:tgtEl>
                                      </p:cBhvr>
                                    </p:animEffect>
                                  </p:childTnLst>
                                </p:cTn>
                              </p:par>
                            </p:childTnLst>
                          </p:cTn>
                        </p:par>
                      </p:childTnLst>
                    </p:cTn>
                  </p:par>
                  <p:par>
                    <p:cTn id="172" fill="hold">
                      <p:stCondLst>
                        <p:cond delay="indefinite"/>
                      </p:stCondLst>
                      <p:childTnLst>
                        <p:par>
                          <p:cTn id="173" fill="hold">
                            <p:stCondLst>
                              <p:cond delay="0"/>
                            </p:stCondLst>
                            <p:childTnLst>
                              <p:par>
                                <p:cTn id="174" presetID="17" presetClass="entr" presetSubtype="8" fill="hold" grpId="0" nodeType="clickEffect">
                                  <p:stCondLst>
                                    <p:cond delay="0"/>
                                  </p:stCondLst>
                                  <p:childTnLst>
                                    <p:set>
                                      <p:cBhvr>
                                        <p:cTn id="175" dur="1" fill="hold">
                                          <p:stCondLst>
                                            <p:cond delay="0"/>
                                          </p:stCondLst>
                                        </p:cTn>
                                        <p:tgtEl>
                                          <p:spTgt spid="60"/>
                                        </p:tgtEl>
                                        <p:attrNameLst>
                                          <p:attrName>style.visibility</p:attrName>
                                        </p:attrNameLst>
                                      </p:cBhvr>
                                      <p:to>
                                        <p:strVal val="visible"/>
                                      </p:to>
                                    </p:set>
                                    <p:anim calcmode="lin" valueType="num">
                                      <p:cBhvr>
                                        <p:cTn id="176" dur="750" fill="hold"/>
                                        <p:tgtEl>
                                          <p:spTgt spid="60"/>
                                        </p:tgtEl>
                                        <p:attrNameLst>
                                          <p:attrName>ppt_x</p:attrName>
                                        </p:attrNameLst>
                                      </p:cBhvr>
                                      <p:tavLst>
                                        <p:tav tm="0">
                                          <p:val>
                                            <p:strVal val="#ppt_x-#ppt_w/2"/>
                                          </p:val>
                                        </p:tav>
                                        <p:tav tm="100000">
                                          <p:val>
                                            <p:strVal val="#ppt_x"/>
                                          </p:val>
                                        </p:tav>
                                      </p:tavLst>
                                    </p:anim>
                                    <p:anim calcmode="lin" valueType="num">
                                      <p:cBhvr>
                                        <p:cTn id="177" dur="750" fill="hold"/>
                                        <p:tgtEl>
                                          <p:spTgt spid="60"/>
                                        </p:tgtEl>
                                        <p:attrNameLst>
                                          <p:attrName>ppt_y</p:attrName>
                                        </p:attrNameLst>
                                      </p:cBhvr>
                                      <p:tavLst>
                                        <p:tav tm="0">
                                          <p:val>
                                            <p:strVal val="#ppt_y"/>
                                          </p:val>
                                        </p:tav>
                                        <p:tav tm="100000">
                                          <p:val>
                                            <p:strVal val="#ppt_y"/>
                                          </p:val>
                                        </p:tav>
                                      </p:tavLst>
                                    </p:anim>
                                    <p:anim calcmode="lin" valueType="num">
                                      <p:cBhvr>
                                        <p:cTn id="178" dur="750" fill="hold"/>
                                        <p:tgtEl>
                                          <p:spTgt spid="60"/>
                                        </p:tgtEl>
                                        <p:attrNameLst>
                                          <p:attrName>ppt_w</p:attrName>
                                        </p:attrNameLst>
                                      </p:cBhvr>
                                      <p:tavLst>
                                        <p:tav tm="0">
                                          <p:val>
                                            <p:fltVal val="0"/>
                                          </p:val>
                                        </p:tav>
                                        <p:tav tm="100000">
                                          <p:val>
                                            <p:strVal val="#ppt_w"/>
                                          </p:val>
                                        </p:tav>
                                      </p:tavLst>
                                    </p:anim>
                                    <p:anim calcmode="lin" valueType="num">
                                      <p:cBhvr>
                                        <p:cTn id="179" dur="750" fill="hold"/>
                                        <p:tgtEl>
                                          <p:spTgt spid="60"/>
                                        </p:tgtEl>
                                        <p:attrNameLst>
                                          <p:attrName>ppt_h</p:attrName>
                                        </p:attrNameLst>
                                      </p:cBhvr>
                                      <p:tavLst>
                                        <p:tav tm="0">
                                          <p:val>
                                            <p:strVal val="#ppt_h"/>
                                          </p:val>
                                        </p:tav>
                                        <p:tav tm="100000">
                                          <p:val>
                                            <p:strVal val="#ppt_h"/>
                                          </p:val>
                                        </p:tav>
                                      </p:tavLst>
                                    </p:anim>
                                  </p:childTnLst>
                                </p:cTn>
                              </p:par>
                              <p:par>
                                <p:cTn id="180" presetID="22" presetClass="entr" presetSubtype="8" fill="hold" grpId="0" nodeType="withEffect">
                                  <p:stCondLst>
                                    <p:cond delay="500"/>
                                  </p:stCondLst>
                                  <p:childTnLst>
                                    <p:set>
                                      <p:cBhvr>
                                        <p:cTn id="181" dur="1" fill="hold">
                                          <p:stCondLst>
                                            <p:cond delay="0"/>
                                          </p:stCondLst>
                                        </p:cTn>
                                        <p:tgtEl>
                                          <p:spTgt spid="61"/>
                                        </p:tgtEl>
                                        <p:attrNameLst>
                                          <p:attrName>style.visibility</p:attrName>
                                        </p:attrNameLst>
                                      </p:cBhvr>
                                      <p:to>
                                        <p:strVal val="visible"/>
                                      </p:to>
                                    </p:set>
                                    <p:animEffect transition="in" filter="wipe(left)">
                                      <p:cBhvr>
                                        <p:cTn id="182" dur="750"/>
                                        <p:tgtEl>
                                          <p:spTgt spid="61"/>
                                        </p:tgtEl>
                                      </p:cBhvr>
                                    </p:animEffec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62"/>
                                        </p:tgtEl>
                                        <p:attrNameLst>
                                          <p:attrName>style.visibility</p:attrName>
                                        </p:attrNameLst>
                                      </p:cBhvr>
                                      <p:to>
                                        <p:strVal val="visible"/>
                                      </p:to>
                                    </p:set>
                                  </p:childTnLst>
                                </p:cTn>
                              </p:par>
                              <p:par>
                                <p:cTn id="187" presetID="0" presetClass="path" presetSubtype="0" accel="50000" decel="50000" fill="hold" grpId="1" nodeType="withEffect">
                                  <p:stCondLst>
                                    <p:cond delay="0"/>
                                  </p:stCondLst>
                                  <p:childTnLst>
                                    <p:animMotion origin="layout" path="M -0.23681 0.00116 L 3.88889E-6 -0.00093 " pathEditMode="relative" rAng="0" ptsTypes="AA">
                                      <p:cBhvr>
                                        <p:cTn id="188" dur="1500" fill="hold"/>
                                        <p:tgtEl>
                                          <p:spTgt spid="62"/>
                                        </p:tgtEl>
                                        <p:attrNameLst>
                                          <p:attrName>ppt_x</p:attrName>
                                          <p:attrName>ppt_y</p:attrName>
                                        </p:attrNameLst>
                                      </p:cBhvr>
                                      <p:rCtr x="11840" y="-116"/>
                                    </p:animMotion>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63"/>
                                        </p:tgtEl>
                                        <p:attrNameLst>
                                          <p:attrName>style.visibility</p:attrName>
                                        </p:attrNameLst>
                                      </p:cBhvr>
                                      <p:to>
                                        <p:strVal val="visible"/>
                                      </p:to>
                                    </p:set>
                                  </p:childTnLst>
                                </p:cTn>
                              </p:par>
                              <p:par>
                                <p:cTn id="193" presetID="0" presetClass="path" presetSubtype="0" accel="50000" decel="50000" fill="hold" grpId="1" nodeType="withEffect">
                                  <p:stCondLst>
                                    <p:cond delay="0"/>
                                  </p:stCondLst>
                                  <p:childTnLst>
                                    <p:animMotion origin="layout" path="M -0.23264 -0.00301 L 0.00069 -0.00024 " pathEditMode="relative" rAng="0" ptsTypes="AA">
                                      <p:cBhvr>
                                        <p:cTn id="194" dur="1500" fill="hold"/>
                                        <p:tgtEl>
                                          <p:spTgt spid="63"/>
                                        </p:tgtEl>
                                        <p:attrNameLst>
                                          <p:attrName>ppt_x</p:attrName>
                                          <p:attrName>ppt_y</p:attrName>
                                        </p:attrNameLst>
                                      </p:cBhvr>
                                      <p:rCtr x="11667" y="139"/>
                                    </p:animMotion>
                                  </p:childTnLst>
                                </p:cTn>
                              </p:par>
                            </p:childTnLst>
                          </p:cTn>
                        </p:par>
                      </p:childTnLst>
                    </p:cTn>
                  </p:par>
                  <p:par>
                    <p:cTn id="195" fill="hold">
                      <p:stCondLst>
                        <p:cond delay="indefinite"/>
                      </p:stCondLst>
                      <p:childTnLst>
                        <p:par>
                          <p:cTn id="196" fill="hold">
                            <p:stCondLst>
                              <p:cond delay="0"/>
                            </p:stCondLst>
                            <p:childTnLst>
                              <p:par>
                                <p:cTn id="197" presetID="12" presetClass="entr" presetSubtype="8" fill="hold" grpId="0" nodeType="clickEffect">
                                  <p:stCondLst>
                                    <p:cond delay="0"/>
                                  </p:stCondLst>
                                  <p:childTnLst>
                                    <p:set>
                                      <p:cBhvr>
                                        <p:cTn id="198" dur="1" fill="hold">
                                          <p:stCondLst>
                                            <p:cond delay="0"/>
                                          </p:stCondLst>
                                        </p:cTn>
                                        <p:tgtEl>
                                          <p:spTgt spid="4096"/>
                                        </p:tgtEl>
                                        <p:attrNameLst>
                                          <p:attrName>style.visibility</p:attrName>
                                        </p:attrNameLst>
                                      </p:cBhvr>
                                      <p:to>
                                        <p:strVal val="visible"/>
                                      </p:to>
                                    </p:set>
                                    <p:anim calcmode="lin" valueType="num">
                                      <p:cBhvr additive="base">
                                        <p:cTn id="199" dur="750"/>
                                        <p:tgtEl>
                                          <p:spTgt spid="4096"/>
                                        </p:tgtEl>
                                        <p:attrNameLst>
                                          <p:attrName>ppt_x</p:attrName>
                                        </p:attrNameLst>
                                      </p:cBhvr>
                                      <p:tavLst>
                                        <p:tav tm="0">
                                          <p:val>
                                            <p:strVal val="#ppt_x-#ppt_w*1.125000"/>
                                          </p:val>
                                        </p:tav>
                                        <p:tav tm="100000">
                                          <p:val>
                                            <p:strVal val="#ppt_x"/>
                                          </p:val>
                                        </p:tav>
                                      </p:tavLst>
                                    </p:anim>
                                    <p:animEffect transition="in" filter="wipe(right)">
                                      <p:cBhvr>
                                        <p:cTn id="200" dur="750"/>
                                        <p:tgtEl>
                                          <p:spTgt spid="4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animBg="1"/>
      <p:bldP spid="4101" grpId="0" animBg="1"/>
      <p:bldP spid="4103" grpId="0" animBg="1"/>
      <p:bldP spid="4105" grpId="0" animBg="1"/>
      <p:bldP spid="4108" grpId="0" animBg="1"/>
      <p:bldP spid="4112" grpId="0" animBg="1"/>
      <p:bldP spid="4114" grpId="0" animBg="1"/>
      <p:bldP spid="4115" grpId="0" animBg="1"/>
      <p:bldP spid="4120" grpId="0" animBg="1"/>
      <p:bldP spid="4104" grpId="0" animBg="1"/>
      <p:bldP spid="3" grpId="0" animBg="1"/>
      <p:bldP spid="16" grpId="0" animBg="1"/>
      <p:bldP spid="18" grpId="0" animBg="1"/>
      <p:bldP spid="18" grpId="1" animBg="1"/>
      <p:bldP spid="19" grpId="0" animBg="1"/>
      <p:bldP spid="19" grpId="1" animBg="1"/>
      <p:bldP spid="20" grpId="0" animBg="1"/>
      <p:bldP spid="27" grpId="0" animBg="1"/>
      <p:bldP spid="52" grpId="0" animBg="1"/>
      <p:bldP spid="53" grpId="0" animBg="1"/>
      <p:bldP spid="54" grpId="0" animBg="1"/>
      <p:bldP spid="55" grpId="0" animBg="1"/>
      <p:bldP spid="55" grpId="1" animBg="1"/>
      <p:bldP spid="56" grpId="0" animBg="1"/>
      <p:bldP spid="57" grpId="0" animBg="1"/>
      <p:bldP spid="57" grpId="1" animBg="1"/>
      <p:bldP spid="57" grpId="2" animBg="1"/>
      <p:bldP spid="58" grpId="0" animBg="1"/>
      <p:bldP spid="58" grpId="1" animBg="1"/>
      <p:bldP spid="58" grpId="2" animBg="1"/>
      <p:bldP spid="59" grpId="0" animBg="1"/>
      <p:bldP spid="60" grpId="0" animBg="1"/>
      <p:bldP spid="61" grpId="0" animBg="1"/>
      <p:bldP spid="62" grpId="0" animBg="1"/>
      <p:bldP spid="62" grpId="1" animBg="1"/>
      <p:bldP spid="63" grpId="0" animBg="1"/>
      <p:bldP spid="63" grpId="1" animBg="1"/>
      <p:bldP spid="409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a:extLst>
              <a:ext uri="{FF2B5EF4-FFF2-40B4-BE49-F238E27FC236}">
                <a16:creationId xmlns:a16="http://schemas.microsoft.com/office/drawing/2014/main" id="{758F5A82-431C-4492-867B-29FE9DFE0E67}"/>
              </a:ext>
            </a:extLst>
          </p:cNvPr>
          <p:cNvSpPr>
            <a:spLocks noChangeArrowheads="1"/>
          </p:cNvSpPr>
          <p:nvPr/>
        </p:nvSpPr>
        <p:spPr bwMode="auto">
          <a:xfrm flipV="1">
            <a:off x="1357312" y="228600"/>
            <a:ext cx="533400" cy="1524000"/>
          </a:xfrm>
          <a:prstGeom prst="rect">
            <a:avLst/>
          </a:prstGeom>
          <a:ln>
            <a:noFill/>
            <a:headEnd/>
            <a:tailEnd/>
          </a:ln>
          <a:scene3d>
            <a:camera prst="perspectiveLeft" fov="0"/>
            <a:lightRig rig="balanced" dir="t"/>
          </a:scene3d>
          <a:sp3d extrusionH="381000" prstMaterial="plastic">
            <a:bevelT w="50800" h="38100"/>
          </a:sp3d>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el-GR" altLang="el-GR"/>
              <a:t>Σώμα 1</a:t>
            </a:r>
          </a:p>
        </p:txBody>
      </p:sp>
      <p:sp>
        <p:nvSpPr>
          <p:cNvPr id="10" name="Rectangle 34">
            <a:extLst>
              <a:ext uri="{FF2B5EF4-FFF2-40B4-BE49-F238E27FC236}">
                <a16:creationId xmlns:a16="http://schemas.microsoft.com/office/drawing/2014/main" id="{CD515FE5-55D8-4D63-8E06-FA67F81E383C}"/>
              </a:ext>
            </a:extLst>
          </p:cNvPr>
          <p:cNvSpPr>
            <a:spLocks noChangeArrowheads="1"/>
          </p:cNvSpPr>
          <p:nvPr/>
        </p:nvSpPr>
        <p:spPr bwMode="auto">
          <a:xfrm rot="10800000">
            <a:off x="2424112" y="457200"/>
            <a:ext cx="533400" cy="1295400"/>
          </a:xfrm>
          <a:prstGeom prst="rect">
            <a:avLst/>
          </a:prstGeom>
          <a:ln>
            <a:noFill/>
            <a:headEnd/>
            <a:tailEnd/>
          </a:ln>
          <a:scene3d>
            <a:camera prst="perspectiveRight" fov="0"/>
            <a:lightRig rig="balanced" dir="t"/>
          </a:scene3d>
          <a:sp3d extrusionH="381000" prstMaterial="plastic">
            <a:bevelT w="50800" h="38100"/>
          </a:sp3d>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r>
              <a:rPr lang="el-GR" altLang="el-GR"/>
              <a:t>Σώμα 2</a:t>
            </a:r>
          </a:p>
        </p:txBody>
      </p:sp>
      <p:sp>
        <p:nvSpPr>
          <p:cNvPr id="15" name="AutoShape 45">
            <a:extLst>
              <a:ext uri="{FF2B5EF4-FFF2-40B4-BE49-F238E27FC236}">
                <a16:creationId xmlns:a16="http://schemas.microsoft.com/office/drawing/2014/main" id="{10EA1B20-E72F-4F1E-9C82-1FDC90993AAE}"/>
              </a:ext>
            </a:extLst>
          </p:cNvPr>
          <p:cNvSpPr>
            <a:spLocks noChangeArrowheads="1"/>
          </p:cNvSpPr>
          <p:nvPr/>
        </p:nvSpPr>
        <p:spPr bwMode="auto">
          <a:xfrm>
            <a:off x="5738812" y="228600"/>
            <a:ext cx="838200" cy="1524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ln>
            <a:noFill/>
            <a:headEnd/>
            <a:tailEnd/>
          </a:ln>
          <a:scene3d>
            <a:camera prst="perspectiveLeft" fov="0"/>
            <a:lightRig rig="balanced" dir="t"/>
          </a:scene3d>
          <a:sp3d extrusionH="381000" prstMaterial="plastic">
            <a:bevelT w="50800" h="38100"/>
          </a:sp3d>
        </p:spPr>
        <p:style>
          <a:lnRef idx="2">
            <a:schemeClr val="accent5">
              <a:shade val="50000"/>
            </a:schemeClr>
          </a:lnRef>
          <a:fillRef idx="1">
            <a:schemeClr val="accent5"/>
          </a:fillRef>
          <a:effectRef idx="0">
            <a:schemeClr val="accent5"/>
          </a:effectRef>
          <a:fontRef idx="minor">
            <a:schemeClr val="lt1"/>
          </a:fontRef>
        </p:style>
        <p:txBody>
          <a:bodyPr vert="vert270" wrap="none" anchor="ctr"/>
          <a:lstStyle/>
          <a:p>
            <a:pPr algn="ctr"/>
            <a:r>
              <a:rPr lang="el-GR" altLang="el-GR" dirty="0"/>
              <a:t>Σώμα 3</a:t>
            </a:r>
          </a:p>
        </p:txBody>
      </p:sp>
      <p:sp>
        <p:nvSpPr>
          <p:cNvPr id="18" name="AutoShape 48">
            <a:extLst>
              <a:ext uri="{FF2B5EF4-FFF2-40B4-BE49-F238E27FC236}">
                <a16:creationId xmlns:a16="http://schemas.microsoft.com/office/drawing/2014/main" id="{85E5E89E-5C14-4C47-8B39-339F168C89DF}"/>
              </a:ext>
            </a:extLst>
          </p:cNvPr>
          <p:cNvSpPr>
            <a:spLocks noChangeArrowheads="1"/>
          </p:cNvSpPr>
          <p:nvPr/>
        </p:nvSpPr>
        <p:spPr bwMode="auto">
          <a:xfrm rot="10800000">
            <a:off x="6729412" y="228600"/>
            <a:ext cx="838200" cy="1524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ln>
            <a:noFill/>
            <a:headEnd/>
            <a:tailEnd/>
          </a:ln>
          <a:scene3d>
            <a:camera prst="perspectiveRight" fov="0"/>
            <a:lightRig rig="balanced" dir="t"/>
          </a:scene3d>
          <a:sp3d extrusionH="381000" prstMaterial="plastic">
            <a:bevelT w="50800" h="38100"/>
          </a:sp3d>
        </p:spPr>
        <p:style>
          <a:lnRef idx="2">
            <a:schemeClr val="accent3">
              <a:shade val="50000"/>
            </a:schemeClr>
          </a:lnRef>
          <a:fillRef idx="1">
            <a:schemeClr val="accent3"/>
          </a:fillRef>
          <a:effectRef idx="0">
            <a:schemeClr val="accent3"/>
          </a:effectRef>
          <a:fontRef idx="minor">
            <a:schemeClr val="lt1"/>
          </a:fontRef>
        </p:style>
        <p:txBody>
          <a:bodyPr vert="vert" wrap="none" anchor="ctr"/>
          <a:lstStyle/>
          <a:p>
            <a:pPr algn="ctr"/>
            <a:r>
              <a:rPr lang="el-GR" altLang="el-GR" dirty="0"/>
              <a:t>Σώμα 4</a:t>
            </a:r>
          </a:p>
        </p:txBody>
      </p:sp>
      <p:sp>
        <p:nvSpPr>
          <p:cNvPr id="2" name="Φυσαλίδα ομιλίας: Ορθογώνιο 1">
            <a:extLst>
              <a:ext uri="{FF2B5EF4-FFF2-40B4-BE49-F238E27FC236}">
                <a16:creationId xmlns:a16="http://schemas.microsoft.com/office/drawing/2014/main" id="{1F741CF7-E474-41B2-9FCA-D58364AA11EC}"/>
              </a:ext>
            </a:extLst>
          </p:cNvPr>
          <p:cNvSpPr/>
          <p:nvPr/>
        </p:nvSpPr>
        <p:spPr>
          <a:xfrm>
            <a:off x="524533" y="1219200"/>
            <a:ext cx="533400" cy="462566"/>
          </a:xfrm>
          <a:prstGeom prst="wedgeRectCallout">
            <a:avLst>
              <a:gd name="adj1" fmla="val 95237"/>
              <a:gd name="adj2" fmla="val 47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r>
              <a:rPr lang="en-US" baseline="-25000" dirty="0"/>
              <a:t>1</a:t>
            </a:r>
            <a:endParaRPr lang="el-GR" baseline="-25000" dirty="0"/>
          </a:p>
        </p:txBody>
      </p:sp>
      <p:sp>
        <p:nvSpPr>
          <p:cNvPr id="21" name="Φυσαλίδα ομιλίας: Ορθογώνιο 20">
            <a:extLst>
              <a:ext uri="{FF2B5EF4-FFF2-40B4-BE49-F238E27FC236}">
                <a16:creationId xmlns:a16="http://schemas.microsoft.com/office/drawing/2014/main" id="{51C7A225-676F-4CF6-B963-474330DCE82E}"/>
              </a:ext>
            </a:extLst>
          </p:cNvPr>
          <p:cNvSpPr/>
          <p:nvPr/>
        </p:nvSpPr>
        <p:spPr>
          <a:xfrm>
            <a:off x="3429000" y="1219200"/>
            <a:ext cx="533400" cy="462566"/>
          </a:xfrm>
          <a:prstGeom prst="wedgeRectCallout">
            <a:avLst>
              <a:gd name="adj1" fmla="val -100336"/>
              <a:gd name="adj2" fmla="val 4519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r>
              <a:rPr lang="en-US" baseline="-25000" dirty="0"/>
              <a:t>2</a:t>
            </a:r>
            <a:endParaRPr lang="el-GR" baseline="-25000" dirty="0"/>
          </a:p>
        </p:txBody>
      </p:sp>
      <p:sp>
        <p:nvSpPr>
          <p:cNvPr id="3" name="Ορθογώνιο: Στρογγύλεμα γωνιών 2">
            <a:extLst>
              <a:ext uri="{FF2B5EF4-FFF2-40B4-BE49-F238E27FC236}">
                <a16:creationId xmlns:a16="http://schemas.microsoft.com/office/drawing/2014/main" id="{DCBB8162-92C0-4ABB-9E95-C65344CA6FA6}"/>
              </a:ext>
            </a:extLst>
          </p:cNvPr>
          <p:cNvSpPr/>
          <p:nvPr/>
        </p:nvSpPr>
        <p:spPr>
          <a:xfrm>
            <a:off x="1447800" y="3733800"/>
            <a:ext cx="5191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a:t>
            </a:r>
            <a:r>
              <a:rPr lang="en-US" baseline="-25000" dirty="0"/>
              <a:t>1</a:t>
            </a:r>
            <a:endParaRPr lang="el-GR" baseline="-25000" dirty="0"/>
          </a:p>
        </p:txBody>
      </p:sp>
      <p:sp>
        <p:nvSpPr>
          <p:cNvPr id="4" name="Ίσο 3">
            <a:extLst>
              <a:ext uri="{FF2B5EF4-FFF2-40B4-BE49-F238E27FC236}">
                <a16:creationId xmlns:a16="http://schemas.microsoft.com/office/drawing/2014/main" id="{3CF69E56-0F52-4399-B8D1-C8D72DE78020}"/>
              </a:ext>
            </a:extLst>
          </p:cNvPr>
          <p:cNvSpPr/>
          <p:nvPr/>
        </p:nvSpPr>
        <p:spPr>
          <a:xfrm>
            <a:off x="2133600" y="3886200"/>
            <a:ext cx="427038" cy="304800"/>
          </a:xfrm>
          <a:prstGeom prst="mathEqua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22" name="Ορθογώνιο: Στρογγύλεμα γωνιών 21">
            <a:extLst>
              <a:ext uri="{FF2B5EF4-FFF2-40B4-BE49-F238E27FC236}">
                <a16:creationId xmlns:a16="http://schemas.microsoft.com/office/drawing/2014/main" id="{02F34E26-02D7-41CB-B0DD-89BDB43CF576}"/>
              </a:ext>
            </a:extLst>
          </p:cNvPr>
          <p:cNvSpPr/>
          <p:nvPr/>
        </p:nvSpPr>
        <p:spPr>
          <a:xfrm>
            <a:off x="2757488" y="3733800"/>
            <a:ext cx="5191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a:t>
            </a:r>
            <a:r>
              <a:rPr lang="en-US" baseline="-25000" dirty="0"/>
              <a:t>2</a:t>
            </a:r>
            <a:endParaRPr lang="el-GR" baseline="-25000" dirty="0"/>
          </a:p>
        </p:txBody>
      </p:sp>
      <p:sp>
        <p:nvSpPr>
          <p:cNvPr id="23" name="Ορθογώνιο: Στρογγύλεμα γωνιών 22">
            <a:extLst>
              <a:ext uri="{FF2B5EF4-FFF2-40B4-BE49-F238E27FC236}">
                <a16:creationId xmlns:a16="http://schemas.microsoft.com/office/drawing/2014/main" id="{0CCC0275-0DC4-49DD-A564-03C60487DCA6}"/>
              </a:ext>
            </a:extLst>
          </p:cNvPr>
          <p:cNvSpPr/>
          <p:nvPr/>
        </p:nvSpPr>
        <p:spPr>
          <a:xfrm>
            <a:off x="1447800" y="4419600"/>
            <a:ext cx="5191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a:t>
            </a:r>
            <a:r>
              <a:rPr lang="en-US" baseline="-25000" dirty="0"/>
              <a:t>1</a:t>
            </a:r>
            <a:endParaRPr lang="el-GR" baseline="-25000" dirty="0"/>
          </a:p>
        </p:txBody>
      </p:sp>
      <p:sp>
        <p:nvSpPr>
          <p:cNvPr id="24" name="Σχήμα L 23">
            <a:extLst>
              <a:ext uri="{FF2B5EF4-FFF2-40B4-BE49-F238E27FC236}">
                <a16:creationId xmlns:a16="http://schemas.microsoft.com/office/drawing/2014/main" id="{EE4E7E6D-9696-443B-9E75-1A763EAC2FCF}"/>
              </a:ext>
            </a:extLst>
          </p:cNvPr>
          <p:cNvSpPr/>
          <p:nvPr/>
        </p:nvSpPr>
        <p:spPr>
          <a:xfrm rot="13126785">
            <a:off x="2146479" y="4544779"/>
            <a:ext cx="304800" cy="304800"/>
          </a:xfrm>
          <a:prstGeom prst="corner">
            <a:avLst>
              <a:gd name="adj1" fmla="val 28889"/>
              <a:gd name="adj2" fmla="val 288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25" name="Ορθογώνιο: Στρογγύλεμα γωνιών 24">
            <a:extLst>
              <a:ext uri="{FF2B5EF4-FFF2-40B4-BE49-F238E27FC236}">
                <a16:creationId xmlns:a16="http://schemas.microsoft.com/office/drawing/2014/main" id="{C4E7A572-1EF0-43E8-B0AB-403E58120506}"/>
              </a:ext>
            </a:extLst>
          </p:cNvPr>
          <p:cNvSpPr/>
          <p:nvPr/>
        </p:nvSpPr>
        <p:spPr>
          <a:xfrm>
            <a:off x="2757488" y="4419600"/>
            <a:ext cx="5191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a:t>
            </a:r>
            <a:r>
              <a:rPr lang="en-US" baseline="-25000" dirty="0"/>
              <a:t>2</a:t>
            </a:r>
            <a:endParaRPr lang="el-GR" baseline="-25000" dirty="0"/>
          </a:p>
        </p:txBody>
      </p:sp>
      <p:sp>
        <p:nvSpPr>
          <p:cNvPr id="26" name="Ορθογώνιο: Στρογγύλεμα γωνιών 25">
            <a:extLst>
              <a:ext uri="{FF2B5EF4-FFF2-40B4-BE49-F238E27FC236}">
                <a16:creationId xmlns:a16="http://schemas.microsoft.com/office/drawing/2014/main" id="{1DDA10A4-5AE2-4CF1-A488-0B63F864FB70}"/>
              </a:ext>
            </a:extLst>
          </p:cNvPr>
          <p:cNvSpPr/>
          <p:nvPr/>
        </p:nvSpPr>
        <p:spPr>
          <a:xfrm>
            <a:off x="457200" y="5105400"/>
            <a:ext cx="15097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err="1"/>
              <a:t>Παραμόρφ</a:t>
            </a:r>
            <a:r>
              <a:rPr lang="el-GR" dirty="0"/>
              <a:t> </a:t>
            </a:r>
            <a:r>
              <a:rPr lang="el-GR" b="1" baseline="-25000" dirty="0"/>
              <a:t>1</a:t>
            </a:r>
          </a:p>
        </p:txBody>
      </p:sp>
      <p:sp>
        <p:nvSpPr>
          <p:cNvPr id="27" name="Σχήμα L 26">
            <a:extLst>
              <a:ext uri="{FF2B5EF4-FFF2-40B4-BE49-F238E27FC236}">
                <a16:creationId xmlns:a16="http://schemas.microsoft.com/office/drawing/2014/main" id="{F9A8C384-CC47-46B2-AFC7-07F2E5082E25}"/>
              </a:ext>
            </a:extLst>
          </p:cNvPr>
          <p:cNvSpPr/>
          <p:nvPr/>
        </p:nvSpPr>
        <p:spPr>
          <a:xfrm rot="13126785">
            <a:off x="2146479" y="5230579"/>
            <a:ext cx="304800" cy="304800"/>
          </a:xfrm>
          <a:prstGeom prst="corner">
            <a:avLst>
              <a:gd name="adj1" fmla="val 28889"/>
              <a:gd name="adj2" fmla="val 288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28" name="Ορθογώνιο: Στρογγύλεμα γωνιών 27">
            <a:extLst>
              <a:ext uri="{FF2B5EF4-FFF2-40B4-BE49-F238E27FC236}">
                <a16:creationId xmlns:a16="http://schemas.microsoft.com/office/drawing/2014/main" id="{5F55CF26-4E66-4FFD-B476-F3745C711EE3}"/>
              </a:ext>
            </a:extLst>
          </p:cNvPr>
          <p:cNvSpPr/>
          <p:nvPr/>
        </p:nvSpPr>
        <p:spPr>
          <a:xfrm>
            <a:off x="2757488" y="5105400"/>
            <a:ext cx="15097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err="1"/>
              <a:t>Παραμόρφ</a:t>
            </a:r>
            <a:r>
              <a:rPr lang="el-GR" dirty="0"/>
              <a:t> </a:t>
            </a:r>
            <a:r>
              <a:rPr lang="el-GR" b="1" baseline="-25000" dirty="0"/>
              <a:t>2</a:t>
            </a:r>
          </a:p>
        </p:txBody>
      </p:sp>
      <p:sp>
        <p:nvSpPr>
          <p:cNvPr id="29" name="Φυσαλίδα ομιλίας: Ορθογώνιο 28">
            <a:extLst>
              <a:ext uri="{FF2B5EF4-FFF2-40B4-BE49-F238E27FC236}">
                <a16:creationId xmlns:a16="http://schemas.microsoft.com/office/drawing/2014/main" id="{EAC2DD96-D6E1-4194-82A7-32905ADE9E78}"/>
              </a:ext>
            </a:extLst>
          </p:cNvPr>
          <p:cNvSpPr/>
          <p:nvPr/>
        </p:nvSpPr>
        <p:spPr>
          <a:xfrm>
            <a:off x="5105400" y="1219200"/>
            <a:ext cx="533400" cy="462566"/>
          </a:xfrm>
          <a:prstGeom prst="wedgeRectCallout">
            <a:avLst>
              <a:gd name="adj1" fmla="val 95237"/>
              <a:gd name="adj2" fmla="val 47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r>
              <a:rPr lang="el-GR" baseline="-25000" dirty="0"/>
              <a:t>3</a:t>
            </a:r>
          </a:p>
        </p:txBody>
      </p:sp>
      <p:sp>
        <p:nvSpPr>
          <p:cNvPr id="31" name="Φυσαλίδα ομιλίας: Ορθογώνιο 30">
            <a:extLst>
              <a:ext uri="{FF2B5EF4-FFF2-40B4-BE49-F238E27FC236}">
                <a16:creationId xmlns:a16="http://schemas.microsoft.com/office/drawing/2014/main" id="{D8DFA2DC-A92B-44E6-92DC-45637BDEEC82}"/>
              </a:ext>
            </a:extLst>
          </p:cNvPr>
          <p:cNvSpPr/>
          <p:nvPr/>
        </p:nvSpPr>
        <p:spPr>
          <a:xfrm>
            <a:off x="8086067" y="1219200"/>
            <a:ext cx="533400" cy="462566"/>
          </a:xfrm>
          <a:prstGeom prst="wedgeRectCallout">
            <a:avLst>
              <a:gd name="adj1" fmla="val -100336"/>
              <a:gd name="adj2" fmla="val 4519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r>
              <a:rPr lang="el-GR" baseline="-25000" dirty="0"/>
              <a:t>4</a:t>
            </a:r>
          </a:p>
        </p:txBody>
      </p:sp>
      <p:sp>
        <p:nvSpPr>
          <p:cNvPr id="32" name="Ορθογώνιο: Στρογγύλεμα γωνιών 31">
            <a:extLst>
              <a:ext uri="{FF2B5EF4-FFF2-40B4-BE49-F238E27FC236}">
                <a16:creationId xmlns:a16="http://schemas.microsoft.com/office/drawing/2014/main" id="{B9B0DB45-845E-4058-93DB-B971682359B2}"/>
              </a:ext>
            </a:extLst>
          </p:cNvPr>
          <p:cNvSpPr/>
          <p:nvPr/>
        </p:nvSpPr>
        <p:spPr>
          <a:xfrm>
            <a:off x="5943600" y="3733800"/>
            <a:ext cx="5191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a:t>
            </a:r>
            <a:r>
              <a:rPr lang="el-GR" baseline="-25000" dirty="0"/>
              <a:t>3</a:t>
            </a:r>
          </a:p>
        </p:txBody>
      </p:sp>
      <p:sp>
        <p:nvSpPr>
          <p:cNvPr id="33" name="Ίσο 32">
            <a:extLst>
              <a:ext uri="{FF2B5EF4-FFF2-40B4-BE49-F238E27FC236}">
                <a16:creationId xmlns:a16="http://schemas.microsoft.com/office/drawing/2014/main" id="{99D78A97-0898-42FD-88F8-9E0B9AE3D2C6}"/>
              </a:ext>
            </a:extLst>
          </p:cNvPr>
          <p:cNvSpPr/>
          <p:nvPr/>
        </p:nvSpPr>
        <p:spPr>
          <a:xfrm>
            <a:off x="6629400" y="3886200"/>
            <a:ext cx="427038" cy="304800"/>
          </a:xfrm>
          <a:prstGeom prst="mathEqua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34" name="Ορθογώνιο: Στρογγύλεμα γωνιών 33">
            <a:extLst>
              <a:ext uri="{FF2B5EF4-FFF2-40B4-BE49-F238E27FC236}">
                <a16:creationId xmlns:a16="http://schemas.microsoft.com/office/drawing/2014/main" id="{24005CA1-0AD5-4248-ABCA-F1491C20BFC4}"/>
              </a:ext>
            </a:extLst>
          </p:cNvPr>
          <p:cNvSpPr/>
          <p:nvPr/>
        </p:nvSpPr>
        <p:spPr>
          <a:xfrm>
            <a:off x="7253288" y="3733800"/>
            <a:ext cx="5191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a:t>
            </a:r>
            <a:r>
              <a:rPr lang="el-GR" baseline="-25000" dirty="0"/>
              <a:t>4</a:t>
            </a:r>
          </a:p>
        </p:txBody>
      </p:sp>
      <p:sp>
        <p:nvSpPr>
          <p:cNvPr id="35" name="Ορθογώνιο: Στρογγύλεμα γωνιών 34">
            <a:extLst>
              <a:ext uri="{FF2B5EF4-FFF2-40B4-BE49-F238E27FC236}">
                <a16:creationId xmlns:a16="http://schemas.microsoft.com/office/drawing/2014/main" id="{2E1704F9-A075-4335-A46F-E552D452212A}"/>
              </a:ext>
            </a:extLst>
          </p:cNvPr>
          <p:cNvSpPr/>
          <p:nvPr/>
        </p:nvSpPr>
        <p:spPr>
          <a:xfrm>
            <a:off x="5943600" y="4419600"/>
            <a:ext cx="5191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Α</a:t>
            </a:r>
            <a:r>
              <a:rPr lang="el-GR" baseline="-25000" dirty="0"/>
              <a:t>3</a:t>
            </a:r>
          </a:p>
        </p:txBody>
      </p:sp>
      <p:sp>
        <p:nvSpPr>
          <p:cNvPr id="36" name="Σχήμα L 35">
            <a:extLst>
              <a:ext uri="{FF2B5EF4-FFF2-40B4-BE49-F238E27FC236}">
                <a16:creationId xmlns:a16="http://schemas.microsoft.com/office/drawing/2014/main" id="{E0897CDF-C393-4F12-963C-E265FB316227}"/>
              </a:ext>
            </a:extLst>
          </p:cNvPr>
          <p:cNvSpPr/>
          <p:nvPr/>
        </p:nvSpPr>
        <p:spPr>
          <a:xfrm rot="2780521">
            <a:off x="6794932" y="4544779"/>
            <a:ext cx="304800" cy="304800"/>
          </a:xfrm>
          <a:prstGeom prst="corner">
            <a:avLst>
              <a:gd name="adj1" fmla="val 28889"/>
              <a:gd name="adj2" fmla="val 288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37" name="Ορθογώνιο: Στρογγύλεμα γωνιών 36">
            <a:extLst>
              <a:ext uri="{FF2B5EF4-FFF2-40B4-BE49-F238E27FC236}">
                <a16:creationId xmlns:a16="http://schemas.microsoft.com/office/drawing/2014/main" id="{9C6B005D-2835-4EA8-BF07-86E2C1D311AA}"/>
              </a:ext>
            </a:extLst>
          </p:cNvPr>
          <p:cNvSpPr/>
          <p:nvPr/>
        </p:nvSpPr>
        <p:spPr>
          <a:xfrm>
            <a:off x="7253288" y="4419600"/>
            <a:ext cx="5191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Α</a:t>
            </a:r>
            <a:r>
              <a:rPr lang="el-GR" baseline="-25000" dirty="0"/>
              <a:t>4</a:t>
            </a:r>
          </a:p>
        </p:txBody>
      </p:sp>
      <p:sp>
        <p:nvSpPr>
          <p:cNvPr id="38" name="Ορθογώνιο: Στρογγύλεμα γωνιών 37">
            <a:extLst>
              <a:ext uri="{FF2B5EF4-FFF2-40B4-BE49-F238E27FC236}">
                <a16:creationId xmlns:a16="http://schemas.microsoft.com/office/drawing/2014/main" id="{5F2FF5D4-BCCC-40B1-AC1A-CA7B5FA0A6CF}"/>
              </a:ext>
            </a:extLst>
          </p:cNvPr>
          <p:cNvSpPr/>
          <p:nvPr/>
        </p:nvSpPr>
        <p:spPr>
          <a:xfrm>
            <a:off x="4953000" y="5105400"/>
            <a:ext cx="1509712"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err="1"/>
              <a:t>Παραμόρφ</a:t>
            </a:r>
            <a:r>
              <a:rPr lang="el-GR" dirty="0"/>
              <a:t> </a:t>
            </a:r>
            <a:r>
              <a:rPr lang="el-GR" b="1" baseline="-25000" dirty="0"/>
              <a:t>3</a:t>
            </a:r>
          </a:p>
        </p:txBody>
      </p:sp>
      <p:sp>
        <p:nvSpPr>
          <p:cNvPr id="39" name="Σχήμα L 38">
            <a:extLst>
              <a:ext uri="{FF2B5EF4-FFF2-40B4-BE49-F238E27FC236}">
                <a16:creationId xmlns:a16="http://schemas.microsoft.com/office/drawing/2014/main" id="{F440B70D-974D-4682-BF1E-47533085E529}"/>
              </a:ext>
            </a:extLst>
          </p:cNvPr>
          <p:cNvSpPr/>
          <p:nvPr/>
        </p:nvSpPr>
        <p:spPr>
          <a:xfrm rot="13126785">
            <a:off x="6642279" y="5230579"/>
            <a:ext cx="304800" cy="304800"/>
          </a:xfrm>
          <a:prstGeom prst="corner">
            <a:avLst>
              <a:gd name="adj1" fmla="val 28889"/>
              <a:gd name="adj2" fmla="val 288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solidFill>
                <a:schemeClr val="tx1"/>
              </a:solidFill>
            </a:endParaRPr>
          </a:p>
        </p:txBody>
      </p:sp>
      <p:sp>
        <p:nvSpPr>
          <p:cNvPr id="40" name="Ορθογώνιο: Στρογγύλεμα γωνιών 39">
            <a:extLst>
              <a:ext uri="{FF2B5EF4-FFF2-40B4-BE49-F238E27FC236}">
                <a16:creationId xmlns:a16="http://schemas.microsoft.com/office/drawing/2014/main" id="{B6FFF079-9C5D-4436-92FF-DDF9D4C8687E}"/>
              </a:ext>
            </a:extLst>
          </p:cNvPr>
          <p:cNvSpPr/>
          <p:nvPr/>
        </p:nvSpPr>
        <p:spPr>
          <a:xfrm>
            <a:off x="7253288" y="5105400"/>
            <a:ext cx="1509712"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err="1"/>
              <a:t>Παραμόρφ</a:t>
            </a:r>
            <a:r>
              <a:rPr lang="el-GR" dirty="0"/>
              <a:t> </a:t>
            </a:r>
            <a:r>
              <a:rPr lang="el-GR" b="1" baseline="-25000" dirty="0"/>
              <a:t>4</a:t>
            </a:r>
          </a:p>
        </p:txBody>
      </p:sp>
      <p:sp>
        <p:nvSpPr>
          <p:cNvPr id="5" name="Rectangle 29">
            <a:extLst>
              <a:ext uri="{FF2B5EF4-FFF2-40B4-BE49-F238E27FC236}">
                <a16:creationId xmlns:a16="http://schemas.microsoft.com/office/drawing/2014/main" id="{B24B2E31-AC9C-4C13-A71F-1CAB1B935E67}"/>
              </a:ext>
            </a:extLst>
          </p:cNvPr>
          <p:cNvSpPr>
            <a:spLocks noChangeArrowheads="1"/>
          </p:cNvSpPr>
          <p:nvPr/>
        </p:nvSpPr>
        <p:spPr bwMode="auto">
          <a:xfrm>
            <a:off x="838200" y="1752600"/>
            <a:ext cx="2590800" cy="1752600"/>
          </a:xfrm>
          <a:prstGeom prst="rect">
            <a:avLst/>
          </a:prstGeom>
          <a:solidFill>
            <a:schemeClr val="accent4">
              <a:alpha val="62000"/>
            </a:schemeClr>
          </a:solidFill>
          <a:ln>
            <a:noFill/>
            <a:headEnd/>
            <a:tailEnd/>
          </a:ln>
          <a:scene3d>
            <a:camera prst="perspectiveLeft"/>
            <a:lightRig rig="balanced" dir="t"/>
          </a:scene3d>
          <a:sp3d extrusionH="1651000" prstMaterial="plastic">
            <a:bevelT w="38100"/>
          </a:sp3d>
        </p:spPr>
        <p:style>
          <a:lnRef idx="2">
            <a:schemeClr val="accent4">
              <a:shade val="50000"/>
            </a:schemeClr>
          </a:lnRef>
          <a:fillRef idx="1">
            <a:schemeClr val="accent4"/>
          </a:fillRef>
          <a:effectRef idx="0">
            <a:schemeClr val="accent4"/>
          </a:effectRef>
          <a:fontRef idx="minor">
            <a:schemeClr val="lt1"/>
          </a:fontRef>
        </p:style>
        <p:txBody>
          <a:bodyPr wrap="none" anchor="b" anchorCtr="1"/>
          <a:lstStyle/>
          <a:p>
            <a:pPr algn="ctr"/>
            <a:r>
              <a:rPr lang="el-GR" altLang="el-GR" dirty="0"/>
              <a:t>Μαλακό σώμα</a:t>
            </a:r>
            <a:endParaRPr lang="el-GR" altLang="el-GR" sz="1400" dirty="0"/>
          </a:p>
        </p:txBody>
      </p:sp>
      <p:sp>
        <p:nvSpPr>
          <p:cNvPr id="13" name="Rectangle 43">
            <a:extLst>
              <a:ext uri="{FF2B5EF4-FFF2-40B4-BE49-F238E27FC236}">
                <a16:creationId xmlns:a16="http://schemas.microsoft.com/office/drawing/2014/main" id="{47E63E40-079D-4D85-89B5-8481B75A28A0}"/>
              </a:ext>
            </a:extLst>
          </p:cNvPr>
          <p:cNvSpPr>
            <a:spLocks noChangeArrowheads="1"/>
          </p:cNvSpPr>
          <p:nvPr/>
        </p:nvSpPr>
        <p:spPr bwMode="auto">
          <a:xfrm>
            <a:off x="5372100" y="1752600"/>
            <a:ext cx="2590800" cy="1752600"/>
          </a:xfrm>
          <a:prstGeom prst="rect">
            <a:avLst/>
          </a:prstGeom>
          <a:solidFill>
            <a:schemeClr val="accent4">
              <a:alpha val="62000"/>
            </a:schemeClr>
          </a:solidFill>
          <a:ln>
            <a:noFill/>
            <a:headEnd/>
            <a:tailEnd/>
          </a:ln>
          <a:scene3d>
            <a:camera prst="perspectiveLeft"/>
            <a:lightRig rig="balanced" dir="t"/>
          </a:scene3d>
          <a:sp3d extrusionH="1651000" prstMaterial="plastic">
            <a:bevelT w="38100"/>
          </a:sp3d>
        </p:spPr>
        <p:style>
          <a:lnRef idx="2">
            <a:schemeClr val="accent4">
              <a:shade val="50000"/>
            </a:schemeClr>
          </a:lnRef>
          <a:fillRef idx="1">
            <a:schemeClr val="accent4"/>
          </a:fillRef>
          <a:effectRef idx="0">
            <a:schemeClr val="accent4"/>
          </a:effectRef>
          <a:fontRef idx="minor">
            <a:schemeClr val="lt1"/>
          </a:fontRef>
        </p:style>
        <p:txBody>
          <a:bodyPr wrap="none" anchor="b" anchorCtr="1"/>
          <a:lstStyle/>
          <a:p>
            <a:pPr algn="ctr"/>
            <a:r>
              <a:rPr lang="el-GR" altLang="el-GR" dirty="0"/>
              <a:t>Μαλακό σώμα</a:t>
            </a:r>
            <a:endParaRPr lang="el-GR" altLang="el-GR" sz="1400" dirty="0"/>
          </a:p>
        </p:txBody>
      </p:sp>
      <p:sp>
        <p:nvSpPr>
          <p:cNvPr id="41" name="Ορθογώνιο 40">
            <a:extLst>
              <a:ext uri="{FF2B5EF4-FFF2-40B4-BE49-F238E27FC236}">
                <a16:creationId xmlns:a16="http://schemas.microsoft.com/office/drawing/2014/main" id="{0A55C3E5-5030-4A7E-9325-E2D55B607C5E}"/>
              </a:ext>
            </a:extLst>
          </p:cNvPr>
          <p:cNvSpPr/>
          <p:nvPr/>
        </p:nvSpPr>
        <p:spPr>
          <a:xfrm>
            <a:off x="557212" y="5930721"/>
            <a:ext cx="3100388" cy="698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παραμόρφωση είναι ανάλογη με τη δύναμη</a:t>
            </a:r>
          </a:p>
        </p:txBody>
      </p:sp>
      <p:sp>
        <p:nvSpPr>
          <p:cNvPr id="42" name="Ορθογώνιο 41">
            <a:hlinkClick r:id="rId4" action="ppaction://hlinksldjump"/>
            <a:extLst>
              <a:ext uri="{FF2B5EF4-FFF2-40B4-BE49-F238E27FC236}">
                <a16:creationId xmlns:a16="http://schemas.microsoft.com/office/drawing/2014/main" id="{EA0B91C3-3DD2-4454-9B77-2663ABEB4DE5}"/>
              </a:ext>
            </a:extLst>
          </p:cNvPr>
          <p:cNvSpPr/>
          <p:nvPr/>
        </p:nvSpPr>
        <p:spPr>
          <a:xfrm>
            <a:off x="4748210" y="5896671"/>
            <a:ext cx="4014790" cy="698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Η παραμόρφωση είναι αντιστρόφως ανάλογη με την επιφάνεια επαφής</a:t>
            </a:r>
          </a:p>
        </p:txBody>
      </p:sp>
      <p:sp>
        <p:nvSpPr>
          <p:cNvPr id="8" name="Line 33">
            <a:extLst>
              <a:ext uri="{FF2B5EF4-FFF2-40B4-BE49-F238E27FC236}">
                <a16:creationId xmlns:a16="http://schemas.microsoft.com/office/drawing/2014/main" id="{48CC9888-064B-4D20-991C-D98DAEE60835}"/>
              </a:ext>
            </a:extLst>
          </p:cNvPr>
          <p:cNvSpPr>
            <a:spLocks noChangeShapeType="1"/>
          </p:cNvSpPr>
          <p:nvPr/>
        </p:nvSpPr>
        <p:spPr bwMode="auto">
          <a:xfrm>
            <a:off x="1630362" y="1752600"/>
            <a:ext cx="0" cy="1130300"/>
          </a:xfrm>
          <a:prstGeom prst="line">
            <a:avLst/>
          </a:prstGeom>
          <a:noFill/>
          <a:ln w="63500">
            <a:solidFill>
              <a:srgbClr val="C000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p:sp>
        <p:nvSpPr>
          <p:cNvPr id="11" name="Line 35">
            <a:extLst>
              <a:ext uri="{FF2B5EF4-FFF2-40B4-BE49-F238E27FC236}">
                <a16:creationId xmlns:a16="http://schemas.microsoft.com/office/drawing/2014/main" id="{0DF0309F-62CD-475E-A104-998D32CB8912}"/>
              </a:ext>
            </a:extLst>
          </p:cNvPr>
          <p:cNvSpPr>
            <a:spLocks noChangeShapeType="1"/>
          </p:cNvSpPr>
          <p:nvPr/>
        </p:nvSpPr>
        <p:spPr bwMode="auto">
          <a:xfrm>
            <a:off x="2687781" y="1752600"/>
            <a:ext cx="0" cy="914400"/>
          </a:xfrm>
          <a:prstGeom prst="line">
            <a:avLst/>
          </a:prstGeom>
          <a:noFill/>
          <a:ln w="63500">
            <a:solidFill>
              <a:srgbClr val="C000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46">
            <a:extLst>
              <a:ext uri="{FF2B5EF4-FFF2-40B4-BE49-F238E27FC236}">
                <a16:creationId xmlns:a16="http://schemas.microsoft.com/office/drawing/2014/main" id="{B3836F84-6B6C-4C95-B3CA-B901808731DF}"/>
              </a:ext>
            </a:extLst>
          </p:cNvPr>
          <p:cNvSpPr>
            <a:spLocks noChangeShapeType="1"/>
          </p:cNvSpPr>
          <p:nvPr/>
        </p:nvSpPr>
        <p:spPr bwMode="auto">
          <a:xfrm>
            <a:off x="6167437" y="1752600"/>
            <a:ext cx="0" cy="914400"/>
          </a:xfrm>
          <a:prstGeom prst="line">
            <a:avLst/>
          </a:prstGeom>
          <a:noFill/>
          <a:ln w="63500">
            <a:solidFill>
              <a:srgbClr val="C000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49">
            <a:extLst>
              <a:ext uri="{FF2B5EF4-FFF2-40B4-BE49-F238E27FC236}">
                <a16:creationId xmlns:a16="http://schemas.microsoft.com/office/drawing/2014/main" id="{D631BE40-6130-4DCE-8986-1A52C05B805B}"/>
              </a:ext>
            </a:extLst>
          </p:cNvPr>
          <p:cNvSpPr>
            <a:spLocks noChangeShapeType="1"/>
          </p:cNvSpPr>
          <p:nvPr/>
        </p:nvSpPr>
        <p:spPr bwMode="auto">
          <a:xfrm>
            <a:off x="7143750" y="1752600"/>
            <a:ext cx="0" cy="914400"/>
          </a:xfrm>
          <a:prstGeom prst="line">
            <a:avLst/>
          </a:prstGeom>
          <a:noFill/>
          <a:ln w="63500">
            <a:solidFill>
              <a:srgbClr val="C000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 name="Φυσαλίδα ομιλίας: Ορθογώνιο 5">
            <a:extLst>
              <a:ext uri="{FF2B5EF4-FFF2-40B4-BE49-F238E27FC236}">
                <a16:creationId xmlns:a16="http://schemas.microsoft.com/office/drawing/2014/main" id="{41EC24B8-B075-98B2-44A3-5F6E163B1E7D}"/>
              </a:ext>
            </a:extLst>
          </p:cNvPr>
          <p:cNvSpPr/>
          <p:nvPr/>
        </p:nvSpPr>
        <p:spPr>
          <a:xfrm>
            <a:off x="676933" y="2209800"/>
            <a:ext cx="533400" cy="462566"/>
          </a:xfrm>
          <a:prstGeom prst="wedgeRectCallout">
            <a:avLst>
              <a:gd name="adj1" fmla="val 95237"/>
              <a:gd name="adj2" fmla="val 47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r>
              <a:rPr lang="en-US" baseline="-25000" dirty="0"/>
              <a:t>1</a:t>
            </a:r>
            <a:endParaRPr lang="el-GR" baseline="-25000" dirty="0"/>
          </a:p>
        </p:txBody>
      </p:sp>
      <p:sp>
        <p:nvSpPr>
          <p:cNvPr id="9" name="Φυσαλίδα ομιλίας: Ορθογώνιο 8">
            <a:extLst>
              <a:ext uri="{FF2B5EF4-FFF2-40B4-BE49-F238E27FC236}">
                <a16:creationId xmlns:a16="http://schemas.microsoft.com/office/drawing/2014/main" id="{03CA2437-90C4-72C9-9FF2-C740DD0AEF22}"/>
              </a:ext>
            </a:extLst>
          </p:cNvPr>
          <p:cNvSpPr/>
          <p:nvPr/>
        </p:nvSpPr>
        <p:spPr>
          <a:xfrm>
            <a:off x="3124200" y="1981200"/>
            <a:ext cx="533400" cy="462566"/>
          </a:xfrm>
          <a:prstGeom prst="wedgeRectCallout">
            <a:avLst>
              <a:gd name="adj1" fmla="val -100336"/>
              <a:gd name="adj2" fmla="val 4519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r>
              <a:rPr lang="en-US" baseline="-25000" dirty="0"/>
              <a:t>2</a:t>
            </a:r>
            <a:endParaRPr lang="el-GR" baseline="-25000" dirty="0"/>
          </a:p>
        </p:txBody>
      </p:sp>
      <p:sp>
        <p:nvSpPr>
          <p:cNvPr id="12" name="Φυσαλίδα ομιλίας: Ορθογώνιο 11">
            <a:extLst>
              <a:ext uri="{FF2B5EF4-FFF2-40B4-BE49-F238E27FC236}">
                <a16:creationId xmlns:a16="http://schemas.microsoft.com/office/drawing/2014/main" id="{8A02F833-5CAA-0A00-9126-82D137641DDA}"/>
              </a:ext>
            </a:extLst>
          </p:cNvPr>
          <p:cNvSpPr/>
          <p:nvPr/>
        </p:nvSpPr>
        <p:spPr>
          <a:xfrm>
            <a:off x="5257800" y="1981200"/>
            <a:ext cx="533400" cy="462566"/>
          </a:xfrm>
          <a:prstGeom prst="wedgeRectCallout">
            <a:avLst>
              <a:gd name="adj1" fmla="val 95237"/>
              <a:gd name="adj2" fmla="val 47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r>
              <a:rPr lang="el-GR" baseline="-25000" dirty="0"/>
              <a:t>3</a:t>
            </a:r>
          </a:p>
        </p:txBody>
      </p:sp>
      <p:sp>
        <p:nvSpPr>
          <p:cNvPr id="14" name="Φυσαλίδα ομιλίας: Ορθογώνιο 13">
            <a:extLst>
              <a:ext uri="{FF2B5EF4-FFF2-40B4-BE49-F238E27FC236}">
                <a16:creationId xmlns:a16="http://schemas.microsoft.com/office/drawing/2014/main" id="{DD34572B-07E0-A2E5-F318-F261F3D69966}"/>
              </a:ext>
            </a:extLst>
          </p:cNvPr>
          <p:cNvSpPr/>
          <p:nvPr/>
        </p:nvSpPr>
        <p:spPr>
          <a:xfrm>
            <a:off x="7620000" y="1981200"/>
            <a:ext cx="533400" cy="462566"/>
          </a:xfrm>
          <a:prstGeom prst="wedgeRectCallout">
            <a:avLst>
              <a:gd name="adj1" fmla="val -100336"/>
              <a:gd name="adj2" fmla="val 4519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r>
              <a:rPr lang="el-GR" baseline="-25000" dirty="0"/>
              <a:t>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7"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ppt_w/2"/>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par>
                          <p:cTn id="30" fill="hold">
                            <p:stCondLst>
                              <p:cond delay="1000"/>
                            </p:stCondLst>
                            <p:childTnLst>
                              <p:par>
                                <p:cTn id="31" presetID="17"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ppt_w/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17"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ppt_w/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1000"/>
                                        <p:tgtEl>
                                          <p:spTgt spid="11"/>
                                        </p:tgtEl>
                                      </p:cBhvr>
                                    </p:animEffect>
                                  </p:childTnLst>
                                </p:cTn>
                              </p:par>
                            </p:childTnLst>
                          </p:cTn>
                        </p:par>
                        <p:par>
                          <p:cTn id="56" fill="hold">
                            <p:stCondLst>
                              <p:cond delay="1000"/>
                            </p:stCondLst>
                            <p:childTnLst>
                              <p:par>
                                <p:cTn id="57" presetID="17"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ppt_w/2"/>
                                          </p:val>
                                        </p:tav>
                                        <p:tav tm="100000">
                                          <p:val>
                                            <p:strVal val="#ppt_x"/>
                                          </p:val>
                                        </p:tav>
                                      </p:tavLst>
                                    </p:anim>
                                    <p:anim calcmode="lin" valueType="num">
                                      <p:cBhvr>
                                        <p:cTn id="60" dur="500" fill="hold"/>
                                        <p:tgtEl>
                                          <p:spTgt spid="9"/>
                                        </p:tgtEl>
                                        <p:attrNameLst>
                                          <p:attrName>ppt_y</p:attrName>
                                        </p:attrNameLst>
                                      </p:cBhvr>
                                      <p:tavLst>
                                        <p:tav tm="0">
                                          <p:val>
                                            <p:strVal val="#ppt_y"/>
                                          </p:val>
                                        </p:tav>
                                        <p:tav tm="100000">
                                          <p:val>
                                            <p:strVal val="#ppt_y"/>
                                          </p:val>
                                        </p:tav>
                                      </p:tavLst>
                                    </p:anim>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0 0 L 0.00139 0.07129 " pathEditMode="relative" ptsTypes="AA">
                                      <p:cBhvr>
                                        <p:cTn id="92" dur="1000" fill="hold"/>
                                        <p:tgtEl>
                                          <p:spTgt spid="7"/>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00139 0.07129 " pathEditMode="relative" ptsTypes="AA">
                                      <p:cBhvr>
                                        <p:cTn id="94" dur="1000" fill="hold"/>
                                        <p:tgtEl>
                                          <p:spTgt spid="8"/>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 0.04121 L 0 0.04121 " pathEditMode="relative" ptsTypes="AAA">
                                      <p:cBhvr>
                                        <p:cTn id="96" dur="1000" fill="hold"/>
                                        <p:tgtEl>
                                          <p:spTgt spid="10"/>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 0.04121 L 0 0.04121 " pathEditMode="relative" ptsTypes="AAA">
                                      <p:cBhvr>
                                        <p:cTn id="98" dur="1000" fill="hold"/>
                                        <p:tgtEl>
                                          <p:spTgt spid="11"/>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500"/>
                                        <p:tgtEl>
                                          <p:spTgt spid="27"/>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37"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arn(outVertical)">
                                      <p:cBhvr>
                                        <p:cTn id="116" dur="10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fade">
                                      <p:cBhvr>
                                        <p:cTn id="129" dur="1000"/>
                                        <p:tgtEl>
                                          <p:spTgt spid="15"/>
                                        </p:tgtEl>
                                      </p:cBhvr>
                                    </p:animEffect>
                                    <p:anim calcmode="lin" valueType="num">
                                      <p:cBhvr>
                                        <p:cTn id="130" dur="1000" fill="hold"/>
                                        <p:tgtEl>
                                          <p:spTgt spid="15"/>
                                        </p:tgtEl>
                                        <p:attrNameLst>
                                          <p:attrName>ppt_x</p:attrName>
                                        </p:attrNameLst>
                                      </p:cBhvr>
                                      <p:tavLst>
                                        <p:tav tm="0">
                                          <p:val>
                                            <p:strVal val="#ppt_x"/>
                                          </p:val>
                                        </p:tav>
                                        <p:tav tm="100000">
                                          <p:val>
                                            <p:strVal val="#ppt_x"/>
                                          </p:val>
                                        </p:tav>
                                      </p:tavLst>
                                    </p:anim>
                                    <p:anim calcmode="lin" valueType="num">
                                      <p:cBhvr>
                                        <p:cTn id="131" dur="1000" fill="hold"/>
                                        <p:tgtEl>
                                          <p:spTgt spid="15"/>
                                        </p:tgtEl>
                                        <p:attrNameLst>
                                          <p:attrName>ppt_y</p:attrName>
                                        </p:attrNameLst>
                                      </p:cBhvr>
                                      <p:tavLst>
                                        <p:tav tm="0">
                                          <p:val>
                                            <p:strVal val="#ppt_y-.1"/>
                                          </p:val>
                                        </p:tav>
                                        <p:tav tm="100000">
                                          <p:val>
                                            <p:strVal val="#ppt_y"/>
                                          </p:val>
                                        </p:tav>
                                      </p:tavLst>
                                    </p:anim>
                                  </p:childTnLst>
                                </p:cTn>
                              </p:par>
                            </p:childTnLst>
                          </p:cTn>
                        </p:par>
                        <p:par>
                          <p:cTn id="132" fill="hold">
                            <p:stCondLst>
                              <p:cond delay="1000"/>
                            </p:stCondLst>
                            <p:childTnLst>
                              <p:par>
                                <p:cTn id="133" presetID="17" presetClass="entr" presetSubtype="2"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500" fill="hold"/>
                                        <p:tgtEl>
                                          <p:spTgt spid="29"/>
                                        </p:tgtEl>
                                        <p:attrNameLst>
                                          <p:attrName>ppt_x</p:attrName>
                                        </p:attrNameLst>
                                      </p:cBhvr>
                                      <p:tavLst>
                                        <p:tav tm="0">
                                          <p:val>
                                            <p:strVal val="#ppt_x+#ppt_w/2"/>
                                          </p:val>
                                        </p:tav>
                                        <p:tav tm="100000">
                                          <p:val>
                                            <p:strVal val="#ppt_x"/>
                                          </p:val>
                                        </p:tav>
                                      </p:tavLst>
                                    </p:anim>
                                    <p:anim calcmode="lin" valueType="num">
                                      <p:cBhvr>
                                        <p:cTn id="136" dur="500" fill="hold"/>
                                        <p:tgtEl>
                                          <p:spTgt spid="29"/>
                                        </p:tgtEl>
                                        <p:attrNameLst>
                                          <p:attrName>ppt_y</p:attrName>
                                        </p:attrNameLst>
                                      </p:cBhvr>
                                      <p:tavLst>
                                        <p:tav tm="0">
                                          <p:val>
                                            <p:strVal val="#ppt_y"/>
                                          </p:val>
                                        </p:tav>
                                        <p:tav tm="100000">
                                          <p:val>
                                            <p:strVal val="#ppt_y"/>
                                          </p:val>
                                        </p:tav>
                                      </p:tavLst>
                                    </p:anim>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ipe(up)">
                                      <p:cBhvr>
                                        <p:cTn id="143" dur="1000"/>
                                        <p:tgtEl>
                                          <p:spTgt spid="16"/>
                                        </p:tgtEl>
                                      </p:cBhvr>
                                    </p:animEffect>
                                  </p:childTnLst>
                                </p:cTn>
                              </p:par>
                            </p:childTnLst>
                          </p:cTn>
                        </p:par>
                        <p:par>
                          <p:cTn id="144" fill="hold">
                            <p:stCondLst>
                              <p:cond delay="1000"/>
                            </p:stCondLst>
                            <p:childTnLst>
                              <p:par>
                                <p:cTn id="145" presetID="17" presetClass="entr" presetSubtype="2" fill="hold" grpId="0" nodeType="after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p:cTn id="147" dur="500" fill="hold"/>
                                        <p:tgtEl>
                                          <p:spTgt spid="12"/>
                                        </p:tgtEl>
                                        <p:attrNameLst>
                                          <p:attrName>ppt_x</p:attrName>
                                        </p:attrNameLst>
                                      </p:cBhvr>
                                      <p:tavLst>
                                        <p:tav tm="0">
                                          <p:val>
                                            <p:strVal val="#ppt_x+#ppt_w/2"/>
                                          </p:val>
                                        </p:tav>
                                        <p:tav tm="100000">
                                          <p:val>
                                            <p:strVal val="#ppt_x"/>
                                          </p:val>
                                        </p:tav>
                                      </p:tavLst>
                                    </p:anim>
                                    <p:anim calcmode="lin" valueType="num">
                                      <p:cBhvr>
                                        <p:cTn id="148" dur="500" fill="hold"/>
                                        <p:tgtEl>
                                          <p:spTgt spid="12"/>
                                        </p:tgtEl>
                                        <p:attrNameLst>
                                          <p:attrName>ppt_y</p:attrName>
                                        </p:attrNameLst>
                                      </p:cBhvr>
                                      <p:tavLst>
                                        <p:tav tm="0">
                                          <p:val>
                                            <p:strVal val="#ppt_y"/>
                                          </p:val>
                                        </p:tav>
                                        <p:tav tm="100000">
                                          <p:val>
                                            <p:strVal val="#ppt_y"/>
                                          </p:val>
                                        </p:tav>
                                      </p:tavLst>
                                    </p:anim>
                                    <p:anim calcmode="lin" valueType="num">
                                      <p:cBhvr>
                                        <p:cTn id="149" dur="500" fill="hold"/>
                                        <p:tgtEl>
                                          <p:spTgt spid="12"/>
                                        </p:tgtEl>
                                        <p:attrNameLst>
                                          <p:attrName>ppt_w</p:attrName>
                                        </p:attrNameLst>
                                      </p:cBhvr>
                                      <p:tavLst>
                                        <p:tav tm="0">
                                          <p:val>
                                            <p:fltVal val="0"/>
                                          </p:val>
                                        </p:tav>
                                        <p:tav tm="100000">
                                          <p:val>
                                            <p:strVal val="#ppt_w"/>
                                          </p:val>
                                        </p:tav>
                                      </p:tavLst>
                                    </p:anim>
                                    <p:anim calcmode="lin" valueType="num">
                                      <p:cBhvr>
                                        <p:cTn id="1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fade">
                                      <p:cBhvr>
                                        <p:cTn id="155" dur="1000"/>
                                        <p:tgtEl>
                                          <p:spTgt spid="18"/>
                                        </p:tgtEl>
                                      </p:cBhvr>
                                    </p:animEffect>
                                    <p:anim calcmode="lin" valueType="num">
                                      <p:cBhvr>
                                        <p:cTn id="156" dur="1000" fill="hold"/>
                                        <p:tgtEl>
                                          <p:spTgt spid="18"/>
                                        </p:tgtEl>
                                        <p:attrNameLst>
                                          <p:attrName>ppt_x</p:attrName>
                                        </p:attrNameLst>
                                      </p:cBhvr>
                                      <p:tavLst>
                                        <p:tav tm="0">
                                          <p:val>
                                            <p:strVal val="#ppt_x"/>
                                          </p:val>
                                        </p:tav>
                                        <p:tav tm="100000">
                                          <p:val>
                                            <p:strVal val="#ppt_x"/>
                                          </p:val>
                                        </p:tav>
                                      </p:tavLst>
                                    </p:anim>
                                    <p:anim calcmode="lin" valueType="num">
                                      <p:cBhvr>
                                        <p:cTn id="157" dur="1000" fill="hold"/>
                                        <p:tgtEl>
                                          <p:spTgt spid="18"/>
                                        </p:tgtEl>
                                        <p:attrNameLst>
                                          <p:attrName>ppt_y</p:attrName>
                                        </p:attrNameLst>
                                      </p:cBhvr>
                                      <p:tavLst>
                                        <p:tav tm="0">
                                          <p:val>
                                            <p:strVal val="#ppt_y-.1"/>
                                          </p:val>
                                        </p:tav>
                                        <p:tav tm="100000">
                                          <p:val>
                                            <p:strVal val="#ppt_y"/>
                                          </p:val>
                                        </p:tav>
                                      </p:tavLst>
                                    </p:anim>
                                  </p:childTnLst>
                                </p:cTn>
                              </p:par>
                            </p:childTnLst>
                          </p:cTn>
                        </p:par>
                        <p:par>
                          <p:cTn id="158" fill="hold">
                            <p:stCondLst>
                              <p:cond delay="1000"/>
                            </p:stCondLst>
                            <p:childTnLst>
                              <p:par>
                                <p:cTn id="159" presetID="17" presetClass="entr" presetSubtype="8" fill="hold" grpId="0" nodeType="after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ppt_x</p:attrName>
                                        </p:attrNameLst>
                                      </p:cBhvr>
                                      <p:tavLst>
                                        <p:tav tm="0">
                                          <p:val>
                                            <p:strVal val="#ppt_x-#ppt_w/2"/>
                                          </p:val>
                                        </p:tav>
                                        <p:tav tm="100000">
                                          <p:val>
                                            <p:strVal val="#ppt_x"/>
                                          </p:val>
                                        </p:tav>
                                      </p:tavLst>
                                    </p:anim>
                                    <p:anim calcmode="lin" valueType="num">
                                      <p:cBhvr>
                                        <p:cTn id="162" dur="500" fill="hold"/>
                                        <p:tgtEl>
                                          <p:spTgt spid="31"/>
                                        </p:tgtEl>
                                        <p:attrNameLst>
                                          <p:attrName>ppt_y</p:attrName>
                                        </p:attrNameLst>
                                      </p:cBhvr>
                                      <p:tavLst>
                                        <p:tav tm="0">
                                          <p:val>
                                            <p:strVal val="#ppt_y"/>
                                          </p:val>
                                        </p:tav>
                                        <p:tav tm="100000">
                                          <p:val>
                                            <p:strVal val="#ppt_y"/>
                                          </p:val>
                                        </p:tav>
                                      </p:tavLst>
                                    </p:anim>
                                    <p:anim calcmode="lin" valueType="num">
                                      <p:cBhvr>
                                        <p:cTn id="163" dur="500" fill="hold"/>
                                        <p:tgtEl>
                                          <p:spTgt spid="31"/>
                                        </p:tgtEl>
                                        <p:attrNameLst>
                                          <p:attrName>ppt_w</p:attrName>
                                        </p:attrNameLst>
                                      </p:cBhvr>
                                      <p:tavLst>
                                        <p:tav tm="0">
                                          <p:val>
                                            <p:fltVal val="0"/>
                                          </p:val>
                                        </p:tav>
                                        <p:tav tm="100000">
                                          <p:val>
                                            <p:strVal val="#ppt_w"/>
                                          </p:val>
                                        </p:tav>
                                      </p:tavLst>
                                    </p:anim>
                                    <p:anim calcmode="lin" valueType="num">
                                      <p:cBhvr>
                                        <p:cTn id="164"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19"/>
                                        </p:tgtEl>
                                        <p:attrNameLst>
                                          <p:attrName>style.visibility</p:attrName>
                                        </p:attrNameLst>
                                      </p:cBhvr>
                                      <p:to>
                                        <p:strVal val="visible"/>
                                      </p:to>
                                    </p:set>
                                    <p:animEffect transition="in" filter="wipe(up)">
                                      <p:cBhvr>
                                        <p:cTn id="169" dur="1000"/>
                                        <p:tgtEl>
                                          <p:spTgt spid="19"/>
                                        </p:tgtEl>
                                      </p:cBhvr>
                                    </p:animEffect>
                                  </p:childTnLst>
                                </p:cTn>
                              </p:par>
                            </p:childTnLst>
                          </p:cTn>
                        </p:par>
                        <p:par>
                          <p:cTn id="170" fill="hold">
                            <p:stCondLst>
                              <p:cond delay="1000"/>
                            </p:stCondLst>
                            <p:childTnLst>
                              <p:par>
                                <p:cTn id="171" presetID="17" presetClass="entr" presetSubtype="8" fill="hold" grpId="0" nodeType="afterEffect">
                                  <p:stCondLst>
                                    <p:cond delay="0"/>
                                  </p:stCondLst>
                                  <p:childTnLst>
                                    <p:set>
                                      <p:cBhvr>
                                        <p:cTn id="172" dur="1" fill="hold">
                                          <p:stCondLst>
                                            <p:cond delay="0"/>
                                          </p:stCondLst>
                                        </p:cTn>
                                        <p:tgtEl>
                                          <p:spTgt spid="14"/>
                                        </p:tgtEl>
                                        <p:attrNameLst>
                                          <p:attrName>style.visibility</p:attrName>
                                        </p:attrNameLst>
                                      </p:cBhvr>
                                      <p:to>
                                        <p:strVal val="visible"/>
                                      </p:to>
                                    </p:set>
                                    <p:anim calcmode="lin" valueType="num">
                                      <p:cBhvr>
                                        <p:cTn id="173" dur="500" fill="hold"/>
                                        <p:tgtEl>
                                          <p:spTgt spid="14"/>
                                        </p:tgtEl>
                                        <p:attrNameLst>
                                          <p:attrName>ppt_x</p:attrName>
                                        </p:attrNameLst>
                                      </p:cBhvr>
                                      <p:tavLst>
                                        <p:tav tm="0">
                                          <p:val>
                                            <p:strVal val="#ppt_x-#ppt_w/2"/>
                                          </p:val>
                                        </p:tav>
                                        <p:tav tm="100000">
                                          <p:val>
                                            <p:strVal val="#ppt_x"/>
                                          </p:val>
                                        </p:tav>
                                      </p:tavLst>
                                    </p:anim>
                                    <p:anim calcmode="lin" valueType="num">
                                      <p:cBhvr>
                                        <p:cTn id="174" dur="500" fill="hold"/>
                                        <p:tgtEl>
                                          <p:spTgt spid="14"/>
                                        </p:tgtEl>
                                        <p:attrNameLst>
                                          <p:attrName>ppt_y</p:attrName>
                                        </p:attrNameLst>
                                      </p:cBhvr>
                                      <p:tavLst>
                                        <p:tav tm="0">
                                          <p:val>
                                            <p:strVal val="#ppt_y"/>
                                          </p:val>
                                        </p:tav>
                                        <p:tav tm="100000">
                                          <p:val>
                                            <p:strVal val="#ppt_y"/>
                                          </p:val>
                                        </p:tav>
                                      </p:tavLst>
                                    </p:anim>
                                    <p:anim calcmode="lin" valueType="num">
                                      <p:cBhvr>
                                        <p:cTn id="175" dur="500" fill="hold"/>
                                        <p:tgtEl>
                                          <p:spTgt spid="14"/>
                                        </p:tgtEl>
                                        <p:attrNameLst>
                                          <p:attrName>ppt_w</p:attrName>
                                        </p:attrNameLst>
                                      </p:cBhvr>
                                      <p:tavLst>
                                        <p:tav tm="0">
                                          <p:val>
                                            <p:fltVal val="0"/>
                                          </p:val>
                                        </p:tav>
                                        <p:tav tm="100000">
                                          <p:val>
                                            <p:strVal val="#ppt_w"/>
                                          </p:val>
                                        </p:tav>
                                      </p:tavLst>
                                    </p:anim>
                                    <p:anim calcmode="lin" valueType="num">
                                      <p:cBhvr>
                                        <p:cTn id="17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32"/>
                                        </p:tgtEl>
                                        <p:attrNameLst>
                                          <p:attrName>style.visibility</p:attrName>
                                        </p:attrNameLst>
                                      </p:cBhvr>
                                      <p:to>
                                        <p:strVal val="visible"/>
                                      </p:to>
                                    </p:set>
                                    <p:animEffect transition="in" filter="fade">
                                      <p:cBhvr>
                                        <p:cTn id="181" dur="500"/>
                                        <p:tgtEl>
                                          <p:spTgt spid="32"/>
                                        </p:tgtEl>
                                      </p:cBhvr>
                                    </p:animEffect>
                                  </p:childTnLst>
                                </p:cTn>
                              </p:par>
                            </p:childTnLst>
                          </p:cTn>
                        </p:par>
                        <p:par>
                          <p:cTn id="182" fill="hold">
                            <p:stCondLst>
                              <p:cond delay="500"/>
                            </p:stCondLst>
                            <p:childTnLst>
                              <p:par>
                                <p:cTn id="183" presetID="22" presetClass="entr" presetSubtype="8" fill="hold" grpId="0" nodeType="afterEffect">
                                  <p:stCondLst>
                                    <p:cond delay="0"/>
                                  </p:stCondLst>
                                  <p:childTnLst>
                                    <p:set>
                                      <p:cBhvr>
                                        <p:cTn id="184" dur="1" fill="hold">
                                          <p:stCondLst>
                                            <p:cond delay="0"/>
                                          </p:stCondLst>
                                        </p:cTn>
                                        <p:tgtEl>
                                          <p:spTgt spid="33"/>
                                        </p:tgtEl>
                                        <p:attrNameLst>
                                          <p:attrName>style.visibility</p:attrName>
                                        </p:attrNameLst>
                                      </p:cBhvr>
                                      <p:to>
                                        <p:strVal val="visible"/>
                                      </p:to>
                                    </p:set>
                                    <p:animEffect transition="in" filter="wipe(left)">
                                      <p:cBhvr>
                                        <p:cTn id="185" dur="500"/>
                                        <p:tgtEl>
                                          <p:spTgt spid="33"/>
                                        </p:tgtEl>
                                      </p:cBhvr>
                                    </p:animEffect>
                                  </p:childTnLst>
                                </p:cTn>
                              </p:par>
                            </p:childTnLst>
                          </p:cTn>
                        </p:par>
                        <p:par>
                          <p:cTn id="186" fill="hold">
                            <p:stCondLst>
                              <p:cond delay="1000"/>
                            </p:stCondLst>
                            <p:childTnLst>
                              <p:par>
                                <p:cTn id="187" presetID="10" presetClass="entr" presetSubtype="0" fill="hold" grpId="0" nodeType="after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fade">
                                      <p:cBhvr>
                                        <p:cTn id="189" dur="500"/>
                                        <p:tgtEl>
                                          <p:spTgt spid="34"/>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fade">
                                      <p:cBhvr>
                                        <p:cTn id="194" dur="500"/>
                                        <p:tgtEl>
                                          <p:spTgt spid="35"/>
                                        </p:tgtEl>
                                      </p:cBhvr>
                                    </p:animEffect>
                                  </p:childTnLst>
                                </p:cTn>
                              </p:par>
                            </p:childTnLst>
                          </p:cTn>
                        </p:par>
                        <p:par>
                          <p:cTn id="195" fill="hold">
                            <p:stCondLst>
                              <p:cond delay="500"/>
                            </p:stCondLst>
                            <p:childTnLst>
                              <p:par>
                                <p:cTn id="196" presetID="22" presetClass="entr" presetSubtype="8" fill="hold" grpId="0" nodeType="afterEffect">
                                  <p:stCondLst>
                                    <p:cond delay="0"/>
                                  </p:stCondLst>
                                  <p:childTnLst>
                                    <p:set>
                                      <p:cBhvr>
                                        <p:cTn id="197" dur="1" fill="hold">
                                          <p:stCondLst>
                                            <p:cond delay="0"/>
                                          </p:stCondLst>
                                        </p:cTn>
                                        <p:tgtEl>
                                          <p:spTgt spid="36"/>
                                        </p:tgtEl>
                                        <p:attrNameLst>
                                          <p:attrName>style.visibility</p:attrName>
                                        </p:attrNameLst>
                                      </p:cBhvr>
                                      <p:to>
                                        <p:strVal val="visible"/>
                                      </p:to>
                                    </p:set>
                                    <p:animEffect transition="in" filter="wipe(left)">
                                      <p:cBhvr>
                                        <p:cTn id="198" dur="500"/>
                                        <p:tgtEl>
                                          <p:spTgt spid="36"/>
                                        </p:tgtEl>
                                      </p:cBhvr>
                                    </p:animEffect>
                                  </p:childTnLst>
                                </p:cTn>
                              </p:par>
                            </p:childTnLst>
                          </p:cTn>
                        </p:par>
                        <p:par>
                          <p:cTn id="199" fill="hold">
                            <p:stCondLst>
                              <p:cond delay="1000"/>
                            </p:stCondLst>
                            <p:childTnLst>
                              <p:par>
                                <p:cTn id="200" presetID="10" presetClass="entr" presetSubtype="0" fill="hold" grpId="0" nodeType="afterEffect">
                                  <p:stCondLst>
                                    <p:cond delay="0"/>
                                  </p:stCondLst>
                                  <p:childTnLst>
                                    <p:set>
                                      <p:cBhvr>
                                        <p:cTn id="201" dur="1" fill="hold">
                                          <p:stCondLst>
                                            <p:cond delay="0"/>
                                          </p:stCondLst>
                                        </p:cTn>
                                        <p:tgtEl>
                                          <p:spTgt spid="37"/>
                                        </p:tgtEl>
                                        <p:attrNameLst>
                                          <p:attrName>style.visibility</p:attrName>
                                        </p:attrNameLst>
                                      </p:cBhvr>
                                      <p:to>
                                        <p:strVal val="visible"/>
                                      </p:to>
                                    </p:set>
                                    <p:animEffect transition="in" filter="fade">
                                      <p:cBhvr>
                                        <p:cTn id="202" dur="500"/>
                                        <p:tgtEl>
                                          <p:spTgt spid="37"/>
                                        </p:tgtEl>
                                      </p:cBhvr>
                                    </p:animEffect>
                                  </p:childTnLst>
                                </p:cTn>
                              </p:par>
                            </p:childTnLst>
                          </p:cTn>
                        </p:par>
                      </p:childTnLst>
                    </p:cTn>
                  </p:par>
                  <p:par>
                    <p:cTn id="203" fill="hold">
                      <p:stCondLst>
                        <p:cond delay="indefinite"/>
                      </p:stCondLst>
                      <p:childTnLst>
                        <p:par>
                          <p:cTn id="204" fill="hold">
                            <p:stCondLst>
                              <p:cond delay="0"/>
                            </p:stCondLst>
                            <p:childTnLst>
                              <p:par>
                                <p:cTn id="205" presetID="0" presetClass="path" presetSubtype="0" accel="50000" decel="50000" fill="hold" grpId="1" nodeType="clickEffect">
                                  <p:stCondLst>
                                    <p:cond delay="0"/>
                                  </p:stCondLst>
                                  <p:childTnLst>
                                    <p:animMotion origin="layout" path="M 0 0 L 0 0.075 " pathEditMode="relative" ptsTypes="AA">
                                      <p:cBhvr>
                                        <p:cTn id="206" dur="1000" fill="hold"/>
                                        <p:tgtEl>
                                          <p:spTgt spid="15"/>
                                        </p:tgtEl>
                                        <p:attrNameLst>
                                          <p:attrName>ppt_x</p:attrName>
                                          <p:attrName>ppt_y</p:attrName>
                                        </p:attrNameLst>
                                      </p:cBhvr>
                                    </p:animMotion>
                                  </p:childTnLst>
                                </p:cTn>
                              </p:par>
                              <p:par>
                                <p:cTn id="207" presetID="0" presetClass="path" presetSubtype="0" accel="50000" decel="50000" fill="hold" grpId="1" nodeType="withEffect">
                                  <p:stCondLst>
                                    <p:cond delay="0"/>
                                  </p:stCondLst>
                                  <p:childTnLst>
                                    <p:animMotion origin="layout" path="M 0 0 L 0 0.075 " pathEditMode="relative" ptsTypes="AA">
                                      <p:cBhvr>
                                        <p:cTn id="208" dur="1000" fill="hold"/>
                                        <p:tgtEl>
                                          <p:spTgt spid="16"/>
                                        </p:tgtEl>
                                        <p:attrNameLst>
                                          <p:attrName>ppt_x</p:attrName>
                                          <p:attrName>ppt_y</p:attrName>
                                        </p:attrNameLst>
                                      </p:cBhvr>
                                    </p:animMotion>
                                  </p:childTnLst>
                                </p:cTn>
                              </p:par>
                              <p:par>
                                <p:cTn id="209" presetID="0" presetClass="path" presetSubtype="0" accel="50000" decel="50000" fill="hold" grpId="1" nodeType="withEffect">
                                  <p:stCondLst>
                                    <p:cond delay="0"/>
                                  </p:stCondLst>
                                  <p:childTnLst>
                                    <p:animMotion origin="layout" path="M 0 0 L 0 0.04861 " pathEditMode="relative" ptsTypes="AA">
                                      <p:cBhvr>
                                        <p:cTn id="210" dur="1000" fill="hold"/>
                                        <p:tgtEl>
                                          <p:spTgt spid="18"/>
                                        </p:tgtEl>
                                        <p:attrNameLst>
                                          <p:attrName>ppt_x</p:attrName>
                                          <p:attrName>ppt_y</p:attrName>
                                        </p:attrNameLst>
                                      </p:cBhvr>
                                    </p:animMotion>
                                  </p:childTnLst>
                                </p:cTn>
                              </p:par>
                              <p:par>
                                <p:cTn id="211" presetID="0" presetClass="path" presetSubtype="0" accel="50000" decel="50000" fill="hold" grpId="1" nodeType="withEffect">
                                  <p:stCondLst>
                                    <p:cond delay="0"/>
                                  </p:stCondLst>
                                  <p:childTnLst>
                                    <p:animMotion origin="layout" path="M 0 0 L 0 0.04861 " pathEditMode="relative" ptsTypes="AA">
                                      <p:cBhvr>
                                        <p:cTn id="212" dur="1000" fill="hold"/>
                                        <p:tgtEl>
                                          <p:spTgt spid="19"/>
                                        </p:tgtEl>
                                        <p:attrNameLst>
                                          <p:attrName>ppt_x</p:attrName>
                                          <p:attrName>ppt_y</p:attrName>
                                        </p:attrNameLst>
                                      </p:cBhvr>
                                    </p:animMotion>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8"/>
                                        </p:tgtEl>
                                        <p:attrNameLst>
                                          <p:attrName>style.visibility</p:attrName>
                                        </p:attrNameLst>
                                      </p:cBhvr>
                                      <p:to>
                                        <p:strVal val="visible"/>
                                      </p:to>
                                    </p:set>
                                    <p:animEffect transition="in" filter="fade">
                                      <p:cBhvr>
                                        <p:cTn id="217" dur="500"/>
                                        <p:tgtEl>
                                          <p:spTgt spid="38"/>
                                        </p:tgtEl>
                                      </p:cBhvr>
                                    </p:animEffect>
                                  </p:childTnLst>
                                </p:cTn>
                              </p:par>
                            </p:childTnLst>
                          </p:cTn>
                        </p:par>
                        <p:par>
                          <p:cTn id="218" fill="hold">
                            <p:stCondLst>
                              <p:cond delay="500"/>
                            </p:stCondLst>
                            <p:childTnLst>
                              <p:par>
                                <p:cTn id="219" presetID="22" presetClass="entr" presetSubtype="8" fill="hold" grpId="0" nodeType="afterEffect">
                                  <p:stCondLst>
                                    <p:cond delay="0"/>
                                  </p:stCondLst>
                                  <p:childTnLst>
                                    <p:set>
                                      <p:cBhvr>
                                        <p:cTn id="220" dur="1" fill="hold">
                                          <p:stCondLst>
                                            <p:cond delay="0"/>
                                          </p:stCondLst>
                                        </p:cTn>
                                        <p:tgtEl>
                                          <p:spTgt spid="39"/>
                                        </p:tgtEl>
                                        <p:attrNameLst>
                                          <p:attrName>style.visibility</p:attrName>
                                        </p:attrNameLst>
                                      </p:cBhvr>
                                      <p:to>
                                        <p:strVal val="visible"/>
                                      </p:to>
                                    </p:set>
                                    <p:animEffect transition="in" filter="wipe(left)">
                                      <p:cBhvr>
                                        <p:cTn id="221" dur="500"/>
                                        <p:tgtEl>
                                          <p:spTgt spid="39"/>
                                        </p:tgtEl>
                                      </p:cBhvr>
                                    </p:animEffect>
                                  </p:childTnLst>
                                </p:cTn>
                              </p:par>
                            </p:childTnLst>
                          </p:cTn>
                        </p:par>
                        <p:par>
                          <p:cTn id="222" fill="hold">
                            <p:stCondLst>
                              <p:cond delay="1000"/>
                            </p:stCondLst>
                            <p:childTnLst>
                              <p:par>
                                <p:cTn id="223" presetID="10" presetClass="entr" presetSubtype="0" fill="hold" grpId="0" nodeType="afterEffect">
                                  <p:stCondLst>
                                    <p:cond delay="0"/>
                                  </p:stCondLst>
                                  <p:childTnLst>
                                    <p:set>
                                      <p:cBhvr>
                                        <p:cTn id="224" dur="1" fill="hold">
                                          <p:stCondLst>
                                            <p:cond delay="0"/>
                                          </p:stCondLst>
                                        </p:cTn>
                                        <p:tgtEl>
                                          <p:spTgt spid="40"/>
                                        </p:tgtEl>
                                        <p:attrNameLst>
                                          <p:attrName>style.visibility</p:attrName>
                                        </p:attrNameLst>
                                      </p:cBhvr>
                                      <p:to>
                                        <p:strVal val="visible"/>
                                      </p:to>
                                    </p:set>
                                    <p:animEffect transition="in" filter="fade">
                                      <p:cBhvr>
                                        <p:cTn id="225" dur="500"/>
                                        <p:tgtEl>
                                          <p:spTgt spid="40"/>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37" fill="hold" grpId="0" nodeType="clickEffect">
                                  <p:stCondLst>
                                    <p:cond delay="0"/>
                                  </p:stCondLst>
                                  <p:childTnLst>
                                    <p:set>
                                      <p:cBhvr>
                                        <p:cTn id="229" dur="1" fill="hold">
                                          <p:stCondLst>
                                            <p:cond delay="0"/>
                                          </p:stCondLst>
                                        </p:cTn>
                                        <p:tgtEl>
                                          <p:spTgt spid="42"/>
                                        </p:tgtEl>
                                        <p:attrNameLst>
                                          <p:attrName>style.visibility</p:attrName>
                                        </p:attrNameLst>
                                      </p:cBhvr>
                                      <p:to>
                                        <p:strVal val="visible"/>
                                      </p:to>
                                    </p:set>
                                    <p:animEffect transition="in" filter="barn(outVertical)">
                                      <p:cBhvr>
                                        <p:cTn id="23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5" grpId="0" animBg="1"/>
      <p:bldP spid="15" grpId="1" animBg="1"/>
      <p:bldP spid="18" grpId="0" animBg="1"/>
      <p:bldP spid="18" grpId="1" animBg="1"/>
      <p:bldP spid="2" grpId="0" animBg="1"/>
      <p:bldP spid="21" grpId="0" animBg="1"/>
      <p:bldP spid="3" grpId="0" animBg="1"/>
      <p:bldP spid="4"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 grpId="0" animBg="1"/>
      <p:bldP spid="13" grpId="0" animBg="1"/>
      <p:bldP spid="41" grpId="0" animBg="1"/>
      <p:bldP spid="42" grpId="0" animBg="1"/>
      <p:bldP spid="8" grpId="0" animBg="1"/>
      <p:bldP spid="8" grpId="1" animBg="1"/>
      <p:bldP spid="11" grpId="0" animBg="1"/>
      <p:bldP spid="11" grpId="1" animBg="1"/>
      <p:bldP spid="16" grpId="0" animBg="1"/>
      <p:bldP spid="16" grpId="1" animBg="1"/>
      <p:bldP spid="19" grpId="0" animBg="1"/>
      <p:bldP spid="19" grpId="1" animBg="1"/>
      <p:bldP spid="6" grpId="0" animBg="1"/>
      <p:bldP spid="9"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A492195-C66F-6BBF-D397-DAE569E8A3EC}"/>
              </a:ext>
            </a:extLst>
          </p:cNvPr>
          <p:cNvPicPr>
            <a:picLocks noChangeAspect="1"/>
          </p:cNvPicPr>
          <p:nvPr/>
        </p:nvPicPr>
        <p:blipFill>
          <a:blip r:embed="rId4"/>
          <a:stretch>
            <a:fillRect/>
          </a:stretch>
        </p:blipFill>
        <p:spPr>
          <a:xfrm>
            <a:off x="3607389" y="458123"/>
            <a:ext cx="5284401" cy="5866477"/>
          </a:xfrm>
          <a:prstGeom prst="rect">
            <a:avLst/>
          </a:prstGeom>
        </p:spPr>
      </p:pic>
      <p:sp>
        <p:nvSpPr>
          <p:cNvPr id="12" name="Φυσαλίδα ομιλίας: Ορθογώνιο 11">
            <a:extLst>
              <a:ext uri="{FF2B5EF4-FFF2-40B4-BE49-F238E27FC236}">
                <a16:creationId xmlns:a16="http://schemas.microsoft.com/office/drawing/2014/main" id="{CD02E896-2F96-ED26-2778-7733C3FEB1BD}"/>
              </a:ext>
            </a:extLst>
          </p:cNvPr>
          <p:cNvSpPr/>
          <p:nvPr/>
        </p:nvSpPr>
        <p:spPr>
          <a:xfrm>
            <a:off x="304800" y="1523999"/>
            <a:ext cx="2895600" cy="4800601"/>
          </a:xfrm>
          <a:prstGeom prst="wedgeRectCallout">
            <a:avLst>
              <a:gd name="adj1" fmla="val 64119"/>
              <a:gd name="adj2" fmla="val -6815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i="1" dirty="0"/>
              <a:t>Η πινέζα ασκεί δύο δυνάμεις: την </a:t>
            </a:r>
            <a:r>
              <a:rPr lang="en-US" i="1" dirty="0"/>
              <a:t>F </a:t>
            </a:r>
            <a:r>
              <a:rPr lang="el-GR" i="1" dirty="0"/>
              <a:t>στο δάχτυλο και την </a:t>
            </a:r>
            <a:r>
              <a:rPr lang="en-US" i="1" dirty="0"/>
              <a:t>F</a:t>
            </a:r>
            <a:r>
              <a:rPr lang="el-GR" i="1" dirty="0"/>
              <a:t>΄ στο ξύλο. Αυτές οι δύο δυνάμεις έχουν το ίδιο μέτρο (</a:t>
            </a:r>
            <a:r>
              <a:rPr lang="en-US" i="1" dirty="0"/>
              <a:t>F = F</a:t>
            </a:r>
            <a:r>
              <a:rPr lang="el-GR" i="1" dirty="0"/>
              <a:t>΄). Όμως η επιφάνεια επαφής της πινέζας με το ξύλο είναι πολύ μικρή σε σχέση με την επιφάνεια επαφής της με το δάχτυλο. Έτσι η πίεση είναι πολύ μεγαλύτερη στην αρκετά  μικρότερη επιφάνεια επαφής της πινέζας με το ξύλο</a:t>
            </a:r>
          </a:p>
        </p:txBody>
      </p:sp>
    </p:spTree>
    <p:custDataLst>
      <p:tags r:id="rId1"/>
    </p:custDataLst>
    <p:extLst>
      <p:ext uri="{BB962C8B-B14F-4D97-AF65-F5344CB8AC3E}">
        <p14:creationId xmlns:p14="http://schemas.microsoft.com/office/powerpoint/2010/main" val="42059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ppt_x</p:attrName>
                                        </p:attrNameLst>
                                      </p:cBhvr>
                                      <p:tavLst>
                                        <p:tav tm="0">
                                          <p:val>
                                            <p:strVal val="#ppt_x+#ppt_w/2"/>
                                          </p:val>
                                        </p:tav>
                                        <p:tav tm="100000">
                                          <p:val>
                                            <p:strVal val="#ppt_x"/>
                                          </p:val>
                                        </p:tav>
                                      </p:tavLst>
                                    </p:anim>
                                    <p:anim calcmode="lin" valueType="num">
                                      <p:cBhvr>
                                        <p:cTn id="17" dur="750" fill="hold"/>
                                        <p:tgtEl>
                                          <p:spTgt spid="12"/>
                                        </p:tgtEl>
                                        <p:attrNameLst>
                                          <p:attrName>ppt_y</p:attrName>
                                        </p:attrNameLst>
                                      </p:cBhvr>
                                      <p:tavLst>
                                        <p:tav tm="0">
                                          <p:val>
                                            <p:strVal val="#ppt_y"/>
                                          </p:val>
                                        </p:tav>
                                        <p:tav tm="100000">
                                          <p:val>
                                            <p:strVal val="#ppt_y"/>
                                          </p:val>
                                        </p:tav>
                                      </p:tavLst>
                                    </p:anim>
                                    <p:anim calcmode="lin" valueType="num">
                                      <p:cBhvr>
                                        <p:cTn id="18" dur="750" fill="hold"/>
                                        <p:tgtEl>
                                          <p:spTgt spid="12"/>
                                        </p:tgtEl>
                                        <p:attrNameLst>
                                          <p:attrName>ppt_w</p:attrName>
                                        </p:attrNameLst>
                                      </p:cBhvr>
                                      <p:tavLst>
                                        <p:tav tm="0">
                                          <p:val>
                                            <p:fltVal val="0"/>
                                          </p:val>
                                        </p:tav>
                                        <p:tav tm="100000">
                                          <p:val>
                                            <p:strVal val="#ppt_w"/>
                                          </p:val>
                                        </p:tav>
                                      </p:tavLst>
                                    </p:anim>
                                    <p:anim calcmode="lin" valueType="num">
                                      <p:cBhvr>
                                        <p:cTn id="19" dur="75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4030DA-99EB-3170-2ECD-33C2C830ECF4}"/>
              </a:ext>
            </a:extLst>
          </p:cNvPr>
          <p:cNvPicPr>
            <a:picLocks noChangeAspect="1"/>
          </p:cNvPicPr>
          <p:nvPr/>
        </p:nvPicPr>
        <p:blipFill>
          <a:blip r:embed="rId4"/>
          <a:stretch>
            <a:fillRect/>
          </a:stretch>
        </p:blipFill>
        <p:spPr>
          <a:xfrm>
            <a:off x="3276600" y="488301"/>
            <a:ext cx="5550159" cy="5836299"/>
          </a:xfrm>
          <a:prstGeom prst="rect">
            <a:avLst/>
          </a:prstGeom>
        </p:spPr>
      </p:pic>
      <p:sp>
        <p:nvSpPr>
          <p:cNvPr id="2" name="Φυσαλίδα ομιλίας: Ορθογώνιο 1">
            <a:extLst>
              <a:ext uri="{FF2B5EF4-FFF2-40B4-BE49-F238E27FC236}">
                <a16:creationId xmlns:a16="http://schemas.microsoft.com/office/drawing/2014/main" id="{9AA755AD-6F0C-62D1-84D9-07E5ADBA1483}"/>
              </a:ext>
            </a:extLst>
          </p:cNvPr>
          <p:cNvSpPr/>
          <p:nvPr/>
        </p:nvSpPr>
        <p:spPr>
          <a:xfrm>
            <a:off x="317241" y="1295400"/>
            <a:ext cx="2730759" cy="4998098"/>
          </a:xfrm>
          <a:prstGeom prst="wedgeRectCallout">
            <a:avLst>
              <a:gd name="adj1" fmla="val 57767"/>
              <a:gd name="adj2" fmla="val -617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i="1" dirty="0"/>
              <a:t>Τα φορτηγά έχουν φαρδιά και πολλά ελαστικά. Με αυτόν τον τρόπο αυξάνουν την επιφάνεια επαφής ώστε να μειωθεί η πίεση που μεγιστοποιείται όταν το όχημα είναι φορτωμένο και έχει μεγάλο βάρος. Αν τα ελαστικά ήταν λιγότερα και στενά θα ήταν πιθανό και το οδόστρωμα κάπου να «υποχωρήσει» αλλά και το υπάρχοντα ελαστικά να σκάσουν λόγω της υψηλής πίεσης</a:t>
            </a:r>
          </a:p>
        </p:txBody>
      </p:sp>
    </p:spTree>
    <p:custDataLst>
      <p:tags r:id="rId1"/>
    </p:custDataLst>
    <p:extLst>
      <p:ext uri="{BB962C8B-B14F-4D97-AF65-F5344CB8AC3E}">
        <p14:creationId xmlns:p14="http://schemas.microsoft.com/office/powerpoint/2010/main" val="4665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ppt_x</p:attrName>
                                        </p:attrNameLst>
                                      </p:cBhvr>
                                      <p:tavLst>
                                        <p:tav tm="0">
                                          <p:val>
                                            <p:strVal val="#ppt_x+#ppt_w/2"/>
                                          </p:val>
                                        </p:tav>
                                        <p:tav tm="100000">
                                          <p:val>
                                            <p:strVal val="#ppt_x"/>
                                          </p:val>
                                        </p:tav>
                                      </p:tavLst>
                                    </p:anim>
                                    <p:anim calcmode="lin" valueType="num">
                                      <p:cBhvr>
                                        <p:cTn id="17" dur="750" fill="hold"/>
                                        <p:tgtEl>
                                          <p:spTgt spid="2"/>
                                        </p:tgtEl>
                                        <p:attrNameLst>
                                          <p:attrName>ppt_y</p:attrName>
                                        </p:attrNameLst>
                                      </p:cBhvr>
                                      <p:tavLst>
                                        <p:tav tm="0">
                                          <p:val>
                                            <p:strVal val="#ppt_y"/>
                                          </p:val>
                                        </p:tav>
                                        <p:tav tm="100000">
                                          <p:val>
                                            <p:strVal val="#ppt_y"/>
                                          </p:val>
                                        </p:tav>
                                      </p:tavLst>
                                    </p:anim>
                                    <p:anim calcmode="lin" valueType="num">
                                      <p:cBhvr>
                                        <p:cTn id="18" dur="750" fill="hold"/>
                                        <p:tgtEl>
                                          <p:spTgt spid="2"/>
                                        </p:tgtEl>
                                        <p:attrNameLst>
                                          <p:attrName>ppt_w</p:attrName>
                                        </p:attrNameLst>
                                      </p:cBhvr>
                                      <p:tavLst>
                                        <p:tav tm="0">
                                          <p:val>
                                            <p:fltVal val="0"/>
                                          </p:val>
                                        </p:tav>
                                        <p:tav tm="100000">
                                          <p:val>
                                            <p:strVal val="#ppt_w"/>
                                          </p:val>
                                        </p:tav>
                                      </p:tavLst>
                                    </p:anim>
                                    <p:anim calcmode="lin" valueType="num">
                                      <p:cBhvr>
                                        <p:cTn id="19"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8e1193fcd9d216abc49226299ed997e21e083"/>
  <p:tag name="ARTICULATE_SLIDE_THUMBNAIL_REFRESH" val="1"/>
  <p:tag name="ARTICULATE_PROJECT_OPEN" val="0"/>
  <p:tag name="ARTICULATE_SLIDE_COUNT" val="5"/>
  <p:tag name="ISPRING_PRESENTATION_COURSE_TITLE" val="Πίεση"/>
  <p:tag name="ISPRING_PLAYERS_CUSTOMIZATION_2" val="UEsDBBQAAgAIAKJNRF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2rEJWkELgTTYGAABTFwAAHQAAAHVuaXZlcnNhbC9jb21tb25fbWVzc2FnZXMubG5nrVjdbts2FL4v0HcgDATYgC5tB7QYhsQFLTGxEFlSJTpuNgwCY9E2EUn09OPEu9o7DMNuNrS72B4nD7En2SElO3Z/ICnJhROL8vnOIfl95xzy6M1NEqMVz3Ih0+Pey8MXPcTTqYxEOj/ujenJN9/1UF6wNGKxTPlxL5U99Kb/9MlRzNJ5yeYcvj99gtBRwvMcHvO+erp7RiI67nmDEBsGCQJrYJMQj03LDR3s+5harhPaeEDsXh+XkZAoZVnGCgjm6HmN0Azo2fiC+GFgEABV0C4Ng7HnuT4lZq9PFxzlIiljjYtEjlJZoLxcLmVW8AiJFBXwEzadggdxKWJRrFEiI94hhODMckJwr+dXD1u2RS/CkWuSXp+k7DKGMKYZ5ynKOIt49hAfjuuPsF2DmyJ/JHTPJwFxKCymN3Sp2+t7Gc95WgDcciEL2QXPtkyIM3RPQsMdO7TXD2IRcXTwdkwCve/OeDQg/gGSM3RAXQrT2bwKDjo4Ogc/n6HTOTi7H50mGBZghP2zak0Mn8CAGU4sOuz1DVhdRZprUSyQCJYZCAXxFYvLil21lJrcDbBxFlI3xJ4XDsaU3sU9YNOrJmvDHXnYuQht99QNB9YphCWTJUvXyJZz+dW3r1/fvHz1+utOMAHwyd4HQhrp1YsWQA71XTsENGKHDnkHu337++2H2/e3f8L/v27fd0Nwx9S2HGB2/aWbNZD4HPx/uP0b/P9x+xv8/ad1HGPfBwHU7LUCnUvUOtlE55ILWaIFW3FUSLQS/FpnDhCIyEB+mt/wYiphIC0b1We6IwwEA81R3zIUeUEkMsvWz6qEVBYLmYG7HEWVwiPtUzFOvV9W2qx4J1USg9QWyYSJ9LDZ9cSxXWxqAo6A+fgUlptuJwVIe/Ca7islqWfg4jqNJYvQDNINEm6A2HIZi2mdXmtNeDFbN0bh44nlnIIQXDuA1GZuRlTCjJCZMTXZjig+DogPABnLeXYP21DrQJsjHMfdEIbW6dCGD1UhDMV8EcOn6BqHR4AJHm/MInWqxkEwcX1TLZrK1AwtWZ5fyyzaY+nufjYBW47hghAMugOuyugWGPghoE3IMj4tmsEgSqz5XesKpgoEDKlOFEpSSZkXIJtkGfOC62iFmgqbakpd8pkEfcWcrSrug3cttkaa23jsGMNwQLfp1WZlOl20tANxflYfu2oogSa7nG+MqUYLB+47yC69vuN2sXDPICuedbG4IAEsMgmabBx8bp1WJRTy3iYpbZLelKkcE6/rNkmxaSVkmcOIWhJITXpH8sNubgICNd+hFra/kFsr1E2PNhcraHCAgDxrdARlwCCmEtXbsfVDeIItW1fxj6nH1rofZNGKpVMOZJsytadreBeJSL9TtNf+fy7FL4gVdao/qKuEY5J3B13j2SssX1AEKwqeLIsm12rB6vDvE4WS+BdDaDP1+/nftuuPsjM7Df6D92fvINFljxqDeOBKtd+tx46kPhUQaFhUcYQeI25vNVRuB5arKmLzmeTOznJO9o4gVjqT7a0dtwZwJLovRjCENdaRB9DqJFCF2tvqc8lu+PpE0t5+QgaBRaHqTPhlLopGz1rPreurlvP9C+tOz7pXbKhFbQjZAcD59rgdiwTij1pgjkdkswJVidibyUSWcaTlH4srXSZgbcuEf9oNzzKZ6NGY5Rv6V2XqzUOiqCbnV069Dv3UVsGt92dHwPffpYBgH9oYAzuG6n0Mpfa4pRHIRy2FTYNN6wQ6SlgxXUA5nskyjVoCVYcyk5xgAKvnHHCWNXdhNcBHYVSjqB79vhOI6uggiZIt2I+OLHj+U2cQNY0tRnWxUfCbohloPNAsCkL35AQ6udmsyYLiwX7I+qGNVX143ti1PEtTC9j/KEdSVhXFRCYwdNjsl6qrPE0WTCk2hiPQX6DlJssMms4uCBu6Ge7YhyNdrVwDgKCBoKKIOSI3TOmtC6q6FILMrA9pvf6IZVeQ1qmUcafY9AYqORXd5nR3K1IWsUg7Rf6woqomTC0vxKapL4tgJeG8f1X1EBEcOKf1rVEs563BjCF2oGp8hMcjUXQF9AnZXgGpSw19gWBLpi6x//v13yb76gKxzsmQ9qrnu6S3+rRub59yff199HznNvx/UEsDBBQAAgAIADasQla2svfIpQAAAIIBAAAuAAAAdW5pdmVyc2FsL3BsYXliYWNrX2FuZF9uYXZpZ2F0aW9uX3NldHRpbmdzLnhtbHWQwQqDMBBE736Ff1DoOQR6Lm2F+gMrjhKIiWRXwb9vImpLmx533swuO4ohYlzPuihLRZP4p1AQLWGCOr3nRJlmXJwZSIx3URbw5suRlLDej1UAw8mKdEeWo/9H349XlpZjEe/2DMkHajNAn3OBlaSQo9n0q1YvI3QXEA98ickHR43FFUvjKbT3w7B9/BenbPxsGnDzLTSn9h4zgjp9qEWsbO/9BVBLAwQUAAIACAA2rEJW25n+WLYDAAD6EAAAJwAAAHVuaXZlcnNhbC9mbGFzaF9wdWJsaXNoaW5nX3NldHRpbmdzLnhtbO1Y3W7bNhS+91MQKnpZK+nStQlkB0lsY0YTO4i0rbkKaJG2iPBHIym77lXfYRh2s6LdxfY4eog9yQ5F27WXtFPaeguwXTi2yHO+8/H8iokOXwqOplQbpmQr2G3uBIjKVBEmJ63g26T36FmAjMWSYK4kbQVSBeiw3YjyYsSZyWJqLYgaBDDSHOS2FWTW5gdhOJvNmszk2u0qXljAN81UiTDX1FBpqQ5zjufwZec5NcECoQYAfISSC7V2o4FQ5JHOFCk4RYwAc8ncoTDvcWyyIPRiI5xeT7QqJDlRXGmkJ6NW8GC/e7x/fLSU8VAdJqh0PjFtWHTL9gATwhwLzGP2iqKMskkGdJ/uBWjGiM1aweM9hwLS4U2UCtsfHTuUEwU+kHYBL6jFBFvsH709S19as1zwS2QusWBpAjvInb8VdJKrby7Puxen/cHzq2Q4PE36555EpRNu4kThpqEICKlCp3RlJ8LW4jQD3qAzxtzQKFxfWooxF0GcWjYFn9C/0BwXnMdFnitt21YXtKKxvrii9wGYaKzkxtndMxopDqGtSEGWihElAyzoWrDjayZ7ILkboDH4ic9bwTCnEsVYQoIxizlLVwCmGBnLbJVYvYX0kWaYI8CDCqDoLA7eU/AnSzOsDV2nttwxLqxp+3tVcILmqkCcXVNkFQIXFwJ+ZRStxx+NtRLVKmSoRYYzsDhldEbJYeWvBeCHDF2CCVGAJpRDzqn1Fn4o2Cs0omOlAZfiKRQPrDPj8Zt3As6xMe9B8ZLjw/i03+le9Qed7ouH7oCYTLFM7wgOOUVFbreCj+dIKrvUA3ekuDC0CgphpNqrc7bmp4dhldYQ5y8UjQ18w0TB8ZeEXzlkDXqLId+OlbsE/m8Z1Dab4WlV6K54K2gocQYh8ZiwkUJLYnLRBmsAplgiJfkc4RQ6s3FtY8pUYWDFNwgPbT6dodeHNK2eJtA+waImVNeC3Nl9/NXek6+fPts/aIZ/vP790UeVFjPrnGNnzg+tk49OrRu6PaWFyx6ypt8fJN2Lo5Ok/10/ubxKui+STYCK0812HYVulNw+WdyoureDpXxX/lq+LX8uf4S/v5W/lD+Vb8q3dcIFku9A5w4al924jthgWEdq+LyO1IWfkudrE7IWBeh6E1/F0Pc4EwyyZGs5/A/l4We/4fhE3k4e3mfHfW4B/1f9dr9fqbfkubh71j8ennb+r9l/y4P+aXU13biLRuGtl2W3I5hkAtzq3mFWN+z2k70duN3eutVoANrm/yvajT8BUEsDBBQAAgAIADasQlZ5HtsAgAMAAJ8MAAAhAAAAdW5pdmVyc2FsL2ZsYXNoX3NraW5fc2V0dGluZ3MueG1slVfbbuIwEH3vVyD2vbRly0UKSNCLVG23rbaId4cMYNWxI9uhy9/v+BJiQ9KyWEh45pzx3DxuE/VBeWcHUlHBJ92b7vSi00lWpZTA9QLyghENHU5ymHRLBbLf7TmEYEK+g9aUb5SRVLIOzSbdtNRa8MuV4BrNXHIhc8K60x+P9pP0LPI7lkCvzuWsyQrqY65ng8Fgdg7Fn/HzajQe3bcRViIvCN8/i424TMnqYyNFyTPjWt+sNtp2X4BklH8g8vZmNL9vDYJRpZ805JFPD31c1+dRCglKgXFpNjDrWxYjKbBD9COzzuTUR31dmCPajiqqLW3YN6uNVpANxEkeP8zH81k7nqP1uCpf+uUIGv5qE/kQI2+3zcge5JHxq8f547yVIYqy+J8eKaTYmITGnP5gOLy//ZbDBMnw+iHhfmzWtwQTkDnIRn47GrZ2l2I0wzIImbkreGNWG7jK5XEX+Z/hkEjM3ZaCvZkiHE0P0yEpg6mWJSS9aud0ais+X0uNlwmma8IUAkJRDXrDCN8IDipvJpbVuD/wSXkWgLygRiwFK3O4c/6Gh8aKmnB3N7eDJcQeZIGHEnZeGLhYC2vkC+b1BBkIa+S7KdcrZ/sT+LHGcaqGmBNfza/Tj1rgBLdVwqpdpTUnPZtrroKjvaDC5CKDqe2rBc3BlC3pWZlzqXfiU8LJjm6Ixnfpt8GlexuMSnpHCt9qzY2VaKoZNPXbSpRSoTOoXvpofeUaNI7iXg4108+w1hU6FtZFMc9F2At2H7e61+6aDjkkzu07Gl+TSTcn8gPkQgimuh3PwxuISXfv8inDzGt8TUE+8bU4k8OFhtC+9bMNLNwlPBdOtCarbY4utUVwSKmrbHMBE39sU2V5macgH7AhKFQdGcscbks3W4ZfvaTwCVlMaFE6pt6iOU7ooeEDge8AIHK1ra6D2zhNXjJNGeyAeW0gsAG3RZYobP+meE13xT0ZSM5qSD+D6kYJcbGigbBEv0Q8zULFGT2vSapsZNFIqcZ7bTka+NWYNM0aTki7950UGUZ9UwaxVlE6SanFuyZSe6P13sdOdjDjNLcTCBXB8Q0ax2FCFD4tVlml4UReu2CerYMxVREaNG0UM2enN00Uqzkesgu8ntO1BAgHrBVeBE/AL9ingsjs5QCJ3oQGtWNjjPhq2nmtTC5f8U/PpBdIXX0OlcDf+I/J9B9QSwMEFAACAAgANqxCVqmrmnayAwAAhBAAACYAAAB1bml2ZXJzYWwvaHRtbF9wdWJsaXNoaW5nX3NldHRpbmdzLnhtbO1YzW4bNxC+6ymILXKMNkndJjZWMmxLRoTYkuDdJvHJoJaUlgiX3PJHinLKOxRFLimSHtrH2Yfok3S4lBQpVtx1GqUt0IN+OJz5ZjjzcUar6PBlztGUKs2kaAX3m/cCREUqCROTVvBDcnr3UYC0wYJgLgVtBUIG6LDdiAo74kxnMTUGVDUCGKEPCtMKMmOKgzCczWZNpgvldiW3BvB1M5V5WCiqqTBUhQXHc/gw84LqYIFQAwBeuRQLs3ajgVDkkc4lsZwiRiBywdyhMH9sch6EXmuE0xcTJa0gJ5JLhdRk1Aq+2e8e7x8fLXU8UoflVLiU6DYIndgcYEKYCwLzmL2iKKNskkG0D/cCNGPEZK3gwZ5DAe3wOkqF7U+OHcqJhBQIs4DPqcEEG+yX3p+hL41eCryIzAXOWZrADnLHbwWd5Orx5bB7cdbrP7lKBoOzpDf0QVQ24SZOFG46iiAgaVVKV34ibAxOM4gbbMaYaxqF66KlGnMFxKlhU8gJ/SjMseU8tkUhlWkbZWkVxrpwFd4nYKKxFBtnd2s0khwqWwUFJM1HlPRxDjkYnooAjSExfN4KBgUVKMYCCMUM5ixdWWg70oaZikinC+0jxTBHQBZgPEXncfDBpz9KmmGl6Xosyx3t6pi2n0nLCZpLizh7QZGRCHJqc/iWUbRecDRWMq+kHGuDNGfgccrojJLDKkELwE85ugQXuQVLoH/BqfEefrTsFRrRsVSAS/EULgvImfb4zVsBF1jrD6B4GeOd+KzX6V71+p3u8zvugJhMsUhvCQ4konlhdoKP50hIs7SDdKTYaloVhTBS7dU5W/Pzy7DiMdT5C1VjA1+z3HL8JeFXCVmD3mHJd+PlNoX/ywhqu83wtLro7vJW0HDFGZTEY8JGCt2KiUXfqwGYYoGk4HOEU2jF2rWNKZNWg8Q3CA+tPz9Cbw80rVYTmI3gURGqakHeu//g273vvn/4aP+gGf7x+ve7NxothtSQY+fOT6mTG8fUNdtTqXLHHrJm3+sn3Yujk6T3tJdcXiXd58kmQBXT9XYdhW52bB8lbjZ9PElG/9woKd+Xv5bvyjflT/D+W/m2/Ln8pXxXp0Cg+R5sbmFx2Y3rqPUHdbQGT+poXfi5OFybibVCgD438fcWOh1nOQNe7Iy1X4l5W3/EsBup58m6G+b9m1O19ZL+n6rarNLbOhqKac6c0VdqbTvKWtw97x0Pzjo7TR+rl7//IOn+bvr8avVsufEwGYVbn3YbIN/856Dd+BNQSwMEFAACAAgANqxCVnZoSGTLAQAAfQYAAB8AAAB1bml2ZXJzYWwvaHRtbF9za2luX3NldHRpbmdzLmpzjZTBbuIwEIbvfQqUXleoLSUJeyOiSJV6WKm9VT04YQgRjseyTbZs1XevnQC1k6FL5oL/fPnHM8bzcTWyT1REo9+jj/Z3u/4TrlsNnGbUDn6FOj+j106PNK9W8FLVwCsBUQ9pjp+e5M9vgjKORGua75+drfb8InRv1oxrH5eEhSI0TWgNof2lkrxT4r+gtENZXUlen/OdMSjGBQoDwowFqpq1THS9bB+/wh6MDaj/oGtWQGB6O4/jeH6O/Ha8v0ln6cLnCqwlE/snLHGcs2JbKtyJ1SH/xIVPb/YSlD3xbQdM79JsEWyQV9o8Gqj7iR8mNm7Pk1KB1nDIO49dkDBnOXC/oNTFD2hgPGxoj24qXZkjnUxc+LRkJQy6NHvIZtk8xIT1GnRzkLzjDLybQzGJLSZ04mwPamh1s8yWWQCi3MkLDlAqLF1HBugkTpLFlEQ5slUlyo5bzFyQnNussz0WM02T4MTbkTHOUa1Of/A7Fz7jNaM72eCaYe+abYirXJ+bLheMBkNebt3L+kTNBU6JVF4kNEl93JzEYDemP2rc+tXWzdQW1Asit+PTnQpoO01APYo1OoEZw4pNbTVbz5s/KcitFxcX2d/n1ecXUEsDBBQAAgAIADasQlY9jiyDYgAAAGQAAAAcAAAAdW5pdmVyc2FsL2xvY2FsX3NldHRpbmdzLnhtbLOxr8jNUShLLSrOzM+zVTLUM1BSSM1Lzk/JzEu3VQoNcdO1UFIoLknMS0nMyc9LtVXKy1dSsLfjssnJT07MCU4tKQEqLFYoyEmsTC0KSc0FMkpS/RJzgSpLi1OLjJX07bgAUEsDBBQAAgAIADesQlb4FlYGghEAAM4fAAAXAAAAdW5pdmVyc2FsL3VuaXZlcnNhbC5wbmftWPlf0um3x5Zpm+xO5rfGjaamcVrUrMxyzXI0c9w1NUUrEstERg0XFGicaVeZvpVLKjqZoSgwSoKiQpsyDS6ZICIiTkQki4iyjCJ60e72/d7vfb3uH+APH3g/51k+5zznnPfznM+t4EDfjest1gMAgI1+J71DAYCV4QDACtLaz4wS6InCg8Y/k/RQ3+MAYq/VuLGxKtErwAsAaMRsmDu32the98PJ6HQAwPTl4mPChNVeAACAYD9vr/CsOIWAT5Ingpiq+S+lFaoVpPYdsVmJ5x/9efz8zVtbX508f/P8/avbb67Je3z9saX6kVWeldOWm5vXWVyavBqwK+JR8K0HJ8ws97zavP3N30HVT61niBMwvZqbGFhZ2qx9yOHea29qg6BwpTM9DRJ38qDUrv6cm/aVWb0M406ZndgonBnVGfXDDtAw+Af40i5VeLD7niqjhILPkKb+LXxB/5doYLUJAJBFSaolVyHmbtk+2WDs/i2umW2nSb9K3mvsiyKdkRbdsI1clEcb5eS9RjQUGGzs+nmVOQBw7OQ/Q+16vK9N9ioAYOyPh/A33+Ss4cjTAICrYba1xpnH84wbvf3rZbgMl+EyXIbLcBkuw2W4DJfhMlyG/0+4dbOxSAVE9r/kkoJcL97rWOy6ilu3x/j7S9UKAGDtP8M3o16asZebSCmGIWakA01BqJcwJjJPe6qbiuMR8HJ4O3wEPkfmrwYka/vRM1yOfwqa6ddj0jKMKIyUJFRUkqczgE5BuYobHmmUngN820hfz15NCfDt2pzVHOQm96eI0b0oMOIY7lEhI4Up15oA0h3QfXqcMPLPA3XTVzLmJ95h19gcmcm2b0XIZVYlFZZ8uXl4pLhT/YutJcCNy/4arDVssa++EhpbmdZDYab7Vqwkp4PLOvKk+PAcQSFPsRKAJaAuoJZGucQnSlSHyVDVyEFXZwpvby3E1T2CzF8DcCurend/7R5TR6P4i/Bn11y1QKrfwmR3wlHTFrm0HFsx/cOXnBkXVwy1FHpHguW1NhZUrbBnZy+klg1r7dFZH5qs1pSv8Orc/UW41fmMlOSdtVc3wL9Aj0CKPd3SowtXBv74P9f3VYtJKLiGD8sSSUcdkJcQhm7gSIYiuUPVxGjVT5AV7VMcRvaHQs+FjweJkiwPA6/PAx7PZYjAqsagkRk2eNIXhmZKLwvntQcHBQmtIGrjIVeHJIHn/LNKt+YOVXttwuUKOjGF2zJBZHE8pEdkLUwWZtzN0zypGcOj+xaLj4xtWbsn8FbVu38zbpalF/xrJ0ckjzQnle5iTN65bEv2N49r7p2aevhtZDjnPYWiCfM0vOjYUSDgiCJ0cEEfnBGZzBab2xiiim4Toi8kn0nhQvcRFlUY9oGRiuqQbDh8xDwGni3ADivTDFAWh5KkbxacgcQqSyB9zOn9fN1FSm92icIysOAfNib03sBs5gBupb/G75l9pYeCHJARiYle/SqL10f/S4KdvQ/JTe76vW7y49jQ05EnssPRmXFsGjiKe6A52RpmrWtJFhA9bPe+ks7xKLGGGBYbmkP8jENT3dYhz9Lm7CH662E7a4/syrt9oru3ALqKc1dh5umeXQlyxgd90XXrENNxww3UHAQDRoZGLQyC+7+iXGoN4EKbJtqjiK42iQbXOOdRym3i7RooC0qTL1pSU0xXVNQH5U6McnCMv2qOQCB6m57B0oIT5/Hd2o24D255eKzQXcpIZB07HgyCSgzDi4a21nk1W7XFZX5O5hsfP/X3yKQ3nnEUP+T6xrkt10Ql115u+5bFTP3bibIiPtyyOkDynUU4lCuGFFsPyGeGUFM6GMig/2kBLopeeN+iVTEe2rf1JAureS6suxM5h/jO5Q/BazhK5F99KW6s0/XKWAYd8RymmGfYZXGF8wLe10kVNHoxwdm7SyY9CorLVWyqbOwJJXkafALrSbIpcRrSkJU9DrYU3uRdaRfRWGA74Izava8FJkXVs2QtXXB/YI6AotrGwgSiEp9SBFwMNTUWxmblU3Gjc1LNKWVm7ufD9lRllL1/MCFHrp+L8gg8KAIPyOQ52CJQ349iRHWcElK5sjm3I0VdK+lMbmXLR4Z8gq15yZvdD87Xclw0r1+krehWdb849/l9sSjrC6/m8fYWqVeEg3YTSlTmjFXVkxeIW/mp50Ol18jEelaicPvwpw0IcRhiwUL1D42R1eP4Ex4bJooK/J1Sx70WUE1UJuzFDhaoWkHM3y7lM6Oev612uIxMFpU5lhVSi+teS570k+BOd+WONmFAdMfhQa7IcTCKXljIr3P87AOtf9E8HRdhTMLgjA4kMy06L0kAFkqYU6kPC1SNfn0DFm3YlWWFddyOzyXPpuhH1Dmai0tMUJh8+Fac1PP0/jYix9Zc43qwbe7k9tL1xWIcum3OlHNxIK0tpRrq6vBW+GtSm30mOS8p90cb253+msCRI1IBgbdh3GiaeKrGF0r2/Y7zlVCeaAzj9O4qC89rWOTbpgDGafb0029ghEqqyJv4E14bzWJznUwa+s2eI1C6NkFHrAxsbVsAz8bQGzSNPXlJ2e01RCDV2T7MrMuDSGuncqnkQoKDTCT3m27psRDNJsz9/JsP0H88hKVuvI+ytoqvv5xPbda5enyGjC4ApQgdYylVFrDM8aALUkZOPtfBgZSw6WjQZTnCNF+m0caQcqJ7f0z12O8BNHX6lNQU/2CNd1YGaLwEr3iauqNHFX5WjYw51185xk4wd7Z+auCqpIy9uVLHYYoxpyGUiq1ww7aryEI2miu2hsFzRcpznMbBBH7RZeedtUmb34D5d6Q0R3pVsZHKRE0En6CTXWD8Vukh/GJ+pzdU4SWXMA9P7uqrx3bbVU53KFJ3OLcl56ZwuaJXaTMfuv+yRwV9y3z9Z0tyqTWfJoK67254PTk1H2VzORp1iqNkY8z+8OgazhT01ZD2NieDBpmDVIJ6m4OlxsWg/OtIoV4h1hn9/wNv0f+M8VhpP+YEAjvoKE83TXZ5MihTM5xlVrVQDj2noa1S9x9bcNrsHVQVZibDjvWyH6MuDXiXxbqbmn8JB3IZ4Njwhu6JBVru3ONEQRqfGDOcEXf/9q+jcb6gOhFRoYOLjkbFZ3pDzxA5GUwokC+faRnvzGCb3bDRHD/jUGVIEV6kKPvTZkId5CKuJqBeG/IWaFuyFP95SeW1nI/rRuiIzdRyNw7XqevWiLwJ+4wzTaNPKAg5N3JaGaoMdkI1YqOMxSUw2GCtq61IIzJEwNw4tWB7py4ZEyxP0M9ic7liY6bQ3KWzKopG0xFoDROOemhHYXbkkVEPqjK42K5WKlTR5cpokehpLNVX6NBBeO8mkFht41pisufmh2Sx19PPuo1avD5cBJF0Hc5b3xJMloAxcAcKgbFbHaUrqOnWuj8kHAz76kFXeOkn7fG2807SgPu8A21RgVYxSBC4/HdNgnkQPLtugRhCsm3+HgYz0g5XN19k1sLbhoG2zodioFyMWafK7JYFCwzENApvSrnc+cfV9kqwJdVINhqR4kvhezxYaihkDoAr+Zm1X9dO5Hz8dZxi2q/jpKmh1kCcmOaO4I0OZgkLu5g1dBtqR9/R/UTnwlSGiG7/8ugb2B+DQ4cchjjyOSNjmWxN0ubKGyc6KZo7mQY+mBJbqsg5FJMYaZh4t3TapOdXWaAv1D2CVEr6Lx5NTTbQ9ge+7+LeTmWvavDcqFQUyAqK9Ja25XDex1+CaikgRnlyIWy/HckS00gnhjBPLwjOxSwImIeJwmobEq1do2HxB+K5yGE9gVXE5+u01jvW4YNGdcABqPUjZRmioUufNiNKdSqSaT/qa6hOo9RqOl0pEVMuy9OM2clBU1UFnWL6rKws1ZQtO8nwC63u5fPS9CUVQP7aPWPHe7AYdwryOCep1YYsYy0xalstLF/zrmOOnSTARZGRL+uO+gQ/ALffay/vbp6ldR25K2Mlxbs7xl6PZWDZ0wjtTqZ7dL1zulSG3T8YZe/qSoEz+Yg0V5vMeu4DGxaYf8WKJZtFKVkyGa0dQ7BXwnPyiwuKqIluXfNPz7fbjStcvTeHJ1AIJ/Yp62sCMOcwKCtT96BM9zWHrcPavpccg7X5CJ+c6Fk6vgvpkw9IDaP655uIo2l6RV9wMQdOhl9NLHMH6jtbhe78J/HHZEKeJsGYIMkV0C7YIXA4h6HRpM0cWDokV0cElCDeRYIF3un3xBeIiwnix5c31aQep+aGJc6FE04kD/ycnpEsK6QW6KPmbRKD8hJJBWWF4GzQwmgUOm9QPw6uF+cIbEQJ1TzF+GsUDN3OGOBn3qzfFn4Di/t0HoCK0qu0QjDo4jdLgZ9053bNepxzfBtlFteXC9GI9Ur09SABnCvdCEMM8A68WE9ZVP8avYsGcyMIDfgQh7fkhD8++WIbpjnumUyG3d5bVLmYI415+Py+Py0MXa+IgwGhOWlOge8hxT35nh6RMDZ7qqPSQrQqY8kCMsvHaZ2VMEGJxBRrcKbVAczGdqLWsRCbpW3UXKA1WHZ0y7X7TrQWfUnyTxF+ZR8TbOcrzCyzeWkjAqf/nk2TGXOAatWhiJNAsCvBZwePfDh6aInZLOd0OzENKJ2+Mbz/6aVYtLqfnJDEO5NIsRvzMyb4eGZzUkNZFnsDhHGWyzBsPAdZcgWoIMSpkNe0FE6Q4AfiVz8MpGdfOly6VwMvWGLrChVInbpP2MI7tA67SNLWHAVQec9G4+IcWOtrdEAGCL15/3xUOJDfgoFXF0dn5nRxO8WGihH6iVhO1Z4b5bi28pUiBKsxVgKpWNlMcOxKaiOLQ5cuu83P+aOGCU7laCqzYOeQB8pQoIwzTG6AgTrGmnXPH6j9lXN94+kJwEX1gWWyEIcizXnBrKUXBqr06VkkKTLG5Ym4xM7500UrIuBml3NIkeeLK2Q2xp/znmiHFkrbObKxlgVaJYRVgb9DQxbvqu1l9XgEbUrNT69Ct//m01FopXd7aCxmRthVtFIIFaZudUCp5L4zWus+dH99pKe2yRV3L6RlPaSvGNmNxRDou/OVLj1dRCXkkwr1CXOaEjvXTyqYl+PqbcLLSUtlyZnq+SFvQy87rV20Et2I6LGEeYYtdFgB51ltkZ5TB7lPzP572WoErg515VyujuaDBClPKWYDRz4FWtTWMCcIq894hfUJTj21yvzGYuG1Fu8UNz3LJdFnCDBByTfuRz1mNi20z9ZVosUH2QmirMnLwijDGGZh6sqO9ZHP5TNNGN60ym2J19Nt/tfd24KhxUcKTj7GMQ88GU6be7YhzqXi5ouI/Tl0uSh766Sryb8uVZqvV+W18qYTgEtlYt9rMB5pfANtH9MEd+wfVIV4TkUyDjbn14mVITN3PYm0xUk6d/WbVpRLOJ/4f8ySBj3pm/+2s5kqVIV/z0E7+BpC1qNdKuqltqOT18anE+J1bpPPpN9RO+CzI27eUDLFnS/5VCWuMsd5B6fe/OQDETZHCeqYGW62LH2qr4UnCXiHTca2rPsvOxbrUze024cdHEWJgF4TA2uDauraJmh3T/F97WJk3ZTVAJwUmbkgUut3x/rA6b29Iih2gTYwA3yf5iH9zzJ4q8p/ZOs5bvwW9Jgs3lMPwjPo072Wrw8BuUCkOrn0DGWwFLoBEBhh8BiTL64zriTFPTBW0mqMn8I8XGJYnC2M30I6hhfiENwcYdvslEEnPFmLYzKQ89OJnh8iWTd3A4h4LurjzgFl/Q+l7GwXV3RmqvmH1vda6M/9cV4RvbLiFocXXzG+ndfpRsgIloJaaTiqCQGd5vYMmlytf4xy7vz5HssY/epMnA/OrW9X5kfgvWHXxW8RWX//1x8c7DYF2a8CAM6Sk+piiJ7aIfUp4+DB+iKauNEWWxK3DgB4huCEUhvonjaa3ebGVi/+16Ty1REFC9lzqvE842A3wnAdM8wrQrRAR3dmIs+sBgAm93FOcb4PwnCkCyZN0RWGazrdA+NIgN93gd7E42fz/h1QSwMEFAACAAgAN6xCVj12t3lKAAAAagAAABsAAAB1bml2ZXJzYWwvdW5pdmVyc2FsLnBuZy54bWyzsa/IzVEoSy0qzszPs1Uy1DNQsrfj5bIpKEoty0wtV6gAigEFIUBJoRLINUJwyzNTSjJslSyMLBBiGamZ6RkltkpmRgh9+kAjAVBLAQIAABQAAgAIAKJNRFI2YVgCRwMAAOEJAAAUAAAAAAAAAAEAAAAAAAAAAAB1bml2ZXJzYWwvcGxheWVyLnhtbFBLAQIAABQAAgAIADasQlaQQuBNNgYAAFMXAAAdAAAAAAAAAAEAAAAAAHkDAAB1bml2ZXJzYWwvY29tbW9uX21lc3NhZ2VzLmxuZ1BLAQIAABQAAgAIADasQla2svfIpQAAAIIBAAAuAAAAAAAAAAEAAAAAAOoJAAB1bml2ZXJzYWwvcGxheWJhY2tfYW5kX25hdmlnYXRpb25fc2V0dGluZ3MueG1sUEsBAgAAFAACAAgANqxCVtuZ/li2AwAA+hAAACcAAAAAAAAAAQAAAAAA2woAAHVuaXZlcnNhbC9mbGFzaF9wdWJsaXNoaW5nX3NldHRpbmdzLnhtbFBLAQIAABQAAgAIADasQlZ5HtsAgAMAAJ8MAAAhAAAAAAAAAAEAAAAAANYOAAB1bml2ZXJzYWwvZmxhc2hfc2tpbl9zZXR0aW5ncy54bWxQSwECAAAUAAIACAA2rEJWqauadrIDAACEEAAAJgAAAAAAAAABAAAAAACVEgAAdW5pdmVyc2FsL2h0bWxfcHVibGlzaGluZ19zZXR0aW5ncy54bWxQSwECAAAUAAIACAA2rEJWdmhIZMsBAAB9BgAAHwAAAAAAAAABAAAAAACLFgAAdW5pdmVyc2FsL2h0bWxfc2tpbl9zZXR0aW5ncy5qc1BLAQIAABQAAgAIADasQlY9jiyDYgAAAGQAAAAcAAAAAAAAAAEAAAAAAJMYAAB1bml2ZXJzYWwvbG9jYWxfc2V0dGluZ3MueG1sUEsBAgAAFAACAAgAN6xCVvgWVgaCEQAAzh8AABcAAAAAAAAAAAAAAAAALxkAAHVuaXZlcnNhbC91bml2ZXJzYWwucG5nUEsBAgAAFAACAAgAN6xCVj12t3lKAAAAagAAABsAAAAAAAAAAQAAAAAA5ioAAHVuaXZlcnNhbC91bml2ZXJzYWwucG5nLnhtbFBLBQYAAAAACgAKAAYDAABpKwAAAAA="/>
  <p:tag name="ISPRING_LMS_API_VERSION" val="SCORM 2004 (2nd edition)"/>
  <p:tag name="ISPRING_ULTRA_SCORM_COURSE_ID" val="B78CE8B1-1E37-4A8D-8503-87736898EFBE"/>
  <p:tag name="ISPRING_CMI5_LAUNCH_METHOD" val="any window"/>
  <p:tag name="ISPRINGCLOUDFOLDERID" val="1"/>
  <p:tag name="ISPRINGONLINEFOLDERID" val="1"/>
  <p:tag name="ISPRING_OUTPUT_FOLDER" val="[[&quot;\u0010J=\uFFFD{25352E17-2B09-4CF5-9153-18EFD82425F9}&quot;,&quot;C:\\Users\\giordok\\Documents\\SCHOOL\\Β' Γυμνασίου\\Φυσική\\Παρουσιάσεις\\Πίεση&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LTRA_SCORM_SLIDE_COUNT" val="3"/>
  <p:tag name="ISPRING_SCORM_RATE_SLIDES" val="0"/>
  <p:tag name="ISPRING_SCORM_PASSING_SCORE" val="0.000000"/>
  <p:tag name="ISPRING_CURRENT_PLAYER_ID" val="universal"/>
  <p:tag name="ISPRING_ULTRA_SCORM_COURCE_TITLE" val="ΠΙΕΣΗ"/>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ΠΙΕΣΗ"/>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507B0B18-F562-4CE4-8DDD-A2EA10302422}:258"/>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9B9B3913-2783-4B8A-BA36-9111927EC10D}:256"/>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E4BFA5E9-8CE1-45CD-96C7-7A2B2C222772}:257"/>
</p:tagLst>
</file>

<file path=ppt/tags/tag5.xml><?xml version="1.0" encoding="utf-8"?>
<p:tagLst xmlns:a="http://schemas.openxmlformats.org/drawingml/2006/main" xmlns:r="http://schemas.openxmlformats.org/officeDocument/2006/relationships" xmlns:p="http://schemas.openxmlformats.org/presentationml/2006/main">
  <p:tag name="GENSWF_SLIDE_UID" val="{7ADF2224-70FF-4190-83A4-8B025473639D}:262"/>
</p:tagLst>
</file>

<file path=ppt/tags/tag6.xml><?xml version="1.0" encoding="utf-8"?>
<p:tagLst xmlns:a="http://schemas.openxmlformats.org/drawingml/2006/main" xmlns:r="http://schemas.openxmlformats.org/officeDocument/2006/relationships" xmlns:p="http://schemas.openxmlformats.org/presentationml/2006/main">
  <p:tag name="GENSWF_SLIDE_UID" val="{DDF50D76-6062-4DA4-BBD4-CE3466BAF013}:263"/>
</p:tagLst>
</file>

<file path=ppt/theme/theme1.xml><?xml version="1.0" encoding="utf-8"?>
<a:theme xmlns:a="http://schemas.openxmlformats.org/drawingml/2006/main" name="Προεπιλεγμένη σχεδίαση">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Προεπιλεγμένη σχεδίαση">
      <a:majorFont>
        <a:latin typeface="Arial"/>
        <a:ea typeface=""/>
        <a:cs typeface="Arial"/>
      </a:majorFont>
      <a:minorFont>
        <a:latin typeface="Arial"/>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3334</TotalTime>
  <Words>287</Words>
  <Application>Microsoft Office PowerPoint</Application>
  <PresentationFormat>Προβολή στην οθόνη (4:3)</PresentationFormat>
  <Paragraphs>62</Paragraphs>
  <Slides>5</Slides>
  <Notes>5</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Calibri</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ΠΙΕΣΗ</dc:title>
  <dc:creator>giordok</dc:creator>
  <cp:lastModifiedBy>giordok</cp:lastModifiedBy>
  <cp:revision>86</cp:revision>
  <cp:lastPrinted>1601-01-01T00:00:00Z</cp:lastPrinted>
  <dcterms:created xsi:type="dcterms:W3CDTF">2014-12-11T16:26:52Z</dcterms:created>
  <dcterms:modified xsi:type="dcterms:W3CDTF">2023-02-10T20:51:34Z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ArticulateUseProject">
    <vt:lpwstr>1</vt:lpwstr>
  </property>
  <property fmtid="{D5CDD505-2E9C-101B-9397-08002B2CF9AE}" pid="4" name="ArticulatePath">
    <vt:lpwstr>Πίεση</vt:lpwstr>
  </property>
  <property fmtid="{D5CDD505-2E9C-101B-9397-08002B2CF9AE}" pid="5" name="ArticulateGUID">
    <vt:lpwstr>D4524E7B-E986-415E-BB7C-6A65C3DAB8FB</vt:lpwstr>
  </property>
  <property fmtid="{D5CDD505-2E9C-101B-9397-08002B2CF9AE}" pid="6" name="ArticulateProjectFull">
    <vt:lpwstr>C:\Users\giordok\Documents\SCHOOL\Β' Γυμνασίου\Φυσική\Παρουσιάσεις\Πίεση\Πίεση.ppta</vt:lpwstr>
  </property>
</Properties>
</file>