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0F005-1EA1-4FDA-A1F3-805FDDBFB34F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C553C-8592-49A5-B2B8-AC8EA31937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93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C553C-8592-49A5-B2B8-AC8EA319378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79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C553C-8592-49A5-B2B8-AC8EA319378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206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C553C-8592-49A5-B2B8-AC8EA319378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8549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C553C-8592-49A5-B2B8-AC8EA319378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5393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C553C-8592-49A5-B2B8-AC8EA319378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019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897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315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858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225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749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02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8135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322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532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223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437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50C59-332A-4D17-9669-B0D26BDA76D2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7506D-327C-4CC0-9E91-338022C696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0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F0AFC03-BC45-EBE5-81F8-9D3947DCE6AC}"/>
              </a:ext>
            </a:extLst>
          </p:cNvPr>
          <p:cNvSpPr/>
          <p:nvPr/>
        </p:nvSpPr>
        <p:spPr>
          <a:xfrm>
            <a:off x="6574668" y="885421"/>
            <a:ext cx="1017430" cy="68258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" name="Ευθύγραμμο βέλος σύνδεσης 2">
            <a:extLst>
              <a:ext uri="{FF2B5EF4-FFF2-40B4-BE49-F238E27FC236}">
                <a16:creationId xmlns:a16="http://schemas.microsoft.com/office/drawing/2014/main" id="{39D6A036-73B7-B01D-BFB9-989179D8A8FE}"/>
              </a:ext>
            </a:extLst>
          </p:cNvPr>
          <p:cNvCxnSpPr/>
          <p:nvPr/>
        </p:nvCxnSpPr>
        <p:spPr>
          <a:xfrm>
            <a:off x="7083383" y="1227784"/>
            <a:ext cx="1440000" cy="0"/>
          </a:xfrm>
          <a:prstGeom prst="straightConnector1">
            <a:avLst/>
          </a:prstGeom>
          <a:ln w="50800">
            <a:solidFill>
              <a:schemeClr val="accent5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Ευθύγραμμο βέλος σύνδεσης 3">
            <a:extLst>
              <a:ext uri="{FF2B5EF4-FFF2-40B4-BE49-F238E27FC236}">
                <a16:creationId xmlns:a16="http://schemas.microsoft.com/office/drawing/2014/main" id="{2ABC9AB3-DC32-8558-B9AD-847C430EE4F8}"/>
              </a:ext>
            </a:extLst>
          </p:cNvPr>
          <p:cNvCxnSpPr>
            <a:cxnSpLocks/>
          </p:cNvCxnSpPr>
          <p:nvPr/>
        </p:nvCxnSpPr>
        <p:spPr>
          <a:xfrm flipH="1">
            <a:off x="5643383" y="1227784"/>
            <a:ext cx="1440000" cy="0"/>
          </a:xfrm>
          <a:prstGeom prst="straightConnector1">
            <a:avLst/>
          </a:prstGeom>
          <a:ln w="50800">
            <a:solidFill>
              <a:schemeClr val="accent6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Φυσαλίδα ομιλίας: Ορθογώνιο 4">
            <a:extLst>
              <a:ext uri="{FF2B5EF4-FFF2-40B4-BE49-F238E27FC236}">
                <a16:creationId xmlns:a16="http://schemas.microsoft.com/office/drawing/2014/main" id="{AC4FBA10-E812-97B7-712E-2E18C02CAB5C}"/>
              </a:ext>
            </a:extLst>
          </p:cNvPr>
          <p:cNvSpPr/>
          <p:nvPr/>
        </p:nvSpPr>
        <p:spPr>
          <a:xfrm>
            <a:off x="7788069" y="363829"/>
            <a:ext cx="1017430" cy="391734"/>
          </a:xfrm>
          <a:prstGeom prst="wedgeRectCallout">
            <a:avLst>
              <a:gd name="adj1" fmla="val -20832"/>
              <a:gd name="adj2" fmla="val 138965"/>
            </a:avLst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 = 4 N </a:t>
            </a:r>
            <a:endParaRPr lang="el-GR" dirty="0"/>
          </a:p>
        </p:txBody>
      </p:sp>
      <p:sp>
        <p:nvSpPr>
          <p:cNvPr id="6" name="Φυσαλίδα ομιλίας: Ορθογώνιο 5">
            <a:extLst>
              <a:ext uri="{FF2B5EF4-FFF2-40B4-BE49-F238E27FC236}">
                <a16:creationId xmlns:a16="http://schemas.microsoft.com/office/drawing/2014/main" id="{5F0C4699-1761-EC11-4A58-93CA33303DFD}"/>
              </a:ext>
            </a:extLst>
          </p:cNvPr>
          <p:cNvSpPr/>
          <p:nvPr/>
        </p:nvSpPr>
        <p:spPr>
          <a:xfrm>
            <a:off x="5321413" y="378853"/>
            <a:ext cx="1017430" cy="391734"/>
          </a:xfrm>
          <a:prstGeom prst="wedgeRectCallout">
            <a:avLst>
              <a:gd name="adj1" fmla="val 22206"/>
              <a:gd name="adj2" fmla="val 129103"/>
            </a:avLst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n-US" dirty="0"/>
              <a:t> = 4 N </a:t>
            </a:r>
            <a:endParaRPr lang="el-GR" dirty="0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E40C3A57-A7F5-0273-69C1-762E7FFB8856}"/>
              </a:ext>
            </a:extLst>
          </p:cNvPr>
          <p:cNvSpPr/>
          <p:nvPr/>
        </p:nvSpPr>
        <p:spPr>
          <a:xfrm>
            <a:off x="1241243" y="378853"/>
            <a:ext cx="3554569" cy="3917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Προς πού θα κινηθεί το σώμα;</a:t>
            </a:r>
          </a:p>
        </p:txBody>
      </p:sp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1498808A-5F1D-6028-E5FC-0173DCE91C6A}"/>
              </a:ext>
            </a:extLst>
          </p:cNvPr>
          <p:cNvSpPr/>
          <p:nvPr/>
        </p:nvSpPr>
        <p:spPr>
          <a:xfrm>
            <a:off x="1241243" y="917083"/>
            <a:ext cx="2369714" cy="73195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Ακίνητο</a:t>
            </a:r>
            <a:r>
              <a:rPr lang="el-GR" dirty="0"/>
              <a:t>. Σαν να μην υπάρχει δύναμη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235860F5-7826-E2D0-01C9-E4EA1E07158C}"/>
              </a:ext>
            </a:extLst>
          </p:cNvPr>
          <p:cNvSpPr/>
          <p:nvPr/>
        </p:nvSpPr>
        <p:spPr>
          <a:xfrm>
            <a:off x="348594" y="367588"/>
            <a:ext cx="656822" cy="536616"/>
          </a:xfrm>
          <a:prstGeom prst="rect">
            <a:avLst/>
          </a:prstGeom>
          <a:ln w="25400">
            <a:solidFill>
              <a:schemeClr val="lt1">
                <a:shade val="95000"/>
                <a:satMod val="1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/>
              <a:t>1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6A17086-CD9A-8690-DE9D-AD67023C7A8E}"/>
              </a:ext>
            </a:extLst>
          </p:cNvPr>
          <p:cNvSpPr/>
          <p:nvPr/>
        </p:nvSpPr>
        <p:spPr>
          <a:xfrm>
            <a:off x="6574668" y="2469517"/>
            <a:ext cx="1017430" cy="68258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EF07D3BD-CEE8-591A-847D-B91C66A8D16A}"/>
              </a:ext>
            </a:extLst>
          </p:cNvPr>
          <p:cNvCxnSpPr/>
          <p:nvPr/>
        </p:nvCxnSpPr>
        <p:spPr>
          <a:xfrm>
            <a:off x="7083383" y="2811880"/>
            <a:ext cx="1800000" cy="0"/>
          </a:xfrm>
          <a:prstGeom prst="straightConnector1">
            <a:avLst/>
          </a:prstGeom>
          <a:ln w="50800">
            <a:solidFill>
              <a:schemeClr val="accent5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98F33A4C-E7A6-A593-02CF-C8255A4EAAE6}"/>
              </a:ext>
            </a:extLst>
          </p:cNvPr>
          <p:cNvCxnSpPr>
            <a:cxnSpLocks/>
          </p:cNvCxnSpPr>
          <p:nvPr/>
        </p:nvCxnSpPr>
        <p:spPr>
          <a:xfrm flipH="1">
            <a:off x="5986292" y="2811880"/>
            <a:ext cx="1080000" cy="0"/>
          </a:xfrm>
          <a:prstGeom prst="straightConnector1">
            <a:avLst/>
          </a:prstGeom>
          <a:ln w="50800">
            <a:solidFill>
              <a:schemeClr val="accent6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Φυσαλίδα ομιλίας: Ορθογώνιο 12">
            <a:extLst>
              <a:ext uri="{FF2B5EF4-FFF2-40B4-BE49-F238E27FC236}">
                <a16:creationId xmlns:a16="http://schemas.microsoft.com/office/drawing/2014/main" id="{C82052DD-FBFB-84E6-88D4-EDBD353F63E3}"/>
              </a:ext>
            </a:extLst>
          </p:cNvPr>
          <p:cNvSpPr/>
          <p:nvPr/>
        </p:nvSpPr>
        <p:spPr>
          <a:xfrm>
            <a:off x="7788069" y="1947925"/>
            <a:ext cx="1017430" cy="391734"/>
          </a:xfrm>
          <a:prstGeom prst="wedgeRectCallout">
            <a:avLst>
              <a:gd name="adj1" fmla="val -20832"/>
              <a:gd name="adj2" fmla="val 138965"/>
            </a:avLst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l-GR" dirty="0"/>
              <a:t>5</a:t>
            </a:r>
            <a:r>
              <a:rPr lang="en-US" dirty="0"/>
              <a:t> N </a:t>
            </a:r>
            <a:endParaRPr lang="el-GR" dirty="0"/>
          </a:p>
        </p:txBody>
      </p:sp>
      <p:sp>
        <p:nvSpPr>
          <p:cNvPr id="14" name="Φυσαλίδα ομιλίας: Ορθογώνιο 13">
            <a:extLst>
              <a:ext uri="{FF2B5EF4-FFF2-40B4-BE49-F238E27FC236}">
                <a16:creationId xmlns:a16="http://schemas.microsoft.com/office/drawing/2014/main" id="{801B5C5D-19BC-5C9D-E3C0-B704539D745D}"/>
              </a:ext>
            </a:extLst>
          </p:cNvPr>
          <p:cNvSpPr/>
          <p:nvPr/>
        </p:nvSpPr>
        <p:spPr>
          <a:xfrm>
            <a:off x="5321413" y="1962949"/>
            <a:ext cx="1017430" cy="391734"/>
          </a:xfrm>
          <a:prstGeom prst="wedgeRectCallout">
            <a:avLst>
              <a:gd name="adj1" fmla="val 22206"/>
              <a:gd name="adj2" fmla="val 129103"/>
            </a:avLst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l-GR" dirty="0"/>
              <a:t>3</a:t>
            </a:r>
            <a:r>
              <a:rPr lang="en-US" dirty="0"/>
              <a:t> N </a:t>
            </a:r>
            <a:endParaRPr lang="el-GR" dirty="0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1E6CB4D8-2A2A-EC68-4077-4E7617CB1220}"/>
              </a:ext>
            </a:extLst>
          </p:cNvPr>
          <p:cNvSpPr/>
          <p:nvPr/>
        </p:nvSpPr>
        <p:spPr>
          <a:xfrm>
            <a:off x="1241243" y="1962949"/>
            <a:ext cx="3554569" cy="3917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Προς πού θα κινηθεί το σώμα;</a:t>
            </a:r>
          </a:p>
        </p:txBody>
      </p:sp>
      <p:sp>
        <p:nvSpPr>
          <p:cNvPr id="16" name="Ορθογώνιο: Στρογγύλεμα γωνιών 15">
            <a:extLst>
              <a:ext uri="{FF2B5EF4-FFF2-40B4-BE49-F238E27FC236}">
                <a16:creationId xmlns:a16="http://schemas.microsoft.com/office/drawing/2014/main" id="{5D4AF3EF-47AE-F25B-3ADE-1451F4BAE2C1}"/>
              </a:ext>
            </a:extLst>
          </p:cNvPr>
          <p:cNvSpPr/>
          <p:nvPr/>
        </p:nvSpPr>
        <p:spPr>
          <a:xfrm>
            <a:off x="1241243" y="2501179"/>
            <a:ext cx="1604988" cy="65091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Προς δεξιά</a:t>
            </a:r>
          </a:p>
        </p:txBody>
      </p:sp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1EA6ADC2-5A72-A2DF-1EFA-7274B4922957}"/>
              </a:ext>
            </a:extLst>
          </p:cNvPr>
          <p:cNvSpPr/>
          <p:nvPr/>
        </p:nvSpPr>
        <p:spPr>
          <a:xfrm>
            <a:off x="348594" y="1951684"/>
            <a:ext cx="656822" cy="536616"/>
          </a:xfrm>
          <a:prstGeom prst="rect">
            <a:avLst/>
          </a:prstGeom>
          <a:ln w="25400">
            <a:solidFill>
              <a:schemeClr val="lt1">
                <a:shade val="95000"/>
                <a:satMod val="1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/>
              <a:t>2</a:t>
            </a:r>
          </a:p>
        </p:txBody>
      </p:sp>
      <p:sp>
        <p:nvSpPr>
          <p:cNvPr id="18" name="Ορθογώνιο 17">
            <a:extLst>
              <a:ext uri="{FF2B5EF4-FFF2-40B4-BE49-F238E27FC236}">
                <a16:creationId xmlns:a16="http://schemas.microsoft.com/office/drawing/2014/main" id="{3C62D1B2-530B-2F95-6544-A87D0B05544B}"/>
              </a:ext>
            </a:extLst>
          </p:cNvPr>
          <p:cNvSpPr/>
          <p:nvPr/>
        </p:nvSpPr>
        <p:spPr>
          <a:xfrm>
            <a:off x="3217731" y="2501179"/>
            <a:ext cx="1578081" cy="6509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Με πόση δύναμη;</a:t>
            </a:r>
          </a:p>
        </p:txBody>
      </p: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F325324C-3F4F-9E0C-92DB-D91182797283}"/>
              </a:ext>
            </a:extLst>
          </p:cNvPr>
          <p:cNvCxnSpPr/>
          <p:nvPr/>
        </p:nvCxnSpPr>
        <p:spPr>
          <a:xfrm>
            <a:off x="7068356" y="2809732"/>
            <a:ext cx="720000" cy="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Φυσαλίδα ομιλίας: Ορθογώνιο 19">
            <a:extLst>
              <a:ext uri="{FF2B5EF4-FFF2-40B4-BE49-F238E27FC236}">
                <a16:creationId xmlns:a16="http://schemas.microsoft.com/office/drawing/2014/main" id="{C658A23D-4769-EBF6-BCB6-B94F2E6F4163}"/>
              </a:ext>
            </a:extLst>
          </p:cNvPr>
          <p:cNvSpPr/>
          <p:nvPr/>
        </p:nvSpPr>
        <p:spPr>
          <a:xfrm>
            <a:off x="7773042" y="1945777"/>
            <a:ext cx="1017430" cy="391734"/>
          </a:xfrm>
          <a:prstGeom prst="wedgeRectCallout">
            <a:avLst>
              <a:gd name="adj1" fmla="val -48115"/>
              <a:gd name="adj2" fmla="val 134797"/>
            </a:avLst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 = </a:t>
            </a:r>
            <a:r>
              <a:rPr lang="el-GR" dirty="0"/>
              <a:t>2</a:t>
            </a:r>
            <a:r>
              <a:rPr lang="en-US" dirty="0"/>
              <a:t> N </a:t>
            </a:r>
            <a:endParaRPr lang="el-GR" dirty="0"/>
          </a:p>
        </p:txBody>
      </p:sp>
      <p:sp>
        <p:nvSpPr>
          <p:cNvPr id="21" name="Ορθογώνιο 20">
            <a:extLst>
              <a:ext uri="{FF2B5EF4-FFF2-40B4-BE49-F238E27FC236}">
                <a16:creationId xmlns:a16="http://schemas.microsoft.com/office/drawing/2014/main" id="{569F0F6F-60CF-9A1D-206B-9FA0DCC9E173}"/>
              </a:ext>
            </a:extLst>
          </p:cNvPr>
          <p:cNvSpPr/>
          <p:nvPr/>
        </p:nvSpPr>
        <p:spPr>
          <a:xfrm>
            <a:off x="6574668" y="4006922"/>
            <a:ext cx="1017430" cy="68258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Ευθύγραμμο βέλος σύνδεσης 21">
            <a:extLst>
              <a:ext uri="{FF2B5EF4-FFF2-40B4-BE49-F238E27FC236}">
                <a16:creationId xmlns:a16="http://schemas.microsoft.com/office/drawing/2014/main" id="{EBA6C0F1-FDE4-3503-75D8-60D75EAF577F}"/>
              </a:ext>
            </a:extLst>
          </p:cNvPr>
          <p:cNvCxnSpPr/>
          <p:nvPr/>
        </p:nvCxnSpPr>
        <p:spPr>
          <a:xfrm>
            <a:off x="7083383" y="4349285"/>
            <a:ext cx="1080000" cy="0"/>
          </a:xfrm>
          <a:prstGeom prst="straightConnector1">
            <a:avLst/>
          </a:prstGeom>
          <a:ln w="50800">
            <a:solidFill>
              <a:schemeClr val="accent5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>
            <a:extLst>
              <a:ext uri="{FF2B5EF4-FFF2-40B4-BE49-F238E27FC236}">
                <a16:creationId xmlns:a16="http://schemas.microsoft.com/office/drawing/2014/main" id="{51DC164F-0F5C-E261-9C66-4F7D96F4B388}"/>
              </a:ext>
            </a:extLst>
          </p:cNvPr>
          <p:cNvCxnSpPr>
            <a:cxnSpLocks/>
          </p:cNvCxnSpPr>
          <p:nvPr/>
        </p:nvCxnSpPr>
        <p:spPr>
          <a:xfrm flipH="1">
            <a:off x="4908594" y="4349285"/>
            <a:ext cx="2160000" cy="0"/>
          </a:xfrm>
          <a:prstGeom prst="straightConnector1">
            <a:avLst/>
          </a:prstGeom>
          <a:ln w="50800">
            <a:solidFill>
              <a:schemeClr val="accent6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Φυσαλίδα ομιλίας: Ορθογώνιο 23">
            <a:extLst>
              <a:ext uri="{FF2B5EF4-FFF2-40B4-BE49-F238E27FC236}">
                <a16:creationId xmlns:a16="http://schemas.microsoft.com/office/drawing/2014/main" id="{38799F83-D64B-0C5F-84A0-ACA48DCFD84F}"/>
              </a:ext>
            </a:extLst>
          </p:cNvPr>
          <p:cNvSpPr/>
          <p:nvPr/>
        </p:nvSpPr>
        <p:spPr>
          <a:xfrm>
            <a:off x="7788069" y="3485330"/>
            <a:ext cx="1017430" cy="391734"/>
          </a:xfrm>
          <a:prstGeom prst="wedgeRectCallout">
            <a:avLst>
              <a:gd name="adj1" fmla="val -20832"/>
              <a:gd name="adj2" fmla="val 138965"/>
            </a:avLst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l-GR" dirty="0"/>
              <a:t>3</a:t>
            </a:r>
            <a:r>
              <a:rPr lang="en-US" dirty="0"/>
              <a:t> N </a:t>
            </a:r>
            <a:endParaRPr lang="el-GR" dirty="0"/>
          </a:p>
        </p:txBody>
      </p:sp>
      <p:sp>
        <p:nvSpPr>
          <p:cNvPr id="25" name="Φυσαλίδα ομιλίας: Ορθογώνιο 24">
            <a:extLst>
              <a:ext uri="{FF2B5EF4-FFF2-40B4-BE49-F238E27FC236}">
                <a16:creationId xmlns:a16="http://schemas.microsoft.com/office/drawing/2014/main" id="{FF13C5AA-AAB8-74DB-E8AD-CAFB80BD9A8D}"/>
              </a:ext>
            </a:extLst>
          </p:cNvPr>
          <p:cNvSpPr/>
          <p:nvPr/>
        </p:nvSpPr>
        <p:spPr>
          <a:xfrm>
            <a:off x="5321413" y="3500354"/>
            <a:ext cx="1017430" cy="391734"/>
          </a:xfrm>
          <a:prstGeom prst="wedgeRectCallout">
            <a:avLst>
              <a:gd name="adj1" fmla="val 22206"/>
              <a:gd name="adj2" fmla="val 129103"/>
            </a:avLst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l-GR" dirty="0"/>
              <a:t>6</a:t>
            </a:r>
            <a:r>
              <a:rPr lang="en-US" dirty="0"/>
              <a:t> N </a:t>
            </a:r>
            <a:endParaRPr lang="el-GR" dirty="0"/>
          </a:p>
        </p:txBody>
      </p:sp>
      <p:sp>
        <p:nvSpPr>
          <p:cNvPr id="26" name="Ορθογώνιο 25">
            <a:extLst>
              <a:ext uri="{FF2B5EF4-FFF2-40B4-BE49-F238E27FC236}">
                <a16:creationId xmlns:a16="http://schemas.microsoft.com/office/drawing/2014/main" id="{23EF328D-A21F-B22D-EE9E-7CD0E1363404}"/>
              </a:ext>
            </a:extLst>
          </p:cNvPr>
          <p:cNvSpPr/>
          <p:nvPr/>
        </p:nvSpPr>
        <p:spPr>
          <a:xfrm>
            <a:off x="1241243" y="3500354"/>
            <a:ext cx="3554569" cy="3917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Προς πού θα κινηθεί το σώμα;</a:t>
            </a:r>
          </a:p>
        </p:txBody>
      </p:sp>
      <p:sp>
        <p:nvSpPr>
          <p:cNvPr id="27" name="Ορθογώνιο: Στρογγύλεμα γωνιών 26">
            <a:extLst>
              <a:ext uri="{FF2B5EF4-FFF2-40B4-BE49-F238E27FC236}">
                <a16:creationId xmlns:a16="http://schemas.microsoft.com/office/drawing/2014/main" id="{FFF3B59C-663D-E411-A6AB-18A6D4676801}"/>
              </a:ext>
            </a:extLst>
          </p:cNvPr>
          <p:cNvSpPr/>
          <p:nvPr/>
        </p:nvSpPr>
        <p:spPr>
          <a:xfrm>
            <a:off x="1241243" y="4038584"/>
            <a:ext cx="1780230" cy="65091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Προς αριστερά</a:t>
            </a:r>
          </a:p>
        </p:txBody>
      </p:sp>
      <p:sp>
        <p:nvSpPr>
          <p:cNvPr id="28" name="Ορθογώνιο 27">
            <a:extLst>
              <a:ext uri="{FF2B5EF4-FFF2-40B4-BE49-F238E27FC236}">
                <a16:creationId xmlns:a16="http://schemas.microsoft.com/office/drawing/2014/main" id="{8A726DD2-7958-E0A9-4C9B-FF4FDE06E3DB}"/>
              </a:ext>
            </a:extLst>
          </p:cNvPr>
          <p:cNvSpPr/>
          <p:nvPr/>
        </p:nvSpPr>
        <p:spPr>
          <a:xfrm>
            <a:off x="348594" y="3489089"/>
            <a:ext cx="656822" cy="536616"/>
          </a:xfrm>
          <a:prstGeom prst="rect">
            <a:avLst/>
          </a:prstGeom>
          <a:ln w="25400">
            <a:solidFill>
              <a:schemeClr val="lt1">
                <a:shade val="95000"/>
                <a:satMod val="1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/>
              <a:t>3</a:t>
            </a:r>
          </a:p>
        </p:txBody>
      </p:sp>
      <p:sp>
        <p:nvSpPr>
          <p:cNvPr id="29" name="Ορθογώνιο 28">
            <a:extLst>
              <a:ext uri="{FF2B5EF4-FFF2-40B4-BE49-F238E27FC236}">
                <a16:creationId xmlns:a16="http://schemas.microsoft.com/office/drawing/2014/main" id="{33D8F963-0950-151A-8647-5163E119B1D0}"/>
              </a:ext>
            </a:extLst>
          </p:cNvPr>
          <p:cNvSpPr/>
          <p:nvPr/>
        </p:nvSpPr>
        <p:spPr>
          <a:xfrm>
            <a:off x="3217731" y="4038584"/>
            <a:ext cx="1578081" cy="6509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Με πόση δύναμη;</a:t>
            </a:r>
          </a:p>
        </p:txBody>
      </p: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5E200122-7CC9-A25A-5383-2049AF04BA20}"/>
              </a:ext>
            </a:extLst>
          </p:cNvPr>
          <p:cNvCxnSpPr>
            <a:cxnSpLocks/>
          </p:cNvCxnSpPr>
          <p:nvPr/>
        </p:nvCxnSpPr>
        <p:spPr>
          <a:xfrm flipH="1">
            <a:off x="5995933" y="4347137"/>
            <a:ext cx="1080000" cy="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Φυσαλίδα ομιλίας: Ορθογώνιο 30">
            <a:extLst>
              <a:ext uri="{FF2B5EF4-FFF2-40B4-BE49-F238E27FC236}">
                <a16:creationId xmlns:a16="http://schemas.microsoft.com/office/drawing/2014/main" id="{F64B0108-28E8-825D-64CF-366CA535FDD9}"/>
              </a:ext>
            </a:extLst>
          </p:cNvPr>
          <p:cNvSpPr/>
          <p:nvPr/>
        </p:nvSpPr>
        <p:spPr>
          <a:xfrm>
            <a:off x="5328937" y="3486223"/>
            <a:ext cx="1017430" cy="391734"/>
          </a:xfrm>
          <a:prstGeom prst="wedgeRectCallout">
            <a:avLst>
              <a:gd name="adj1" fmla="val 20895"/>
              <a:gd name="adj2" fmla="val 122292"/>
            </a:avLst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 = 3 N </a:t>
            </a:r>
            <a:endParaRPr lang="el-GR" dirty="0"/>
          </a:p>
        </p:txBody>
      </p:sp>
      <p:sp>
        <p:nvSpPr>
          <p:cNvPr id="32" name="Ορθογώνιο 31">
            <a:extLst>
              <a:ext uri="{FF2B5EF4-FFF2-40B4-BE49-F238E27FC236}">
                <a16:creationId xmlns:a16="http://schemas.microsoft.com/office/drawing/2014/main" id="{253660ED-87C9-70FE-88FF-1943B2E91367}"/>
              </a:ext>
            </a:extLst>
          </p:cNvPr>
          <p:cNvSpPr/>
          <p:nvPr/>
        </p:nvSpPr>
        <p:spPr>
          <a:xfrm>
            <a:off x="1241243" y="5189803"/>
            <a:ext cx="6413681" cy="548936"/>
          </a:xfrm>
          <a:prstGeom prst="rect">
            <a:avLst/>
          </a:prstGeom>
          <a:ln w="38100">
            <a:solidFill>
              <a:schemeClr val="lt1">
                <a:shade val="95000"/>
                <a:satMod val="1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</a:t>
            </a:r>
            <a:r>
              <a:rPr lang="en-US" dirty="0"/>
              <a:t>F </a:t>
            </a:r>
            <a:r>
              <a:rPr lang="el-GR" dirty="0"/>
              <a:t>ονομάζεται </a:t>
            </a:r>
            <a:r>
              <a:rPr lang="el-GR" sz="2000" b="1" dirty="0"/>
              <a:t>συνισταμένη</a:t>
            </a:r>
            <a:r>
              <a:rPr lang="el-GR" b="1" dirty="0"/>
              <a:t> </a:t>
            </a:r>
            <a:r>
              <a:rPr lang="el-GR" dirty="0"/>
              <a:t>και θα συμβολίζεται με </a:t>
            </a:r>
            <a:r>
              <a:rPr lang="en-US" sz="2600" b="1" dirty="0"/>
              <a:t>F</a:t>
            </a:r>
            <a:r>
              <a:rPr lang="el-GR" sz="2600" b="1" baseline="-25000" dirty="0" err="1"/>
              <a:t>ολ</a:t>
            </a:r>
            <a:r>
              <a:rPr lang="el-GR" b="1" dirty="0"/>
              <a:t>  </a:t>
            </a:r>
            <a:endParaRPr lang="el-GR" dirty="0"/>
          </a:p>
        </p:txBody>
      </p:sp>
      <p:sp>
        <p:nvSpPr>
          <p:cNvPr id="33" name="Ορθογώνιο: Στρογγύλεμα γωνιών 32">
            <a:extLst>
              <a:ext uri="{FF2B5EF4-FFF2-40B4-BE49-F238E27FC236}">
                <a16:creationId xmlns:a16="http://schemas.microsoft.com/office/drawing/2014/main" id="{A025FDF8-DC07-2BF0-178D-857DF99E38D3}"/>
              </a:ext>
            </a:extLst>
          </p:cNvPr>
          <p:cNvSpPr/>
          <p:nvPr/>
        </p:nvSpPr>
        <p:spPr>
          <a:xfrm>
            <a:off x="351031" y="5765321"/>
            <a:ext cx="1738648" cy="65091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Αντικαθιστά τις  </a:t>
            </a:r>
            <a:r>
              <a:rPr lang="en-US" dirty="0"/>
              <a:t>F1 </a:t>
            </a:r>
            <a:r>
              <a:rPr lang="el-GR" dirty="0"/>
              <a:t>και</a:t>
            </a:r>
            <a:r>
              <a:rPr lang="en-US" dirty="0"/>
              <a:t> F2</a:t>
            </a:r>
            <a:endParaRPr lang="el-GR" dirty="0"/>
          </a:p>
        </p:txBody>
      </p:sp>
      <p:sp>
        <p:nvSpPr>
          <p:cNvPr id="34" name="Ορθογώνιο: Στρογγύλεμα γωνιών 33">
            <a:extLst>
              <a:ext uri="{FF2B5EF4-FFF2-40B4-BE49-F238E27FC236}">
                <a16:creationId xmlns:a16="http://schemas.microsoft.com/office/drawing/2014/main" id="{F976E4F9-9A48-516E-A225-DBB59DA8D8D5}"/>
              </a:ext>
            </a:extLst>
          </p:cNvPr>
          <p:cNvSpPr/>
          <p:nvPr/>
        </p:nvSpPr>
        <p:spPr>
          <a:xfrm>
            <a:off x="2520991" y="5765321"/>
            <a:ext cx="3677559" cy="66056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Έχει το ίδιο αποτέλεσμα στο σώμα με αυτό που έχουν οι </a:t>
            </a:r>
            <a:r>
              <a:rPr lang="en-US" dirty="0"/>
              <a:t>F1 </a:t>
            </a:r>
            <a:r>
              <a:rPr lang="el-GR" dirty="0"/>
              <a:t>και</a:t>
            </a:r>
            <a:r>
              <a:rPr lang="en-US" dirty="0"/>
              <a:t> F2</a:t>
            </a:r>
            <a:endParaRPr lang="el-GR" dirty="0"/>
          </a:p>
        </p:txBody>
      </p:sp>
      <p:sp>
        <p:nvSpPr>
          <p:cNvPr id="35" name="Ορθογώνιο: Στρογγύλεμα γωνιών 34">
            <a:extLst>
              <a:ext uri="{FF2B5EF4-FFF2-40B4-BE49-F238E27FC236}">
                <a16:creationId xmlns:a16="http://schemas.microsoft.com/office/drawing/2014/main" id="{0536647F-3EED-A129-6C7D-E3F9624009DA}"/>
              </a:ext>
            </a:extLst>
          </p:cNvPr>
          <p:cNvSpPr/>
          <p:nvPr/>
        </p:nvSpPr>
        <p:spPr>
          <a:xfrm>
            <a:off x="6629863" y="5771149"/>
            <a:ext cx="2160609" cy="65091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Είναι ισοδύναμη με τις  </a:t>
            </a:r>
            <a:r>
              <a:rPr lang="en-US" dirty="0"/>
              <a:t>F1 </a:t>
            </a:r>
            <a:r>
              <a:rPr lang="el-GR" dirty="0"/>
              <a:t>και</a:t>
            </a:r>
            <a:r>
              <a:rPr lang="en-US" dirty="0"/>
              <a:t> F2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805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7" grpId="1" animBg="1"/>
      <p:bldP spid="7" grpId="2" animBg="1"/>
      <p:bldP spid="8" grpId="0" animBg="1"/>
      <p:bldP spid="9" grpId="0" animBg="1"/>
      <p:bldP spid="10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7" grpId="0" animBg="1"/>
      <p:bldP spid="18" grpId="0" animBg="1"/>
      <p:bldP spid="20" grpId="0" animBg="1"/>
      <p:bldP spid="21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6" grpId="2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0F53590C-4416-ECB3-1AB8-262FFA4EC217}"/>
              </a:ext>
            </a:extLst>
          </p:cNvPr>
          <p:cNvSpPr/>
          <p:nvPr/>
        </p:nvSpPr>
        <p:spPr>
          <a:xfrm>
            <a:off x="4815583" y="711640"/>
            <a:ext cx="1017430" cy="68258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2FBED1CA-C5BE-0705-9FB5-BFBCAD2A7BF5}"/>
              </a:ext>
            </a:extLst>
          </p:cNvPr>
          <p:cNvCxnSpPr/>
          <p:nvPr/>
        </p:nvCxnSpPr>
        <p:spPr>
          <a:xfrm>
            <a:off x="5324298" y="1052930"/>
            <a:ext cx="2160000" cy="0"/>
          </a:xfrm>
          <a:prstGeom prst="straightConnector1">
            <a:avLst/>
          </a:prstGeom>
          <a:ln w="50800">
            <a:solidFill>
              <a:schemeClr val="accent5">
                <a:lumMod val="75000"/>
              </a:schemeClr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7BB22419-80D9-F72F-4838-8D02C25D148A}"/>
              </a:ext>
            </a:extLst>
          </p:cNvPr>
          <p:cNvCxnSpPr>
            <a:cxnSpLocks/>
          </p:cNvCxnSpPr>
          <p:nvPr/>
        </p:nvCxnSpPr>
        <p:spPr>
          <a:xfrm flipH="1">
            <a:off x="2068381" y="1052930"/>
            <a:ext cx="3240000" cy="0"/>
          </a:xfrm>
          <a:prstGeom prst="straightConnector1">
            <a:avLst/>
          </a:prstGeom>
          <a:ln w="50800">
            <a:solidFill>
              <a:schemeClr val="accent5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54C568C3-14BF-B856-5020-F2E664F40ECE}"/>
              </a:ext>
            </a:extLst>
          </p:cNvPr>
          <p:cNvCxnSpPr/>
          <p:nvPr/>
        </p:nvCxnSpPr>
        <p:spPr>
          <a:xfrm>
            <a:off x="5324298" y="1041124"/>
            <a:ext cx="1440000" cy="0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E58ED528-608A-56DC-8589-278F949BF995}"/>
              </a:ext>
            </a:extLst>
          </p:cNvPr>
          <p:cNvCxnSpPr>
            <a:cxnSpLocks/>
          </p:cNvCxnSpPr>
          <p:nvPr/>
        </p:nvCxnSpPr>
        <p:spPr>
          <a:xfrm flipH="1">
            <a:off x="4232029" y="1041124"/>
            <a:ext cx="1080000" cy="0"/>
          </a:xfrm>
          <a:prstGeom prst="straightConnector1">
            <a:avLst/>
          </a:prstGeom>
          <a:ln w="50800">
            <a:solidFill>
              <a:schemeClr val="accent6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Φυσαλίδα ομιλίας: Ορθογώνιο 1">
            <a:extLst>
              <a:ext uri="{FF2B5EF4-FFF2-40B4-BE49-F238E27FC236}">
                <a16:creationId xmlns:a16="http://schemas.microsoft.com/office/drawing/2014/main" id="{82FE5B5E-12CC-51CB-62A9-B03E11E42CDB}"/>
              </a:ext>
            </a:extLst>
          </p:cNvPr>
          <p:cNvSpPr/>
          <p:nvPr/>
        </p:nvSpPr>
        <p:spPr>
          <a:xfrm>
            <a:off x="7069386" y="328495"/>
            <a:ext cx="1017430" cy="391734"/>
          </a:xfrm>
          <a:prstGeom prst="wedgeRectCallout">
            <a:avLst>
              <a:gd name="adj1" fmla="val -27162"/>
              <a:gd name="adj2" fmla="val 96226"/>
            </a:avLst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 = 6 N </a:t>
            </a:r>
            <a:endParaRPr lang="el-GR" dirty="0"/>
          </a:p>
        </p:txBody>
      </p:sp>
      <p:sp>
        <p:nvSpPr>
          <p:cNvPr id="3" name="Φυσαλίδα ομιλίας: Ορθογώνιο 2">
            <a:extLst>
              <a:ext uri="{FF2B5EF4-FFF2-40B4-BE49-F238E27FC236}">
                <a16:creationId xmlns:a16="http://schemas.microsoft.com/office/drawing/2014/main" id="{E302B8EB-1DC6-FB1C-FC86-4A40B650313D}"/>
              </a:ext>
            </a:extLst>
          </p:cNvPr>
          <p:cNvSpPr/>
          <p:nvPr/>
        </p:nvSpPr>
        <p:spPr>
          <a:xfrm>
            <a:off x="5961803" y="328495"/>
            <a:ext cx="1017430" cy="391734"/>
          </a:xfrm>
          <a:prstGeom prst="wedgeRectCallout">
            <a:avLst>
              <a:gd name="adj1" fmla="val 13345"/>
              <a:gd name="adj2" fmla="val 89651"/>
            </a:avLst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4</a:t>
            </a:r>
            <a:r>
              <a:rPr lang="en-US" dirty="0"/>
              <a:t> = 4 N </a:t>
            </a:r>
            <a:endParaRPr lang="el-GR" dirty="0"/>
          </a:p>
        </p:txBody>
      </p:sp>
      <p:sp>
        <p:nvSpPr>
          <p:cNvPr id="5" name="Φυσαλίδα ομιλίας: Ορθογώνιο 4">
            <a:extLst>
              <a:ext uri="{FF2B5EF4-FFF2-40B4-BE49-F238E27FC236}">
                <a16:creationId xmlns:a16="http://schemas.microsoft.com/office/drawing/2014/main" id="{14FA52E9-9BB0-33C5-C736-8C643CC62DF6}"/>
              </a:ext>
            </a:extLst>
          </p:cNvPr>
          <p:cNvSpPr/>
          <p:nvPr/>
        </p:nvSpPr>
        <p:spPr>
          <a:xfrm>
            <a:off x="1564549" y="328495"/>
            <a:ext cx="1017430" cy="391734"/>
          </a:xfrm>
          <a:prstGeom prst="wedgeRectCallout">
            <a:avLst>
              <a:gd name="adj1" fmla="val 20940"/>
              <a:gd name="adj2" fmla="val 86363"/>
            </a:avLst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3</a:t>
            </a:r>
            <a:r>
              <a:rPr lang="en-US" dirty="0"/>
              <a:t> = 9 N </a:t>
            </a:r>
            <a:endParaRPr lang="el-GR" dirty="0"/>
          </a:p>
        </p:txBody>
      </p:sp>
      <p:sp>
        <p:nvSpPr>
          <p:cNvPr id="8" name="Φυσαλίδα ομιλίας: Ορθογώνιο 7">
            <a:extLst>
              <a:ext uri="{FF2B5EF4-FFF2-40B4-BE49-F238E27FC236}">
                <a16:creationId xmlns:a16="http://schemas.microsoft.com/office/drawing/2014/main" id="{12550AC2-5626-CB09-C2B4-60F634845C32}"/>
              </a:ext>
            </a:extLst>
          </p:cNvPr>
          <p:cNvSpPr/>
          <p:nvPr/>
        </p:nvSpPr>
        <p:spPr>
          <a:xfrm>
            <a:off x="3665365" y="333862"/>
            <a:ext cx="1017430" cy="391734"/>
          </a:xfrm>
          <a:prstGeom prst="wedgeRectCallout">
            <a:avLst>
              <a:gd name="adj1" fmla="val 22206"/>
              <a:gd name="adj2" fmla="val 83075"/>
            </a:avLst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n-US" dirty="0"/>
              <a:t> = 3 N 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3186BD57-2B34-9C1D-C9A0-2C2D67C79928}"/>
              </a:ext>
            </a:extLst>
          </p:cNvPr>
          <p:cNvSpPr/>
          <p:nvPr/>
        </p:nvSpPr>
        <p:spPr>
          <a:xfrm>
            <a:off x="1197230" y="1534353"/>
            <a:ext cx="7236708" cy="3917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Να υπολογιστεί η συνισταμένη δύναμη που αντικαθιστά τις παραπάνω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92E86173-DABD-C94F-1F72-08260ADA5B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28" y="1266045"/>
            <a:ext cx="914400" cy="914400"/>
          </a:xfrm>
          <a:prstGeom prst="rect">
            <a:avLst/>
          </a:prstGeom>
        </p:spPr>
      </p:pic>
      <p:sp>
        <p:nvSpPr>
          <p:cNvPr id="19" name="Ορθογώνιο: Στρογγύλεμα γωνιών 18">
            <a:extLst>
              <a:ext uri="{FF2B5EF4-FFF2-40B4-BE49-F238E27FC236}">
                <a16:creationId xmlns:a16="http://schemas.microsoft.com/office/drawing/2014/main" id="{8B2C0261-6AC3-5F41-FA01-59641ECAA1B8}"/>
              </a:ext>
            </a:extLst>
          </p:cNvPr>
          <p:cNvSpPr/>
          <p:nvPr/>
        </p:nvSpPr>
        <p:spPr>
          <a:xfrm>
            <a:off x="3816670" y="4852054"/>
            <a:ext cx="1892318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/>
              <a:t>Δ</a:t>
            </a:r>
            <a:r>
              <a:rPr lang="el-GR" sz="2400" dirty="0"/>
              <a:t> = </a:t>
            </a:r>
            <a:r>
              <a:rPr lang="en-US" sz="2400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+ F</a:t>
            </a:r>
            <a:r>
              <a:rPr lang="en-US" sz="2400" baseline="-25000" dirty="0"/>
              <a:t>4</a:t>
            </a:r>
            <a:endParaRPr lang="el-GR" sz="2400" baseline="-25000" dirty="0"/>
          </a:p>
        </p:txBody>
      </p:sp>
      <p:sp>
        <p:nvSpPr>
          <p:cNvPr id="20" name="Ορθογώνιο: Στρογγύλεμα γωνιών 19">
            <a:extLst>
              <a:ext uri="{FF2B5EF4-FFF2-40B4-BE49-F238E27FC236}">
                <a16:creationId xmlns:a16="http://schemas.microsoft.com/office/drawing/2014/main" id="{C08A2F09-3977-BCFD-31C3-3C2974B68AC6}"/>
              </a:ext>
            </a:extLst>
          </p:cNvPr>
          <p:cNvSpPr/>
          <p:nvPr/>
        </p:nvSpPr>
        <p:spPr>
          <a:xfrm>
            <a:off x="1308091" y="4852052"/>
            <a:ext cx="1892318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/>
              <a:t>Α</a:t>
            </a:r>
            <a:r>
              <a:rPr lang="el-GR" sz="2400" dirty="0"/>
              <a:t> = </a:t>
            </a:r>
            <a:r>
              <a:rPr lang="en-US" sz="2400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 + F</a:t>
            </a:r>
            <a:r>
              <a:rPr lang="en-US" sz="2400" baseline="-25000" dirty="0"/>
              <a:t>3</a:t>
            </a:r>
            <a:endParaRPr lang="el-GR" sz="2400" baseline="-25000" dirty="0"/>
          </a:p>
        </p:txBody>
      </p:sp>
      <p:sp>
        <p:nvSpPr>
          <p:cNvPr id="21" name="Ορθογώνιο: Στρογγύλεμα γωνιών 20">
            <a:extLst>
              <a:ext uri="{FF2B5EF4-FFF2-40B4-BE49-F238E27FC236}">
                <a16:creationId xmlns:a16="http://schemas.microsoft.com/office/drawing/2014/main" id="{A8DDE939-39A6-894C-6216-DFCC1F3B1FC4}"/>
              </a:ext>
            </a:extLst>
          </p:cNvPr>
          <p:cNvSpPr/>
          <p:nvPr/>
        </p:nvSpPr>
        <p:spPr>
          <a:xfrm>
            <a:off x="1308091" y="5499206"/>
            <a:ext cx="1892318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/>
              <a:t>Α</a:t>
            </a:r>
            <a:r>
              <a:rPr lang="el-GR" sz="2400" dirty="0"/>
              <a:t> = 3</a:t>
            </a:r>
            <a:r>
              <a:rPr lang="el-GR" sz="2000" dirty="0"/>
              <a:t>Ν</a:t>
            </a:r>
            <a:r>
              <a:rPr lang="en-US" sz="2400" dirty="0"/>
              <a:t> + </a:t>
            </a:r>
            <a:r>
              <a:rPr lang="el-GR" sz="2400" dirty="0"/>
              <a:t>9</a:t>
            </a:r>
            <a:r>
              <a:rPr lang="el-GR" sz="2000" dirty="0"/>
              <a:t>Ν</a:t>
            </a:r>
            <a:endParaRPr lang="el-GR" sz="2000" baseline="-25000" dirty="0"/>
          </a:p>
        </p:txBody>
      </p:sp>
      <p:sp>
        <p:nvSpPr>
          <p:cNvPr id="23" name="Ορθογώνιο: Στρογγύλεμα γωνιών 22">
            <a:extLst>
              <a:ext uri="{FF2B5EF4-FFF2-40B4-BE49-F238E27FC236}">
                <a16:creationId xmlns:a16="http://schemas.microsoft.com/office/drawing/2014/main" id="{A2A7EB0D-072D-E28A-D2F7-37978B578F20}"/>
              </a:ext>
            </a:extLst>
          </p:cNvPr>
          <p:cNvSpPr/>
          <p:nvPr/>
        </p:nvSpPr>
        <p:spPr>
          <a:xfrm>
            <a:off x="1308091" y="6146360"/>
            <a:ext cx="1892318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/>
              <a:t>Α</a:t>
            </a:r>
            <a:r>
              <a:rPr lang="el-GR" sz="2400" dirty="0"/>
              <a:t> = 12</a:t>
            </a:r>
            <a:r>
              <a:rPr lang="el-GR" sz="2000" dirty="0"/>
              <a:t>Ν</a:t>
            </a:r>
            <a:endParaRPr lang="el-GR" sz="2000" baseline="-25000" dirty="0"/>
          </a:p>
        </p:txBody>
      </p:sp>
      <p:sp>
        <p:nvSpPr>
          <p:cNvPr id="12" name="Επεξήγηση: Κάτω βέλος 11">
            <a:extLst>
              <a:ext uri="{FF2B5EF4-FFF2-40B4-BE49-F238E27FC236}">
                <a16:creationId xmlns:a16="http://schemas.microsoft.com/office/drawing/2014/main" id="{C2BAE710-9C79-4A85-8638-3BCCF246A92F}"/>
              </a:ext>
            </a:extLst>
          </p:cNvPr>
          <p:cNvSpPr/>
          <p:nvPr/>
        </p:nvSpPr>
        <p:spPr>
          <a:xfrm>
            <a:off x="1604304" y="4123327"/>
            <a:ext cx="1416676" cy="638578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Αριστερά</a:t>
            </a:r>
          </a:p>
        </p:txBody>
      </p:sp>
      <p:sp>
        <p:nvSpPr>
          <p:cNvPr id="13" name="Ορθογώνιο: Στρογγύλεμα γωνιών 12">
            <a:extLst>
              <a:ext uri="{FF2B5EF4-FFF2-40B4-BE49-F238E27FC236}">
                <a16:creationId xmlns:a16="http://schemas.microsoft.com/office/drawing/2014/main" id="{D6D6D003-A50D-9C82-BF7C-51B2310F4EB5}"/>
              </a:ext>
            </a:extLst>
          </p:cNvPr>
          <p:cNvSpPr/>
          <p:nvPr/>
        </p:nvSpPr>
        <p:spPr>
          <a:xfrm>
            <a:off x="3816670" y="5499207"/>
            <a:ext cx="1892318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/>
              <a:t>Δ</a:t>
            </a:r>
            <a:r>
              <a:rPr lang="el-GR" sz="2400" dirty="0"/>
              <a:t> = 6</a:t>
            </a:r>
            <a:r>
              <a:rPr lang="el-GR" sz="2000" dirty="0"/>
              <a:t>Ν</a:t>
            </a:r>
            <a:r>
              <a:rPr lang="en-US" sz="2400" dirty="0"/>
              <a:t> + </a:t>
            </a:r>
            <a:r>
              <a:rPr lang="el-GR" sz="2400" dirty="0"/>
              <a:t>4</a:t>
            </a:r>
            <a:r>
              <a:rPr lang="el-GR" sz="2000" dirty="0"/>
              <a:t>Ν</a:t>
            </a:r>
            <a:endParaRPr lang="el-GR" sz="2000" baseline="-25000" dirty="0"/>
          </a:p>
        </p:txBody>
      </p:sp>
      <p:sp>
        <p:nvSpPr>
          <p:cNvPr id="14" name="Ορθογώνιο: Στρογγύλεμα γωνιών 13">
            <a:extLst>
              <a:ext uri="{FF2B5EF4-FFF2-40B4-BE49-F238E27FC236}">
                <a16:creationId xmlns:a16="http://schemas.microsoft.com/office/drawing/2014/main" id="{62440ECC-03F2-0E49-F15E-EA49B5E1B8FD}"/>
              </a:ext>
            </a:extLst>
          </p:cNvPr>
          <p:cNvSpPr/>
          <p:nvPr/>
        </p:nvSpPr>
        <p:spPr>
          <a:xfrm>
            <a:off x="3816670" y="6146360"/>
            <a:ext cx="1892318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/>
              <a:t>Δ</a:t>
            </a:r>
            <a:r>
              <a:rPr lang="el-GR" sz="2400" dirty="0"/>
              <a:t> = 10</a:t>
            </a:r>
            <a:r>
              <a:rPr lang="el-GR" sz="2000" dirty="0"/>
              <a:t>Ν</a:t>
            </a:r>
            <a:endParaRPr lang="el-GR" sz="2000" baseline="-25000" dirty="0"/>
          </a:p>
        </p:txBody>
      </p:sp>
      <p:sp>
        <p:nvSpPr>
          <p:cNvPr id="15" name="Επεξήγηση: Κάτω βέλος 14">
            <a:extLst>
              <a:ext uri="{FF2B5EF4-FFF2-40B4-BE49-F238E27FC236}">
                <a16:creationId xmlns:a16="http://schemas.microsoft.com/office/drawing/2014/main" id="{DCB2941F-EA32-FB21-94B8-C82A6D01836C}"/>
              </a:ext>
            </a:extLst>
          </p:cNvPr>
          <p:cNvSpPr/>
          <p:nvPr/>
        </p:nvSpPr>
        <p:spPr>
          <a:xfrm>
            <a:off x="4079825" y="4123329"/>
            <a:ext cx="1416676" cy="638578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Δεξιά</a:t>
            </a:r>
          </a:p>
        </p:txBody>
      </p:sp>
      <p:sp>
        <p:nvSpPr>
          <p:cNvPr id="27" name="Ορθογώνιο: Στρογγύλεμα γωνιών 26">
            <a:extLst>
              <a:ext uri="{FF2B5EF4-FFF2-40B4-BE49-F238E27FC236}">
                <a16:creationId xmlns:a16="http://schemas.microsoft.com/office/drawing/2014/main" id="{8C26A358-5F44-4356-8871-AA8D298637E4}"/>
              </a:ext>
            </a:extLst>
          </p:cNvPr>
          <p:cNvSpPr/>
          <p:nvPr/>
        </p:nvSpPr>
        <p:spPr>
          <a:xfrm>
            <a:off x="6325250" y="4852052"/>
            <a:ext cx="2108686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 = </a:t>
            </a:r>
            <a:r>
              <a:rPr lang="en-US" sz="2400" dirty="0"/>
              <a:t>F</a:t>
            </a:r>
            <a:r>
              <a:rPr lang="el-GR" sz="2400" baseline="-25000" dirty="0"/>
              <a:t>Α</a:t>
            </a:r>
            <a:r>
              <a:rPr lang="en-US" sz="2400" dirty="0"/>
              <a:t> </a:t>
            </a:r>
            <a:r>
              <a:rPr lang="el-GR" sz="2400" dirty="0"/>
              <a:t>-</a:t>
            </a:r>
            <a:r>
              <a:rPr lang="en-US" sz="2400" dirty="0"/>
              <a:t> F</a:t>
            </a:r>
            <a:r>
              <a:rPr lang="el-GR" sz="2400" baseline="-25000" dirty="0"/>
              <a:t>Δ</a:t>
            </a:r>
          </a:p>
        </p:txBody>
      </p:sp>
      <p:sp>
        <p:nvSpPr>
          <p:cNvPr id="28" name="Ορθογώνιο: Στρογγύλεμα γωνιών 27">
            <a:extLst>
              <a:ext uri="{FF2B5EF4-FFF2-40B4-BE49-F238E27FC236}">
                <a16:creationId xmlns:a16="http://schemas.microsoft.com/office/drawing/2014/main" id="{0B67847D-CA54-7FF9-0E64-E8608E76A220}"/>
              </a:ext>
            </a:extLst>
          </p:cNvPr>
          <p:cNvSpPr/>
          <p:nvPr/>
        </p:nvSpPr>
        <p:spPr>
          <a:xfrm>
            <a:off x="6325250" y="5499205"/>
            <a:ext cx="2108687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 = 12</a:t>
            </a:r>
            <a:r>
              <a:rPr lang="el-GR" sz="2000" dirty="0"/>
              <a:t>Ν</a:t>
            </a:r>
            <a:r>
              <a:rPr lang="en-US" sz="2400" dirty="0"/>
              <a:t> </a:t>
            </a:r>
            <a:r>
              <a:rPr lang="el-GR" sz="2400" dirty="0"/>
              <a:t>-</a:t>
            </a:r>
            <a:r>
              <a:rPr lang="en-US" sz="2400" dirty="0"/>
              <a:t> </a:t>
            </a:r>
            <a:r>
              <a:rPr lang="el-GR" sz="2400" dirty="0"/>
              <a:t>10</a:t>
            </a:r>
            <a:r>
              <a:rPr lang="el-GR" sz="2000" dirty="0"/>
              <a:t>Ν</a:t>
            </a:r>
            <a:endParaRPr lang="el-GR" sz="2000" baseline="-25000" dirty="0"/>
          </a:p>
        </p:txBody>
      </p:sp>
      <p:sp>
        <p:nvSpPr>
          <p:cNvPr id="29" name="Επεξήγηση: Κάτω βέλος 28">
            <a:extLst>
              <a:ext uri="{FF2B5EF4-FFF2-40B4-BE49-F238E27FC236}">
                <a16:creationId xmlns:a16="http://schemas.microsoft.com/office/drawing/2014/main" id="{BEB63F36-C062-0EA6-D67D-B14111CD4376}"/>
              </a:ext>
            </a:extLst>
          </p:cNvPr>
          <p:cNvSpPr/>
          <p:nvPr/>
        </p:nvSpPr>
        <p:spPr>
          <a:xfrm>
            <a:off x="6671255" y="4123327"/>
            <a:ext cx="1416676" cy="638577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Συνολικά</a:t>
            </a:r>
          </a:p>
        </p:txBody>
      </p:sp>
      <p:sp>
        <p:nvSpPr>
          <p:cNvPr id="30" name="Ορθογώνιο: Στρογγύλεμα γωνιών 29">
            <a:extLst>
              <a:ext uri="{FF2B5EF4-FFF2-40B4-BE49-F238E27FC236}">
                <a16:creationId xmlns:a16="http://schemas.microsoft.com/office/drawing/2014/main" id="{9F19B212-45AD-4AD1-7E15-44EA49E003EF}"/>
              </a:ext>
            </a:extLst>
          </p:cNvPr>
          <p:cNvSpPr/>
          <p:nvPr/>
        </p:nvSpPr>
        <p:spPr>
          <a:xfrm>
            <a:off x="6523149" y="6146360"/>
            <a:ext cx="1756150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 = 2</a:t>
            </a:r>
            <a:r>
              <a:rPr lang="el-GR" sz="2000" dirty="0"/>
              <a:t>Ν</a:t>
            </a:r>
            <a:endParaRPr lang="el-GR" sz="2400" baseline="-25000" dirty="0"/>
          </a:p>
        </p:txBody>
      </p:sp>
      <p:sp>
        <p:nvSpPr>
          <p:cNvPr id="31" name="Ορθογώνιο 30">
            <a:extLst>
              <a:ext uri="{FF2B5EF4-FFF2-40B4-BE49-F238E27FC236}">
                <a16:creationId xmlns:a16="http://schemas.microsoft.com/office/drawing/2014/main" id="{82E20E4C-343D-F0C9-41EE-4776DFE6FA7A}"/>
              </a:ext>
            </a:extLst>
          </p:cNvPr>
          <p:cNvSpPr/>
          <p:nvPr/>
        </p:nvSpPr>
        <p:spPr>
          <a:xfrm>
            <a:off x="1725768" y="2133545"/>
            <a:ext cx="6708170" cy="3917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Υπολογίζουμε το σύνολο των δυνάμεων προς τα αριστερά</a:t>
            </a:r>
          </a:p>
        </p:txBody>
      </p:sp>
      <p:sp>
        <p:nvSpPr>
          <p:cNvPr id="32" name="Ορθογώνιο 31">
            <a:extLst>
              <a:ext uri="{FF2B5EF4-FFF2-40B4-BE49-F238E27FC236}">
                <a16:creationId xmlns:a16="http://schemas.microsoft.com/office/drawing/2014/main" id="{E1897C9B-9C0B-8759-432C-7C385A188C3F}"/>
              </a:ext>
            </a:extLst>
          </p:cNvPr>
          <p:cNvSpPr/>
          <p:nvPr/>
        </p:nvSpPr>
        <p:spPr>
          <a:xfrm>
            <a:off x="1725769" y="2682020"/>
            <a:ext cx="6708169" cy="3917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Υπολογίζουμε το σύνολο των δυνάμεων προς τα δεξιά</a:t>
            </a:r>
          </a:p>
        </p:txBody>
      </p:sp>
      <p:sp>
        <p:nvSpPr>
          <p:cNvPr id="33" name="Ορθογώνιο 32">
            <a:extLst>
              <a:ext uri="{FF2B5EF4-FFF2-40B4-BE49-F238E27FC236}">
                <a16:creationId xmlns:a16="http://schemas.microsoft.com/office/drawing/2014/main" id="{BBBFF3AE-02A2-BAA4-8025-E93A3AB814F6}"/>
              </a:ext>
            </a:extLst>
          </p:cNvPr>
          <p:cNvSpPr/>
          <p:nvPr/>
        </p:nvSpPr>
        <p:spPr>
          <a:xfrm>
            <a:off x="1725768" y="3233132"/>
            <a:ext cx="6708169" cy="6385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Αφαιρούμε τα δύο σύνολα. Η συνισταμένη έχει την κατεύθυνση του μεγαλύτερου σε μέγεθος συνόλου</a:t>
            </a:r>
          </a:p>
        </p:txBody>
      </p: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id="{AE2C8D54-9AFB-68C9-EB19-43C9839D309F}"/>
              </a:ext>
            </a:extLst>
          </p:cNvPr>
          <p:cNvCxnSpPr>
            <a:cxnSpLocks/>
          </p:cNvCxnSpPr>
          <p:nvPr/>
        </p:nvCxnSpPr>
        <p:spPr>
          <a:xfrm flipH="1">
            <a:off x="4579762" y="1041124"/>
            <a:ext cx="720000" cy="0"/>
          </a:xfrm>
          <a:prstGeom prst="straightConnector1">
            <a:avLst/>
          </a:prstGeom>
          <a:ln w="50800">
            <a:solidFill>
              <a:schemeClr val="accent2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Φυσαλίδα ομιλίας: Ορθογώνιο 17">
            <a:extLst>
              <a:ext uri="{FF2B5EF4-FFF2-40B4-BE49-F238E27FC236}">
                <a16:creationId xmlns:a16="http://schemas.microsoft.com/office/drawing/2014/main" id="{2E844F2C-81DF-FA64-3931-5CC49962F466}"/>
              </a:ext>
            </a:extLst>
          </p:cNvPr>
          <p:cNvSpPr/>
          <p:nvPr/>
        </p:nvSpPr>
        <p:spPr>
          <a:xfrm>
            <a:off x="3665365" y="333862"/>
            <a:ext cx="1017430" cy="391734"/>
          </a:xfrm>
          <a:prstGeom prst="wedgeRectCallout">
            <a:avLst>
              <a:gd name="adj1" fmla="val 41193"/>
              <a:gd name="adj2" fmla="val 92938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l-GR" baseline="-25000" dirty="0" err="1"/>
              <a:t>ολ</a:t>
            </a:r>
            <a:r>
              <a:rPr lang="en-US" dirty="0"/>
              <a:t> = </a:t>
            </a:r>
            <a:r>
              <a:rPr lang="el-GR" dirty="0"/>
              <a:t>2</a:t>
            </a:r>
            <a:r>
              <a:rPr lang="en-US" dirty="0"/>
              <a:t> N </a:t>
            </a:r>
            <a:endParaRPr lang="el-GR" dirty="0"/>
          </a:p>
        </p:txBody>
      </p:sp>
      <p:sp>
        <p:nvSpPr>
          <p:cNvPr id="24" name="Ορθογώνιο 23">
            <a:extLst>
              <a:ext uri="{FF2B5EF4-FFF2-40B4-BE49-F238E27FC236}">
                <a16:creationId xmlns:a16="http://schemas.microsoft.com/office/drawing/2014/main" id="{E342AC23-0808-B680-0B39-FD4598019557}"/>
              </a:ext>
            </a:extLst>
          </p:cNvPr>
          <p:cNvSpPr/>
          <p:nvPr/>
        </p:nvSpPr>
        <p:spPr>
          <a:xfrm>
            <a:off x="1308091" y="2133545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1</a:t>
            </a:r>
          </a:p>
        </p:txBody>
      </p:sp>
      <p:sp>
        <p:nvSpPr>
          <p:cNvPr id="25" name="Ορθογώνιο 24">
            <a:extLst>
              <a:ext uri="{FF2B5EF4-FFF2-40B4-BE49-F238E27FC236}">
                <a16:creationId xmlns:a16="http://schemas.microsoft.com/office/drawing/2014/main" id="{6F465A1C-D138-79C7-D025-34550C62AB19}"/>
              </a:ext>
            </a:extLst>
          </p:cNvPr>
          <p:cNvSpPr/>
          <p:nvPr/>
        </p:nvSpPr>
        <p:spPr>
          <a:xfrm>
            <a:off x="1308090" y="2682020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2</a:t>
            </a:r>
          </a:p>
        </p:txBody>
      </p:sp>
      <p:sp>
        <p:nvSpPr>
          <p:cNvPr id="26" name="Ορθογώνιο 25">
            <a:extLst>
              <a:ext uri="{FF2B5EF4-FFF2-40B4-BE49-F238E27FC236}">
                <a16:creationId xmlns:a16="http://schemas.microsoft.com/office/drawing/2014/main" id="{796A43B3-A0C5-AFC6-17FF-CE85A03681F8}"/>
              </a:ext>
            </a:extLst>
          </p:cNvPr>
          <p:cNvSpPr/>
          <p:nvPr/>
        </p:nvSpPr>
        <p:spPr>
          <a:xfrm>
            <a:off x="1308089" y="3356553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76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"/>
                            </p:stCondLst>
                            <p:childTnLst>
                              <p:par>
                                <p:cTn id="5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"/>
                            </p:stCondLst>
                            <p:childTnLst>
                              <p:par>
                                <p:cTn id="7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750"/>
                            </p:stCondLst>
                            <p:childTnLst>
                              <p:par>
                                <p:cTn id="14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2" grpId="1" animBg="1"/>
      <p:bldP spid="3" grpId="0" animBg="1"/>
      <p:bldP spid="3" grpId="1" animBg="1"/>
      <p:bldP spid="5" grpId="0" animBg="1"/>
      <p:bldP spid="5" grpId="1" animBg="1"/>
      <p:bldP spid="8" grpId="0" animBg="1"/>
      <p:bldP spid="8" grpId="1" animBg="1"/>
      <p:bldP spid="11" grpId="0" animBg="1"/>
      <p:bldP spid="19" grpId="0" animBg="1"/>
      <p:bldP spid="20" grpId="0" animBg="1"/>
      <p:bldP spid="21" grpId="0" animBg="1"/>
      <p:bldP spid="23" grpId="0" animBg="1"/>
      <p:bldP spid="12" grpId="0" animBg="1"/>
      <p:bldP spid="13" grpId="0" animBg="1"/>
      <p:bldP spid="14" grpId="0" animBg="1"/>
      <p:bldP spid="1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18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BCCB3397-49D4-7F0D-52D6-7B0900D63399}"/>
              </a:ext>
            </a:extLst>
          </p:cNvPr>
          <p:cNvSpPr/>
          <p:nvPr/>
        </p:nvSpPr>
        <p:spPr>
          <a:xfrm>
            <a:off x="468730" y="5393336"/>
            <a:ext cx="2907306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 = </a:t>
            </a:r>
            <a:r>
              <a:rPr lang="en-US" sz="2400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+ F</a:t>
            </a:r>
            <a:r>
              <a:rPr lang="en-US" sz="2400" baseline="-25000" dirty="0"/>
              <a:t>2</a:t>
            </a:r>
            <a:r>
              <a:rPr lang="en-US" sz="2400" dirty="0"/>
              <a:t> + F</a:t>
            </a:r>
            <a:r>
              <a:rPr lang="en-US" sz="2400" baseline="-25000" dirty="0"/>
              <a:t>3</a:t>
            </a:r>
            <a:r>
              <a:rPr lang="en-US" sz="2400" dirty="0"/>
              <a:t> + F</a:t>
            </a:r>
            <a:r>
              <a:rPr lang="en-US" sz="2400" baseline="-25000" dirty="0"/>
              <a:t>4</a:t>
            </a:r>
            <a:endParaRPr lang="el-GR" sz="2400" baseline="-25000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F72B2068-7099-3ED7-7F85-F7A3CDD7482B}"/>
              </a:ext>
            </a:extLst>
          </p:cNvPr>
          <p:cNvSpPr/>
          <p:nvPr/>
        </p:nvSpPr>
        <p:spPr>
          <a:xfrm>
            <a:off x="4815583" y="711640"/>
            <a:ext cx="1017430" cy="68258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" name="Ευθύγραμμο βέλος σύνδεσης 3">
            <a:extLst>
              <a:ext uri="{FF2B5EF4-FFF2-40B4-BE49-F238E27FC236}">
                <a16:creationId xmlns:a16="http://schemas.microsoft.com/office/drawing/2014/main" id="{D284CD6C-82C0-A536-1318-9C710C99ABE1}"/>
              </a:ext>
            </a:extLst>
          </p:cNvPr>
          <p:cNvCxnSpPr/>
          <p:nvPr/>
        </p:nvCxnSpPr>
        <p:spPr>
          <a:xfrm>
            <a:off x="5324298" y="1052930"/>
            <a:ext cx="2160000" cy="0"/>
          </a:xfrm>
          <a:prstGeom prst="straightConnector1">
            <a:avLst/>
          </a:prstGeom>
          <a:ln w="50800">
            <a:solidFill>
              <a:schemeClr val="accent5">
                <a:lumMod val="75000"/>
              </a:schemeClr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ύγραμμο βέλος σύνδεσης 4">
            <a:extLst>
              <a:ext uri="{FF2B5EF4-FFF2-40B4-BE49-F238E27FC236}">
                <a16:creationId xmlns:a16="http://schemas.microsoft.com/office/drawing/2014/main" id="{65887078-BD1D-BE53-7928-4B522585781E}"/>
              </a:ext>
            </a:extLst>
          </p:cNvPr>
          <p:cNvCxnSpPr>
            <a:cxnSpLocks/>
          </p:cNvCxnSpPr>
          <p:nvPr/>
        </p:nvCxnSpPr>
        <p:spPr>
          <a:xfrm flipH="1">
            <a:off x="2068381" y="1052930"/>
            <a:ext cx="3240000" cy="0"/>
          </a:xfrm>
          <a:prstGeom prst="straightConnector1">
            <a:avLst/>
          </a:prstGeom>
          <a:ln w="50800">
            <a:solidFill>
              <a:schemeClr val="accent5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5055F559-36C5-F0F8-A586-CA707461B8F7}"/>
              </a:ext>
            </a:extLst>
          </p:cNvPr>
          <p:cNvCxnSpPr/>
          <p:nvPr/>
        </p:nvCxnSpPr>
        <p:spPr>
          <a:xfrm>
            <a:off x="5324298" y="1041124"/>
            <a:ext cx="1440000" cy="0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F0F67988-DF69-63EB-1AA3-AFB96FCEF404}"/>
              </a:ext>
            </a:extLst>
          </p:cNvPr>
          <p:cNvCxnSpPr>
            <a:cxnSpLocks/>
          </p:cNvCxnSpPr>
          <p:nvPr/>
        </p:nvCxnSpPr>
        <p:spPr>
          <a:xfrm flipH="1">
            <a:off x="4232029" y="1041124"/>
            <a:ext cx="1080000" cy="0"/>
          </a:xfrm>
          <a:prstGeom prst="straightConnector1">
            <a:avLst/>
          </a:prstGeom>
          <a:ln w="50800">
            <a:solidFill>
              <a:schemeClr val="accent6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Φυσαλίδα ομιλίας: Ορθογώνιο 7">
            <a:extLst>
              <a:ext uri="{FF2B5EF4-FFF2-40B4-BE49-F238E27FC236}">
                <a16:creationId xmlns:a16="http://schemas.microsoft.com/office/drawing/2014/main" id="{5808E74F-57EB-A2DD-D69B-513973E64610}"/>
              </a:ext>
            </a:extLst>
          </p:cNvPr>
          <p:cNvSpPr/>
          <p:nvPr/>
        </p:nvSpPr>
        <p:spPr>
          <a:xfrm>
            <a:off x="7069386" y="328495"/>
            <a:ext cx="1017430" cy="391734"/>
          </a:xfrm>
          <a:prstGeom prst="wedgeRectCallout">
            <a:avLst>
              <a:gd name="adj1" fmla="val -27162"/>
              <a:gd name="adj2" fmla="val 96226"/>
            </a:avLst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en-US" dirty="0"/>
              <a:t> = 6 N </a:t>
            </a:r>
            <a:endParaRPr lang="el-GR" dirty="0"/>
          </a:p>
        </p:txBody>
      </p:sp>
      <p:sp>
        <p:nvSpPr>
          <p:cNvPr id="9" name="Φυσαλίδα ομιλίας: Ορθογώνιο 8">
            <a:extLst>
              <a:ext uri="{FF2B5EF4-FFF2-40B4-BE49-F238E27FC236}">
                <a16:creationId xmlns:a16="http://schemas.microsoft.com/office/drawing/2014/main" id="{DC293A7A-212C-2365-8F5C-098A14D83DFA}"/>
              </a:ext>
            </a:extLst>
          </p:cNvPr>
          <p:cNvSpPr/>
          <p:nvPr/>
        </p:nvSpPr>
        <p:spPr>
          <a:xfrm>
            <a:off x="5961803" y="328495"/>
            <a:ext cx="1017430" cy="391734"/>
          </a:xfrm>
          <a:prstGeom prst="wedgeRectCallout">
            <a:avLst>
              <a:gd name="adj1" fmla="val 13345"/>
              <a:gd name="adj2" fmla="val 89651"/>
            </a:avLst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4</a:t>
            </a:r>
            <a:r>
              <a:rPr lang="en-US" dirty="0"/>
              <a:t> = 4 N </a:t>
            </a:r>
            <a:endParaRPr lang="el-GR" dirty="0"/>
          </a:p>
        </p:txBody>
      </p:sp>
      <p:sp>
        <p:nvSpPr>
          <p:cNvPr id="10" name="Φυσαλίδα ομιλίας: Ορθογώνιο 9">
            <a:extLst>
              <a:ext uri="{FF2B5EF4-FFF2-40B4-BE49-F238E27FC236}">
                <a16:creationId xmlns:a16="http://schemas.microsoft.com/office/drawing/2014/main" id="{1BF64CA9-BB41-8C46-6968-BA4ED0406336}"/>
              </a:ext>
            </a:extLst>
          </p:cNvPr>
          <p:cNvSpPr/>
          <p:nvPr/>
        </p:nvSpPr>
        <p:spPr>
          <a:xfrm>
            <a:off x="1564549" y="328495"/>
            <a:ext cx="1017430" cy="391734"/>
          </a:xfrm>
          <a:prstGeom prst="wedgeRectCallout">
            <a:avLst>
              <a:gd name="adj1" fmla="val 20940"/>
              <a:gd name="adj2" fmla="val 86363"/>
            </a:avLst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3</a:t>
            </a:r>
            <a:r>
              <a:rPr lang="en-US" dirty="0"/>
              <a:t> = 9 N </a:t>
            </a:r>
            <a:endParaRPr lang="el-GR" dirty="0"/>
          </a:p>
        </p:txBody>
      </p:sp>
      <p:sp>
        <p:nvSpPr>
          <p:cNvPr id="11" name="Φυσαλίδα ομιλίας: Ορθογώνιο 10">
            <a:extLst>
              <a:ext uri="{FF2B5EF4-FFF2-40B4-BE49-F238E27FC236}">
                <a16:creationId xmlns:a16="http://schemas.microsoft.com/office/drawing/2014/main" id="{ADA07AE3-F18E-4739-CE39-A4A1A8810DEF}"/>
              </a:ext>
            </a:extLst>
          </p:cNvPr>
          <p:cNvSpPr/>
          <p:nvPr/>
        </p:nvSpPr>
        <p:spPr>
          <a:xfrm>
            <a:off x="3665365" y="333862"/>
            <a:ext cx="1017430" cy="391734"/>
          </a:xfrm>
          <a:prstGeom prst="wedgeRectCallout">
            <a:avLst>
              <a:gd name="adj1" fmla="val 22206"/>
              <a:gd name="adj2" fmla="val 83075"/>
            </a:avLst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n-US" dirty="0"/>
              <a:t> = 3 N </a:t>
            </a:r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0AC8AC4-FE3E-A5BA-2B9F-EB440CF090F2}"/>
              </a:ext>
            </a:extLst>
          </p:cNvPr>
          <p:cNvSpPr/>
          <p:nvPr/>
        </p:nvSpPr>
        <p:spPr>
          <a:xfrm>
            <a:off x="1197230" y="1830569"/>
            <a:ext cx="7236708" cy="3917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Να υπολογιστεί η συνισταμένη δύναμη που αντικαθιστά τις παραπάνω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95A71F5C-ADA8-2F77-EA31-3E41076FC4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28" y="1562261"/>
            <a:ext cx="914400" cy="914400"/>
          </a:xfrm>
          <a:prstGeom prst="rect">
            <a:avLst/>
          </a:prstGeom>
        </p:spPr>
      </p:pic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0AB99AA1-B1B3-FA2D-314E-3FE1825EABDE}"/>
              </a:ext>
            </a:extLst>
          </p:cNvPr>
          <p:cNvCxnSpPr>
            <a:cxnSpLocks/>
          </p:cNvCxnSpPr>
          <p:nvPr/>
        </p:nvCxnSpPr>
        <p:spPr>
          <a:xfrm flipH="1">
            <a:off x="4579762" y="1041124"/>
            <a:ext cx="720000" cy="0"/>
          </a:xfrm>
          <a:prstGeom prst="straightConnector1">
            <a:avLst/>
          </a:prstGeom>
          <a:ln w="50800">
            <a:solidFill>
              <a:schemeClr val="accent2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Φυσαλίδα ομιλίας: Ορθογώνιο 14">
            <a:extLst>
              <a:ext uri="{FF2B5EF4-FFF2-40B4-BE49-F238E27FC236}">
                <a16:creationId xmlns:a16="http://schemas.microsoft.com/office/drawing/2014/main" id="{69463513-992C-2614-A859-CD89E94855F1}"/>
              </a:ext>
            </a:extLst>
          </p:cNvPr>
          <p:cNvSpPr/>
          <p:nvPr/>
        </p:nvSpPr>
        <p:spPr>
          <a:xfrm>
            <a:off x="3665365" y="333862"/>
            <a:ext cx="1017430" cy="391734"/>
          </a:xfrm>
          <a:prstGeom prst="wedgeRectCallout">
            <a:avLst>
              <a:gd name="adj1" fmla="val 41193"/>
              <a:gd name="adj2" fmla="val 92938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l-GR" baseline="-25000" dirty="0" err="1"/>
              <a:t>ολ</a:t>
            </a:r>
            <a:r>
              <a:rPr lang="en-US" dirty="0"/>
              <a:t> = </a:t>
            </a:r>
            <a:r>
              <a:rPr lang="el-GR" dirty="0"/>
              <a:t>2</a:t>
            </a:r>
            <a:r>
              <a:rPr lang="en-US" dirty="0"/>
              <a:t> N </a:t>
            </a:r>
            <a:endParaRPr lang="el-GR" dirty="0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C2A61999-F66C-EFB6-72C9-75B13109C0B5}"/>
              </a:ext>
            </a:extLst>
          </p:cNvPr>
          <p:cNvSpPr/>
          <p:nvPr/>
        </p:nvSpPr>
        <p:spPr>
          <a:xfrm>
            <a:off x="1725768" y="2429761"/>
            <a:ext cx="6708170" cy="5991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Στην ευθεία που βρίσκονται οι δυνάμεις ορίζουμε αυθαίρετα μια φορά ως θετική</a:t>
            </a:r>
          </a:p>
        </p:txBody>
      </p:sp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78A2AB14-58BC-055A-ACDE-AF548B088EF2}"/>
              </a:ext>
            </a:extLst>
          </p:cNvPr>
          <p:cNvSpPr/>
          <p:nvPr/>
        </p:nvSpPr>
        <p:spPr>
          <a:xfrm>
            <a:off x="1308091" y="2532793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1</a:t>
            </a:r>
          </a:p>
        </p:txBody>
      </p: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1AC16DA4-4AEB-05E5-58CF-9E38507CE74A}"/>
              </a:ext>
            </a:extLst>
          </p:cNvPr>
          <p:cNvCxnSpPr/>
          <p:nvPr/>
        </p:nvCxnSpPr>
        <p:spPr>
          <a:xfrm>
            <a:off x="7753084" y="1433471"/>
            <a:ext cx="720000" cy="0"/>
          </a:xfrm>
          <a:prstGeom prst="straightConnector1">
            <a:avLst/>
          </a:prstGeom>
          <a:ln w="34925">
            <a:solidFill>
              <a:schemeClr val="accent2">
                <a:lumMod val="60000"/>
                <a:lumOff val="40000"/>
              </a:schemeClr>
            </a:solidFill>
            <a:tailEnd type="arrow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2B82A3A-1DC4-2D06-272D-444F45373CB7}"/>
              </a:ext>
            </a:extLst>
          </p:cNvPr>
          <p:cNvSpPr txBox="1"/>
          <p:nvPr/>
        </p:nvSpPr>
        <p:spPr>
          <a:xfrm>
            <a:off x="7822802" y="903373"/>
            <a:ext cx="4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1" name="Ορθογώνιο 20">
            <a:extLst>
              <a:ext uri="{FF2B5EF4-FFF2-40B4-BE49-F238E27FC236}">
                <a16:creationId xmlns:a16="http://schemas.microsoft.com/office/drawing/2014/main" id="{CD48DC77-FB17-A2A2-7BAD-BE7AFB1B7411}"/>
              </a:ext>
            </a:extLst>
          </p:cNvPr>
          <p:cNvSpPr/>
          <p:nvPr/>
        </p:nvSpPr>
        <p:spPr>
          <a:xfrm>
            <a:off x="1719484" y="3216598"/>
            <a:ext cx="6708169" cy="3917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Προσθέτουμε όλες τις δυνάμεις αλγεβρικά</a:t>
            </a:r>
          </a:p>
        </p:txBody>
      </p:sp>
      <p:sp>
        <p:nvSpPr>
          <p:cNvPr id="22" name="Ορθογώνιο 21">
            <a:extLst>
              <a:ext uri="{FF2B5EF4-FFF2-40B4-BE49-F238E27FC236}">
                <a16:creationId xmlns:a16="http://schemas.microsoft.com/office/drawing/2014/main" id="{918A0D86-52CD-C027-7D6F-EB4405B2C1EA}"/>
              </a:ext>
            </a:extLst>
          </p:cNvPr>
          <p:cNvSpPr/>
          <p:nvPr/>
        </p:nvSpPr>
        <p:spPr>
          <a:xfrm>
            <a:off x="1301805" y="3216598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2</a:t>
            </a:r>
          </a:p>
        </p:txBody>
      </p:sp>
      <p:sp>
        <p:nvSpPr>
          <p:cNvPr id="23" name="Ορθογώνιο 22">
            <a:extLst>
              <a:ext uri="{FF2B5EF4-FFF2-40B4-BE49-F238E27FC236}">
                <a16:creationId xmlns:a16="http://schemas.microsoft.com/office/drawing/2014/main" id="{8900B08A-31E4-F856-2DDE-E68D8F40B477}"/>
              </a:ext>
            </a:extLst>
          </p:cNvPr>
          <p:cNvSpPr/>
          <p:nvPr/>
        </p:nvSpPr>
        <p:spPr>
          <a:xfrm>
            <a:off x="1719482" y="3780055"/>
            <a:ext cx="6708169" cy="6385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Αντικαθιστούμε τις τιμές των δυνάμεων με κατάλληλο πρόσημο σύμφωνα με τη φορά τους</a:t>
            </a:r>
          </a:p>
        </p:txBody>
      </p:sp>
      <p:sp>
        <p:nvSpPr>
          <p:cNvPr id="24" name="Ορθογώνιο 23">
            <a:extLst>
              <a:ext uri="{FF2B5EF4-FFF2-40B4-BE49-F238E27FC236}">
                <a16:creationId xmlns:a16="http://schemas.microsoft.com/office/drawing/2014/main" id="{DA1C13DB-2C68-17BE-69A5-B25240166797}"/>
              </a:ext>
            </a:extLst>
          </p:cNvPr>
          <p:cNvSpPr/>
          <p:nvPr/>
        </p:nvSpPr>
        <p:spPr>
          <a:xfrm>
            <a:off x="1301803" y="3903476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3</a:t>
            </a:r>
          </a:p>
        </p:txBody>
      </p:sp>
      <p:sp>
        <p:nvSpPr>
          <p:cNvPr id="25" name="Ορθογώνιο: Στρογγύλεμα γωνιών 24">
            <a:extLst>
              <a:ext uri="{FF2B5EF4-FFF2-40B4-BE49-F238E27FC236}">
                <a16:creationId xmlns:a16="http://schemas.microsoft.com/office/drawing/2014/main" id="{F313BA10-D554-1260-715F-5CFE70175890}"/>
              </a:ext>
            </a:extLst>
          </p:cNvPr>
          <p:cNvSpPr/>
          <p:nvPr/>
        </p:nvSpPr>
        <p:spPr>
          <a:xfrm>
            <a:off x="468730" y="6039010"/>
            <a:ext cx="2907305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 = 6</a:t>
            </a:r>
            <a:r>
              <a:rPr lang="el-GR" sz="2000" dirty="0"/>
              <a:t>Ν</a:t>
            </a:r>
            <a:r>
              <a:rPr lang="en-US" sz="2400" dirty="0"/>
              <a:t> </a:t>
            </a:r>
            <a:r>
              <a:rPr lang="el-GR" sz="2400" dirty="0"/>
              <a:t>-</a:t>
            </a:r>
            <a:r>
              <a:rPr lang="en-US" sz="2400" dirty="0"/>
              <a:t> 3</a:t>
            </a:r>
            <a:r>
              <a:rPr lang="el-GR" sz="2000" dirty="0"/>
              <a:t>Ν </a:t>
            </a:r>
            <a:r>
              <a:rPr lang="el-GR" sz="2400" dirty="0"/>
              <a:t>- </a:t>
            </a:r>
            <a:r>
              <a:rPr lang="el-GR" sz="2400" dirty="0">
                <a:solidFill>
                  <a:prstClr val="white"/>
                </a:solidFill>
              </a:rPr>
              <a:t>9</a:t>
            </a:r>
            <a:r>
              <a:rPr lang="el-GR" sz="2000" dirty="0">
                <a:solidFill>
                  <a:prstClr val="white"/>
                </a:solidFill>
              </a:rPr>
              <a:t>Ν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l-GR" sz="2400" dirty="0">
                <a:solidFill>
                  <a:prstClr val="white"/>
                </a:solidFill>
              </a:rPr>
              <a:t>+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l-GR" sz="2400" dirty="0">
                <a:solidFill>
                  <a:prstClr val="white"/>
                </a:solidFill>
              </a:rPr>
              <a:t>4</a:t>
            </a:r>
            <a:r>
              <a:rPr lang="el-GR" sz="2000" dirty="0">
                <a:solidFill>
                  <a:prstClr val="white"/>
                </a:solidFill>
              </a:rPr>
              <a:t>Ν</a:t>
            </a:r>
            <a:endParaRPr lang="el-GR" sz="2000" baseline="-25000" dirty="0"/>
          </a:p>
        </p:txBody>
      </p:sp>
      <p:sp>
        <p:nvSpPr>
          <p:cNvPr id="26" name="Ορθογώνιο: Στρογγύλεμα γωνιών 25">
            <a:extLst>
              <a:ext uri="{FF2B5EF4-FFF2-40B4-BE49-F238E27FC236}">
                <a16:creationId xmlns:a16="http://schemas.microsoft.com/office/drawing/2014/main" id="{D783CEDA-EDF6-D851-EB6B-D31CB0C3E814}"/>
              </a:ext>
            </a:extLst>
          </p:cNvPr>
          <p:cNvSpPr/>
          <p:nvPr/>
        </p:nvSpPr>
        <p:spPr>
          <a:xfrm>
            <a:off x="3572433" y="5387536"/>
            <a:ext cx="2907305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 = 6</a:t>
            </a:r>
            <a:r>
              <a:rPr lang="el-GR" sz="2000" dirty="0"/>
              <a:t>Ν</a:t>
            </a:r>
            <a:r>
              <a:rPr lang="en-US" sz="2400" dirty="0"/>
              <a:t> </a:t>
            </a:r>
            <a:r>
              <a:rPr lang="el-GR" sz="2400" dirty="0"/>
              <a:t>+</a:t>
            </a:r>
            <a:r>
              <a:rPr lang="en-US" sz="2400" dirty="0"/>
              <a:t> </a:t>
            </a:r>
            <a:r>
              <a:rPr lang="el-GR" sz="2400" dirty="0"/>
              <a:t>4</a:t>
            </a:r>
            <a:r>
              <a:rPr lang="el-GR" sz="2000" dirty="0"/>
              <a:t>Ν </a:t>
            </a:r>
            <a:r>
              <a:rPr lang="el-GR" sz="2400" dirty="0"/>
              <a:t>- </a:t>
            </a:r>
            <a:r>
              <a:rPr lang="en-US" sz="2400" dirty="0">
                <a:solidFill>
                  <a:prstClr val="white"/>
                </a:solidFill>
              </a:rPr>
              <a:t>3</a:t>
            </a:r>
            <a:r>
              <a:rPr lang="el-GR" sz="2000" dirty="0">
                <a:solidFill>
                  <a:prstClr val="white"/>
                </a:solidFill>
              </a:rPr>
              <a:t>Ν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l-GR" sz="2400" dirty="0">
                <a:solidFill>
                  <a:prstClr val="white"/>
                </a:solidFill>
              </a:rPr>
              <a:t>-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l-GR" sz="2400" dirty="0">
                <a:solidFill>
                  <a:prstClr val="white"/>
                </a:solidFill>
              </a:rPr>
              <a:t>9</a:t>
            </a:r>
            <a:r>
              <a:rPr lang="el-GR" sz="2000" dirty="0">
                <a:solidFill>
                  <a:prstClr val="white"/>
                </a:solidFill>
              </a:rPr>
              <a:t>Ν</a:t>
            </a:r>
            <a:endParaRPr lang="el-GR" sz="2000" baseline="-25000" dirty="0"/>
          </a:p>
        </p:txBody>
      </p:sp>
      <p:sp>
        <p:nvSpPr>
          <p:cNvPr id="27" name="Ορθογώνιο: Στρογγύλεμα γωνιών 26">
            <a:extLst>
              <a:ext uri="{FF2B5EF4-FFF2-40B4-BE49-F238E27FC236}">
                <a16:creationId xmlns:a16="http://schemas.microsoft.com/office/drawing/2014/main" id="{5B4831A9-6270-C495-3BFC-C6D806070A43}"/>
              </a:ext>
            </a:extLst>
          </p:cNvPr>
          <p:cNvSpPr/>
          <p:nvPr/>
        </p:nvSpPr>
        <p:spPr>
          <a:xfrm>
            <a:off x="3572433" y="6043375"/>
            <a:ext cx="2108687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 = 10</a:t>
            </a:r>
            <a:r>
              <a:rPr lang="el-GR" sz="2000" dirty="0"/>
              <a:t>Ν</a:t>
            </a:r>
            <a:r>
              <a:rPr lang="en-US" sz="2400" dirty="0"/>
              <a:t> </a:t>
            </a:r>
            <a:r>
              <a:rPr lang="el-GR" sz="2400" dirty="0"/>
              <a:t>-</a:t>
            </a:r>
            <a:r>
              <a:rPr lang="en-US" sz="2400" dirty="0"/>
              <a:t> </a:t>
            </a:r>
            <a:r>
              <a:rPr lang="el-GR" sz="2400" dirty="0"/>
              <a:t>12</a:t>
            </a:r>
            <a:r>
              <a:rPr lang="el-GR" sz="2000" dirty="0"/>
              <a:t>Ν</a:t>
            </a:r>
            <a:endParaRPr lang="el-GR" sz="2000" baseline="-25000" dirty="0"/>
          </a:p>
        </p:txBody>
      </p:sp>
      <p:sp>
        <p:nvSpPr>
          <p:cNvPr id="28" name="Ορθογώνιο: Στρογγύλεμα γωνιών 27">
            <a:extLst>
              <a:ext uri="{FF2B5EF4-FFF2-40B4-BE49-F238E27FC236}">
                <a16:creationId xmlns:a16="http://schemas.microsoft.com/office/drawing/2014/main" id="{8606B339-A72E-B0CF-6B7D-054AB809A5F7}"/>
              </a:ext>
            </a:extLst>
          </p:cNvPr>
          <p:cNvSpPr/>
          <p:nvPr/>
        </p:nvSpPr>
        <p:spPr>
          <a:xfrm>
            <a:off x="6671501" y="5386681"/>
            <a:ext cx="1756150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 = -2</a:t>
            </a:r>
            <a:r>
              <a:rPr lang="el-GR" sz="2000" dirty="0"/>
              <a:t>Ν</a:t>
            </a:r>
            <a:endParaRPr lang="el-GR" sz="2400" baseline="-25000" dirty="0"/>
          </a:p>
        </p:txBody>
      </p:sp>
      <p:sp>
        <p:nvSpPr>
          <p:cNvPr id="29" name="Ορθογώνιο 28">
            <a:extLst>
              <a:ext uri="{FF2B5EF4-FFF2-40B4-BE49-F238E27FC236}">
                <a16:creationId xmlns:a16="http://schemas.microsoft.com/office/drawing/2014/main" id="{C332A9EB-04D7-EB20-28CA-A1801882A559}"/>
              </a:ext>
            </a:extLst>
          </p:cNvPr>
          <p:cNvSpPr/>
          <p:nvPr/>
        </p:nvSpPr>
        <p:spPr>
          <a:xfrm>
            <a:off x="1731245" y="4586686"/>
            <a:ext cx="6708169" cy="3917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Το πρόσημο της συνισταμένης καθορίζει τη φορά της</a:t>
            </a:r>
          </a:p>
        </p:txBody>
      </p:sp>
      <p:sp>
        <p:nvSpPr>
          <p:cNvPr id="30" name="Ορθογώνιο 29">
            <a:extLst>
              <a:ext uri="{FF2B5EF4-FFF2-40B4-BE49-F238E27FC236}">
                <a16:creationId xmlns:a16="http://schemas.microsoft.com/office/drawing/2014/main" id="{FA4431BF-CB69-7C71-C32C-1FA6E9178394}"/>
              </a:ext>
            </a:extLst>
          </p:cNvPr>
          <p:cNvSpPr/>
          <p:nvPr/>
        </p:nvSpPr>
        <p:spPr>
          <a:xfrm>
            <a:off x="1313566" y="4586686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31" name="Επεξήγηση: Επάνω βέλος 30">
            <a:extLst>
              <a:ext uri="{FF2B5EF4-FFF2-40B4-BE49-F238E27FC236}">
                <a16:creationId xmlns:a16="http://schemas.microsoft.com/office/drawing/2014/main" id="{24D57F50-FFB5-45EA-FF37-FDE934FAAA21}"/>
              </a:ext>
            </a:extLst>
          </p:cNvPr>
          <p:cNvSpPr/>
          <p:nvPr/>
        </p:nvSpPr>
        <p:spPr>
          <a:xfrm>
            <a:off x="6671500" y="5871911"/>
            <a:ext cx="1767913" cy="638577"/>
          </a:xfrm>
          <a:prstGeom prst="up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Προς αριστερά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551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837 0.09444 L 0.00104 -0.00024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62" y="-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697 0.09352 L -0.00034 -0.00162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3" y="-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8" grpId="0" animBg="1"/>
      <p:bldP spid="28" grpId="1" animBg="1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βάλ 1">
            <a:extLst>
              <a:ext uri="{FF2B5EF4-FFF2-40B4-BE49-F238E27FC236}">
                <a16:creationId xmlns:a16="http://schemas.microsoft.com/office/drawing/2014/main" id="{D3746D9F-F4A1-1F8A-EACB-E52BC2A92904}"/>
              </a:ext>
            </a:extLst>
          </p:cNvPr>
          <p:cNvSpPr/>
          <p:nvPr/>
        </p:nvSpPr>
        <p:spPr>
          <a:xfrm>
            <a:off x="1448876" y="1374818"/>
            <a:ext cx="720000" cy="720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381000" h="1270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" name="Ευθύγραμμο βέλος σύνδεσης 4">
            <a:extLst>
              <a:ext uri="{FF2B5EF4-FFF2-40B4-BE49-F238E27FC236}">
                <a16:creationId xmlns:a16="http://schemas.microsoft.com/office/drawing/2014/main" id="{C8FA5D0A-A73F-E394-6705-EBF26F45EFA7}"/>
              </a:ext>
            </a:extLst>
          </p:cNvPr>
          <p:cNvCxnSpPr>
            <a:cxnSpLocks/>
          </p:cNvCxnSpPr>
          <p:nvPr/>
        </p:nvCxnSpPr>
        <p:spPr>
          <a:xfrm flipV="1">
            <a:off x="1808876" y="978795"/>
            <a:ext cx="3239642" cy="756023"/>
          </a:xfrm>
          <a:prstGeom prst="straightConnector1">
            <a:avLst/>
          </a:prstGeom>
          <a:ln w="50800">
            <a:solidFill>
              <a:schemeClr val="accent6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Φυσαλίδα ομιλίας: Ορθογώνιο 5">
            <a:extLst>
              <a:ext uri="{FF2B5EF4-FFF2-40B4-BE49-F238E27FC236}">
                <a16:creationId xmlns:a16="http://schemas.microsoft.com/office/drawing/2014/main" id="{EBD3F08D-62C2-D4A8-45D7-7AA078E89E17}"/>
              </a:ext>
            </a:extLst>
          </p:cNvPr>
          <p:cNvSpPr/>
          <p:nvPr/>
        </p:nvSpPr>
        <p:spPr>
          <a:xfrm>
            <a:off x="4177981" y="418639"/>
            <a:ext cx="509929" cy="391734"/>
          </a:xfrm>
          <a:prstGeom prst="wedgeRectCallout">
            <a:avLst>
              <a:gd name="adj1" fmla="val 51019"/>
              <a:gd name="adj2" fmla="val 69925"/>
            </a:avLst>
          </a:prstGeom>
          <a:gradFill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lin ang="2700000" scaled="1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l-GR" baseline="-25000" dirty="0"/>
              <a:t>1</a:t>
            </a:r>
            <a:r>
              <a:rPr lang="en-US" dirty="0"/>
              <a:t> </a:t>
            </a:r>
            <a:endParaRPr lang="el-GR" dirty="0"/>
          </a:p>
        </p:txBody>
      </p: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83D2E7B2-012D-6020-F829-754111369B3F}"/>
              </a:ext>
            </a:extLst>
          </p:cNvPr>
          <p:cNvCxnSpPr>
            <a:cxnSpLocks/>
          </p:cNvCxnSpPr>
          <p:nvPr/>
        </p:nvCxnSpPr>
        <p:spPr>
          <a:xfrm>
            <a:off x="1811488" y="1734818"/>
            <a:ext cx="1768838" cy="756023"/>
          </a:xfrm>
          <a:prstGeom prst="straightConnector1">
            <a:avLst/>
          </a:prstGeom>
          <a:ln w="50800">
            <a:solidFill>
              <a:schemeClr val="accent5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Φυσαλίδα ομιλίας: Ορθογώνιο 11">
            <a:extLst>
              <a:ext uri="{FF2B5EF4-FFF2-40B4-BE49-F238E27FC236}">
                <a16:creationId xmlns:a16="http://schemas.microsoft.com/office/drawing/2014/main" id="{B59E984B-3E29-3F85-65AD-BAEC05205F78}"/>
              </a:ext>
            </a:extLst>
          </p:cNvPr>
          <p:cNvSpPr/>
          <p:nvPr/>
        </p:nvSpPr>
        <p:spPr>
          <a:xfrm>
            <a:off x="2629084" y="2654974"/>
            <a:ext cx="509929" cy="391734"/>
          </a:xfrm>
          <a:prstGeom prst="wedgeRectCallout">
            <a:avLst>
              <a:gd name="adj1" fmla="val 71224"/>
              <a:gd name="adj2" fmla="val -84595"/>
            </a:avLst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23000">
                <a:schemeClr val="accent5"/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5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25" name="Ορθογώνιο 24">
            <a:extLst>
              <a:ext uri="{FF2B5EF4-FFF2-40B4-BE49-F238E27FC236}">
                <a16:creationId xmlns:a16="http://schemas.microsoft.com/office/drawing/2014/main" id="{3E276BF6-D7C7-3149-254E-A1FA9A4D8823}"/>
              </a:ext>
            </a:extLst>
          </p:cNvPr>
          <p:cNvSpPr/>
          <p:nvPr/>
        </p:nvSpPr>
        <p:spPr>
          <a:xfrm>
            <a:off x="1280338" y="3315016"/>
            <a:ext cx="7236708" cy="3917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Να σχεδιαστεί η συνισταμένη δύναμη που αντικαθιστά τις παραπάνω</a:t>
            </a:r>
          </a:p>
        </p:txBody>
      </p:sp>
      <p:pic>
        <p:nvPicPr>
          <p:cNvPr id="26" name="Εικόνα 25">
            <a:extLst>
              <a:ext uri="{FF2B5EF4-FFF2-40B4-BE49-F238E27FC236}">
                <a16:creationId xmlns:a16="http://schemas.microsoft.com/office/drawing/2014/main" id="{3424DAB4-F584-6C45-DECF-233A5E283D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36" y="3046708"/>
            <a:ext cx="914400" cy="914400"/>
          </a:xfrm>
          <a:prstGeom prst="rect">
            <a:avLst/>
          </a:prstGeom>
        </p:spPr>
      </p:pic>
      <p:sp>
        <p:nvSpPr>
          <p:cNvPr id="27" name="Ορθογώνιο 26">
            <a:extLst>
              <a:ext uri="{FF2B5EF4-FFF2-40B4-BE49-F238E27FC236}">
                <a16:creationId xmlns:a16="http://schemas.microsoft.com/office/drawing/2014/main" id="{41E15FF1-27BD-90EB-DFEF-3155D1F1B57D}"/>
              </a:ext>
            </a:extLst>
          </p:cNvPr>
          <p:cNvSpPr/>
          <p:nvPr/>
        </p:nvSpPr>
        <p:spPr>
          <a:xfrm>
            <a:off x="1808876" y="3914208"/>
            <a:ext cx="6708170" cy="3917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Από το τέλος της </a:t>
            </a:r>
            <a:r>
              <a:rPr lang="en-US" dirty="0"/>
              <a:t>F</a:t>
            </a:r>
            <a:r>
              <a:rPr lang="el-GR" baseline="-25000" dirty="0"/>
              <a:t>1</a:t>
            </a:r>
            <a:r>
              <a:rPr lang="el-GR" dirty="0"/>
              <a:t> φέρνουμε παράλληλη στην </a:t>
            </a:r>
            <a:r>
              <a:rPr lang="en-US" dirty="0"/>
              <a:t>F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8" name="Ορθογώνιο 27">
            <a:extLst>
              <a:ext uri="{FF2B5EF4-FFF2-40B4-BE49-F238E27FC236}">
                <a16:creationId xmlns:a16="http://schemas.microsoft.com/office/drawing/2014/main" id="{0DFADA14-9BA0-0560-D9A7-8A8E2FAAD2C1}"/>
              </a:ext>
            </a:extLst>
          </p:cNvPr>
          <p:cNvSpPr/>
          <p:nvPr/>
        </p:nvSpPr>
        <p:spPr>
          <a:xfrm>
            <a:off x="1808877" y="4462683"/>
            <a:ext cx="6708169" cy="3917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Από το τέλος της </a:t>
            </a:r>
            <a:r>
              <a:rPr lang="en-US" dirty="0"/>
              <a:t>F</a:t>
            </a:r>
            <a:r>
              <a:rPr lang="en-US" baseline="-25000" dirty="0"/>
              <a:t>2</a:t>
            </a:r>
            <a:r>
              <a:rPr lang="el-GR" dirty="0"/>
              <a:t> φέρνουμε παράλληλη στην </a:t>
            </a:r>
            <a:r>
              <a:rPr lang="en-US" dirty="0"/>
              <a:t>F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29" name="Ορθογώνιο 28">
            <a:extLst>
              <a:ext uri="{FF2B5EF4-FFF2-40B4-BE49-F238E27FC236}">
                <a16:creationId xmlns:a16="http://schemas.microsoft.com/office/drawing/2014/main" id="{072D6816-2BFE-1EF8-8D09-EAC0C30CCA22}"/>
              </a:ext>
            </a:extLst>
          </p:cNvPr>
          <p:cNvSpPr/>
          <p:nvPr/>
        </p:nvSpPr>
        <p:spPr>
          <a:xfrm>
            <a:off x="1808876" y="5013795"/>
            <a:ext cx="6708169" cy="6385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Το σημείο τομής των παραλλήλων που φέραμε, καθορίζει την συνισταμένη </a:t>
            </a:r>
            <a:r>
              <a:rPr lang="en-US" dirty="0"/>
              <a:t>F</a:t>
            </a:r>
            <a:r>
              <a:rPr lang="el-GR" baseline="-25000" dirty="0" err="1"/>
              <a:t>ολ</a:t>
            </a:r>
            <a:r>
              <a:rPr lang="el-GR" dirty="0"/>
              <a:t> </a:t>
            </a:r>
          </a:p>
        </p:txBody>
      </p:sp>
      <p:sp>
        <p:nvSpPr>
          <p:cNvPr id="30" name="Ορθογώνιο 29">
            <a:extLst>
              <a:ext uri="{FF2B5EF4-FFF2-40B4-BE49-F238E27FC236}">
                <a16:creationId xmlns:a16="http://schemas.microsoft.com/office/drawing/2014/main" id="{7B9456C1-45B5-292E-D2E3-50DF587A2A5C}"/>
              </a:ext>
            </a:extLst>
          </p:cNvPr>
          <p:cNvSpPr/>
          <p:nvPr/>
        </p:nvSpPr>
        <p:spPr>
          <a:xfrm>
            <a:off x="1391199" y="3914208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1</a:t>
            </a:r>
          </a:p>
        </p:txBody>
      </p:sp>
      <p:sp>
        <p:nvSpPr>
          <p:cNvPr id="31" name="Ορθογώνιο 30">
            <a:extLst>
              <a:ext uri="{FF2B5EF4-FFF2-40B4-BE49-F238E27FC236}">
                <a16:creationId xmlns:a16="http://schemas.microsoft.com/office/drawing/2014/main" id="{06178E34-3FF7-D6E7-1F37-BC51AF1324B7}"/>
              </a:ext>
            </a:extLst>
          </p:cNvPr>
          <p:cNvSpPr/>
          <p:nvPr/>
        </p:nvSpPr>
        <p:spPr>
          <a:xfrm>
            <a:off x="1391198" y="4462683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2</a:t>
            </a:r>
          </a:p>
        </p:txBody>
      </p:sp>
      <p:sp>
        <p:nvSpPr>
          <p:cNvPr id="32" name="Ορθογώνιο 31">
            <a:extLst>
              <a:ext uri="{FF2B5EF4-FFF2-40B4-BE49-F238E27FC236}">
                <a16:creationId xmlns:a16="http://schemas.microsoft.com/office/drawing/2014/main" id="{0FC22938-4814-8758-EFA3-FCE6BF5D5673}"/>
              </a:ext>
            </a:extLst>
          </p:cNvPr>
          <p:cNvSpPr/>
          <p:nvPr/>
        </p:nvSpPr>
        <p:spPr>
          <a:xfrm>
            <a:off x="1391197" y="5137216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3</a:t>
            </a:r>
          </a:p>
        </p:txBody>
      </p:sp>
      <p:cxnSp>
        <p:nvCxnSpPr>
          <p:cNvPr id="34" name="Ευθεία γραμμή σύνδεσης 33">
            <a:extLst>
              <a:ext uri="{FF2B5EF4-FFF2-40B4-BE49-F238E27FC236}">
                <a16:creationId xmlns:a16="http://schemas.microsoft.com/office/drawing/2014/main" id="{0F8ED629-11B6-6598-1313-B3543FB114D7}"/>
              </a:ext>
            </a:extLst>
          </p:cNvPr>
          <p:cNvCxnSpPr>
            <a:cxnSpLocks/>
          </p:cNvCxnSpPr>
          <p:nvPr/>
        </p:nvCxnSpPr>
        <p:spPr>
          <a:xfrm>
            <a:off x="5053240" y="975244"/>
            <a:ext cx="2545296" cy="96847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Ευθεία γραμμή σύνδεσης 36">
            <a:extLst>
              <a:ext uri="{FF2B5EF4-FFF2-40B4-BE49-F238E27FC236}">
                <a16:creationId xmlns:a16="http://schemas.microsoft.com/office/drawing/2014/main" id="{0854D6BB-62D0-99DB-2400-77D46E15596D}"/>
              </a:ext>
            </a:extLst>
          </p:cNvPr>
          <p:cNvCxnSpPr>
            <a:cxnSpLocks/>
          </p:cNvCxnSpPr>
          <p:nvPr/>
        </p:nvCxnSpPr>
        <p:spPr>
          <a:xfrm flipV="1">
            <a:off x="3593205" y="1505347"/>
            <a:ext cx="4140556" cy="9593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Ευθύγραμμο βέλος σύνδεσης 44">
            <a:extLst>
              <a:ext uri="{FF2B5EF4-FFF2-40B4-BE49-F238E27FC236}">
                <a16:creationId xmlns:a16="http://schemas.microsoft.com/office/drawing/2014/main" id="{71CF13B6-2E68-40F2-F94E-3914E749D048}"/>
              </a:ext>
            </a:extLst>
          </p:cNvPr>
          <p:cNvCxnSpPr>
            <a:cxnSpLocks/>
          </p:cNvCxnSpPr>
          <p:nvPr/>
        </p:nvCxnSpPr>
        <p:spPr>
          <a:xfrm flipV="1">
            <a:off x="1806766" y="1690688"/>
            <a:ext cx="5108384" cy="4413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Φυσαλίδα ομιλίας: Ορθογώνιο 45">
            <a:extLst>
              <a:ext uri="{FF2B5EF4-FFF2-40B4-BE49-F238E27FC236}">
                <a16:creationId xmlns:a16="http://schemas.microsoft.com/office/drawing/2014/main" id="{D5FDD86B-0050-CEAA-113B-29B30AD855B1}"/>
              </a:ext>
            </a:extLst>
          </p:cNvPr>
          <p:cNvSpPr/>
          <p:nvPr/>
        </p:nvSpPr>
        <p:spPr>
          <a:xfrm>
            <a:off x="6534311" y="901816"/>
            <a:ext cx="511935" cy="391734"/>
          </a:xfrm>
          <a:prstGeom prst="wedgeRectCallout">
            <a:avLst>
              <a:gd name="adj1" fmla="val 20895"/>
              <a:gd name="adj2" fmla="val 122292"/>
            </a:avLst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l-GR" baseline="-25000" dirty="0" err="1"/>
              <a:t>ολ</a:t>
            </a:r>
            <a:endParaRPr lang="el-GR" baseline="-25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622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7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4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4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6" grpId="1" animBg="1"/>
      <p:bldP spid="12" grpId="0" animBg="1"/>
      <p:bldP spid="12" grpId="1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βάλ 1">
            <a:extLst>
              <a:ext uri="{FF2B5EF4-FFF2-40B4-BE49-F238E27FC236}">
                <a16:creationId xmlns:a16="http://schemas.microsoft.com/office/drawing/2014/main" id="{88987E94-7F00-25B4-143C-076ED9DEEF4B}"/>
              </a:ext>
            </a:extLst>
          </p:cNvPr>
          <p:cNvSpPr/>
          <p:nvPr/>
        </p:nvSpPr>
        <p:spPr>
          <a:xfrm>
            <a:off x="416226" y="2785782"/>
            <a:ext cx="720000" cy="720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381000" h="1270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" name="Ευθύγραμμο βέλος σύνδεσης 2">
            <a:extLst>
              <a:ext uri="{FF2B5EF4-FFF2-40B4-BE49-F238E27FC236}">
                <a16:creationId xmlns:a16="http://schemas.microsoft.com/office/drawing/2014/main" id="{A86F19C1-D5B5-FD7B-096D-085EA472213F}"/>
              </a:ext>
            </a:extLst>
          </p:cNvPr>
          <p:cNvCxnSpPr>
            <a:cxnSpLocks/>
          </p:cNvCxnSpPr>
          <p:nvPr/>
        </p:nvCxnSpPr>
        <p:spPr>
          <a:xfrm flipV="1">
            <a:off x="776226" y="768431"/>
            <a:ext cx="0" cy="2379408"/>
          </a:xfrm>
          <a:prstGeom prst="straightConnector1">
            <a:avLst/>
          </a:prstGeom>
          <a:ln w="50800">
            <a:solidFill>
              <a:schemeClr val="accent6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Φυσαλίδα ομιλίας: Ορθογώνιο 3">
            <a:extLst>
              <a:ext uri="{FF2B5EF4-FFF2-40B4-BE49-F238E27FC236}">
                <a16:creationId xmlns:a16="http://schemas.microsoft.com/office/drawing/2014/main" id="{48CFA027-A7AE-2D1E-5C90-DB3B2F294916}"/>
              </a:ext>
            </a:extLst>
          </p:cNvPr>
          <p:cNvSpPr/>
          <p:nvPr/>
        </p:nvSpPr>
        <p:spPr>
          <a:xfrm>
            <a:off x="1079490" y="198702"/>
            <a:ext cx="946217" cy="391734"/>
          </a:xfrm>
          <a:prstGeom prst="wedgeRectCallout">
            <a:avLst>
              <a:gd name="adj1" fmla="val -70378"/>
              <a:gd name="adj2" fmla="val 83076"/>
            </a:avLst>
          </a:prstGeom>
          <a:gradFill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lin ang="2700000" scaled="1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l-GR" baseline="-25000" dirty="0"/>
              <a:t>2</a:t>
            </a:r>
            <a:r>
              <a:rPr lang="en-US" dirty="0"/>
              <a:t> </a:t>
            </a:r>
            <a:r>
              <a:rPr lang="el-GR" dirty="0"/>
              <a:t>= 4 Ν</a:t>
            </a:r>
          </a:p>
        </p:txBody>
      </p:sp>
      <p:cxnSp>
        <p:nvCxnSpPr>
          <p:cNvPr id="5" name="Ευθύγραμμο βέλος σύνδεσης 4">
            <a:extLst>
              <a:ext uri="{FF2B5EF4-FFF2-40B4-BE49-F238E27FC236}">
                <a16:creationId xmlns:a16="http://schemas.microsoft.com/office/drawing/2014/main" id="{53D320E1-D63F-7504-6333-8B0432E0E10A}"/>
              </a:ext>
            </a:extLst>
          </p:cNvPr>
          <p:cNvCxnSpPr>
            <a:cxnSpLocks/>
          </p:cNvCxnSpPr>
          <p:nvPr/>
        </p:nvCxnSpPr>
        <p:spPr>
          <a:xfrm flipV="1">
            <a:off x="779298" y="3145782"/>
            <a:ext cx="1768838" cy="7344"/>
          </a:xfrm>
          <a:prstGeom prst="straightConnector1">
            <a:avLst/>
          </a:prstGeom>
          <a:ln w="50800">
            <a:solidFill>
              <a:schemeClr val="accent5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Φυσαλίδα ομιλίας: Ορθογώνιο 5">
            <a:extLst>
              <a:ext uri="{FF2B5EF4-FFF2-40B4-BE49-F238E27FC236}">
                <a16:creationId xmlns:a16="http://schemas.microsoft.com/office/drawing/2014/main" id="{5E9C1B54-02D8-9CD5-D6D1-71DC66782606}"/>
              </a:ext>
            </a:extLst>
          </p:cNvPr>
          <p:cNvSpPr/>
          <p:nvPr/>
        </p:nvSpPr>
        <p:spPr>
          <a:xfrm>
            <a:off x="1187579" y="3398309"/>
            <a:ext cx="982248" cy="391734"/>
          </a:xfrm>
          <a:prstGeom prst="wedgeRectCallout">
            <a:avLst>
              <a:gd name="adj1" fmla="val 61358"/>
              <a:gd name="adj2" fmla="val -101033"/>
            </a:avLst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23000">
                <a:schemeClr val="accent5"/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5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l-GR" baseline="-25000" dirty="0"/>
              <a:t>1</a:t>
            </a:r>
            <a:r>
              <a:rPr lang="en-US" dirty="0"/>
              <a:t> </a:t>
            </a:r>
            <a:r>
              <a:rPr lang="el-GR" dirty="0"/>
              <a:t>= 3 Ν 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A4271322-BAEF-A16B-82CB-A1FC3FB0FC57}"/>
              </a:ext>
            </a:extLst>
          </p:cNvPr>
          <p:cNvSpPr/>
          <p:nvPr/>
        </p:nvSpPr>
        <p:spPr>
          <a:xfrm>
            <a:off x="4165663" y="298823"/>
            <a:ext cx="434927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l-GR" dirty="0"/>
              <a:t>Να σχεδιαστεί και να υπολογιστεί η συνισταμένη δύναμη που αντικαθιστά τις παραπάνω κάθετες δυνάμεις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F0BAEB09-5313-CC5E-DD7C-F8A2B98BFC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92" y="290076"/>
            <a:ext cx="914400" cy="914400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1F8E9FD2-F508-7AE6-D0B7-332DFD138F23}"/>
              </a:ext>
            </a:extLst>
          </p:cNvPr>
          <p:cNvSpPr/>
          <p:nvPr/>
        </p:nvSpPr>
        <p:spPr>
          <a:xfrm>
            <a:off x="4075447" y="1506828"/>
            <a:ext cx="4439488" cy="61818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Με τον κανόνα του παραλληλογράμμου σχεδιάζουμε την </a:t>
            </a:r>
            <a:r>
              <a:rPr lang="en-US" dirty="0"/>
              <a:t>F</a:t>
            </a:r>
            <a:r>
              <a:rPr lang="el-GR" baseline="-25000" dirty="0" err="1"/>
              <a:t>ολ</a:t>
            </a:r>
            <a:r>
              <a:rPr lang="el-GR" dirty="0"/>
              <a:t> </a:t>
            </a:r>
            <a:endParaRPr lang="el-GR" baseline="-25000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9D128BF7-E557-6DA7-7B28-67385C836BCB}"/>
              </a:ext>
            </a:extLst>
          </p:cNvPr>
          <p:cNvSpPr/>
          <p:nvPr/>
        </p:nvSpPr>
        <p:spPr>
          <a:xfrm>
            <a:off x="3652278" y="1610183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1</a:t>
            </a:r>
          </a:p>
        </p:txBody>
      </p:sp>
      <p:cxnSp>
        <p:nvCxnSpPr>
          <p:cNvPr id="15" name="Ευθεία γραμμή σύνδεσης 14">
            <a:extLst>
              <a:ext uri="{FF2B5EF4-FFF2-40B4-BE49-F238E27FC236}">
                <a16:creationId xmlns:a16="http://schemas.microsoft.com/office/drawing/2014/main" id="{6D50A40B-F265-EF53-BFEF-08D351A2C10C}"/>
              </a:ext>
            </a:extLst>
          </p:cNvPr>
          <p:cNvCxnSpPr>
            <a:cxnSpLocks/>
          </p:cNvCxnSpPr>
          <p:nvPr/>
        </p:nvCxnSpPr>
        <p:spPr>
          <a:xfrm>
            <a:off x="767002" y="782836"/>
            <a:ext cx="2039213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7859BB83-9BF7-C927-9E16-CCC4523B50E7}"/>
              </a:ext>
            </a:extLst>
          </p:cNvPr>
          <p:cNvCxnSpPr>
            <a:cxnSpLocks/>
          </p:cNvCxnSpPr>
          <p:nvPr/>
        </p:nvCxnSpPr>
        <p:spPr>
          <a:xfrm flipV="1">
            <a:off x="2532960" y="453371"/>
            <a:ext cx="0" cy="269241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>
            <a:extLst>
              <a:ext uri="{FF2B5EF4-FFF2-40B4-BE49-F238E27FC236}">
                <a16:creationId xmlns:a16="http://schemas.microsoft.com/office/drawing/2014/main" id="{035A3867-AA92-0235-0218-17885E4A3CEA}"/>
              </a:ext>
            </a:extLst>
          </p:cNvPr>
          <p:cNvCxnSpPr>
            <a:cxnSpLocks/>
          </p:cNvCxnSpPr>
          <p:nvPr/>
        </p:nvCxnSpPr>
        <p:spPr>
          <a:xfrm flipV="1">
            <a:off x="767002" y="770436"/>
            <a:ext cx="1781134" cy="2391129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Φυσαλίδα ομιλίας: Ορθογώνιο 17">
            <a:extLst>
              <a:ext uri="{FF2B5EF4-FFF2-40B4-BE49-F238E27FC236}">
                <a16:creationId xmlns:a16="http://schemas.microsoft.com/office/drawing/2014/main" id="{70E424F0-8EE6-00A3-E7BD-540B84091AB9}"/>
              </a:ext>
            </a:extLst>
          </p:cNvPr>
          <p:cNvSpPr/>
          <p:nvPr/>
        </p:nvSpPr>
        <p:spPr>
          <a:xfrm>
            <a:off x="2784246" y="256948"/>
            <a:ext cx="511935" cy="391734"/>
          </a:xfrm>
          <a:prstGeom prst="wedgeRectCallout">
            <a:avLst>
              <a:gd name="adj1" fmla="val -82250"/>
              <a:gd name="adj2" fmla="val 69689"/>
            </a:avLst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lin ang="27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l-GR" baseline="-25000" dirty="0" err="1"/>
              <a:t>ολ</a:t>
            </a:r>
            <a:endParaRPr lang="el-GR" baseline="-25000" dirty="0"/>
          </a:p>
        </p:txBody>
      </p:sp>
      <p:sp>
        <p:nvSpPr>
          <p:cNvPr id="38" name="Ορθογώνιο 37">
            <a:extLst>
              <a:ext uri="{FF2B5EF4-FFF2-40B4-BE49-F238E27FC236}">
                <a16:creationId xmlns:a16="http://schemas.microsoft.com/office/drawing/2014/main" id="{AC8E8BEB-83B4-8D9F-29DE-896BBEC8E041}"/>
              </a:ext>
            </a:extLst>
          </p:cNvPr>
          <p:cNvSpPr/>
          <p:nvPr/>
        </p:nvSpPr>
        <p:spPr>
          <a:xfrm>
            <a:off x="4069955" y="2267385"/>
            <a:ext cx="4439488" cy="61818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Στο τρίγωνο ΑΒΓ που σχηματίζεται εφαρμόζουμε πυθαγόρειο θεώρημα</a:t>
            </a:r>
            <a:endParaRPr lang="el-GR" baseline="-25000" dirty="0"/>
          </a:p>
        </p:txBody>
      </p:sp>
      <p:sp>
        <p:nvSpPr>
          <p:cNvPr id="39" name="Ορθογώνιο 38">
            <a:extLst>
              <a:ext uri="{FF2B5EF4-FFF2-40B4-BE49-F238E27FC236}">
                <a16:creationId xmlns:a16="http://schemas.microsoft.com/office/drawing/2014/main" id="{D2E7E01F-4D52-DE64-BB61-F72BA166245A}"/>
              </a:ext>
            </a:extLst>
          </p:cNvPr>
          <p:cNvSpPr/>
          <p:nvPr/>
        </p:nvSpPr>
        <p:spPr>
          <a:xfrm>
            <a:off x="3652278" y="2357481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el-GR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4EDDAD6-3B3A-5A40-FCBC-8C8DBD4AC799}"/>
              </a:ext>
            </a:extLst>
          </p:cNvPr>
          <p:cNvSpPr txBox="1"/>
          <p:nvPr/>
        </p:nvSpPr>
        <p:spPr>
          <a:xfrm>
            <a:off x="2537671" y="3012148"/>
            <a:ext cx="363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4D0290A-2970-CCFD-05C3-A226877F3C11}"/>
              </a:ext>
            </a:extLst>
          </p:cNvPr>
          <p:cNvSpPr txBox="1"/>
          <p:nvPr/>
        </p:nvSpPr>
        <p:spPr>
          <a:xfrm>
            <a:off x="467490" y="3098300"/>
            <a:ext cx="363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07F60D6-8893-CE7F-0B49-F892F7ED2CC6}"/>
              </a:ext>
            </a:extLst>
          </p:cNvPr>
          <p:cNvSpPr txBox="1"/>
          <p:nvPr/>
        </p:nvSpPr>
        <p:spPr>
          <a:xfrm>
            <a:off x="2558122" y="756023"/>
            <a:ext cx="363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</a:t>
            </a:r>
          </a:p>
        </p:txBody>
      </p:sp>
      <p:sp>
        <p:nvSpPr>
          <p:cNvPr id="45" name="Ορθογώνιο: Στρογγύλεμα γωνιών 44">
            <a:extLst>
              <a:ext uri="{FF2B5EF4-FFF2-40B4-BE49-F238E27FC236}">
                <a16:creationId xmlns:a16="http://schemas.microsoft.com/office/drawing/2014/main" id="{231568C9-4C05-71AC-8A26-09D9728B3176}"/>
              </a:ext>
            </a:extLst>
          </p:cNvPr>
          <p:cNvSpPr/>
          <p:nvPr/>
        </p:nvSpPr>
        <p:spPr>
          <a:xfrm>
            <a:off x="424212" y="4131758"/>
            <a:ext cx="4560199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(υποτείνουσα)</a:t>
            </a:r>
            <a:r>
              <a:rPr lang="el-GR" sz="2000" baseline="30000" dirty="0"/>
              <a:t>2</a:t>
            </a:r>
            <a:r>
              <a:rPr lang="el-GR" sz="2000" dirty="0"/>
              <a:t> = (κάθετη</a:t>
            </a:r>
            <a:r>
              <a:rPr lang="en-US" sz="2000" dirty="0"/>
              <a:t>1</a:t>
            </a:r>
            <a:r>
              <a:rPr lang="el-GR" sz="2000" dirty="0"/>
              <a:t>)</a:t>
            </a:r>
            <a:r>
              <a:rPr lang="el-GR" sz="2000" baseline="30000" dirty="0"/>
              <a:t>2</a:t>
            </a:r>
            <a:r>
              <a:rPr lang="el-GR" sz="2000" dirty="0"/>
              <a:t> </a:t>
            </a:r>
            <a:r>
              <a:rPr lang="en-US" sz="2000" dirty="0"/>
              <a:t>+ </a:t>
            </a:r>
            <a:r>
              <a:rPr lang="el-GR" sz="2000" dirty="0"/>
              <a:t>(κάθετη</a:t>
            </a:r>
            <a:r>
              <a:rPr lang="en-US" sz="2000" dirty="0"/>
              <a:t>2</a:t>
            </a:r>
            <a:r>
              <a:rPr lang="el-GR" sz="2000" dirty="0"/>
              <a:t>)</a:t>
            </a:r>
            <a:r>
              <a:rPr lang="el-GR" sz="2000" baseline="30000" dirty="0"/>
              <a:t>2</a:t>
            </a:r>
          </a:p>
        </p:txBody>
      </p:sp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59322E58-4378-DA17-CD77-812562D4B07B}"/>
              </a:ext>
            </a:extLst>
          </p:cNvPr>
          <p:cNvSpPr/>
          <p:nvPr/>
        </p:nvSpPr>
        <p:spPr>
          <a:xfrm>
            <a:off x="416226" y="4787286"/>
            <a:ext cx="2907305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(ΒΓ)</a:t>
            </a:r>
            <a:r>
              <a:rPr lang="el-GR" sz="2400" baseline="30000" dirty="0"/>
              <a:t>2</a:t>
            </a:r>
            <a:r>
              <a:rPr lang="el-GR" sz="2400" dirty="0"/>
              <a:t> = (ΑΒ)</a:t>
            </a:r>
            <a:r>
              <a:rPr lang="el-GR" sz="2400" baseline="30000" dirty="0"/>
              <a:t>2</a:t>
            </a:r>
            <a:r>
              <a:rPr lang="el-GR" sz="2400" dirty="0"/>
              <a:t> + (ΑΓ)</a:t>
            </a:r>
            <a:r>
              <a:rPr lang="el-GR" sz="2400" baseline="30000" dirty="0"/>
              <a:t>2</a:t>
            </a:r>
            <a:endParaRPr lang="el-GR" sz="2000" baseline="30000" dirty="0"/>
          </a:p>
        </p:txBody>
      </p:sp>
      <p:sp>
        <p:nvSpPr>
          <p:cNvPr id="11" name="Ορθογώνιο: Στρογγύλεμα γωνιών 10">
            <a:extLst>
              <a:ext uri="{FF2B5EF4-FFF2-40B4-BE49-F238E27FC236}">
                <a16:creationId xmlns:a16="http://schemas.microsoft.com/office/drawing/2014/main" id="{96A8F4C2-62DA-2A56-7F58-3CE0074C2F79}"/>
              </a:ext>
            </a:extLst>
          </p:cNvPr>
          <p:cNvSpPr/>
          <p:nvPr/>
        </p:nvSpPr>
        <p:spPr>
          <a:xfrm>
            <a:off x="416226" y="5439975"/>
            <a:ext cx="2907305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(</a:t>
            </a:r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)</a:t>
            </a:r>
            <a:r>
              <a:rPr lang="el-GR" sz="2400" baseline="30000" dirty="0"/>
              <a:t>2</a:t>
            </a:r>
            <a:r>
              <a:rPr lang="el-GR" sz="2400" dirty="0"/>
              <a:t> = (</a:t>
            </a:r>
            <a:r>
              <a:rPr lang="en-US" sz="2400" dirty="0"/>
              <a:t>F</a:t>
            </a:r>
            <a:r>
              <a:rPr lang="en-US" sz="2400" baseline="-25000" dirty="0"/>
              <a:t>1</a:t>
            </a:r>
            <a:r>
              <a:rPr lang="el-GR" sz="2400" dirty="0"/>
              <a:t>)</a:t>
            </a:r>
            <a:r>
              <a:rPr lang="el-GR" sz="2400" baseline="30000" dirty="0"/>
              <a:t>2</a:t>
            </a:r>
            <a:r>
              <a:rPr lang="el-GR" sz="2400" dirty="0"/>
              <a:t> + (</a:t>
            </a:r>
            <a:r>
              <a:rPr lang="en-US" sz="2400" dirty="0"/>
              <a:t>F</a:t>
            </a:r>
            <a:r>
              <a:rPr lang="en-US" sz="2400" baseline="-25000" dirty="0"/>
              <a:t>2</a:t>
            </a:r>
            <a:r>
              <a:rPr lang="el-GR" sz="2400" dirty="0"/>
              <a:t>)</a:t>
            </a:r>
            <a:r>
              <a:rPr lang="el-GR" sz="2400" baseline="30000" dirty="0"/>
              <a:t>2</a:t>
            </a:r>
            <a:endParaRPr lang="el-GR" sz="2000" baseline="30000" dirty="0"/>
          </a:p>
        </p:txBody>
      </p:sp>
      <p:sp>
        <p:nvSpPr>
          <p:cNvPr id="13" name="Ορθογώνιο: Στρογγύλεμα γωνιών 12">
            <a:extLst>
              <a:ext uri="{FF2B5EF4-FFF2-40B4-BE49-F238E27FC236}">
                <a16:creationId xmlns:a16="http://schemas.microsoft.com/office/drawing/2014/main" id="{FD812C9D-3931-A953-7847-06EC81387879}"/>
              </a:ext>
            </a:extLst>
          </p:cNvPr>
          <p:cNvSpPr/>
          <p:nvPr/>
        </p:nvSpPr>
        <p:spPr>
          <a:xfrm>
            <a:off x="5602136" y="5439975"/>
            <a:ext cx="2907305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(F</a:t>
            </a:r>
            <a:r>
              <a:rPr lang="el-GR" sz="2400" baseline="-25000" dirty="0" err="1"/>
              <a:t>ολ</a:t>
            </a:r>
            <a:r>
              <a:rPr lang="en-US" sz="2400" dirty="0"/>
              <a:t>)</a:t>
            </a:r>
            <a:r>
              <a:rPr lang="el-GR" sz="2400" baseline="30000" dirty="0"/>
              <a:t> 2</a:t>
            </a:r>
            <a:r>
              <a:rPr lang="en-US" sz="2400" dirty="0"/>
              <a:t> </a:t>
            </a:r>
            <a:r>
              <a:rPr lang="el-GR" sz="2400" dirty="0"/>
              <a:t>= 5</a:t>
            </a:r>
            <a:r>
              <a:rPr lang="el-GR" sz="2000" baseline="30000" dirty="0"/>
              <a:t> 2 </a:t>
            </a:r>
            <a:r>
              <a:rPr lang="en-US" sz="2000" dirty="0">
                <a:solidFill>
                  <a:prstClr val="white"/>
                </a:solidFill>
              </a:rPr>
              <a:t>N</a:t>
            </a:r>
            <a:r>
              <a:rPr lang="el-GR" sz="2400" baseline="30000" dirty="0">
                <a:solidFill>
                  <a:prstClr val="white"/>
                </a:solidFill>
              </a:rPr>
              <a:t>2</a:t>
            </a:r>
            <a:r>
              <a:rPr lang="el-GR" sz="2400" dirty="0"/>
              <a:t> </a:t>
            </a:r>
            <a:endParaRPr lang="el-GR" sz="2000" baseline="30000" dirty="0"/>
          </a:p>
        </p:txBody>
      </p:sp>
      <p:sp>
        <p:nvSpPr>
          <p:cNvPr id="14" name="Ορθογώνιο: Στρογγύλεμα γωνιών 13">
            <a:extLst>
              <a:ext uri="{FF2B5EF4-FFF2-40B4-BE49-F238E27FC236}">
                <a16:creationId xmlns:a16="http://schemas.microsoft.com/office/drawing/2014/main" id="{BF177254-B7D2-C6FA-CD50-3D0802842F5C}"/>
              </a:ext>
            </a:extLst>
          </p:cNvPr>
          <p:cNvSpPr/>
          <p:nvPr/>
        </p:nvSpPr>
        <p:spPr>
          <a:xfrm>
            <a:off x="388876" y="6095406"/>
            <a:ext cx="2907305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(F</a:t>
            </a:r>
            <a:r>
              <a:rPr lang="el-GR" sz="2400" baseline="-25000" dirty="0" err="1"/>
              <a:t>ολ</a:t>
            </a:r>
            <a:r>
              <a:rPr lang="en-US" sz="2400" dirty="0"/>
              <a:t>)</a:t>
            </a:r>
            <a:r>
              <a:rPr lang="en-US" sz="2400" baseline="30000" dirty="0"/>
              <a:t>2</a:t>
            </a:r>
            <a:r>
              <a:rPr lang="el-GR" sz="2400" dirty="0"/>
              <a:t> = </a:t>
            </a:r>
            <a:r>
              <a:rPr lang="en-US" sz="2400" dirty="0"/>
              <a:t>(3</a:t>
            </a:r>
            <a:r>
              <a:rPr lang="el-GR" sz="2000" dirty="0"/>
              <a:t>Ν</a:t>
            </a:r>
            <a:r>
              <a:rPr lang="en-US" sz="2400" dirty="0"/>
              <a:t>)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l-GR" sz="2400" dirty="0"/>
              <a:t>+</a:t>
            </a:r>
            <a:r>
              <a:rPr lang="en-US" sz="2400" dirty="0"/>
              <a:t> (</a:t>
            </a:r>
            <a:r>
              <a:rPr lang="el-GR" sz="2400" dirty="0"/>
              <a:t>4</a:t>
            </a:r>
            <a:r>
              <a:rPr lang="el-GR" sz="2000" dirty="0"/>
              <a:t>Ν</a:t>
            </a:r>
            <a:r>
              <a:rPr lang="en-US" sz="2400" dirty="0">
                <a:solidFill>
                  <a:prstClr val="white"/>
                </a:solidFill>
              </a:rPr>
              <a:t>)</a:t>
            </a:r>
            <a:r>
              <a:rPr lang="en-US" sz="2400" baseline="30000" dirty="0">
                <a:solidFill>
                  <a:prstClr val="white"/>
                </a:solidFill>
              </a:rPr>
              <a:t>2</a:t>
            </a:r>
            <a:endParaRPr lang="el-GR" sz="2000" baseline="30000" dirty="0"/>
          </a:p>
        </p:txBody>
      </p:sp>
      <p:sp>
        <p:nvSpPr>
          <p:cNvPr id="19" name="Ορθογώνιο: Στρογγύλεμα γωνιών 18">
            <a:extLst>
              <a:ext uri="{FF2B5EF4-FFF2-40B4-BE49-F238E27FC236}">
                <a16:creationId xmlns:a16="http://schemas.microsoft.com/office/drawing/2014/main" id="{8E5BD0BD-9C02-8FF3-268B-CBF8C915DF3B}"/>
              </a:ext>
            </a:extLst>
          </p:cNvPr>
          <p:cNvSpPr/>
          <p:nvPr/>
        </p:nvSpPr>
        <p:spPr>
          <a:xfrm>
            <a:off x="5602138" y="4131758"/>
            <a:ext cx="2907305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(</a:t>
            </a:r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)</a:t>
            </a:r>
            <a:r>
              <a:rPr lang="el-GR" sz="2400" baseline="30000" dirty="0"/>
              <a:t>2</a:t>
            </a:r>
            <a:r>
              <a:rPr lang="el-GR" sz="2400" dirty="0"/>
              <a:t> = </a:t>
            </a:r>
            <a:r>
              <a:rPr lang="en-US" sz="2400" dirty="0"/>
              <a:t>9</a:t>
            </a:r>
            <a:r>
              <a:rPr lang="en-US" sz="2000" dirty="0"/>
              <a:t>N</a:t>
            </a:r>
            <a:r>
              <a:rPr lang="el-GR" sz="2400" baseline="30000" dirty="0"/>
              <a:t>2</a:t>
            </a:r>
            <a:r>
              <a:rPr lang="el-GR" sz="2400" dirty="0"/>
              <a:t> + </a:t>
            </a:r>
            <a:r>
              <a:rPr lang="en-US" sz="2400" dirty="0"/>
              <a:t>16</a:t>
            </a:r>
            <a:r>
              <a:rPr lang="en-US" sz="2000" dirty="0"/>
              <a:t>N</a:t>
            </a:r>
            <a:r>
              <a:rPr lang="el-GR" sz="2400" baseline="30000" dirty="0"/>
              <a:t>2</a:t>
            </a:r>
            <a:endParaRPr lang="el-GR" sz="2000" baseline="30000" dirty="0"/>
          </a:p>
        </p:txBody>
      </p:sp>
      <p:sp>
        <p:nvSpPr>
          <p:cNvPr id="20" name="Ορθογώνιο: Στρογγύλεμα γωνιών 19">
            <a:extLst>
              <a:ext uri="{FF2B5EF4-FFF2-40B4-BE49-F238E27FC236}">
                <a16:creationId xmlns:a16="http://schemas.microsoft.com/office/drawing/2014/main" id="{B488A173-D0A3-73EC-F9A7-076EC3D5A070}"/>
              </a:ext>
            </a:extLst>
          </p:cNvPr>
          <p:cNvSpPr/>
          <p:nvPr/>
        </p:nvSpPr>
        <p:spPr>
          <a:xfrm>
            <a:off x="5602138" y="4783803"/>
            <a:ext cx="2907305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(</a:t>
            </a:r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)</a:t>
            </a:r>
            <a:r>
              <a:rPr lang="el-GR" sz="2400" baseline="30000" dirty="0"/>
              <a:t>2</a:t>
            </a:r>
            <a:r>
              <a:rPr lang="el-GR" sz="2400" dirty="0"/>
              <a:t> = </a:t>
            </a:r>
            <a:r>
              <a:rPr lang="en-US" sz="2400" dirty="0"/>
              <a:t>25</a:t>
            </a:r>
            <a:r>
              <a:rPr lang="en-US" sz="2000" dirty="0"/>
              <a:t>N</a:t>
            </a:r>
            <a:r>
              <a:rPr lang="el-GR" sz="2400" baseline="30000" dirty="0"/>
              <a:t>2</a:t>
            </a:r>
            <a:endParaRPr lang="el-GR" sz="2000" baseline="30000" dirty="0"/>
          </a:p>
        </p:txBody>
      </p:sp>
      <p:sp>
        <p:nvSpPr>
          <p:cNvPr id="21" name="Ορθογώνιο: Στρογγύλεμα γωνιών 20">
            <a:extLst>
              <a:ext uri="{FF2B5EF4-FFF2-40B4-BE49-F238E27FC236}">
                <a16:creationId xmlns:a16="http://schemas.microsoft.com/office/drawing/2014/main" id="{5954E5A3-9F10-1F33-4B9D-55436685D23D}"/>
              </a:ext>
            </a:extLst>
          </p:cNvPr>
          <p:cNvSpPr/>
          <p:nvPr/>
        </p:nvSpPr>
        <p:spPr>
          <a:xfrm>
            <a:off x="5602136" y="6092318"/>
            <a:ext cx="2907305" cy="46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r>
              <a:rPr lang="el-GR" sz="2400" baseline="-25000" dirty="0" err="1"/>
              <a:t>ολ</a:t>
            </a:r>
            <a:r>
              <a:rPr lang="el-GR" sz="2400" dirty="0"/>
              <a:t> = </a:t>
            </a:r>
            <a:r>
              <a:rPr lang="en-US" sz="2400" dirty="0"/>
              <a:t>5</a:t>
            </a:r>
            <a:r>
              <a:rPr lang="en-US" sz="2000" dirty="0"/>
              <a:t>N</a:t>
            </a:r>
            <a:endParaRPr lang="el-GR" sz="2000" baseline="30000" dirty="0"/>
          </a:p>
        </p:txBody>
      </p:sp>
      <p:sp>
        <p:nvSpPr>
          <p:cNvPr id="22" name="Ορθογώνιο 21">
            <a:extLst>
              <a:ext uri="{FF2B5EF4-FFF2-40B4-BE49-F238E27FC236}">
                <a16:creationId xmlns:a16="http://schemas.microsoft.com/office/drawing/2014/main" id="{71E8F2EB-B27C-8854-E344-3984C821850C}"/>
              </a:ext>
            </a:extLst>
          </p:cNvPr>
          <p:cNvSpPr/>
          <p:nvPr/>
        </p:nvSpPr>
        <p:spPr>
          <a:xfrm>
            <a:off x="4069955" y="3062107"/>
            <a:ext cx="4439488" cy="61818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 F</a:t>
            </a:r>
            <a:r>
              <a:rPr lang="el-GR" baseline="-25000" dirty="0" err="1"/>
              <a:t>ολ</a:t>
            </a:r>
            <a:r>
              <a:rPr lang="el-GR" dirty="0"/>
              <a:t> είναι στο τετράγωνο και στο τέλος υπολογίζουμε την τετραγωνική ρίζα</a:t>
            </a:r>
            <a:endParaRPr lang="el-GR" baseline="-25000" dirty="0"/>
          </a:p>
        </p:txBody>
      </p:sp>
      <p:sp>
        <p:nvSpPr>
          <p:cNvPr id="23" name="Ορθογώνιο 22">
            <a:extLst>
              <a:ext uri="{FF2B5EF4-FFF2-40B4-BE49-F238E27FC236}">
                <a16:creationId xmlns:a16="http://schemas.microsoft.com/office/drawing/2014/main" id="{964A7F77-CC72-DC72-2817-0B110BD795A6}"/>
              </a:ext>
            </a:extLst>
          </p:cNvPr>
          <p:cNvSpPr/>
          <p:nvPr/>
        </p:nvSpPr>
        <p:spPr>
          <a:xfrm>
            <a:off x="3652278" y="3152203"/>
            <a:ext cx="417677" cy="3917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51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7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4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4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7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969 0.28334 L 0.00225 -0.00162 " pathEditMode="relative" rAng="0" ptsTypes="AA">
                                      <p:cBhvr>
                                        <p:cTn id="1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97" y="-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7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7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6" grpId="0" animBg="1"/>
      <p:bldP spid="6" grpId="1" animBg="1"/>
      <p:bldP spid="7" grpId="0" animBg="1"/>
      <p:bldP spid="9" grpId="0" animBg="1"/>
      <p:bldP spid="12" grpId="0" animBg="1"/>
      <p:bldP spid="18" grpId="0" animBg="1"/>
      <p:bldP spid="38" grpId="0" animBg="1"/>
      <p:bldP spid="39" grpId="0" animBg="1"/>
      <p:bldP spid="40" grpId="0"/>
      <p:bldP spid="40" grpId="1"/>
      <p:bldP spid="41" grpId="0"/>
      <p:bldP spid="41" grpId="1"/>
      <p:bldP spid="44" grpId="0"/>
      <p:bldP spid="44" grpId="1"/>
      <p:bldP spid="45" grpId="0" animBg="1"/>
      <p:bldP spid="10" grpId="0" animBg="1"/>
      <p:bldP spid="11" grpId="0" animBg="1"/>
      <p:bldP spid="13" grpId="0" animBg="1"/>
      <p:bldP spid="14" grpId="0" animBg="1"/>
      <p:bldP spid="19" grpId="0" animBg="1"/>
      <p:bldP spid="19" grpId="1" animBg="1"/>
      <p:bldP spid="20" grpId="0" animBg="1"/>
      <p:bldP spid="21" grpId="0" animBg="1"/>
      <p:bldP spid="22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ΣΥΝΘΕΣΗ ΔΥΝΑΜΕΩΝ"/>
  <p:tag name="ISPRING_PLAYERS_CUSTOMIZATION_2" val="UEsDBBQAAgAIAKJNRFI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A1rX1VkELgTTYGAABTFwAAHQAAAHVuaXZlcnNhbC9jb21tb25fbWVzc2FnZXMubG5nrVjdbts2FL4v0HcgDATYgC5tB7QYhsQFLTGxEFlSJTpuNgwCY9E2EUn09OPEu9o7DMNuNrS72B4nD7En2SElO3Z/ICnJhROL8vnOIfl95xzy6M1NEqMVz3Ih0+Pey8MXPcTTqYxEOj/ujenJN9/1UF6wNGKxTPlxL5U99Kb/9MlRzNJ5yeYcvj99gtBRwvMcHvO+erp7RiI67nmDEBsGCQJrYJMQj03LDR3s+5harhPaeEDsXh+XkZAoZVnGCgjm6HmN0Azo2fiC+GFgEABV0C4Ng7HnuT4lZq9PFxzlIiljjYtEjlJZoLxcLmVW8AiJFBXwEzadggdxKWJRrFEiI94hhODMckJwr+dXD1u2RS/CkWuSXp+k7DKGMKYZ5ynKOIt49hAfjuuPsF2DmyJ/JHTPJwFxKCymN3Sp2+t7Gc95WgDcciEL2QXPtkyIM3RPQsMdO7TXD2IRcXTwdkwCve/OeDQg/gGSM3RAXQrT2bwKDjo4Ogc/n6HTOTi7H50mGBZghP2zak0Mn8CAGU4sOuz1DVhdRZprUSyQCJYZCAXxFYvLil21lJrcDbBxFlI3xJ4XDsaU3sU9YNOrJmvDHXnYuQht99QNB9YphCWTJUvXyJZz+dW3r1/fvHz1+utOMAHwyd4HQhrp1YsWQA71XTsENGKHDnkHu337++2H2/e3f8L/v27fd0Nwx9S2HGB2/aWbNZD4HPx/uP0b/P9x+xv8/ad1HGPfBwHU7LUCnUvUOtlE55ILWaIFW3FUSLQS/FpnDhCIyEB+mt/wYiphIC0b1We6IwwEA81R3zIUeUEkMsvWz6qEVBYLmYG7HEWVwiPtUzFOvV9W2qx4J1USg9QWyYSJ9LDZ9cSxXWxqAo6A+fgUlptuJwVIe/Ca7islqWfg4jqNJYvQDNINEm6A2HIZi2mdXmtNeDFbN0bh44nlnIIQXDuA1GZuRlTCjJCZMTXZjig+DogPABnLeXYP21DrQJsjHMfdEIbW6dCGD1UhDMV8EcOn6BqHR4AJHm/MInWqxkEwcX1TLZrK1AwtWZ5fyyzaY+nufjYBW47hghAMugOuyugWGPghoE3IMj4tmsEgSqz5XesKpgoEDKlOFEpSSZkXIJtkGfOC62iFmgqbakpd8pkEfcWcrSrug3cttkaa23jsGMNwQLfp1WZlOl20tANxflYfu2oogSa7nG+MqUYLB+47yC69vuN2sXDPICuedbG4IAEsMgmabBx8bp1WJRTy3iYpbZLelKkcE6/rNkmxaSVkmcOIWhJITXpH8sNubgICNd+hFra/kFsr1E2PNhcraHCAgDxrdARlwCCmEtXbsfVDeIItW1fxj6nH1rofZNGKpVMOZJsytadreBeJSL9TtNf+fy7FL4gVdao/qKuEY5J3B13j2SssX1AEKwqeLIsm12rB6vDvE4WS+BdDaDP1+/nftuuPsjM7Df6D92fvINFljxqDeOBKtd+tx46kPhUQaFhUcYQeI25vNVRuB5arKmLzmeTOznJO9o4gVjqT7a0dtwZwJLovRjCENdaRB9DqJFCF2tvqc8lu+PpE0t5+QgaBRaHqTPhlLopGz1rPreurlvP9C+tOz7pXbKhFbQjZAcD59rgdiwTij1pgjkdkswJVidibyUSWcaTlH4srXSZgbcuEf9oNzzKZ6NGY5Rv6V2XqzUOiqCbnV069Dv3UVsGt92dHwPffpYBgH9oYAzuG6n0Mpfa4pRHIRy2FTYNN6wQ6SlgxXUA5nskyjVoCVYcyk5xgAKvnHHCWNXdhNcBHYVSjqB79vhOI6uggiZIt2I+OLHj+U2cQNY0tRnWxUfCbohloPNAsCkL35AQ6udmsyYLiwX7I+qGNVX143ti1PEtTC9j/KEdSVhXFRCYwdNjsl6qrPE0WTCk2hiPQX6DlJssMms4uCBu6Ge7YhyNdrVwDgKCBoKKIOSI3TOmtC6q6FILMrA9pvf6IZVeQ1qmUcafY9AYqORXd5nR3K1IWsUg7Rf6woqomTC0vxKapL4tgJeG8f1X1EBEcOKf1rVEs563BjCF2oGp8hMcjUXQF9AnZXgGpSw19gWBLpi6x//v13yb76gKxzsmQ9qrnu6S3+rRub59yff199HznNvx/UEsDBBQAAgAIADWtfVW2svfIpQAAAIIBAAAuAAAAdW5pdmVyc2FsL3BsYXliYWNrX2FuZF9uYXZpZ2F0aW9uX3NldHRpbmdzLnhtbHWQwQqDMBBE736Ff1DoOQR6Lm2F+gMrjhKIiWRXwb9vImpLmx533swuO4ohYlzPuihLRZP4p1AQLWGCOr3nRJlmXJwZSIx3URbw5suRlLDej1UAw8mKdEeWo/9H349XlpZjEe/2DMkHajNAn3OBlaSQo9n0q1YvI3QXEA98ickHR43FFUvjKbT3w7B9/BenbPxsGnDzLTSn9h4zgjp9qEWsbO/9BVBLAwQUAAIACAA1rX1VlQzYTbYDAAD6EAAAJwAAAHVuaXZlcnNhbC9mbGFzaF9wdWJsaXNoaW5nX3NldHRpbmdzLnhtbO1Y3W7bNhS+91MQGnpZK+nSpQlkB1lsY0YTO4i0trkKaJG2iPBHE0m77tXeYRh2s6HdxfY4eog9SQ9F27WbtFPaeguwXTi2yHO+8/H8iomOXgqOprTQTMlWsNvcCRCVqSJMTlrB90nv4ZMAaYMlwVxJ2gqkCtBRuxHldsSZzmJqDIhqBDBSH+amFWTG5IdhOJvNmkznhdtV3BrA181UiTAvqKbS0CLMOZ7Dl5nnVAcLhBoA8BFKLtTajQZCkUc6U8RyihgB5pK5Q2He41hnQejFRji9nhTKSnKiuCpQMRm1gq8Odo73D3aXMh6qwwSVzie6DYtu2RxiQphjgXnMXlGUUTbJgO7+XoBmjJisFTzacyggHd5EqbD90bFDOVHgA2kW8IIaTLDB/tHbM/Sl0csFv0TmEguWJrCD3PlbQSe5+u7yvHtx2h88vUqGw9Okf+5JVDrhJk4UbhqKgJCyRUpXdiJsDE4z4A06Y8w1jcL1paUYcxHEqWFT8Al9j+bYch7bPFeFaZvC0orG+uKK3gdgorGSG2d3z2ikOIS2IgVZKkaUDLCga8GOr5nsgeRugMbgJz5vBcOcShRjCQnGDOYsXQFoO9KGmSqxegvp44JhjgAPKoCiszh4R8GfLM1woek6teWOdmFN28+V5QTNlUWcXVNkFAIXWwG/MorW44/GhRLVKmSoQZozsDhldEbJUeWvBeCHDF2CCWFBE8oh59R4Cz9Y9gqN6FgVgEvxFIoH1pn2+M07AedY63egeMnxQXza73Sv+oNO98UDd0BMplimdwSHnKIiN1vBx3MklVnqgTtSbDWtgkIYqfbqnK356WFYpTXE+QtFYwNfM2E5/pLwK4esQW8x5NuxcpfA/y2D2mYzPK0K3RVvBQ0lziAkHhM2UmhJTC7aYA3AFEukJJ8jnEJn1q5tTJmyGlZ8g/DQ+tMZen1I0+ppAu0TLBaEFrUgd3Yffb33+Jv9JweHzfCvH/98+FGlxcw659iZ80Pr5KNT64ZuTxXCZQ9Z0+8Pku7F8UnSf9ZPLq+S7otkE6DidLNdR6EbJbdPFjeq7u1gKd+Uv5evy1/Kn+DvH+Wv5c/lb+XrOuECyTegcweNy25cR2wwrCM1fFpH6sJPyfO1CVmLAnS9ia9i6HucCQZZsrUc/ofy8LPfcHwibycP77PjPreA/6t+u9+v1FvyXNw96387PO38X7P/lgf90+pqunEXjcJbL8tuRzDJBLjVvcOsbtjtx3s7cLu9davRALTN/1e0G28BUEsDBBQAAgAIADWtfVW4NebOdgMAAJ8MAAAhAAAAdW5pdmVyc2FsL2ZsYXNoX3NraW5fc2V0dGluZ3MueG1slVfbbuIwEH3vVyD2vbTQllYKSPSyUrXdttoi3g0ZwMKxI9uhy9/v+JLEhgRYLCQ8M8dzOx63idpQ3tmCVFTwUbffHV90OsmikBK4nkKWM6Khw0kGo26hQN50e85CMCG/QGvKV8pISlmHpqPuvNBa8MuF4BqPueRCZoR1xz9+2k/Ss5anUAKjOhezJAuo3dwMb++H1+dAvI/B3XD4fNsGWIgsJ3z3Jlbick4Wm5UUBU9NaAOz2mDrXQ6SUb5By9v+/eNzaxKMKv2qIYtiehnguj4PkktQCkxIkzuzTqIYmQMrPd3cm3UmpnZ1vDF7sC1VVFvYcGBWGywnK4iL/HA1GT5ct9tzPD3uytG4HEDDX22JgplPWk0Z2YHcO7xvVitC5EX+PxzJpViZgsaY43SsMEyQFK8fAp4fzDoJMAkZRyeviGI0xTYImToqXpnVZlzWcp9F/mc4JBJzt6Vgn6YJe9PDMGTOYKxlAUmv3DmdWovvj0LjZYLxkjCFBqGoNvrEDD8JDip/TCyr7f7AN+VpYOQFtcVMsCKDJxdv6DRW1ICnp0c7WELbShZEKGHrhUGItbC2fMe6HlgGwtryy7Trg7Pdgfm+xmFKQjwS383j5UctcILbsmDlrtQaT2/mmqvAtReUNplIYWx5NaUZmLYlPStzIfUOYko42dIV0fgu/TZ2851NRiW9PYWnWjOxEk01gya+LUQhFQaD6pnP1neuQeMg7uVQE/0GS11ax8K6Kea5CLlg9zHVvXbb5KQqnNt3NL4mo25G5AbkVAimuh2PwxuIRXfv8iHCzGt8TUG+8qU4E8OFhvB8G2ebsXCX8FxzojVZrDMMqS2DqqSus80NTLzbps7yIpuDfEFCUCgZGcuc3Zqu1gy/ekbhG9IY0KJ0SL3G4zihFeEDgWcAELlYl9fBbZwmK5imDLbAvDYQ2ITbMksU0r8pX8OumJOB5CxC+hlUEyW0ixUNgBnGJeJpFirO4Lwmc2Uzi0ZKOd7rk6OBX45JQ9ZwQtq9Z1J0MOqbKoi9ispJCi2+NJHaH1rvfe5kCxNOMzuBUBG4b9A4DBMi92WxyrIMB/I6BPNsVYepEtCgaYOYOTvuN0GsZn/ITvF6jpcSIBywVngRPAG/YDcXRKbvlUn0JjSoHRpzxFfTzmtlavmBf3omvUDq+lN1An/jPybjf1BLAwQUAAIACAA1rX1VQp0ZyrIDAACEEAAAJgAAAHVuaXZlcnNhbC9odG1sX3B1Ymxpc2hpbmdfc2V0dGluZ3MueG1s7VjNbhs3EL7rKYgNcozWTt06NlYyXEtGhNiS4N228cmglpSWCJfc8keKcuo7FEUvLZIc2sfZh+iTdLiUFClW3HUapS3Qg344nPlmOPNxRqvo5GXO0ZQqzaRoBfvNvQBRkUrCxKQVfJOcP3oSIG2wIJhLQVuBkAE6aTeiwo4401lMjQFVjQBG6OPCtILMmOI4DGezWZPpQrldya0BfN1MZR4WimoqDFVhwfEcPsy8oDpYINQAgFcuxcKs3WggFHmkS0ksp4gRiFwwdyjMn5qcB6HXGuH0xURJK8iZ5FIhNRm1ggdHe6eHR/tLHY/UYTkVLiW6DUInNseYEOaCwDxmryjKKJtkEO3hQYBmjJisFTw+cCigHd5GqbD9ybFDOZOQAmEW8Dk1mGCD/dL7M/Sl0UuBF5G5wDlLE9hB7vitoJPcPL0edq8uev1nN8lgcJH0hj6IyibcxInCTUcRBCStSunKT4SNwWkGcYPNGHNNo3BdtFRjroA4NWwKOaHvhTm2nMe2KKQybaMsrcJYF67C+wBMNJZi4+xujUaSQ2WroICk+YiSPs4hB8NzEaAxJIbPW8GgoALFWAChmMGcpSsLbUfaMFMR6XyhfaoY5gjIAoyn6DIO3vn0R0kzrDRdj2W5o10d0/Z30nKC5tIizl5QZCSCnNocvmUUrRccjZXMKynH2iDNGXicMjqj5KRK0ALwQ46uwUVuwRLoX3BqvIfvLXuFRnQsFeBSPIXLAnKmPX7zXsAF1vodKF7G+DC+6HW6N71+p/v8oTsgJlMs0nuCA4loXpid4OM5EtIs7SAdKbaaVkUhjFR7dc7W/PgyrHgMdf5E1djA1yy3HH9K+FVC1qB3WPLdeLlP4f8ygtpuMzytLrq7vBU0XHEGJfGYsJFCt2Ji0fdqAKZYICn4HOEUWrF2bWPKpNUg8Q3CQ+uPj9DbA02r1QRmI3hUhKpakHv7j784+PKrwydHx83wjx9+f3Sn0WJIDTl27vyUOrtzTN2yPZcqd+wha/a9ftK9Oj1Let/2kuubpPs82QSoYrrdrqPQzY7to8TNpvcnyeifGyXlm/Jt+br8ufwR3n8rfyl/Kn8tX9cpEGi+AZt7WFx34zpq/UEdrcGzOlpXfi4O12ZirRCgz038vYVOx1nOgBc7Y+1nYt7WHzHsTup5su6Gef/mVG29pP+nqjar9LaOhmKaM2f0mVrbjrIWdy97Xw8uOjtNH6uXv/8g6f5u+vxq9Wy58TAZhVufdhsg3/znoN34E1BLAwQUAAIACAA1rX1VT/wHx8MBAAB9BgAAHwAAAHVuaXZlcnNhbC9odG1sX3NraW5fc2V0dGluZ3MuanONlMFu4jAQhu99CpS9VqiU0kBvrNiVKvWw0va22oMThhDheCzbpGWrvvt6EqB2MmnJXPDPl38843jerkb+SfJk9DB6a34361/xutGANGf2cB3rckCvSE+sLNfwXFYgSwVJB6lPr57l9w+CM05UY5odfpOtDfwSpH82QtoQ14yFYTTLaDWjvXBJXjnxX1Tasay2pKDP2d45VOMclQPlxgpNJRom+fazecIKOzDWYL5ANyKHyPQunc3TyRD54Ti9T9PVLORyrLRQhycscJyJfFcY3Kv1Mf+UIqS3Bw3Gn/iuBWa38++raIOytO7RQdVN/GPqYzJMagPWwjHv8p6ChaXIQAa+d3OKT9DIuN/QDl2XtnQnOp1ShLQWBfS6tLhZpotJjCnv1etmL3nLOXh1p1P0xSwjQooDmL7VLUUEot7rCw5QGyyoIz20/2WcUYliXaqi5VYLCpajzZLt0CfZjIxxhmZ9/ipuKEImaEZ7stE1w8412zJXuRqaLheMBsdebtvJ+sTNBcmJXF5kNM29XJ/FaDeuO2po/cfXLcwOzDOi9OOTTgWsnyZgHtUGSRDOiXxbec3X8zecFOzW84uL7O7z6v0/UEsDBBQAAgAIADatfVUtUgwxYgAAAGQAAAAcAAAAdW5pdmVyc2FsL2xvY2FsX3NldHRpbmdzLnhtbLOxr8jNUShLLSrOzM+zVTLUM1BSSM1Lzk/JzEu3VQoNcdO1UFIoLknMS0nMyc9LtVXKy1dSsLfjssnJT07MCU4tKQEqLFYoyEmsTC0KSc0FMkpS/RJzgSpLi1OLTJT07bgAUEsDBBQAAgAIADatfVVo4VdTZxEAAMEfAAAXAAAAdW5pdmVyc2FsL3VuaXZlcnNhbC5wbmftWflfk9eaj1WvSytqua0WWartiAuCuLAaqHXhWlklCAIJtimgbJElLIlJlNZaxJBWVBAQqBQIARLZEkggcc2rDYQqWcAQokYMJIQ0QBJISJgXnPbOzJ2Zz/wB/JBPvue85z3nPNv3Oc978oID/dastlkNgUDWHPvH4RMQyFIYBPIebeXfwJ7kQwV7wb8l6Sf8voRQ+bajYGNZ/MGAgxBIE+n92a+Xg+1V5/5xKh0CsXo4/1sCoMjfQiAOJ48dPgjLRqilvfVjBjigNcWPnBhkXXMe7KBk/NLafi7kxurI48c/PRH1vc2H97n5l9YRlh9L3H5SsmVbW8QV2LUtz2HhjHWbXUVHr++LdCe6b98cO4VLkz11lJ1/K058W+adPi5fujaF320Qd5+P5ys80/lPicLdCKy6Tchz4XQycSb9JQ1OgwX3Z2gdr0qoTqhJ7VwPo3VO/JYRC3YOwdQC+RYyAqcTjuaC7U74fsGRYPPLFb7FzmDzHkZ4wl2pgMSHvweB3EW0CYhFCMxZzL+Bj1Rhx6XF8CXgmMxcUGmffk4GO7/877A1PBhnkshAHbbT4+xanw4d3M+yhUBeDq7aAYFc+KkSnHblIlyEi3ARLsJFuAgX4SJchItwES7C/yf8/cayj8A6DD314H0Xf+8zhV3zpdcF9//rjaGDugdZiGjcRC+7nTl30S9cY355qD7LMmh2pBW0FDAKWAWETBbkQg/b2IZq8NF7E86fTIdQGeVyYc4phWKsU+rXY+2Am31/g8SpBZeGm5JHk2Y2E++GB0MNjYpwDV6G8l87Ei3QitXFUh/I6fFXfr57zezVtb/y+wZmWPlRQb7p+snoNF2/2HO3tzt9YCeZyssf3RzkBmkXCz5H6s1/Dwzx2k4N6oiTyIdCFPfGBvvjaJVMZyGCgcw0QS4w6h1uVeB8L4XCFKqxA0Nx9F3j0JZ0ZGlXbgK9L30/Cwe5J1m1g59X+Xod2L3p4PLoDuRcaunU2t6y31Lv1dWnYzL5D7dTJtGZ9qi9ko8N5QMdTcTK96iCWHDUC70zIfstrGAp/2Ll67KVO6xcwS2uh927wbzim9LCcyj3vCG/kP4p2cMx98qhbj4xeZlwPdQwyKH66EvXNqTgJkv7VPH2+Om3jzHy2BizUgZPUlhiTH9c6sWNT6I6yuUzRnEFRs6mEgDgdT7BXO1u/50fQWMId+n840GUSBrbAWc07fN2SZAG4ZVBQ/1D2QhBc1tgTDgjMTpLPJzggC5DD8qHgYxbFavbXgBJsqpQTyuPFblX0reQPR6BqjoabHcswF82Z1nbMGSa5LRn7mHBXoWpnFxoeWlHwgJSEqM0s3VZ6o/OjlHtaUyaCk81dX1T5Uz7YwRohiX1bEH2pbFSkGelOSEqkRsG2+avrqLWy6n9FJ5KL8AXqVBRVHqYhKYW7ZFjgH1YH8QPA2y/FrTzwyTZuZRlHykOB6f+uKBQr2slZSJOqY9dBCXovcyZqbMVyc0sTPeOT7m8IXN5BU4eWqJt+uSz2gdV34FrllIl386vWfA1nCdoRneCQjajWcayhnX1k/GSNB1qVyhDjVhDQcutCVOKvuEsV4l72aaDjz3Xw2y/yUxJ+oxckFQxPfrUNMYMwV3ZHfirZ8Epjym5O9ZWVfjAyLDPt2oK4CUzUwrRisdpUq2HSqZlaulhGWFOyVEpfbHzkjhDp/OCGi2vHDgdTN0U55HrXonhDJ2fZPthaCwd5eFetB6mmx0PmYNG/e3DXCWGNSYuAAXtga+hDPfrmMhiKRtZHHAnXhn6nUXbHKAM/XG4dpst4GTL/eKUT0HLxhetg1TJxmQvl+eVCSxnd9ZYcVwvoL9IsowrOwgmknevUQxUWB6H1/BS3i2c9qvJvke/RvG2/6CuP96i5LcktWFGCTEI84PL+ETmYHeMpadwQyEZrTQi6EPrPqHVKzJmdJctL3dJnHTGPtSbViPTOcZZLCYVFfnQtcTiAMCbyjogmmAE4eW7DAFSFDrHTtyeMoqkSdzskTm9Ll3mrKOJEpw5exOgO9rVnY1V9tAQtCk8AFSq00wFw7DcBClSpgAmUks+cShFxMsmW8cwVk7iTTpMlsmWPKxCV/lBXeJ41XEKrluu8klc4cgtrV+jqC7o45vWpwviP7ZCVjo5APUrKQGKx+i1FEzTHJ9g7r0dP6t8zVE9ziwrvo551aBSTgy4/+j2TgeC9/UTpQJ2nOmH9PTuSopC4HHTujlZif66j6zCDlypRSPPp4hdk2zkrifvTo3wIh0k03HdNXJ1bMJEx9mpRHjA59irgACIoRF1uuyr+2/SquSZCVcvdqRM7ZGrR81tQ5rpjdfhKFlT2VfBjdgx02yET2CLq4/baE4kUpx+us9Vx6w9Z+WkyT/ECSf9U6xqC3J5iyoSdyKEs7eFR1p2re7cKbyRwdMEE912MVRuL+iTW8x2FLoqLWsnmbthJHVPM0zziFg1JC3p+omvh0Y6x2AEblgYzG6iBz/vXMAHFG3oyIDjLslU4hFoUOKEyJjjHfjGi5xQ0eaPg1vfs4Gub1BkcSRSXpuPKPV5RJFhQVon8k0gSmlMxcr37P96TE7hYbE4b1W/sdmHX76PJGlwpcZwg1YmTjVdt2/zdzg+Kr6vbWNys6OwHDny9yJh/7De7mHdcmE26zhhS+icFNmJz8nZhX3yTvpoGkOGkYZ6ruDO3Js+7yF4Ry8DzgeF1q8G0NVICr2Pm7cPCL34zJB86QghN7QobDDjd30MUD9H/aMOOCMBw7p0IBMh0CEhes8Tc/CirE6hlsi5HAZEFiVHUaXESsqxL0jJLhQVdzoXEWeyJ/LoNtDNn5DqEOQ+col6E7+nKZdSXgtN2HLjAA2zh3Geb6ADeYNjzdoOeAzJmjdculfOmob+Yut4Wd4cm5mkKmDofr279SHPhMxpiJ3ZHsYJ9Q3cZtqYKEP7FrGpILOccoiS0Z8jO5MEqimOXO4xziiSGd4pgQng+zoEVQ6Xpw40IvsVtv0Z/o3iUYJG5BksoeAMEVm+msR3VNOw9ZHkde1WEfT+7bpj5uc1eW4dGNsde5Q+IK23kyNuSefQM9PHepnDdDijVd257aNDXV0FzBMAXKJRcdPvssd/fNEaXa8ukPjQByZT+/LVZEcrqPJSK+ILk5T9DCT14YlqRD9AU5WeVFf96hu4GyS7UuQyoUdI/TPrdpzu8xTPHAot8ap1x0As9GK9Ao2TSqIMVoY0glxN5h3V2YiKaFGEOmAsK5CrAkz1Q9mUECA64aqYBPTz9DroDJVn6ueisQKdPFmlwt72GmJ34ca6ZJFxHV24FNkvgbvISpmWPaY5JZe3RjP8ZC5djW8OSBW2G8WbSDmzln5V2QPP3fYo4rebjv9Hjq0bmGwCmBskItnfMQ0m7gnQmD2iW3U/fYWkdM+T2EbQaeZsdFt/S7oFd3IsaGRTXQPfGJuv1DI7BQQxWVwYWcNwp7orVVgCb9Vg0lWAHg0KQFcBea+n8w4Th5vAraMO61SJhOchRYYmogThbjRq9VdRaUJXHR6Qjzb1qr1hH8J6caqZUbrVM4MwbSrZzqF2mAnFDAyJsmUFXKCabc/o6vXcTXUvSOXI2YGvbEfcYxOTSjaMJWTiQbte2Lkf66OPMHwjMT5mWdSuUdRuPbSksaUen5W6oQX3sMPzaDDRtxkW0tI7eaa1zIOOh290TJMnPvZIeE9U8YNBz9Ud5ZmJ1nxmUsYTR5iEGhPoBrgX3xQTgYgYMRlZPzd+t3FuHLlJrAkhhcOHjMZh9ShN5aM2i2J5ajXWZPXzMqF4blSUEXV5xFRjX69lR1uyo4mgDEb8aDLRoCbTNKacDrUNq2ypHKOTJZ9HpnbQLMaUsqU6r+eoawLyZCZ90CdOAbjlrm4/0aJAkpIrgtsiqcCYcc8CoTorNyG7sl182yIN20XzKbtgPWx4o+ZzF8f0P03yIjzog6LNYpqjrrPc/CQ1SKTsKTMyHUHy5PELkqVaevlgASBVoquBiX43O2CCyZaZJsBUo0HW87BSe3ls1bD6E1KTb+NG1HHMvEhht5JV63imhLN9yH4wug719sF7LwYAgsBR25Fk8Ygkg7xwYHjxbG/vgRbjVK1vF+bNz35Dd5zrVXEqCModtEl+OgdLD+BcEHFaVDwwPga8JFdlZ7hkCkGlGp5YSM/AakrJbt0jGpeZ93Yr72l0PRgfhfSB2OPy71NmavjTdZGX+2tWKcb6RXaoTYamWSi/fFkvYpP7vASWribLskZDH3CSZ2BCubyjLZK+QvOQJZtQy9CsE7uSraBBWdAVbnah3jfSK/UyJPzM1oVkkJB/pXp1bak7ilqOUdYJW3p9TB8HHdA+Ut5f4dAZcTTifiZoA87v4ggDsVbHitmvPIKh+99SY/dFxW+QN4nez8ZJrR8NTCz41sngG1rP6CpZcb+QeSwhiMqd57lbWkChJJZEsg2hyLJ7KSXnQBNkDpC3XpSzxro02maL4OvWUY+bYqEP95l1rw+93L8IXVV0S1oeu028R45+qvZ+BDJb2hSOMeo6Bua1y2W1rHLQd3jPJOPo8beeu/8WR0SWH1oI4rb7+S7sdszLiyuc75zta8eZ9I/3tCU1gmfkP5hgdE+xIveLAg4ol7fE3FXJLD/sfndMoXLJNkDSwAD71aDtXvJvad+0j3Z07ivtvmFkcj1+LoXT+dPORo+bqMGkkmW98/5ToNSTDMdImNubHAVVAYAri+q7aiPBiUJKHgSYz3gNLKhc9XrCEpgi20xNDL5xiN8H519M7RqOoKYz+BdfiDYi26QDaXXvfOZlE2AfhdO3VHSlL5MAuLW4NN1nGqNa6O1j3Bd9nDN7uTegYqepGOpwfK4/moRpatigEslWYpKw7gl0zbOk2ziB6y4gqWNh997khC/3sfOaZ9fXsKrx0ZStWckzppNFjYgVgFls3hc1Hg0Xqr1vVDKdskwHoI9c+Rct2gc2Oq+0sckzYF5ID/9OmVIC8ndjFMMZfx0l08p9J18JSebfwmsKQ9qt4nqLcN3lpEb29qsarx4uVRPX845dYmd1xbu8Fyh+xUfRNSp7WDR1QbrIKkv/YTNfkCbwo8CFLSS471w1J8Y8EkT4xmv9JdVp/fkBYGzGg5JVouzYz8bCq9jUrOpMnGPKgmjwhvw6m5bhePDo9Nl/rldsHGae+J2UmcezNP6FCIeWimfRlgMjnDkFgYafdsSj/5p6wjPj1AKNd3ww76DrYWXWBx9vfuf3RNM4SxO4pcszTrKdpz2kyZZlbFktvj8200zK4mgmCI6VeleJYeRfCqnElTuKS6Exeu0fVRW3fEgFdf/LsG78G9SM43behIE8+8RBLJ2fWMHWzVbjvUBexYG87PUvhZiNzrEvnnD9joWLRyH1c3fqfL96FVSbDje/WTp3AMceU4n6ehvGCS+fMQ44kn6hn5KUq9PnS73A2/9laZi/tDNnMnCr2ifhdmQWPQDi4ffP8mq+Eu12IHV8hfaOY6BG5Q5z08o8x/L2wq8kfruiVN305RCFMj9m5sWUaXvZHa+YeIXWbb7A7lOnasjpp0E3aQkPhj92SY25BCeEzM4oKjjTcIoLYYaXde2sT4qMjWvy/3MeCt7h3EI1bDTVi2PLjzubkSewy4Wxcx8awvoNGx7v/ElpqLMnzGrneQfr+MuQLSNFypx25UQe9V9yDg41Tm+okYW/ui7I8fImZKXave14o0/+/hniYJizqqid9mAzZ5vlTWEQ1T7nzc/5vrU+FJ6SOeAFOXdboKkpPpd2RdnpT8hKyOCDxfpli2td13fz3xbE//O3BWn2aHVRTTjkz7viGHzOX3fF2eo2cc1f18jCOVI4IieWCT6EoMLXhMm3kBPOz5lkFc4rIZB7pZTbmM71sP3z19JCtYRRu3MJBDLIo9yg3BqyrRfOLdm9zdVs9wXip/nXjx0JPEz98nTuvwNQSwMEFAACAAgANq19VT12t3lKAAAAagAAABsAAAB1bml2ZXJzYWwvdW5pdmVyc2FsLnBuZy54bWyzsa/IzVEoSy0qzszPs1Uy1DNQsrfj5bIpKEoty0wtV6gAigEFIUBJoRLINUJwyzNTSjJslSyMLBBiGamZ6RkltkpmRgh9+kAjAVBLAQIAABQAAgAIAKJNRFI2YVgCRwMAAOEJAAAUAAAAAAAAAAEAAAAAAAAAAAB1bml2ZXJzYWwvcGxheWVyLnhtbFBLAQIAABQAAgAIADWtfVWQQuBNNgYAAFMXAAAdAAAAAAAAAAEAAAAAAHkDAAB1bml2ZXJzYWwvY29tbW9uX21lc3NhZ2VzLmxuZ1BLAQIAABQAAgAIADWtfVW2svfIpQAAAIIBAAAuAAAAAAAAAAEAAAAAAOoJAAB1bml2ZXJzYWwvcGxheWJhY2tfYW5kX25hdmlnYXRpb25fc2V0dGluZ3MueG1sUEsBAgAAFAACAAgANa19VZUM2E22AwAA+hAAACcAAAAAAAAAAQAAAAAA2woAAHVuaXZlcnNhbC9mbGFzaF9wdWJsaXNoaW5nX3NldHRpbmdzLnhtbFBLAQIAABQAAgAIADWtfVW4NebOdgMAAJ8MAAAhAAAAAAAAAAEAAAAAANYOAAB1bml2ZXJzYWwvZmxhc2hfc2tpbl9zZXR0aW5ncy54bWxQSwECAAAUAAIACAA1rX1VQp0ZyrIDAACEEAAAJgAAAAAAAAABAAAAAACLEgAAdW5pdmVyc2FsL2h0bWxfcHVibGlzaGluZ19zZXR0aW5ncy54bWxQSwECAAAUAAIACAA1rX1VT/wHx8MBAAB9BgAAHwAAAAAAAAABAAAAAACBFgAAdW5pdmVyc2FsL2h0bWxfc2tpbl9zZXR0aW5ncy5qc1BLAQIAABQAAgAIADatfVUtUgwxYgAAAGQAAAAcAAAAAAAAAAEAAAAAAIEYAAB1bml2ZXJzYWwvbG9jYWxfc2V0dGluZ3MueG1sUEsBAgAAFAACAAgANq19VWjhV1NnEQAAwR8AABcAAAAAAAAAAAAAAAAAHRkAAHVuaXZlcnNhbC91bml2ZXJzYWwucG5nUEsBAgAAFAACAAgANq19VT12t3lKAAAAagAAABsAAAAAAAAAAQAAAAAAuSoAAHVuaXZlcnNhbC91bml2ZXJzYWwucG5nLnhtbFBLBQYAAAAACgAKAAYDAAA8KwAAAAA="/>
  <p:tag name="ISPRING_LMS_API_VERSION" val="SCORM 2004 (2nd edition)"/>
  <p:tag name="ISPRING_ULTRA_SCORM_COURSE_ID" val="F7F47DFF-F458-4CB2-88F3-7ADA56826B5E"/>
  <p:tag name="ISPRING_CMI5_LAUNCH_METHOD" val="any window"/>
  <p:tag name="ISPRINGCLOUDFOLDERID" val="1"/>
  <p:tag name="ISPRINGONLINEFOLDERID" val="1"/>
  <p:tag name="ISPRING_OUTPUT_FOLDER" val="[[&quot;\u0010J=\uFFFD{25352E17-2B09-4CF5-9153-18EFD82425F9}&quot;,&quot;C:\\Users\\giordok\\Documents\\SCHOOL\\Β' Γυμνασίου\\Φυσική\\Παρουσιάσεις\\Δυνάμεις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ORIGINAL_SIZE&quot;},&quot;accessibilitySettings&quot;:{&quot;enabled&quot;:&quot;T_FALSE&quot;,&quot;language&quot;:&quot;EN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}}"/>
  <p:tag name="ISPRING_SCORM_RATE_SLIDES" val="0"/>
  <p:tag name="ISPRING_SCORM_PASSING_SCORE" val="0.000000"/>
  <p:tag name="ISPRING_CURRENT_PLAYER_ID" val="universal"/>
  <p:tag name="ISPRING_PRESENTATION_TITLE" val="ΣΥΝΘΕΣΗ ΔΥΝΑΜΕΩΝ"/>
  <p:tag name="ISPRING_FIRST_PUBLISH" val="1"/>
  <p:tag name="ISPRING_UUID" val="{75744A50-BBE3-418C-9951-57F0875076DD}"/>
  <p:tag name="ISPRING_RESOURCE_FOLDER" val="C:\Users\giordok\Documents\SCHOOL\Β' Γυμνασίου\Φυσική\Παρουσιάσεις\Δυνάμεις\ΣΥΝΘΕΣΗ ΔΥΝΑΜΕΩΝ\"/>
  <p:tag name="ISPRING_PRESENTATION_PATH" val="C:\Users\giordok\Documents\SCHOOL\Β' Γυμνασίου\Φυσική\Παρουσιάσεις\Δυνάμεις\ΣΥΝΘΕΣΗ ΔΥΝΑΜΕΩΝ.pptx"/>
  <p:tag name="ISPRING_PROJECT_VERSION" val="9.3"/>
  <p:tag name="ISPRING_PROJECT_FOLDER_UPDATED" val="1"/>
  <p:tag name="ISPRING_SCREEN_RECS_UPDATED" val="C:\Users\giordok\Documents\SCHOOL\Β' Γυμνασίου\Φυσική\Παρουσιάσεις\Δυνάμεις\ΣΥΝΘΕΣΗ ΔΥΝΑΜΕΩΝ\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3C69417-56BA-466C-85A1-311782C6D2D5}:25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E5F2D62-028A-4E8A-BF00-02F56D79F250}:25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0087E712-6F70-4C1A-9637-F76472208EFA}:25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8B19347-E737-4BDC-9A9A-F4EA4C68403F}:25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EF9E3020-0C4C-45AE-9C73-E54E39576AE2}:260"/>
</p:tagLst>
</file>

<file path=ppt/theme/theme1.xml><?xml version="1.0" encoding="utf-8"?>
<a:theme xmlns:a="http://schemas.openxmlformats.org/drawingml/2006/main" name="Office Them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Διακριτικά στερεά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5060</TotalTime>
  <Words>552</Words>
  <Application>Microsoft Office PowerPoint</Application>
  <PresentationFormat>Προβολή στην οθόνη (4:3)</PresentationFormat>
  <Paragraphs>104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ΣΥΝΘΕΣΗ ΔΥΝΑΜΕΩΝ</dc:title>
  <dc:creator>giordok</dc:creator>
  <cp:lastModifiedBy>giordok</cp:lastModifiedBy>
  <cp:revision>35</cp:revision>
  <dcterms:created xsi:type="dcterms:W3CDTF">2022-11-12T19:20:23Z</dcterms:created>
  <dcterms:modified xsi:type="dcterms:W3CDTF">2022-12-01T16:32:19Z</dcterms:modified>
</cp:coreProperties>
</file>