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59" r:id="rId3"/>
    <p:sldId id="265" r:id="rId4"/>
    <p:sldId id="264" r:id="rId5"/>
    <p:sldId id="261" r:id="rId6"/>
    <p:sldId id="266" r:id="rId7"/>
    <p:sldId id="267" r:id="rId8"/>
    <p:sldId id="268" r:id="rId9"/>
    <p:sldId id="270" r:id="rId10"/>
    <p:sldId id="269" r:id="rId11"/>
    <p:sldId id="271" r:id="rId12"/>
    <p:sldId id="272" r:id="rId13"/>
  </p:sldIdLst>
  <p:sldSz cx="9144000" cy="6858000" type="screen4x3"/>
  <p:notesSz cx="6858000" cy="9144000"/>
  <p:custDataLst>
    <p:tags r:id="rId15"/>
  </p:custDataLst>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006666"/>
    <a:srgbClr val="008000"/>
    <a:srgbClr val="000066"/>
    <a:srgbClr val="000000"/>
    <a:srgbClr val="00FF00"/>
    <a:srgbClr val="4B4B4B"/>
    <a:srgbClr val="33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94660"/>
  </p:normalViewPr>
  <p:slideViewPr>
    <p:cSldViewPr>
      <p:cViewPr varScale="1">
        <p:scale>
          <a:sx n="74" d="100"/>
          <a:sy n="74" d="100"/>
        </p:scale>
        <p:origin x="3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F8D60-20A5-4A0A-B352-48986B8E375F}" type="datetimeFigureOut">
              <a:rPr lang="el-GR" smtClean="0"/>
              <a:t>10/2/2023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51E8F-F51F-4053-B63A-ED9AA9E8CD0B}" type="slidenum">
              <a:rPr lang="el-GR" smtClean="0"/>
              <a:t>‹#›</a:t>
            </a:fld>
            <a:endParaRPr lang="el-GR"/>
          </a:p>
        </p:txBody>
      </p:sp>
    </p:spTree>
    <p:extLst>
      <p:ext uri="{BB962C8B-B14F-4D97-AF65-F5344CB8AC3E}">
        <p14:creationId xmlns:p14="http://schemas.microsoft.com/office/powerpoint/2010/main" val="192866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1</a:t>
            </a:fld>
            <a:endParaRPr lang="el-GR"/>
          </a:p>
        </p:txBody>
      </p:sp>
    </p:spTree>
    <p:extLst>
      <p:ext uri="{BB962C8B-B14F-4D97-AF65-F5344CB8AC3E}">
        <p14:creationId xmlns:p14="http://schemas.microsoft.com/office/powerpoint/2010/main" val="390482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10</a:t>
            </a:fld>
            <a:endParaRPr lang="el-GR"/>
          </a:p>
        </p:txBody>
      </p:sp>
    </p:spTree>
    <p:extLst>
      <p:ext uri="{BB962C8B-B14F-4D97-AF65-F5344CB8AC3E}">
        <p14:creationId xmlns:p14="http://schemas.microsoft.com/office/powerpoint/2010/main" val="284453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11</a:t>
            </a:fld>
            <a:endParaRPr lang="el-GR"/>
          </a:p>
        </p:txBody>
      </p:sp>
    </p:spTree>
    <p:extLst>
      <p:ext uri="{BB962C8B-B14F-4D97-AF65-F5344CB8AC3E}">
        <p14:creationId xmlns:p14="http://schemas.microsoft.com/office/powerpoint/2010/main" val="40904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2</a:t>
            </a:fld>
            <a:endParaRPr lang="el-GR"/>
          </a:p>
        </p:txBody>
      </p:sp>
    </p:spTree>
    <p:extLst>
      <p:ext uri="{BB962C8B-B14F-4D97-AF65-F5344CB8AC3E}">
        <p14:creationId xmlns:p14="http://schemas.microsoft.com/office/powerpoint/2010/main" val="340508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3</a:t>
            </a:fld>
            <a:endParaRPr lang="el-GR"/>
          </a:p>
        </p:txBody>
      </p:sp>
    </p:spTree>
    <p:extLst>
      <p:ext uri="{BB962C8B-B14F-4D97-AF65-F5344CB8AC3E}">
        <p14:creationId xmlns:p14="http://schemas.microsoft.com/office/powerpoint/2010/main" val="256291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4</a:t>
            </a:fld>
            <a:endParaRPr lang="el-GR"/>
          </a:p>
        </p:txBody>
      </p:sp>
    </p:spTree>
    <p:extLst>
      <p:ext uri="{BB962C8B-B14F-4D97-AF65-F5344CB8AC3E}">
        <p14:creationId xmlns:p14="http://schemas.microsoft.com/office/powerpoint/2010/main" val="137014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5</a:t>
            </a:fld>
            <a:endParaRPr lang="el-GR"/>
          </a:p>
        </p:txBody>
      </p:sp>
    </p:spTree>
    <p:extLst>
      <p:ext uri="{BB962C8B-B14F-4D97-AF65-F5344CB8AC3E}">
        <p14:creationId xmlns:p14="http://schemas.microsoft.com/office/powerpoint/2010/main" val="299931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6</a:t>
            </a:fld>
            <a:endParaRPr lang="el-GR"/>
          </a:p>
        </p:txBody>
      </p:sp>
    </p:spTree>
    <p:extLst>
      <p:ext uri="{BB962C8B-B14F-4D97-AF65-F5344CB8AC3E}">
        <p14:creationId xmlns:p14="http://schemas.microsoft.com/office/powerpoint/2010/main" val="373697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7</a:t>
            </a:fld>
            <a:endParaRPr lang="el-GR"/>
          </a:p>
        </p:txBody>
      </p:sp>
    </p:spTree>
    <p:extLst>
      <p:ext uri="{BB962C8B-B14F-4D97-AF65-F5344CB8AC3E}">
        <p14:creationId xmlns:p14="http://schemas.microsoft.com/office/powerpoint/2010/main" val="237153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8</a:t>
            </a:fld>
            <a:endParaRPr lang="el-GR"/>
          </a:p>
        </p:txBody>
      </p:sp>
    </p:spTree>
    <p:extLst>
      <p:ext uri="{BB962C8B-B14F-4D97-AF65-F5344CB8AC3E}">
        <p14:creationId xmlns:p14="http://schemas.microsoft.com/office/powerpoint/2010/main" val="412539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C1651E8F-F51F-4053-B63A-ED9AA9E8CD0B}" type="slidenum">
              <a:rPr lang="el-GR" smtClean="0"/>
              <a:t>9</a:t>
            </a:fld>
            <a:endParaRPr lang="el-GR"/>
          </a:p>
        </p:txBody>
      </p:sp>
    </p:spTree>
    <p:extLst>
      <p:ext uri="{BB962C8B-B14F-4D97-AF65-F5344CB8AC3E}">
        <p14:creationId xmlns:p14="http://schemas.microsoft.com/office/powerpoint/2010/main" val="17788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BBAE1A-36DA-4A9A-8291-9E94BDB10640}"/>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92EF117-53A2-4039-A7DF-E044DCE55C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434616A-9384-492D-889F-8C489F219A15}"/>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E00980D0-BA16-4F21-86CB-3F8C50149FD1}"/>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888AF0E5-31B6-455D-89F1-40D2F3ABADC5}"/>
              </a:ext>
            </a:extLst>
          </p:cNvPr>
          <p:cNvSpPr>
            <a:spLocks noGrp="1"/>
          </p:cNvSpPr>
          <p:nvPr>
            <p:ph type="sldNum" sz="quarter" idx="12"/>
          </p:nvPr>
        </p:nvSpPr>
        <p:spPr/>
        <p:txBody>
          <a:bodyPr/>
          <a:lstStyle>
            <a:lvl1pPr>
              <a:defRPr/>
            </a:lvl1pPr>
          </a:lstStyle>
          <a:p>
            <a:fld id="{A7E16D79-5CEA-4552-8EE1-BEDE0B1036CF}" type="slidenum">
              <a:rPr lang="el-GR" altLang="el-GR"/>
              <a:pPr/>
              <a:t>‹#›</a:t>
            </a:fld>
            <a:endParaRPr lang="el-GR" altLang="el-GR"/>
          </a:p>
        </p:txBody>
      </p:sp>
    </p:spTree>
    <p:extLst>
      <p:ext uri="{BB962C8B-B14F-4D97-AF65-F5344CB8AC3E}">
        <p14:creationId xmlns:p14="http://schemas.microsoft.com/office/powerpoint/2010/main" val="18819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2DDAF0-F077-4669-B239-64BAF7D447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70F9B08-CA2D-4552-9E22-24FC2BFCEBE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5A57441-C086-419F-A246-78527AF70CAD}"/>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AE01E22B-526F-4E6A-8219-4DB181B7A913}"/>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6EE3BA5-03AB-4D82-9ED3-A16D710968E3}"/>
              </a:ext>
            </a:extLst>
          </p:cNvPr>
          <p:cNvSpPr>
            <a:spLocks noGrp="1"/>
          </p:cNvSpPr>
          <p:nvPr>
            <p:ph type="sldNum" sz="quarter" idx="12"/>
          </p:nvPr>
        </p:nvSpPr>
        <p:spPr/>
        <p:txBody>
          <a:bodyPr/>
          <a:lstStyle>
            <a:lvl1pPr>
              <a:defRPr/>
            </a:lvl1pPr>
          </a:lstStyle>
          <a:p>
            <a:fld id="{C0E823AA-F13F-4382-9ECA-85706A073CCF}" type="slidenum">
              <a:rPr lang="el-GR" altLang="el-GR"/>
              <a:pPr/>
              <a:t>‹#›</a:t>
            </a:fld>
            <a:endParaRPr lang="el-GR" altLang="el-GR"/>
          </a:p>
        </p:txBody>
      </p:sp>
    </p:spTree>
    <p:extLst>
      <p:ext uri="{BB962C8B-B14F-4D97-AF65-F5344CB8AC3E}">
        <p14:creationId xmlns:p14="http://schemas.microsoft.com/office/powerpoint/2010/main" val="166578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A6CE4ED-DCCC-4F09-80A2-F42560B4C6CD}"/>
              </a:ext>
            </a:extLst>
          </p:cNvPr>
          <p:cNvSpPr>
            <a:spLocks noGrp="1"/>
          </p:cNvSpPr>
          <p:nvPr>
            <p:ph type="title" orient="vert"/>
          </p:nvPr>
        </p:nvSpPr>
        <p:spPr>
          <a:xfrm>
            <a:off x="6629400" y="274638"/>
            <a:ext cx="2057400" cy="5851525"/>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2BD95A8-EEF4-4DA3-B1E6-11F2CD659B4D}"/>
              </a:ext>
            </a:extLst>
          </p:cNvPr>
          <p:cNvSpPr>
            <a:spLocks noGrp="1"/>
          </p:cNvSpPr>
          <p:nvPr>
            <p:ph type="body" orient="vert" idx="1"/>
          </p:nvPr>
        </p:nvSpPr>
        <p:spPr>
          <a:xfrm>
            <a:off x="457200" y="274638"/>
            <a:ext cx="6019800" cy="58515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B3661F-2883-47A1-9CDA-C66D7C90B5DD}"/>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D847F2C0-7567-49D1-AAF3-5BAED3DE2D0B}"/>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F4BF9B44-A62A-4B59-8B30-0EAD9C836CF8}"/>
              </a:ext>
            </a:extLst>
          </p:cNvPr>
          <p:cNvSpPr>
            <a:spLocks noGrp="1"/>
          </p:cNvSpPr>
          <p:nvPr>
            <p:ph type="sldNum" sz="quarter" idx="12"/>
          </p:nvPr>
        </p:nvSpPr>
        <p:spPr/>
        <p:txBody>
          <a:bodyPr/>
          <a:lstStyle>
            <a:lvl1pPr>
              <a:defRPr/>
            </a:lvl1pPr>
          </a:lstStyle>
          <a:p>
            <a:fld id="{B6B0486B-87E1-4D19-B72B-15A5B3ACCF79}" type="slidenum">
              <a:rPr lang="el-GR" altLang="el-GR"/>
              <a:pPr/>
              <a:t>‹#›</a:t>
            </a:fld>
            <a:endParaRPr lang="el-GR" altLang="el-GR"/>
          </a:p>
        </p:txBody>
      </p:sp>
    </p:spTree>
    <p:extLst>
      <p:ext uri="{BB962C8B-B14F-4D97-AF65-F5344CB8AC3E}">
        <p14:creationId xmlns:p14="http://schemas.microsoft.com/office/powerpoint/2010/main" val="538881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72016F-366F-4D80-B951-90EF69C4A1A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17DC451-EEDB-45D5-BAFF-41FCAF741BD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EC4993-6D1D-492C-AE3D-E0AFBC38A641}"/>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B356EDFD-B779-4DE6-85E7-0B1AED408B28}"/>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75E9DD10-9AB0-46C4-8ABB-8CB31B4D39EA}"/>
              </a:ext>
            </a:extLst>
          </p:cNvPr>
          <p:cNvSpPr>
            <a:spLocks noGrp="1"/>
          </p:cNvSpPr>
          <p:nvPr>
            <p:ph type="sldNum" sz="quarter" idx="12"/>
          </p:nvPr>
        </p:nvSpPr>
        <p:spPr/>
        <p:txBody>
          <a:bodyPr/>
          <a:lstStyle>
            <a:lvl1pPr>
              <a:defRPr/>
            </a:lvl1pPr>
          </a:lstStyle>
          <a:p>
            <a:fld id="{5884930B-F8F4-477C-B387-5A6BBE5B6402}" type="slidenum">
              <a:rPr lang="el-GR" altLang="el-GR"/>
              <a:pPr/>
              <a:t>‹#›</a:t>
            </a:fld>
            <a:endParaRPr lang="el-GR" altLang="el-GR"/>
          </a:p>
        </p:txBody>
      </p:sp>
    </p:spTree>
    <p:extLst>
      <p:ext uri="{BB962C8B-B14F-4D97-AF65-F5344CB8AC3E}">
        <p14:creationId xmlns:p14="http://schemas.microsoft.com/office/powerpoint/2010/main" val="232290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C7EED5-DE51-48D6-B2EE-E193EEF62617}"/>
              </a:ext>
            </a:extLst>
          </p:cNvPr>
          <p:cNvSpPr>
            <a:spLocks noGrp="1"/>
          </p:cNvSpPr>
          <p:nvPr>
            <p:ph type="title"/>
          </p:nvPr>
        </p:nvSpPr>
        <p:spPr>
          <a:xfrm>
            <a:off x="623888" y="1709738"/>
            <a:ext cx="78867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E0740C3-05A5-4E19-A84D-88CBDFF40FA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D170D78-90E2-48C0-876B-2ADC83FD6993}"/>
              </a:ext>
            </a:extLst>
          </p:cNvPr>
          <p:cNvSpPr>
            <a:spLocks noGrp="1"/>
          </p:cNvSpPr>
          <p:nvPr>
            <p:ph type="dt" sz="half"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2C3F750-A4A7-45E4-AEBC-D1D45C0CE376}"/>
              </a:ext>
            </a:extLst>
          </p:cNvPr>
          <p:cNvSpPr>
            <a:spLocks noGrp="1"/>
          </p:cNvSpPr>
          <p:nvPr>
            <p:ph type="ftr" sz="quarter" idx="11"/>
          </p:nvPr>
        </p:nvSpPr>
        <p:spPr/>
        <p:txBody>
          <a:bodyPr/>
          <a:lstStyle>
            <a:lvl1pPr>
              <a:defRPr/>
            </a:lvl1pPr>
          </a:lstStyle>
          <a:p>
            <a:endParaRPr lang="el-GR" altLang="el-GR"/>
          </a:p>
        </p:txBody>
      </p:sp>
      <p:sp>
        <p:nvSpPr>
          <p:cNvPr id="6" name="Θέση αριθμού διαφάνειας 5">
            <a:extLst>
              <a:ext uri="{FF2B5EF4-FFF2-40B4-BE49-F238E27FC236}">
                <a16:creationId xmlns:a16="http://schemas.microsoft.com/office/drawing/2014/main" id="{96332F7A-4ED3-4320-8340-2B69B26B6527}"/>
              </a:ext>
            </a:extLst>
          </p:cNvPr>
          <p:cNvSpPr>
            <a:spLocks noGrp="1"/>
          </p:cNvSpPr>
          <p:nvPr>
            <p:ph type="sldNum" sz="quarter" idx="12"/>
          </p:nvPr>
        </p:nvSpPr>
        <p:spPr/>
        <p:txBody>
          <a:bodyPr/>
          <a:lstStyle>
            <a:lvl1pPr>
              <a:defRPr/>
            </a:lvl1pPr>
          </a:lstStyle>
          <a:p>
            <a:fld id="{58336CFD-F2C1-438E-B9EE-48AC6AB7DD08}" type="slidenum">
              <a:rPr lang="el-GR" altLang="el-GR"/>
              <a:pPr/>
              <a:t>‹#›</a:t>
            </a:fld>
            <a:endParaRPr lang="el-GR" altLang="el-GR"/>
          </a:p>
        </p:txBody>
      </p:sp>
    </p:spTree>
    <p:extLst>
      <p:ext uri="{BB962C8B-B14F-4D97-AF65-F5344CB8AC3E}">
        <p14:creationId xmlns:p14="http://schemas.microsoft.com/office/powerpoint/2010/main" val="201369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C2367-D0A2-4C91-A500-EDB931EE88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9CBD71-6512-44AA-ABA1-2FC137E0D5A5}"/>
              </a:ext>
            </a:extLst>
          </p:cNvPr>
          <p:cNvSpPr>
            <a:spLocks noGrp="1"/>
          </p:cNvSpPr>
          <p:nvPr>
            <p:ph sz="half" idx="1"/>
          </p:nvPr>
        </p:nvSpPr>
        <p:spPr>
          <a:xfrm>
            <a:off x="457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9759B9F-797A-4BD7-944D-EBB77A7D2E6C}"/>
              </a:ext>
            </a:extLst>
          </p:cNvPr>
          <p:cNvSpPr>
            <a:spLocks noGrp="1"/>
          </p:cNvSpPr>
          <p:nvPr>
            <p:ph sz="half" idx="2"/>
          </p:nvPr>
        </p:nvSpPr>
        <p:spPr>
          <a:xfrm>
            <a:off x="4648200" y="1600200"/>
            <a:ext cx="4038600" cy="452596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302D93B-1161-4F13-9B9A-5F75788A10CE}"/>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3CD21D46-BA04-4C1E-A050-B8DB8AA94A0D}"/>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DEAC2933-3CC3-4EA0-A6BF-07AF304099DE}"/>
              </a:ext>
            </a:extLst>
          </p:cNvPr>
          <p:cNvSpPr>
            <a:spLocks noGrp="1"/>
          </p:cNvSpPr>
          <p:nvPr>
            <p:ph type="sldNum" sz="quarter" idx="12"/>
          </p:nvPr>
        </p:nvSpPr>
        <p:spPr/>
        <p:txBody>
          <a:bodyPr/>
          <a:lstStyle>
            <a:lvl1pPr>
              <a:defRPr/>
            </a:lvl1pPr>
          </a:lstStyle>
          <a:p>
            <a:fld id="{62C75F4C-2BEE-4C01-BF39-A85D3294E4B6}" type="slidenum">
              <a:rPr lang="el-GR" altLang="el-GR"/>
              <a:pPr/>
              <a:t>‹#›</a:t>
            </a:fld>
            <a:endParaRPr lang="el-GR" altLang="el-GR"/>
          </a:p>
        </p:txBody>
      </p:sp>
    </p:spTree>
    <p:extLst>
      <p:ext uri="{BB962C8B-B14F-4D97-AF65-F5344CB8AC3E}">
        <p14:creationId xmlns:p14="http://schemas.microsoft.com/office/powerpoint/2010/main" val="38936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691B7-15FE-49F6-A5DB-31A2E704E514}"/>
              </a:ext>
            </a:extLst>
          </p:cNvPr>
          <p:cNvSpPr>
            <a:spLocks noGrp="1"/>
          </p:cNvSpPr>
          <p:nvPr>
            <p:ph type="title"/>
          </p:nvPr>
        </p:nvSpPr>
        <p:spPr>
          <a:xfrm>
            <a:off x="630238" y="365125"/>
            <a:ext cx="78867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F42C1E-2CF4-49E1-A65E-F68B185E61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0468D1C-D0D3-4686-8A59-26F186734C82}"/>
              </a:ext>
            </a:extLst>
          </p:cNvPr>
          <p:cNvSpPr>
            <a:spLocks noGrp="1"/>
          </p:cNvSpPr>
          <p:nvPr>
            <p:ph sz="half" idx="2"/>
          </p:nvPr>
        </p:nvSpPr>
        <p:spPr>
          <a:xfrm>
            <a:off x="630238" y="2505075"/>
            <a:ext cx="386873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77227C1B-1CB4-4A8B-85A9-117401052B4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A58609F-2F9B-44CF-8424-33F511ABA792}"/>
              </a:ext>
            </a:extLst>
          </p:cNvPr>
          <p:cNvSpPr>
            <a:spLocks noGrp="1"/>
          </p:cNvSpPr>
          <p:nvPr>
            <p:ph sz="quarter" idx="4"/>
          </p:nvPr>
        </p:nvSpPr>
        <p:spPr>
          <a:xfrm>
            <a:off x="4629150" y="2505075"/>
            <a:ext cx="38877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8F61C85-FBD6-4D69-88E5-E5258854723D}"/>
              </a:ext>
            </a:extLst>
          </p:cNvPr>
          <p:cNvSpPr>
            <a:spLocks noGrp="1"/>
          </p:cNvSpPr>
          <p:nvPr>
            <p:ph type="dt" sz="half"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DE771D3F-D79A-4C3A-92FD-871CF704D7E9}"/>
              </a:ext>
            </a:extLst>
          </p:cNvPr>
          <p:cNvSpPr>
            <a:spLocks noGrp="1"/>
          </p:cNvSpPr>
          <p:nvPr>
            <p:ph type="ftr" sz="quarter" idx="11"/>
          </p:nvPr>
        </p:nvSpPr>
        <p:spPr/>
        <p:txBody>
          <a:bodyPr/>
          <a:lstStyle>
            <a:lvl1pPr>
              <a:defRPr/>
            </a:lvl1pPr>
          </a:lstStyle>
          <a:p>
            <a:endParaRPr lang="el-GR" altLang="el-GR"/>
          </a:p>
        </p:txBody>
      </p:sp>
      <p:sp>
        <p:nvSpPr>
          <p:cNvPr id="9" name="Θέση αριθμού διαφάνειας 8">
            <a:extLst>
              <a:ext uri="{FF2B5EF4-FFF2-40B4-BE49-F238E27FC236}">
                <a16:creationId xmlns:a16="http://schemas.microsoft.com/office/drawing/2014/main" id="{BBC66C81-18A9-4366-8B66-88886D6BDA28}"/>
              </a:ext>
            </a:extLst>
          </p:cNvPr>
          <p:cNvSpPr>
            <a:spLocks noGrp="1"/>
          </p:cNvSpPr>
          <p:nvPr>
            <p:ph type="sldNum" sz="quarter" idx="12"/>
          </p:nvPr>
        </p:nvSpPr>
        <p:spPr/>
        <p:txBody>
          <a:bodyPr/>
          <a:lstStyle>
            <a:lvl1pPr>
              <a:defRPr/>
            </a:lvl1pPr>
          </a:lstStyle>
          <a:p>
            <a:fld id="{1F279DB3-FB47-4DC4-9990-F67DCD5CBF61}" type="slidenum">
              <a:rPr lang="el-GR" altLang="el-GR"/>
              <a:pPr/>
              <a:t>‹#›</a:t>
            </a:fld>
            <a:endParaRPr lang="el-GR" altLang="el-GR"/>
          </a:p>
        </p:txBody>
      </p:sp>
    </p:spTree>
    <p:extLst>
      <p:ext uri="{BB962C8B-B14F-4D97-AF65-F5344CB8AC3E}">
        <p14:creationId xmlns:p14="http://schemas.microsoft.com/office/powerpoint/2010/main" val="392597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F7B97F-8BF8-437C-8785-093FA9473D3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CADC5B9-9B8B-4209-A9B0-831D6860CEF1}"/>
              </a:ext>
            </a:extLst>
          </p:cNvPr>
          <p:cNvSpPr>
            <a:spLocks noGrp="1"/>
          </p:cNvSpPr>
          <p:nvPr>
            <p:ph type="dt" sz="half"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07B72D53-50B6-45F8-A080-A07AACEE32D6}"/>
              </a:ext>
            </a:extLst>
          </p:cNvPr>
          <p:cNvSpPr>
            <a:spLocks noGrp="1"/>
          </p:cNvSpPr>
          <p:nvPr>
            <p:ph type="ftr" sz="quarter" idx="11"/>
          </p:nvPr>
        </p:nvSpPr>
        <p:spPr/>
        <p:txBody>
          <a:bodyPr/>
          <a:lstStyle>
            <a:lvl1pPr>
              <a:defRPr/>
            </a:lvl1pPr>
          </a:lstStyle>
          <a:p>
            <a:endParaRPr lang="el-GR" altLang="el-GR"/>
          </a:p>
        </p:txBody>
      </p:sp>
      <p:sp>
        <p:nvSpPr>
          <p:cNvPr id="5" name="Θέση αριθμού διαφάνειας 4">
            <a:extLst>
              <a:ext uri="{FF2B5EF4-FFF2-40B4-BE49-F238E27FC236}">
                <a16:creationId xmlns:a16="http://schemas.microsoft.com/office/drawing/2014/main" id="{0900D42B-0B67-4A9C-9D8B-54F27B38BD08}"/>
              </a:ext>
            </a:extLst>
          </p:cNvPr>
          <p:cNvSpPr>
            <a:spLocks noGrp="1"/>
          </p:cNvSpPr>
          <p:nvPr>
            <p:ph type="sldNum" sz="quarter" idx="12"/>
          </p:nvPr>
        </p:nvSpPr>
        <p:spPr/>
        <p:txBody>
          <a:bodyPr/>
          <a:lstStyle>
            <a:lvl1pPr>
              <a:defRPr/>
            </a:lvl1pPr>
          </a:lstStyle>
          <a:p>
            <a:fld id="{476B8777-4CD7-45DB-91FF-DDDC9EBDADE2}" type="slidenum">
              <a:rPr lang="el-GR" altLang="el-GR"/>
              <a:pPr/>
              <a:t>‹#›</a:t>
            </a:fld>
            <a:endParaRPr lang="el-GR" altLang="el-GR"/>
          </a:p>
        </p:txBody>
      </p:sp>
    </p:spTree>
    <p:extLst>
      <p:ext uri="{BB962C8B-B14F-4D97-AF65-F5344CB8AC3E}">
        <p14:creationId xmlns:p14="http://schemas.microsoft.com/office/powerpoint/2010/main" val="33563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4D56DBE-80D9-44BF-BB71-7EDF960B9402}"/>
              </a:ext>
            </a:extLst>
          </p:cNvPr>
          <p:cNvSpPr>
            <a:spLocks noGrp="1"/>
          </p:cNvSpPr>
          <p:nvPr>
            <p:ph type="dt" sz="half"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B25E4BF7-EC1F-4147-82C1-5478821258EF}"/>
              </a:ext>
            </a:extLst>
          </p:cNvPr>
          <p:cNvSpPr>
            <a:spLocks noGrp="1"/>
          </p:cNvSpPr>
          <p:nvPr>
            <p:ph type="ftr" sz="quarter" idx="11"/>
          </p:nvPr>
        </p:nvSpPr>
        <p:spPr/>
        <p:txBody>
          <a:bodyPr/>
          <a:lstStyle>
            <a:lvl1pPr>
              <a:defRPr/>
            </a:lvl1pPr>
          </a:lstStyle>
          <a:p>
            <a:endParaRPr lang="el-GR" altLang="el-GR"/>
          </a:p>
        </p:txBody>
      </p:sp>
      <p:sp>
        <p:nvSpPr>
          <p:cNvPr id="4" name="Θέση αριθμού διαφάνειας 3">
            <a:extLst>
              <a:ext uri="{FF2B5EF4-FFF2-40B4-BE49-F238E27FC236}">
                <a16:creationId xmlns:a16="http://schemas.microsoft.com/office/drawing/2014/main" id="{711367E2-2DD6-4C68-A5F4-ECA70AA5CB73}"/>
              </a:ext>
            </a:extLst>
          </p:cNvPr>
          <p:cNvSpPr>
            <a:spLocks noGrp="1"/>
          </p:cNvSpPr>
          <p:nvPr>
            <p:ph type="sldNum" sz="quarter" idx="12"/>
          </p:nvPr>
        </p:nvSpPr>
        <p:spPr/>
        <p:txBody>
          <a:bodyPr/>
          <a:lstStyle>
            <a:lvl1pPr>
              <a:defRPr/>
            </a:lvl1pPr>
          </a:lstStyle>
          <a:p>
            <a:fld id="{6546DDAE-D08A-4187-B452-E9975E46F27D}" type="slidenum">
              <a:rPr lang="el-GR" altLang="el-GR"/>
              <a:pPr/>
              <a:t>‹#›</a:t>
            </a:fld>
            <a:endParaRPr lang="el-GR" altLang="el-GR"/>
          </a:p>
        </p:txBody>
      </p:sp>
    </p:spTree>
    <p:extLst>
      <p:ext uri="{BB962C8B-B14F-4D97-AF65-F5344CB8AC3E}">
        <p14:creationId xmlns:p14="http://schemas.microsoft.com/office/powerpoint/2010/main" val="244620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2616B8-687D-43DC-88F6-A5C35D0626C0}"/>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923FF12-67CE-4A7E-BE9A-1DB7E75EF77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F50DE2F-E6AE-4463-92FD-82BEF968B02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B0AC09-93F1-451E-B704-3A1851BB83CD}"/>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738DEC07-D108-46C0-9061-6CB6D2126439}"/>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296DDDDF-F18E-434D-B86F-AB59477A2A12}"/>
              </a:ext>
            </a:extLst>
          </p:cNvPr>
          <p:cNvSpPr>
            <a:spLocks noGrp="1"/>
          </p:cNvSpPr>
          <p:nvPr>
            <p:ph type="sldNum" sz="quarter" idx="12"/>
          </p:nvPr>
        </p:nvSpPr>
        <p:spPr/>
        <p:txBody>
          <a:bodyPr/>
          <a:lstStyle>
            <a:lvl1pPr>
              <a:defRPr/>
            </a:lvl1pPr>
          </a:lstStyle>
          <a:p>
            <a:fld id="{9B6C1968-7508-4C8E-BF79-BB49E9EF13E5}" type="slidenum">
              <a:rPr lang="el-GR" altLang="el-GR"/>
              <a:pPr/>
              <a:t>‹#›</a:t>
            </a:fld>
            <a:endParaRPr lang="el-GR" altLang="el-GR"/>
          </a:p>
        </p:txBody>
      </p:sp>
    </p:spTree>
    <p:extLst>
      <p:ext uri="{BB962C8B-B14F-4D97-AF65-F5344CB8AC3E}">
        <p14:creationId xmlns:p14="http://schemas.microsoft.com/office/powerpoint/2010/main" val="28529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02FBC8-5D6A-4A1F-A031-D299DC4B41AC}"/>
              </a:ext>
            </a:extLst>
          </p:cNvPr>
          <p:cNvSpPr>
            <a:spLocks noGrp="1"/>
          </p:cNvSpPr>
          <p:nvPr>
            <p:ph type="title"/>
          </p:nvPr>
        </p:nvSpPr>
        <p:spPr>
          <a:xfrm>
            <a:off x="630238" y="457200"/>
            <a:ext cx="2949575"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5331447-F745-4EDD-9F73-D4739BC7BBF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7372B70-4812-40A9-AE95-A1A1FE5E5C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85255CB-43C1-4D1E-8AD4-1BD666D248E4}"/>
              </a:ext>
            </a:extLst>
          </p:cNvPr>
          <p:cNvSpPr>
            <a:spLocks noGrp="1"/>
          </p:cNvSpPr>
          <p:nvPr>
            <p:ph type="dt" sz="half"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D6F2E078-4CD5-4E54-AB65-EB6327C1DF91}"/>
              </a:ext>
            </a:extLst>
          </p:cNvPr>
          <p:cNvSpPr>
            <a:spLocks noGrp="1"/>
          </p:cNvSpPr>
          <p:nvPr>
            <p:ph type="ftr" sz="quarter" idx="11"/>
          </p:nvPr>
        </p:nvSpPr>
        <p:spPr/>
        <p:txBody>
          <a:bodyPr/>
          <a:lstStyle>
            <a:lvl1pPr>
              <a:defRPr/>
            </a:lvl1pPr>
          </a:lstStyle>
          <a:p>
            <a:endParaRPr lang="el-GR" altLang="el-GR"/>
          </a:p>
        </p:txBody>
      </p:sp>
      <p:sp>
        <p:nvSpPr>
          <p:cNvPr id="7" name="Θέση αριθμού διαφάνειας 6">
            <a:extLst>
              <a:ext uri="{FF2B5EF4-FFF2-40B4-BE49-F238E27FC236}">
                <a16:creationId xmlns:a16="http://schemas.microsoft.com/office/drawing/2014/main" id="{FB7C0EF3-BEC0-4D4E-9634-4FE26F7E7A31}"/>
              </a:ext>
            </a:extLst>
          </p:cNvPr>
          <p:cNvSpPr>
            <a:spLocks noGrp="1"/>
          </p:cNvSpPr>
          <p:nvPr>
            <p:ph type="sldNum" sz="quarter" idx="12"/>
          </p:nvPr>
        </p:nvSpPr>
        <p:spPr/>
        <p:txBody>
          <a:bodyPr/>
          <a:lstStyle>
            <a:lvl1pPr>
              <a:defRPr/>
            </a:lvl1pPr>
          </a:lstStyle>
          <a:p>
            <a:fld id="{E0E351F7-58B3-4987-B6FD-5E9CC5DCB41D}" type="slidenum">
              <a:rPr lang="el-GR" altLang="el-GR"/>
              <a:pPr/>
              <a:t>‹#›</a:t>
            </a:fld>
            <a:endParaRPr lang="el-GR" altLang="el-GR"/>
          </a:p>
        </p:txBody>
      </p:sp>
    </p:spTree>
    <p:extLst>
      <p:ext uri="{BB962C8B-B14F-4D97-AF65-F5344CB8AC3E}">
        <p14:creationId xmlns:p14="http://schemas.microsoft.com/office/powerpoint/2010/main" val="25704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BB76FA-BD3E-4C29-8CE6-DAF86281F8D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
        <p:nvSpPr>
          <p:cNvPr id="1027" name="Rectangle 3">
            <a:extLst>
              <a:ext uri="{FF2B5EF4-FFF2-40B4-BE49-F238E27FC236}">
                <a16:creationId xmlns:a16="http://schemas.microsoft.com/office/drawing/2014/main" id="{345C087A-6173-4E17-A54C-60D9316C1B6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a:extLst>
              <a:ext uri="{FF2B5EF4-FFF2-40B4-BE49-F238E27FC236}">
                <a16:creationId xmlns:a16="http://schemas.microsoft.com/office/drawing/2014/main" id="{9D5791A6-5C12-4ED7-9F63-80A01B80D4E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ltLang="el-GR"/>
          </a:p>
        </p:txBody>
      </p:sp>
      <p:sp>
        <p:nvSpPr>
          <p:cNvPr id="1029" name="Rectangle 5">
            <a:extLst>
              <a:ext uri="{FF2B5EF4-FFF2-40B4-BE49-F238E27FC236}">
                <a16:creationId xmlns:a16="http://schemas.microsoft.com/office/drawing/2014/main" id="{8144D477-8181-4281-86AF-D28B8BE3787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ltLang="el-GR"/>
          </a:p>
        </p:txBody>
      </p:sp>
      <p:sp>
        <p:nvSpPr>
          <p:cNvPr id="1030" name="Rectangle 6">
            <a:extLst>
              <a:ext uri="{FF2B5EF4-FFF2-40B4-BE49-F238E27FC236}">
                <a16:creationId xmlns:a16="http://schemas.microsoft.com/office/drawing/2014/main" id="{992E62AC-459A-4F3D-907A-EA62831182E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754BCB4-3C3B-422F-81CF-CB4BD58B0604}" type="slidenum">
              <a:rPr lang="el-GR" altLang="el-GR"/>
              <a:pPr/>
              <a:t>‹#›</a:t>
            </a:fld>
            <a:endParaRPr lang="el-GR" altLang="el-G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Ομάδα 17">
            <a:extLst>
              <a:ext uri="{FF2B5EF4-FFF2-40B4-BE49-F238E27FC236}">
                <a16:creationId xmlns:a16="http://schemas.microsoft.com/office/drawing/2014/main" id="{9EA95599-803B-914B-CDAD-265A82329AEA}"/>
              </a:ext>
            </a:extLst>
          </p:cNvPr>
          <p:cNvGrpSpPr/>
          <p:nvPr/>
        </p:nvGrpSpPr>
        <p:grpSpPr>
          <a:xfrm>
            <a:off x="609600" y="533400"/>
            <a:ext cx="2514600" cy="3657600"/>
            <a:chOff x="1447800" y="914400"/>
            <a:chExt cx="1689279" cy="2209800"/>
          </a:xfrm>
        </p:grpSpPr>
        <p:cxnSp>
          <p:nvCxnSpPr>
            <p:cNvPr id="4" name="Ευθεία γραμμή σύνδεσης 3">
              <a:extLst>
                <a:ext uri="{FF2B5EF4-FFF2-40B4-BE49-F238E27FC236}">
                  <a16:creationId xmlns:a16="http://schemas.microsoft.com/office/drawing/2014/main" id="{F733E1A6-F02E-8103-45B9-A629102EDF5B}"/>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6E53587A-F3CC-40DB-99F8-094E9D9A3B31}"/>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F6B05B7C-F9EC-167F-04FD-D7B3F93110AA}"/>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19" name="Ορθογώνιο 18">
            <a:extLst>
              <a:ext uri="{FF2B5EF4-FFF2-40B4-BE49-F238E27FC236}">
                <a16:creationId xmlns:a16="http://schemas.microsoft.com/office/drawing/2014/main" id="{28DBE2F0-176D-476B-5337-C63BBA107AD7}"/>
              </a:ext>
            </a:extLst>
          </p:cNvPr>
          <p:cNvSpPr/>
          <p:nvPr/>
        </p:nvSpPr>
        <p:spPr>
          <a:xfrm>
            <a:off x="645221" y="1052511"/>
            <a:ext cx="2444069" cy="30864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3" name="Ευθεία γραμμή σύνδεσης 22">
            <a:extLst>
              <a:ext uri="{FF2B5EF4-FFF2-40B4-BE49-F238E27FC236}">
                <a16:creationId xmlns:a16="http://schemas.microsoft.com/office/drawing/2014/main" id="{B27CE8D1-BC68-BF02-BB94-B346BAFA0A53}"/>
              </a:ext>
            </a:extLst>
          </p:cNvPr>
          <p:cNvCxnSpPr>
            <a:cxnSpLocks/>
          </p:cNvCxnSpPr>
          <p:nvPr/>
        </p:nvCxnSpPr>
        <p:spPr>
          <a:xfrm>
            <a:off x="642941" y="2743200"/>
            <a:ext cx="2446349"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Ορθογώνιο 24">
            <a:extLst>
              <a:ext uri="{FF2B5EF4-FFF2-40B4-BE49-F238E27FC236}">
                <a16:creationId xmlns:a16="http://schemas.microsoft.com/office/drawing/2014/main" id="{8641F33F-40B2-AA94-349D-C183661D4B58}"/>
              </a:ext>
            </a:extLst>
          </p:cNvPr>
          <p:cNvSpPr/>
          <p:nvPr/>
        </p:nvSpPr>
        <p:spPr>
          <a:xfrm>
            <a:off x="685800" y="1143000"/>
            <a:ext cx="304800" cy="3047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1</a:t>
            </a:r>
            <a:endParaRPr lang="el-GR" dirty="0"/>
          </a:p>
        </p:txBody>
      </p:sp>
      <p:sp>
        <p:nvSpPr>
          <p:cNvPr id="32" name="Ορθογώνιο 31">
            <a:extLst>
              <a:ext uri="{FF2B5EF4-FFF2-40B4-BE49-F238E27FC236}">
                <a16:creationId xmlns:a16="http://schemas.microsoft.com/office/drawing/2014/main" id="{95127AE3-1BE2-1359-EFCE-3948BC1CC540}"/>
              </a:ext>
            </a:extLst>
          </p:cNvPr>
          <p:cNvSpPr/>
          <p:nvPr/>
        </p:nvSpPr>
        <p:spPr>
          <a:xfrm>
            <a:off x="685800" y="2819406"/>
            <a:ext cx="304800" cy="3047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2</a:t>
            </a:r>
            <a:endParaRPr lang="el-GR" dirty="0"/>
          </a:p>
        </p:txBody>
      </p:sp>
      <p:cxnSp>
        <p:nvCxnSpPr>
          <p:cNvPr id="40" name="Ευθύγραμμο βέλος σύνδεσης 39">
            <a:extLst>
              <a:ext uri="{FF2B5EF4-FFF2-40B4-BE49-F238E27FC236}">
                <a16:creationId xmlns:a16="http://schemas.microsoft.com/office/drawing/2014/main" id="{13611CE5-4586-8770-A35D-7D9262B7A0CC}"/>
              </a:ext>
            </a:extLst>
          </p:cNvPr>
          <p:cNvCxnSpPr>
            <a:cxnSpLocks/>
          </p:cNvCxnSpPr>
          <p:nvPr/>
        </p:nvCxnSpPr>
        <p:spPr>
          <a:xfrm>
            <a:off x="1828800" y="1828800"/>
            <a:ext cx="0" cy="685800"/>
          </a:xfrm>
          <a:prstGeom prst="straightConnector1">
            <a:avLst/>
          </a:prstGeom>
          <a:ln w="38100">
            <a:solidFill>
              <a:srgbClr val="C00000"/>
            </a:solidFill>
            <a:headEnd type="oval" w="med" len="med"/>
            <a:tailEnd type="stealth" w="lg" len="med"/>
          </a:ln>
        </p:spPr>
        <p:style>
          <a:lnRef idx="1">
            <a:schemeClr val="accent1"/>
          </a:lnRef>
          <a:fillRef idx="0">
            <a:schemeClr val="accent1"/>
          </a:fillRef>
          <a:effectRef idx="0">
            <a:schemeClr val="accent1"/>
          </a:effectRef>
          <a:fontRef idx="minor">
            <a:schemeClr val="tx1"/>
          </a:fontRef>
        </p:style>
      </p:cxnSp>
      <p:sp>
        <p:nvSpPr>
          <p:cNvPr id="42" name="Φυσαλίδα ομιλίας: Ορθογώνιο 41">
            <a:extLst>
              <a:ext uri="{FF2B5EF4-FFF2-40B4-BE49-F238E27FC236}">
                <a16:creationId xmlns:a16="http://schemas.microsoft.com/office/drawing/2014/main" id="{605E4596-F8F9-9EA2-C2C9-320FF2AE73B1}"/>
              </a:ext>
            </a:extLst>
          </p:cNvPr>
          <p:cNvSpPr/>
          <p:nvPr/>
        </p:nvSpPr>
        <p:spPr>
          <a:xfrm>
            <a:off x="982432" y="2038354"/>
            <a:ext cx="541568" cy="476246"/>
          </a:xfrm>
          <a:prstGeom prst="wedgeRectCallout">
            <a:avLst>
              <a:gd name="adj1" fmla="val 88558"/>
              <a:gd name="adj2" fmla="val 2193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w</a:t>
            </a:r>
            <a:r>
              <a:rPr lang="en-US" sz="2400" baseline="-25000" dirty="0"/>
              <a:t>1</a:t>
            </a:r>
            <a:endParaRPr lang="el-GR" sz="2400" baseline="-25000" dirty="0"/>
          </a:p>
        </p:txBody>
      </p:sp>
      <p:cxnSp>
        <p:nvCxnSpPr>
          <p:cNvPr id="43" name="Ευθύγραμμο βέλος σύνδεσης 42">
            <a:extLst>
              <a:ext uri="{FF2B5EF4-FFF2-40B4-BE49-F238E27FC236}">
                <a16:creationId xmlns:a16="http://schemas.microsoft.com/office/drawing/2014/main" id="{B282FBE7-69BB-94BE-34B6-DB696E37AF1C}"/>
              </a:ext>
            </a:extLst>
          </p:cNvPr>
          <p:cNvCxnSpPr>
            <a:cxnSpLocks/>
          </p:cNvCxnSpPr>
          <p:nvPr/>
        </p:nvCxnSpPr>
        <p:spPr>
          <a:xfrm>
            <a:off x="1828800" y="2743200"/>
            <a:ext cx="0" cy="685800"/>
          </a:xfrm>
          <a:prstGeom prst="straightConnector1">
            <a:avLst/>
          </a:prstGeom>
          <a:ln w="38100">
            <a:solidFill>
              <a:srgbClr val="C00000"/>
            </a:solidFill>
            <a:headEnd type="oval" w="med" len="med"/>
            <a:tailEnd type="stealth" w="lg" len="med"/>
          </a:ln>
        </p:spPr>
        <p:style>
          <a:lnRef idx="1">
            <a:schemeClr val="accent1"/>
          </a:lnRef>
          <a:fillRef idx="0">
            <a:schemeClr val="accent1"/>
          </a:fillRef>
          <a:effectRef idx="0">
            <a:schemeClr val="accent1"/>
          </a:effectRef>
          <a:fontRef idx="minor">
            <a:schemeClr val="tx1"/>
          </a:fontRef>
        </p:style>
      </p:cxnSp>
      <p:sp>
        <p:nvSpPr>
          <p:cNvPr id="44" name="Φυσαλίδα ομιλίας: Ορθογώνιο 43">
            <a:extLst>
              <a:ext uri="{FF2B5EF4-FFF2-40B4-BE49-F238E27FC236}">
                <a16:creationId xmlns:a16="http://schemas.microsoft.com/office/drawing/2014/main" id="{40F6A792-0161-8CC0-3708-7DF9CFA1B0B9}"/>
              </a:ext>
            </a:extLst>
          </p:cNvPr>
          <p:cNvSpPr/>
          <p:nvPr/>
        </p:nvSpPr>
        <p:spPr>
          <a:xfrm>
            <a:off x="914400" y="3276600"/>
            <a:ext cx="541568" cy="476246"/>
          </a:xfrm>
          <a:prstGeom prst="wedgeRectCallout">
            <a:avLst>
              <a:gd name="adj1" fmla="val 88558"/>
              <a:gd name="adj2" fmla="val -3485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F</a:t>
            </a:r>
            <a:r>
              <a:rPr lang="en-US" sz="2400" baseline="-25000" dirty="0"/>
              <a:t>1</a:t>
            </a:r>
            <a:endParaRPr lang="el-GR" sz="2400" baseline="-25000" dirty="0"/>
          </a:p>
        </p:txBody>
      </p:sp>
      <p:sp>
        <p:nvSpPr>
          <p:cNvPr id="2" name="Φυσαλίδα ομιλίας: Ορθογώνιο με στρογγυλεμένες γωνίες 1">
            <a:extLst>
              <a:ext uri="{FF2B5EF4-FFF2-40B4-BE49-F238E27FC236}">
                <a16:creationId xmlns:a16="http://schemas.microsoft.com/office/drawing/2014/main" id="{6614FC0C-53BD-9F05-ABC9-63A2CC30E110}"/>
              </a:ext>
            </a:extLst>
          </p:cNvPr>
          <p:cNvSpPr/>
          <p:nvPr/>
        </p:nvSpPr>
        <p:spPr>
          <a:xfrm>
            <a:off x="3810000" y="2667000"/>
            <a:ext cx="5029195" cy="762000"/>
          </a:xfrm>
          <a:prstGeom prst="wedgeRoundRectCallout">
            <a:avLst>
              <a:gd name="adj1" fmla="val -62566"/>
              <a:gd name="adj2" fmla="val -3008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Έστω μια νοητή διαχωριστική επιφάνεια με εμβαδό Α που χωρίζει το υγρό σε δύο τμήματα</a:t>
            </a:r>
          </a:p>
        </p:txBody>
      </p:sp>
      <p:sp>
        <p:nvSpPr>
          <p:cNvPr id="3" name="Φυσαλίδα ομιλίας: Ορθογώνιο με στρογγυλεμένες γωνίες 2">
            <a:extLst>
              <a:ext uri="{FF2B5EF4-FFF2-40B4-BE49-F238E27FC236}">
                <a16:creationId xmlns:a16="http://schemas.microsoft.com/office/drawing/2014/main" id="{55F1240D-5BE5-8D72-090D-952419921B44}"/>
              </a:ext>
            </a:extLst>
          </p:cNvPr>
          <p:cNvSpPr/>
          <p:nvPr/>
        </p:nvSpPr>
        <p:spPr>
          <a:xfrm>
            <a:off x="3810000" y="304800"/>
            <a:ext cx="5029195" cy="1295400"/>
          </a:xfrm>
          <a:prstGeom prst="wedgeRoundRectCallout">
            <a:avLst>
              <a:gd name="adj1" fmla="val -70249"/>
              <a:gd name="adj2" fmla="val 6168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Η μάζα του νερού 1 που βρίσκεται πάνω από τη διαχωριστική επιφάνεια σπρώχνει την μάζα 2 που βρίσκεται από κάτω με μια δύναμη τόση όση είναι το βάρος της</a:t>
            </a:r>
          </a:p>
        </p:txBody>
      </p:sp>
      <p:sp>
        <p:nvSpPr>
          <p:cNvPr id="5" name="Ορθογώνιο 4">
            <a:extLst>
              <a:ext uri="{FF2B5EF4-FFF2-40B4-BE49-F238E27FC236}">
                <a16:creationId xmlns:a16="http://schemas.microsoft.com/office/drawing/2014/main" id="{AB5AFDED-0B0A-08C8-D439-F10274BDD488}"/>
              </a:ext>
            </a:extLst>
          </p:cNvPr>
          <p:cNvSpPr/>
          <p:nvPr/>
        </p:nvSpPr>
        <p:spPr>
          <a:xfrm>
            <a:off x="4495800" y="1882734"/>
            <a:ext cx="1981199" cy="5299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F</a:t>
            </a:r>
            <a:r>
              <a:rPr lang="en-US" sz="2400" baseline="-25000" dirty="0"/>
              <a:t>1</a:t>
            </a:r>
            <a:r>
              <a:rPr lang="en-US" sz="2400" dirty="0"/>
              <a:t> = w</a:t>
            </a:r>
            <a:r>
              <a:rPr lang="en-US" sz="2400" baseline="-25000" dirty="0"/>
              <a:t>1</a:t>
            </a:r>
            <a:endParaRPr lang="el-GR" sz="2400" baseline="-25000" dirty="0"/>
          </a:p>
        </p:txBody>
      </p:sp>
      <p:sp>
        <p:nvSpPr>
          <p:cNvPr id="7" name="Φυσαλίδα ομιλίας: Ορθογώνιο με στρογγυλεμένες γωνίες 6">
            <a:extLst>
              <a:ext uri="{FF2B5EF4-FFF2-40B4-BE49-F238E27FC236}">
                <a16:creationId xmlns:a16="http://schemas.microsoft.com/office/drawing/2014/main" id="{6346ADDE-E5C0-06F2-2F3C-D859F93CE62A}"/>
              </a:ext>
            </a:extLst>
          </p:cNvPr>
          <p:cNvSpPr/>
          <p:nvPr/>
        </p:nvSpPr>
        <p:spPr>
          <a:xfrm>
            <a:off x="3822878" y="3733799"/>
            <a:ext cx="5029193" cy="762001"/>
          </a:xfrm>
          <a:prstGeom prst="wedgeRoundRectCallout">
            <a:avLst>
              <a:gd name="adj1" fmla="val -73074"/>
              <a:gd name="adj2" fmla="val -3708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Η μάζα του υγρού 2 δέχεται πίεση σε κάθε σημείο της διαχωριστικής επιφάνειας</a:t>
            </a:r>
          </a:p>
        </p:txBody>
      </p:sp>
      <p:sp>
        <p:nvSpPr>
          <p:cNvPr id="11" name="Ορθογώνιο: Στρογγύλεμα γωνιών 10">
            <a:extLst>
              <a:ext uri="{FF2B5EF4-FFF2-40B4-BE49-F238E27FC236}">
                <a16:creationId xmlns:a16="http://schemas.microsoft.com/office/drawing/2014/main" id="{FA9AE0B8-9BC3-1D57-F94C-B227A903F657}"/>
              </a:ext>
            </a:extLst>
          </p:cNvPr>
          <p:cNvSpPr/>
          <p:nvPr/>
        </p:nvSpPr>
        <p:spPr>
          <a:xfrm>
            <a:off x="684727" y="4962123"/>
            <a:ext cx="458273" cy="457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P</a:t>
            </a:r>
            <a:endParaRPr lang="el-GR" sz="2400" b="1" dirty="0"/>
          </a:p>
        </p:txBody>
      </p:sp>
      <p:sp>
        <p:nvSpPr>
          <p:cNvPr id="12" name="Ίσο 11">
            <a:extLst>
              <a:ext uri="{FF2B5EF4-FFF2-40B4-BE49-F238E27FC236}">
                <a16:creationId xmlns:a16="http://schemas.microsoft.com/office/drawing/2014/main" id="{1F864EB0-24AD-F9D8-2057-2D9EE273233F}"/>
              </a:ext>
            </a:extLst>
          </p:cNvPr>
          <p:cNvSpPr/>
          <p:nvPr/>
        </p:nvSpPr>
        <p:spPr>
          <a:xfrm>
            <a:off x="1371600" y="4962123"/>
            <a:ext cx="381000" cy="457200"/>
          </a:xfrm>
          <a:prstGeom prst="mathEqual">
            <a:avLst>
              <a:gd name="adj1" fmla="val 14278"/>
              <a:gd name="adj2" fmla="val 199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sp>
        <p:nvSpPr>
          <p:cNvPr id="13" name="Σύμβολο διαίρεσης 12">
            <a:extLst>
              <a:ext uri="{FF2B5EF4-FFF2-40B4-BE49-F238E27FC236}">
                <a16:creationId xmlns:a16="http://schemas.microsoft.com/office/drawing/2014/main" id="{D02DD812-5B1B-FE91-9F77-26FFA6717D99}"/>
              </a:ext>
            </a:extLst>
          </p:cNvPr>
          <p:cNvSpPr/>
          <p:nvPr/>
        </p:nvSpPr>
        <p:spPr>
          <a:xfrm>
            <a:off x="1828800" y="5076960"/>
            <a:ext cx="914400" cy="280824"/>
          </a:xfrm>
          <a:prstGeom prst="mathDivid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4" name="Ορθογώνιο: Στρογγύλεμα γωνιών 13">
            <a:extLst>
              <a:ext uri="{FF2B5EF4-FFF2-40B4-BE49-F238E27FC236}">
                <a16:creationId xmlns:a16="http://schemas.microsoft.com/office/drawing/2014/main" id="{3E18CBA1-50BC-39F1-62CC-C542CB4C8078}"/>
              </a:ext>
            </a:extLst>
          </p:cNvPr>
          <p:cNvSpPr/>
          <p:nvPr/>
        </p:nvSpPr>
        <p:spPr>
          <a:xfrm>
            <a:off x="1942563" y="4572000"/>
            <a:ext cx="6858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F</a:t>
            </a:r>
            <a:r>
              <a:rPr lang="en-US" sz="2400" b="1" baseline="-25000" dirty="0"/>
              <a:t>1</a:t>
            </a:r>
            <a:endParaRPr lang="el-GR" sz="2400" b="1" baseline="-25000" dirty="0"/>
          </a:p>
        </p:txBody>
      </p:sp>
      <p:sp>
        <p:nvSpPr>
          <p:cNvPr id="15" name="Ορθογώνιο: Στρογγύλεμα γωνιών 14">
            <a:extLst>
              <a:ext uri="{FF2B5EF4-FFF2-40B4-BE49-F238E27FC236}">
                <a16:creationId xmlns:a16="http://schemas.microsoft.com/office/drawing/2014/main" id="{1E7A2FD6-F658-FD96-5F4D-B36B5E46CAEB}"/>
              </a:ext>
            </a:extLst>
          </p:cNvPr>
          <p:cNvSpPr/>
          <p:nvPr/>
        </p:nvSpPr>
        <p:spPr>
          <a:xfrm>
            <a:off x="2057400" y="5368881"/>
            <a:ext cx="458273"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A</a:t>
            </a:r>
            <a:endParaRPr lang="el-GR" sz="2400" b="1" dirty="0"/>
          </a:p>
        </p:txBody>
      </p:sp>
      <p:sp>
        <p:nvSpPr>
          <p:cNvPr id="26" name="Ορθογώνιο: Στρογγύλεμα γωνιών 25">
            <a:extLst>
              <a:ext uri="{FF2B5EF4-FFF2-40B4-BE49-F238E27FC236}">
                <a16:creationId xmlns:a16="http://schemas.microsoft.com/office/drawing/2014/main" id="{5EB2D2AD-2545-EA00-8985-201160EED83E}"/>
              </a:ext>
            </a:extLst>
          </p:cNvPr>
          <p:cNvSpPr/>
          <p:nvPr/>
        </p:nvSpPr>
        <p:spPr>
          <a:xfrm>
            <a:off x="1943637" y="4572000"/>
            <a:ext cx="685800"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W</a:t>
            </a:r>
            <a:r>
              <a:rPr lang="en-US" sz="2400" b="1" baseline="-25000" dirty="0"/>
              <a:t>1</a:t>
            </a:r>
            <a:endParaRPr lang="el-GR" sz="2400" b="1" baseline="-25000" dirty="0"/>
          </a:p>
        </p:txBody>
      </p:sp>
      <p:sp>
        <p:nvSpPr>
          <p:cNvPr id="27" name="Ορθογώνιο 26">
            <a:extLst>
              <a:ext uri="{FF2B5EF4-FFF2-40B4-BE49-F238E27FC236}">
                <a16:creationId xmlns:a16="http://schemas.microsoft.com/office/drawing/2014/main" id="{C944F6CD-02FE-EB23-5879-6ED3B4EC7277}"/>
              </a:ext>
            </a:extLst>
          </p:cNvPr>
          <p:cNvSpPr/>
          <p:nvPr/>
        </p:nvSpPr>
        <p:spPr>
          <a:xfrm>
            <a:off x="3962400" y="4800600"/>
            <a:ext cx="4648200" cy="990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Η υδροστατική πίεση σε ένα σημείο του υγρού οφείλεται στο βάρος της μάζας του υγρού που βρίσκεται από πάνω</a:t>
            </a:r>
          </a:p>
        </p:txBody>
      </p:sp>
      <p:sp>
        <p:nvSpPr>
          <p:cNvPr id="28" name="Ορθογώνιο 27">
            <a:extLst>
              <a:ext uri="{FF2B5EF4-FFF2-40B4-BE49-F238E27FC236}">
                <a16:creationId xmlns:a16="http://schemas.microsoft.com/office/drawing/2014/main" id="{28CAAA2B-9E84-D7FC-9DF4-D3716DDC13D8}"/>
              </a:ext>
            </a:extLst>
          </p:cNvPr>
          <p:cNvSpPr/>
          <p:nvPr/>
        </p:nvSpPr>
        <p:spPr>
          <a:xfrm>
            <a:off x="1523999" y="6091370"/>
            <a:ext cx="5943597" cy="437854"/>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dirty="0"/>
              <a:t>Το αίτιο της υδροστατικής πίεσης είναι η βαρύτητα</a:t>
            </a:r>
          </a:p>
        </p:txBody>
      </p:sp>
    </p:spTree>
    <p:custDataLst>
      <p:tags r:id="rId1"/>
    </p:custDataLst>
    <p:extLst>
      <p:ext uri="{BB962C8B-B14F-4D97-AF65-F5344CB8AC3E}">
        <p14:creationId xmlns:p14="http://schemas.microsoft.com/office/powerpoint/2010/main" val="411193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1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outVertical)">
                                      <p:cBhvr>
                                        <p:cTn id="19" dur="750"/>
                                        <p:tgtEl>
                                          <p:spTgt spid="23"/>
                                        </p:tgtEl>
                                      </p:cBhvr>
                                    </p:animEffect>
                                  </p:childTnLst>
                                </p:cTn>
                              </p:par>
                            </p:childTnLst>
                          </p:cTn>
                        </p:par>
                        <p:par>
                          <p:cTn id="20" fill="hold">
                            <p:stCondLst>
                              <p:cond delay="750"/>
                            </p:stCondLst>
                            <p:childTnLst>
                              <p:par>
                                <p:cTn id="21" presetID="17"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750" fill="hold"/>
                                        <p:tgtEl>
                                          <p:spTgt spid="2"/>
                                        </p:tgtEl>
                                        <p:attrNameLst>
                                          <p:attrName>ppt_x</p:attrName>
                                        </p:attrNameLst>
                                      </p:cBhvr>
                                      <p:tavLst>
                                        <p:tav tm="0">
                                          <p:val>
                                            <p:strVal val="#ppt_x-#ppt_w/2"/>
                                          </p:val>
                                        </p:tav>
                                        <p:tav tm="100000">
                                          <p:val>
                                            <p:strVal val="#ppt_x"/>
                                          </p:val>
                                        </p:tav>
                                      </p:tavLst>
                                    </p:anim>
                                    <p:anim calcmode="lin" valueType="num">
                                      <p:cBhvr>
                                        <p:cTn id="24" dur="750" fill="hold"/>
                                        <p:tgtEl>
                                          <p:spTgt spid="2"/>
                                        </p:tgtEl>
                                        <p:attrNameLst>
                                          <p:attrName>ppt_y</p:attrName>
                                        </p:attrNameLst>
                                      </p:cBhvr>
                                      <p:tavLst>
                                        <p:tav tm="0">
                                          <p:val>
                                            <p:strVal val="#ppt_y"/>
                                          </p:val>
                                        </p:tav>
                                        <p:tav tm="100000">
                                          <p:val>
                                            <p:strVal val="#ppt_y"/>
                                          </p:val>
                                        </p:tav>
                                      </p:tavLst>
                                    </p:anim>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750" fill="hold"/>
                                        <p:tgtEl>
                                          <p:spTgt spid="25"/>
                                        </p:tgtEl>
                                        <p:attrNameLst>
                                          <p:attrName>ppt_w</p:attrName>
                                        </p:attrNameLst>
                                      </p:cBhvr>
                                      <p:tavLst>
                                        <p:tav tm="0">
                                          <p:val>
                                            <p:strVal val="2/3*#ppt_w"/>
                                          </p:val>
                                        </p:tav>
                                        <p:tav tm="100000">
                                          <p:val>
                                            <p:strVal val="#ppt_w"/>
                                          </p:val>
                                        </p:tav>
                                      </p:tavLst>
                                    </p:anim>
                                    <p:anim calcmode="lin" valueType="num">
                                      <p:cBhvr>
                                        <p:cTn id="32" dur="750" fill="hold"/>
                                        <p:tgtEl>
                                          <p:spTgt spid="25"/>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strVal val="2/3*#ppt_w"/>
                                          </p:val>
                                        </p:tav>
                                        <p:tav tm="100000">
                                          <p:val>
                                            <p:strVal val="#ppt_w"/>
                                          </p:val>
                                        </p:tav>
                                      </p:tavLst>
                                    </p:anim>
                                    <p:anim calcmode="lin" valueType="num">
                                      <p:cBhvr>
                                        <p:cTn id="38" dur="750" fill="hold"/>
                                        <p:tgtEl>
                                          <p:spTgt spid="32"/>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750" fill="hold"/>
                                        <p:tgtEl>
                                          <p:spTgt spid="3"/>
                                        </p:tgtEl>
                                        <p:attrNameLst>
                                          <p:attrName>ppt_x</p:attrName>
                                        </p:attrNameLst>
                                      </p:cBhvr>
                                      <p:tavLst>
                                        <p:tav tm="0">
                                          <p:val>
                                            <p:strVal val="#ppt_x-#ppt_w/2"/>
                                          </p:val>
                                        </p:tav>
                                        <p:tav tm="100000">
                                          <p:val>
                                            <p:strVal val="#ppt_x"/>
                                          </p:val>
                                        </p:tav>
                                      </p:tavLst>
                                    </p:anim>
                                    <p:anim calcmode="lin" valueType="num">
                                      <p:cBhvr>
                                        <p:cTn id="44" dur="750" fill="hold"/>
                                        <p:tgtEl>
                                          <p:spTgt spid="3"/>
                                        </p:tgtEl>
                                        <p:attrNameLst>
                                          <p:attrName>ppt_y</p:attrName>
                                        </p:attrNameLst>
                                      </p:cBhvr>
                                      <p:tavLst>
                                        <p:tav tm="0">
                                          <p:val>
                                            <p:strVal val="#ppt_y"/>
                                          </p:val>
                                        </p:tav>
                                        <p:tav tm="100000">
                                          <p:val>
                                            <p:strVal val="#ppt_y"/>
                                          </p:val>
                                        </p:tav>
                                      </p:tavLst>
                                    </p:anim>
                                    <p:anim calcmode="lin" valueType="num">
                                      <p:cBhvr>
                                        <p:cTn id="45" dur="750" fill="hold"/>
                                        <p:tgtEl>
                                          <p:spTgt spid="3"/>
                                        </p:tgtEl>
                                        <p:attrNameLst>
                                          <p:attrName>ppt_w</p:attrName>
                                        </p:attrNameLst>
                                      </p:cBhvr>
                                      <p:tavLst>
                                        <p:tav tm="0">
                                          <p:val>
                                            <p:fltVal val="0"/>
                                          </p:val>
                                        </p:tav>
                                        <p:tav tm="100000">
                                          <p:val>
                                            <p:strVal val="#ppt_w"/>
                                          </p:val>
                                        </p:tav>
                                      </p:tavLst>
                                    </p:anim>
                                    <p:anim calcmode="lin" valueType="num">
                                      <p:cBhvr>
                                        <p:cTn id="46" dur="75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750"/>
                                        <p:tgtEl>
                                          <p:spTgt spid="40"/>
                                        </p:tgtEl>
                                      </p:cBhvr>
                                    </p:animEffect>
                                  </p:childTnLst>
                                </p:cTn>
                              </p:par>
                            </p:childTnLst>
                          </p:cTn>
                        </p:par>
                        <p:par>
                          <p:cTn id="52" fill="hold">
                            <p:stCondLst>
                              <p:cond delay="750"/>
                            </p:stCondLst>
                            <p:childTnLst>
                              <p:par>
                                <p:cTn id="53" presetID="17" presetClass="entr" presetSubtype="2"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ppt_x</p:attrName>
                                        </p:attrNameLst>
                                      </p:cBhvr>
                                      <p:tavLst>
                                        <p:tav tm="0">
                                          <p:val>
                                            <p:strVal val="#ppt_x+#ppt_w/2"/>
                                          </p:val>
                                        </p:tav>
                                        <p:tav tm="100000">
                                          <p:val>
                                            <p:strVal val="#ppt_x"/>
                                          </p:val>
                                        </p:tav>
                                      </p:tavLst>
                                    </p:anim>
                                    <p:anim calcmode="lin" valueType="num">
                                      <p:cBhvr>
                                        <p:cTn id="56" dur="500" fill="hold"/>
                                        <p:tgtEl>
                                          <p:spTgt spid="42"/>
                                        </p:tgtEl>
                                        <p:attrNameLst>
                                          <p:attrName>ppt_y</p:attrName>
                                        </p:attrNameLst>
                                      </p:cBhvr>
                                      <p:tavLst>
                                        <p:tav tm="0">
                                          <p:val>
                                            <p:strVal val="#ppt_y"/>
                                          </p:val>
                                        </p:tav>
                                        <p:tav tm="100000">
                                          <p:val>
                                            <p:strVal val="#ppt_y"/>
                                          </p:val>
                                        </p:tav>
                                      </p:tavLst>
                                    </p:anim>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750"/>
                                        <p:tgtEl>
                                          <p:spTgt spid="43"/>
                                        </p:tgtEl>
                                      </p:cBhvr>
                                    </p:animEffect>
                                  </p:childTnLst>
                                </p:cTn>
                              </p:par>
                            </p:childTnLst>
                          </p:cTn>
                        </p:par>
                        <p:par>
                          <p:cTn id="64" fill="hold">
                            <p:stCondLst>
                              <p:cond delay="750"/>
                            </p:stCondLst>
                            <p:childTnLst>
                              <p:par>
                                <p:cTn id="65" presetID="17" presetClass="entr" presetSubtype="2"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ppt_x</p:attrName>
                                        </p:attrNameLst>
                                      </p:cBhvr>
                                      <p:tavLst>
                                        <p:tav tm="0">
                                          <p:val>
                                            <p:strVal val="#ppt_x+#ppt_w/2"/>
                                          </p:val>
                                        </p:tav>
                                        <p:tav tm="100000">
                                          <p:val>
                                            <p:strVal val="#ppt_x"/>
                                          </p:val>
                                        </p:tav>
                                      </p:tavLst>
                                    </p:anim>
                                    <p:anim calcmode="lin" valueType="num">
                                      <p:cBhvr>
                                        <p:cTn id="68" dur="500" fill="hold"/>
                                        <p:tgtEl>
                                          <p:spTgt spid="44"/>
                                        </p:tgtEl>
                                        <p:attrNameLst>
                                          <p:attrName>ppt_y</p:attrName>
                                        </p:attrNameLst>
                                      </p:cBhvr>
                                      <p:tavLst>
                                        <p:tav tm="0">
                                          <p:val>
                                            <p:strVal val="#ppt_y"/>
                                          </p:val>
                                        </p:tav>
                                        <p:tav tm="100000">
                                          <p:val>
                                            <p:strVal val="#ppt_y"/>
                                          </p:val>
                                        </p:tav>
                                      </p:tavLst>
                                    </p:anim>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dissolve">
                                      <p:cBhvr>
                                        <p:cTn id="75" dur="10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17" presetClass="entr" presetSubtype="8"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p:cTn id="80" dur="750" fill="hold"/>
                                        <p:tgtEl>
                                          <p:spTgt spid="7"/>
                                        </p:tgtEl>
                                        <p:attrNameLst>
                                          <p:attrName>ppt_x</p:attrName>
                                        </p:attrNameLst>
                                      </p:cBhvr>
                                      <p:tavLst>
                                        <p:tav tm="0">
                                          <p:val>
                                            <p:strVal val="#ppt_x-#ppt_w/2"/>
                                          </p:val>
                                        </p:tav>
                                        <p:tav tm="100000">
                                          <p:val>
                                            <p:strVal val="#ppt_x"/>
                                          </p:val>
                                        </p:tav>
                                      </p:tavLst>
                                    </p:anim>
                                    <p:anim calcmode="lin" valueType="num">
                                      <p:cBhvr>
                                        <p:cTn id="81" dur="750" fill="hold"/>
                                        <p:tgtEl>
                                          <p:spTgt spid="7"/>
                                        </p:tgtEl>
                                        <p:attrNameLst>
                                          <p:attrName>ppt_y</p:attrName>
                                        </p:attrNameLst>
                                      </p:cBhvr>
                                      <p:tavLst>
                                        <p:tav tm="0">
                                          <p:val>
                                            <p:strVal val="#ppt_y"/>
                                          </p:val>
                                        </p:tav>
                                        <p:tav tm="100000">
                                          <p:val>
                                            <p:strVal val="#ppt_y"/>
                                          </p:val>
                                        </p:tav>
                                      </p:tavLst>
                                    </p:anim>
                                    <p:anim calcmode="lin" valueType="num">
                                      <p:cBhvr>
                                        <p:cTn id="82" dur="750" fill="hold"/>
                                        <p:tgtEl>
                                          <p:spTgt spid="7"/>
                                        </p:tgtEl>
                                        <p:attrNameLst>
                                          <p:attrName>ppt_w</p:attrName>
                                        </p:attrNameLst>
                                      </p:cBhvr>
                                      <p:tavLst>
                                        <p:tav tm="0">
                                          <p:val>
                                            <p:fltVal val="0"/>
                                          </p:val>
                                        </p:tav>
                                        <p:tav tm="100000">
                                          <p:val>
                                            <p:strVal val="#ppt_w"/>
                                          </p:val>
                                        </p:tav>
                                      </p:tavLst>
                                    </p:anim>
                                    <p:anim calcmode="lin" valueType="num">
                                      <p:cBhvr>
                                        <p:cTn id="83" dur="7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childTnLst>
                                </p:cTn>
                              </p:par>
                              <p:par>
                                <p:cTn id="89" presetID="42" presetClass="path" presetSubtype="0" accel="50000" decel="50000" fill="hold" grpId="1" nodeType="withEffect">
                                  <p:stCondLst>
                                    <p:cond delay="0"/>
                                  </p:stCondLst>
                                  <p:childTnLst>
                                    <p:animMotion origin="layout" path="M 0.56232 -0.15856 L -6.23416E-19 4.07407E-6 " pathEditMode="relative" rAng="0" ptsTypes="AA">
                                      <p:cBhvr>
                                        <p:cTn id="90" dur="1000" fill="hold"/>
                                        <p:tgtEl>
                                          <p:spTgt spid="11"/>
                                        </p:tgtEl>
                                        <p:attrNameLst>
                                          <p:attrName>ppt_x</p:attrName>
                                          <p:attrName>ppt_y</p:attrName>
                                        </p:attrNameLst>
                                      </p:cBhvr>
                                      <p:rCtr x="-28108" y="7940"/>
                                    </p:animMotion>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750" fill="hold"/>
                                        <p:tgtEl>
                                          <p:spTgt spid="12"/>
                                        </p:tgtEl>
                                        <p:attrNameLst>
                                          <p:attrName>ppt_w</p:attrName>
                                        </p:attrNameLst>
                                      </p:cBhvr>
                                      <p:tavLst>
                                        <p:tav tm="0">
                                          <p:val>
                                            <p:fltVal val="0"/>
                                          </p:val>
                                        </p:tav>
                                        <p:tav tm="100000">
                                          <p:val>
                                            <p:strVal val="#ppt_w"/>
                                          </p:val>
                                        </p:tav>
                                      </p:tavLst>
                                    </p:anim>
                                    <p:anim calcmode="lin" valueType="num">
                                      <p:cBhvr>
                                        <p:cTn id="96" dur="750" fill="hold"/>
                                        <p:tgtEl>
                                          <p:spTgt spid="12"/>
                                        </p:tgtEl>
                                        <p:attrNameLst>
                                          <p:attrName>ppt_h</p:attrName>
                                        </p:attrNameLst>
                                      </p:cBhvr>
                                      <p:tavLst>
                                        <p:tav tm="0">
                                          <p:val>
                                            <p:fltVal val="0"/>
                                          </p:val>
                                        </p:tav>
                                        <p:tav tm="100000">
                                          <p:val>
                                            <p:strVal val="#ppt_h"/>
                                          </p:val>
                                        </p:tav>
                                      </p:tavLst>
                                    </p:anim>
                                    <p:animEffect transition="in" filter="fade">
                                      <p:cBhvr>
                                        <p:cTn id="97" dur="750"/>
                                        <p:tgtEl>
                                          <p:spTgt spid="12"/>
                                        </p:tgtEl>
                                      </p:cBhvr>
                                    </p:animEffect>
                                  </p:childTnLst>
                                </p:cTn>
                              </p:par>
                            </p:childTnLst>
                          </p:cTn>
                        </p:par>
                        <p:par>
                          <p:cTn id="98" fill="hold">
                            <p:stCondLst>
                              <p:cond delay="750"/>
                            </p:stCondLst>
                            <p:childTnLst>
                              <p:par>
                                <p:cTn id="99" presetID="17" presetClass="entr" presetSubtype="8"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750" fill="hold"/>
                                        <p:tgtEl>
                                          <p:spTgt spid="13"/>
                                        </p:tgtEl>
                                        <p:attrNameLst>
                                          <p:attrName>ppt_x</p:attrName>
                                        </p:attrNameLst>
                                      </p:cBhvr>
                                      <p:tavLst>
                                        <p:tav tm="0">
                                          <p:val>
                                            <p:strVal val="#ppt_x-#ppt_w/2"/>
                                          </p:val>
                                        </p:tav>
                                        <p:tav tm="100000">
                                          <p:val>
                                            <p:strVal val="#ppt_x"/>
                                          </p:val>
                                        </p:tav>
                                      </p:tavLst>
                                    </p:anim>
                                    <p:anim calcmode="lin" valueType="num">
                                      <p:cBhvr>
                                        <p:cTn id="102" dur="750" fill="hold"/>
                                        <p:tgtEl>
                                          <p:spTgt spid="13"/>
                                        </p:tgtEl>
                                        <p:attrNameLst>
                                          <p:attrName>ppt_y</p:attrName>
                                        </p:attrNameLst>
                                      </p:cBhvr>
                                      <p:tavLst>
                                        <p:tav tm="0">
                                          <p:val>
                                            <p:strVal val="#ppt_y"/>
                                          </p:val>
                                        </p:tav>
                                        <p:tav tm="100000">
                                          <p:val>
                                            <p:strVal val="#ppt_y"/>
                                          </p:val>
                                        </p:tav>
                                      </p:tavLst>
                                    </p:anim>
                                    <p:anim calcmode="lin" valueType="num">
                                      <p:cBhvr>
                                        <p:cTn id="103" dur="750" fill="hold"/>
                                        <p:tgtEl>
                                          <p:spTgt spid="13"/>
                                        </p:tgtEl>
                                        <p:attrNameLst>
                                          <p:attrName>ppt_w</p:attrName>
                                        </p:attrNameLst>
                                      </p:cBhvr>
                                      <p:tavLst>
                                        <p:tav tm="0">
                                          <p:val>
                                            <p:fltVal val="0"/>
                                          </p:val>
                                        </p:tav>
                                        <p:tav tm="100000">
                                          <p:val>
                                            <p:strVal val="#ppt_w"/>
                                          </p:val>
                                        </p:tav>
                                      </p:tavLst>
                                    </p:anim>
                                    <p:anim calcmode="lin" valueType="num">
                                      <p:cBhvr>
                                        <p:cTn id="104" dur="75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1000"/>
                                        <p:tgtEl>
                                          <p:spTgt spid="14"/>
                                        </p:tgtEl>
                                      </p:cBhvr>
                                    </p:animEffect>
                                  </p:childTnLst>
                                </p:cTn>
                              </p:par>
                              <p:par>
                                <p:cTn id="110" presetID="42" presetClass="path" presetSubtype="0" accel="50000" decel="50000" fill="hold" grpId="1" nodeType="withEffect">
                                  <p:stCondLst>
                                    <p:cond delay="0"/>
                                  </p:stCondLst>
                                  <p:childTnLst>
                                    <p:animMotion origin="layout" path="M -0.11389 -0.18958 L 0 0 " pathEditMode="relative" rAng="0" ptsTypes="AA">
                                      <p:cBhvr>
                                        <p:cTn id="111" dur="1000" fill="hold"/>
                                        <p:tgtEl>
                                          <p:spTgt spid="14"/>
                                        </p:tgtEl>
                                        <p:attrNameLst>
                                          <p:attrName>ppt_x</p:attrName>
                                          <p:attrName>ppt_y</p:attrName>
                                        </p:attrNameLst>
                                      </p:cBhvr>
                                      <p:rCtr x="5694" y="9468"/>
                                    </p:animMotion>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1000"/>
                                        <p:tgtEl>
                                          <p:spTgt spid="15"/>
                                        </p:tgtEl>
                                      </p:cBhvr>
                                    </p:animEffect>
                                  </p:childTnLst>
                                </p:cTn>
                              </p:par>
                              <p:par>
                                <p:cTn id="117" presetID="42" presetClass="path" presetSubtype="0" accel="50000" decel="50000" fill="hold" grpId="1" nodeType="withEffect">
                                  <p:stCondLst>
                                    <p:cond delay="0"/>
                                  </p:stCondLst>
                                  <p:childTnLst>
                                    <p:animMotion origin="layout" path="M 0.29167 -0.3574 L 0 -3.7037E-6 " pathEditMode="relative" rAng="0" ptsTypes="AA">
                                      <p:cBhvr>
                                        <p:cTn id="118" dur="1000" fill="hold"/>
                                        <p:tgtEl>
                                          <p:spTgt spid="15"/>
                                        </p:tgtEl>
                                        <p:attrNameLst>
                                          <p:attrName>ppt_x</p:attrName>
                                          <p:attrName>ppt_y</p:attrName>
                                        </p:attrNameLst>
                                      </p:cBhvr>
                                      <p:rCtr x="-14583" y="17870"/>
                                    </p:animMotion>
                                  </p:childTnLst>
                                </p:cTn>
                              </p:par>
                            </p:childTnLst>
                          </p:cTn>
                        </p:par>
                      </p:childTnLst>
                    </p:cTn>
                  </p:par>
                  <p:par>
                    <p:cTn id="119" fill="hold">
                      <p:stCondLst>
                        <p:cond delay="indefinite"/>
                      </p:stCondLst>
                      <p:childTnLst>
                        <p:par>
                          <p:cTn id="120" fill="hold">
                            <p:stCondLst>
                              <p:cond delay="0"/>
                            </p:stCondLst>
                            <p:childTnLst>
                              <p:par>
                                <p:cTn id="121" presetID="9" presetClass="exit" presetSubtype="0" fill="hold" grpId="2" nodeType="clickEffect">
                                  <p:stCondLst>
                                    <p:cond delay="0"/>
                                  </p:stCondLst>
                                  <p:childTnLst>
                                    <p:animEffect transition="out" filter="dissolve">
                                      <p:cBhvr>
                                        <p:cTn id="122" dur="750"/>
                                        <p:tgtEl>
                                          <p:spTgt spid="14"/>
                                        </p:tgtEl>
                                      </p:cBhvr>
                                    </p:animEffect>
                                    <p:set>
                                      <p:cBhvr>
                                        <p:cTn id="123" dur="1" fill="hold">
                                          <p:stCondLst>
                                            <p:cond delay="749"/>
                                          </p:stCondLst>
                                        </p:cTn>
                                        <p:tgtEl>
                                          <p:spTgt spid="14"/>
                                        </p:tgtEl>
                                        <p:attrNameLst>
                                          <p:attrName>style.visibility</p:attrName>
                                        </p:attrNameLst>
                                      </p:cBhvr>
                                      <p:to>
                                        <p:strVal val="hidden"/>
                                      </p:to>
                                    </p:set>
                                  </p:childTnLst>
                                </p:cTn>
                              </p:par>
                            </p:childTnLst>
                          </p:cTn>
                        </p:par>
                        <p:par>
                          <p:cTn id="124" fill="hold">
                            <p:stCondLst>
                              <p:cond delay="750"/>
                            </p:stCondLst>
                            <p:childTnLst>
                              <p:par>
                                <p:cTn id="125" presetID="9" presetClass="entr" presetSubtype="0"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dissolve">
                                      <p:cBhvr>
                                        <p:cTn id="127" dur="75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37" fill="hold" grpId="0"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barn(outVertical)">
                                      <p:cBhvr>
                                        <p:cTn id="132" dur="75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dissolve">
                                      <p:cBhvr>
                                        <p:cTn id="13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32" grpId="0" animBg="1"/>
      <p:bldP spid="42" grpId="0" animBg="1"/>
      <p:bldP spid="44" grpId="0" animBg="1"/>
      <p:bldP spid="2" grpId="0" animBg="1"/>
      <p:bldP spid="3" grpId="0" animBg="1"/>
      <p:bldP spid="5" grpId="0" animBg="1"/>
      <p:bldP spid="7" grpId="0" animBg="1"/>
      <p:bldP spid="11" grpId="0" animBg="1"/>
      <p:bldP spid="11" grpId="1" animBg="1"/>
      <p:bldP spid="12" grpId="0" animBg="1"/>
      <p:bldP spid="13" grpId="0" animBg="1"/>
      <p:bldP spid="14" grpId="0" animBg="1"/>
      <p:bldP spid="14" grpId="1" animBg="1"/>
      <p:bldP spid="14" grpId="2" animBg="1"/>
      <p:bldP spid="15" grpId="0" animBg="1"/>
      <p:bldP spid="15" grpId="1" animBg="1"/>
      <p:bldP spid="26" grpId="0" animBg="1"/>
      <p:bldP spid="27"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4494EB6-7FD3-B327-F55A-190ADC8C7D21}"/>
              </a:ext>
            </a:extLst>
          </p:cNvPr>
          <p:cNvPicPr>
            <a:picLocks noChangeAspect="1"/>
          </p:cNvPicPr>
          <p:nvPr/>
        </p:nvPicPr>
        <p:blipFill>
          <a:blip r:embed="rId4"/>
          <a:stretch>
            <a:fillRect/>
          </a:stretch>
        </p:blipFill>
        <p:spPr>
          <a:xfrm>
            <a:off x="228600" y="394058"/>
            <a:ext cx="8686800" cy="3949342"/>
          </a:xfrm>
          <a:prstGeom prst="rect">
            <a:avLst/>
          </a:prstGeom>
        </p:spPr>
      </p:pic>
      <p:sp>
        <p:nvSpPr>
          <p:cNvPr id="7" name="Φυσαλίδα ομιλίας: Ορθογώνιο 6">
            <a:extLst>
              <a:ext uri="{FF2B5EF4-FFF2-40B4-BE49-F238E27FC236}">
                <a16:creationId xmlns:a16="http://schemas.microsoft.com/office/drawing/2014/main" id="{A7F9A2D3-19A8-4394-F62F-89780AA7D943}"/>
              </a:ext>
            </a:extLst>
          </p:cNvPr>
          <p:cNvSpPr/>
          <p:nvPr/>
        </p:nvSpPr>
        <p:spPr>
          <a:xfrm>
            <a:off x="317241" y="4256004"/>
            <a:ext cx="8534400" cy="2207937"/>
          </a:xfrm>
          <a:custGeom>
            <a:avLst/>
            <a:gdLst>
              <a:gd name="connsiteX0" fmla="*/ 0 w 8534400"/>
              <a:gd name="connsiteY0" fmla="*/ 0 h 1587142"/>
              <a:gd name="connsiteX1" fmla="*/ 4978400 w 8534400"/>
              <a:gd name="connsiteY1" fmla="*/ 0 h 1587142"/>
              <a:gd name="connsiteX2" fmla="*/ 7202863 w 8534400"/>
              <a:gd name="connsiteY2" fmla="*/ -620795 h 1587142"/>
              <a:gd name="connsiteX3" fmla="*/ 7112000 w 8534400"/>
              <a:gd name="connsiteY3" fmla="*/ 0 h 1587142"/>
              <a:gd name="connsiteX4" fmla="*/ 8534400 w 8534400"/>
              <a:gd name="connsiteY4" fmla="*/ 0 h 1587142"/>
              <a:gd name="connsiteX5" fmla="*/ 8534400 w 8534400"/>
              <a:gd name="connsiteY5" fmla="*/ 264524 h 1587142"/>
              <a:gd name="connsiteX6" fmla="*/ 8534400 w 8534400"/>
              <a:gd name="connsiteY6" fmla="*/ 264524 h 1587142"/>
              <a:gd name="connsiteX7" fmla="*/ 8534400 w 8534400"/>
              <a:gd name="connsiteY7" fmla="*/ 661309 h 1587142"/>
              <a:gd name="connsiteX8" fmla="*/ 8534400 w 8534400"/>
              <a:gd name="connsiteY8" fmla="*/ 1587142 h 1587142"/>
              <a:gd name="connsiteX9" fmla="*/ 7112000 w 8534400"/>
              <a:gd name="connsiteY9" fmla="*/ 1587142 h 1587142"/>
              <a:gd name="connsiteX10" fmla="*/ 4978400 w 8534400"/>
              <a:gd name="connsiteY10" fmla="*/ 1587142 h 1587142"/>
              <a:gd name="connsiteX11" fmla="*/ 4978400 w 8534400"/>
              <a:gd name="connsiteY11" fmla="*/ 1587142 h 1587142"/>
              <a:gd name="connsiteX12" fmla="*/ 0 w 8534400"/>
              <a:gd name="connsiteY12" fmla="*/ 1587142 h 1587142"/>
              <a:gd name="connsiteX13" fmla="*/ 0 w 8534400"/>
              <a:gd name="connsiteY13" fmla="*/ 661309 h 1587142"/>
              <a:gd name="connsiteX14" fmla="*/ 0 w 8534400"/>
              <a:gd name="connsiteY14" fmla="*/ 264524 h 1587142"/>
              <a:gd name="connsiteX15" fmla="*/ 0 w 8534400"/>
              <a:gd name="connsiteY15" fmla="*/ 264524 h 1587142"/>
              <a:gd name="connsiteX16" fmla="*/ 0 w 8534400"/>
              <a:gd name="connsiteY16" fmla="*/ 0 h 1587142"/>
              <a:gd name="connsiteX0" fmla="*/ 0 w 8534400"/>
              <a:gd name="connsiteY0" fmla="*/ 620795 h 2207937"/>
              <a:gd name="connsiteX1" fmla="*/ 6665533 w 8534400"/>
              <a:gd name="connsiteY1" fmla="*/ 620795 h 2207937"/>
              <a:gd name="connsiteX2" fmla="*/ 7202863 w 8534400"/>
              <a:gd name="connsiteY2" fmla="*/ 0 h 2207937"/>
              <a:gd name="connsiteX3" fmla="*/ 7112000 w 8534400"/>
              <a:gd name="connsiteY3" fmla="*/ 620795 h 2207937"/>
              <a:gd name="connsiteX4" fmla="*/ 8534400 w 8534400"/>
              <a:gd name="connsiteY4" fmla="*/ 620795 h 2207937"/>
              <a:gd name="connsiteX5" fmla="*/ 8534400 w 8534400"/>
              <a:gd name="connsiteY5" fmla="*/ 885319 h 2207937"/>
              <a:gd name="connsiteX6" fmla="*/ 8534400 w 8534400"/>
              <a:gd name="connsiteY6" fmla="*/ 885319 h 2207937"/>
              <a:gd name="connsiteX7" fmla="*/ 8534400 w 8534400"/>
              <a:gd name="connsiteY7" fmla="*/ 1282104 h 2207937"/>
              <a:gd name="connsiteX8" fmla="*/ 8534400 w 8534400"/>
              <a:gd name="connsiteY8" fmla="*/ 2207937 h 2207937"/>
              <a:gd name="connsiteX9" fmla="*/ 7112000 w 8534400"/>
              <a:gd name="connsiteY9" fmla="*/ 2207937 h 2207937"/>
              <a:gd name="connsiteX10" fmla="*/ 4978400 w 8534400"/>
              <a:gd name="connsiteY10" fmla="*/ 2207937 h 2207937"/>
              <a:gd name="connsiteX11" fmla="*/ 4978400 w 8534400"/>
              <a:gd name="connsiteY11" fmla="*/ 2207937 h 2207937"/>
              <a:gd name="connsiteX12" fmla="*/ 0 w 8534400"/>
              <a:gd name="connsiteY12" fmla="*/ 2207937 h 2207937"/>
              <a:gd name="connsiteX13" fmla="*/ 0 w 8534400"/>
              <a:gd name="connsiteY13" fmla="*/ 1282104 h 2207937"/>
              <a:gd name="connsiteX14" fmla="*/ 0 w 8534400"/>
              <a:gd name="connsiteY14" fmla="*/ 885319 h 2207937"/>
              <a:gd name="connsiteX15" fmla="*/ 0 w 8534400"/>
              <a:gd name="connsiteY15" fmla="*/ 885319 h 2207937"/>
              <a:gd name="connsiteX16" fmla="*/ 0 w 8534400"/>
              <a:gd name="connsiteY16" fmla="*/ 620795 h 220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34400" h="2207937">
                <a:moveTo>
                  <a:pt x="0" y="620795"/>
                </a:moveTo>
                <a:lnTo>
                  <a:pt x="6665533" y="620795"/>
                </a:lnTo>
                <a:lnTo>
                  <a:pt x="7202863" y="0"/>
                </a:lnTo>
                <a:lnTo>
                  <a:pt x="7112000" y="620795"/>
                </a:lnTo>
                <a:lnTo>
                  <a:pt x="8534400" y="620795"/>
                </a:lnTo>
                <a:lnTo>
                  <a:pt x="8534400" y="885319"/>
                </a:lnTo>
                <a:lnTo>
                  <a:pt x="8534400" y="885319"/>
                </a:lnTo>
                <a:lnTo>
                  <a:pt x="8534400" y="1282104"/>
                </a:lnTo>
                <a:lnTo>
                  <a:pt x="8534400" y="2207937"/>
                </a:lnTo>
                <a:lnTo>
                  <a:pt x="7112000" y="2207937"/>
                </a:lnTo>
                <a:lnTo>
                  <a:pt x="4978400" y="2207937"/>
                </a:lnTo>
                <a:lnTo>
                  <a:pt x="4978400" y="2207937"/>
                </a:lnTo>
                <a:lnTo>
                  <a:pt x="0" y="2207937"/>
                </a:lnTo>
                <a:lnTo>
                  <a:pt x="0" y="1282104"/>
                </a:lnTo>
                <a:lnTo>
                  <a:pt x="0" y="885319"/>
                </a:lnTo>
                <a:lnTo>
                  <a:pt x="0" y="885319"/>
                </a:lnTo>
                <a:lnTo>
                  <a:pt x="0" y="620795"/>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i="1" dirty="0"/>
          </a:p>
          <a:p>
            <a:pPr algn="ctr"/>
            <a:endParaRPr lang="el-GR" i="1" dirty="0"/>
          </a:p>
          <a:p>
            <a:pPr algn="ctr"/>
            <a:r>
              <a:rPr lang="el-GR" i="1" dirty="0"/>
              <a:t>Αυτό είναι ένα ρωμαϊκό υδραγωγείο Το σημείο Α που είναι η δεξαμενή είναι ψηλότερα από το σημείο που Β που θέλουμε να φτάσει το νερό. Ως εδώ καλά. Ωστόσο δεν  έχει ληφθεί υπόψη η αρχή των συγκοινωνούντων δοχείων . Έτσι η κατασκευή της γέφυρας είναι περιττή αφού το νερό μπορεί να φτάσει στο σημείο Β και χωρίς τη γέφυρα αφού η δεξαμενή είναι σε ψηλότερο σημείο.</a:t>
            </a:r>
          </a:p>
        </p:txBody>
      </p:sp>
      <p:sp>
        <p:nvSpPr>
          <p:cNvPr id="2" name="Ελεύθερη σχεδίαση: Σχήμα 1">
            <a:extLst>
              <a:ext uri="{FF2B5EF4-FFF2-40B4-BE49-F238E27FC236}">
                <a16:creationId xmlns:a16="http://schemas.microsoft.com/office/drawing/2014/main" id="{38CC3415-E4AB-7AD4-3ECE-BECAE88D57DF}"/>
              </a:ext>
            </a:extLst>
          </p:cNvPr>
          <p:cNvSpPr/>
          <p:nvPr/>
        </p:nvSpPr>
        <p:spPr>
          <a:xfrm>
            <a:off x="1553871" y="1671560"/>
            <a:ext cx="6941892" cy="1833640"/>
          </a:xfrm>
          <a:custGeom>
            <a:avLst/>
            <a:gdLst>
              <a:gd name="connsiteX0" fmla="*/ 0 w 6944772"/>
              <a:gd name="connsiteY0" fmla="*/ 0 h 1820761"/>
              <a:gd name="connsiteX1" fmla="*/ 1403797 w 6944772"/>
              <a:gd name="connsiteY1" fmla="*/ 1326523 h 1820761"/>
              <a:gd name="connsiteX2" fmla="*/ 2511380 w 6944772"/>
              <a:gd name="connsiteY2" fmla="*/ 1764405 h 1820761"/>
              <a:gd name="connsiteX3" fmla="*/ 4082603 w 6944772"/>
              <a:gd name="connsiteY3" fmla="*/ 1764405 h 1820761"/>
              <a:gd name="connsiteX4" fmla="*/ 5087155 w 6944772"/>
              <a:gd name="connsiteY4" fmla="*/ 1300766 h 1820761"/>
              <a:gd name="connsiteX5" fmla="*/ 5370490 w 6944772"/>
              <a:gd name="connsiteY5" fmla="*/ 631064 h 1820761"/>
              <a:gd name="connsiteX6" fmla="*/ 6697014 w 6944772"/>
              <a:gd name="connsiteY6" fmla="*/ 386366 h 1820761"/>
              <a:gd name="connsiteX7" fmla="*/ 6941713 w 6944772"/>
              <a:gd name="connsiteY7" fmla="*/ 309092 h 1820761"/>
              <a:gd name="connsiteX0" fmla="*/ 0 w 6944772"/>
              <a:gd name="connsiteY0" fmla="*/ 0 h 1833640"/>
              <a:gd name="connsiteX1" fmla="*/ 1403797 w 6944772"/>
              <a:gd name="connsiteY1" fmla="*/ 1339402 h 1833640"/>
              <a:gd name="connsiteX2" fmla="*/ 2511380 w 6944772"/>
              <a:gd name="connsiteY2" fmla="*/ 1777284 h 1833640"/>
              <a:gd name="connsiteX3" fmla="*/ 4082603 w 6944772"/>
              <a:gd name="connsiteY3" fmla="*/ 1777284 h 1833640"/>
              <a:gd name="connsiteX4" fmla="*/ 5087155 w 6944772"/>
              <a:gd name="connsiteY4" fmla="*/ 1313645 h 1833640"/>
              <a:gd name="connsiteX5" fmla="*/ 5370490 w 6944772"/>
              <a:gd name="connsiteY5" fmla="*/ 643943 h 1833640"/>
              <a:gd name="connsiteX6" fmla="*/ 6697014 w 6944772"/>
              <a:gd name="connsiteY6" fmla="*/ 399245 h 1833640"/>
              <a:gd name="connsiteX7" fmla="*/ 6941713 w 6944772"/>
              <a:gd name="connsiteY7" fmla="*/ 321971 h 1833640"/>
              <a:gd name="connsiteX0" fmla="*/ 0 w 6944772"/>
              <a:gd name="connsiteY0" fmla="*/ 0 h 1833640"/>
              <a:gd name="connsiteX1" fmla="*/ 1403797 w 6944772"/>
              <a:gd name="connsiteY1" fmla="*/ 1339402 h 1833640"/>
              <a:gd name="connsiteX2" fmla="*/ 2511380 w 6944772"/>
              <a:gd name="connsiteY2" fmla="*/ 1777284 h 1833640"/>
              <a:gd name="connsiteX3" fmla="*/ 4082603 w 6944772"/>
              <a:gd name="connsiteY3" fmla="*/ 1777284 h 1833640"/>
              <a:gd name="connsiteX4" fmla="*/ 5087155 w 6944772"/>
              <a:gd name="connsiteY4" fmla="*/ 1313645 h 1833640"/>
              <a:gd name="connsiteX5" fmla="*/ 5486400 w 6944772"/>
              <a:gd name="connsiteY5" fmla="*/ 656821 h 1833640"/>
              <a:gd name="connsiteX6" fmla="*/ 6697014 w 6944772"/>
              <a:gd name="connsiteY6" fmla="*/ 399245 h 1833640"/>
              <a:gd name="connsiteX7" fmla="*/ 6941713 w 6944772"/>
              <a:gd name="connsiteY7" fmla="*/ 321971 h 1833640"/>
              <a:gd name="connsiteX0" fmla="*/ 0 w 6944772"/>
              <a:gd name="connsiteY0" fmla="*/ 0 h 1833640"/>
              <a:gd name="connsiteX1" fmla="*/ 1403797 w 6944772"/>
              <a:gd name="connsiteY1" fmla="*/ 1339402 h 1833640"/>
              <a:gd name="connsiteX2" fmla="*/ 2511380 w 6944772"/>
              <a:gd name="connsiteY2" fmla="*/ 1777284 h 1833640"/>
              <a:gd name="connsiteX3" fmla="*/ 4082603 w 6944772"/>
              <a:gd name="connsiteY3" fmla="*/ 1777284 h 1833640"/>
              <a:gd name="connsiteX4" fmla="*/ 5087155 w 6944772"/>
              <a:gd name="connsiteY4" fmla="*/ 1313645 h 1833640"/>
              <a:gd name="connsiteX5" fmla="*/ 5486400 w 6944772"/>
              <a:gd name="connsiteY5" fmla="*/ 656821 h 1833640"/>
              <a:gd name="connsiteX6" fmla="*/ 6697014 w 6944772"/>
              <a:gd name="connsiteY6" fmla="*/ 399245 h 1833640"/>
              <a:gd name="connsiteX7" fmla="*/ 6941713 w 6944772"/>
              <a:gd name="connsiteY7" fmla="*/ 321971 h 1833640"/>
              <a:gd name="connsiteX0" fmla="*/ 0 w 6941892"/>
              <a:gd name="connsiteY0" fmla="*/ 0 h 1833640"/>
              <a:gd name="connsiteX1" fmla="*/ 1403797 w 6941892"/>
              <a:gd name="connsiteY1" fmla="*/ 1339402 h 1833640"/>
              <a:gd name="connsiteX2" fmla="*/ 2511380 w 6941892"/>
              <a:gd name="connsiteY2" fmla="*/ 1777284 h 1833640"/>
              <a:gd name="connsiteX3" fmla="*/ 4082603 w 6941892"/>
              <a:gd name="connsiteY3" fmla="*/ 1777284 h 1833640"/>
              <a:gd name="connsiteX4" fmla="*/ 5087155 w 6941892"/>
              <a:gd name="connsiteY4" fmla="*/ 1313645 h 1833640"/>
              <a:gd name="connsiteX5" fmla="*/ 5486400 w 6941892"/>
              <a:gd name="connsiteY5" fmla="*/ 656821 h 1833640"/>
              <a:gd name="connsiteX6" fmla="*/ 6387921 w 6941892"/>
              <a:gd name="connsiteY6" fmla="*/ 489397 h 1833640"/>
              <a:gd name="connsiteX7" fmla="*/ 6941713 w 6941892"/>
              <a:gd name="connsiteY7" fmla="*/ 321971 h 183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1892" h="1833640">
                <a:moveTo>
                  <a:pt x="0" y="0"/>
                </a:moveTo>
                <a:cubicBezTo>
                  <a:pt x="492617" y="516228"/>
                  <a:pt x="985234" y="1043188"/>
                  <a:pt x="1403797" y="1339402"/>
                </a:cubicBezTo>
                <a:cubicBezTo>
                  <a:pt x="1822360" y="1635616"/>
                  <a:pt x="2064912" y="1704304"/>
                  <a:pt x="2511380" y="1777284"/>
                </a:cubicBezTo>
                <a:cubicBezTo>
                  <a:pt x="2957848" y="1850264"/>
                  <a:pt x="3653307" y="1854557"/>
                  <a:pt x="4082603" y="1777284"/>
                </a:cubicBezTo>
                <a:cubicBezTo>
                  <a:pt x="4511899" y="1700011"/>
                  <a:pt x="4853189" y="1500389"/>
                  <a:pt x="5087155" y="1313645"/>
                </a:cubicBezTo>
                <a:cubicBezTo>
                  <a:pt x="5321121" y="1126901"/>
                  <a:pt x="5269606" y="794196"/>
                  <a:pt x="5486400" y="656821"/>
                </a:cubicBezTo>
                <a:cubicBezTo>
                  <a:pt x="5703194" y="519446"/>
                  <a:pt x="6126051" y="543059"/>
                  <a:pt x="6387921" y="489397"/>
                </a:cubicBezTo>
                <a:cubicBezTo>
                  <a:pt x="6649791" y="435735"/>
                  <a:pt x="6950298" y="333777"/>
                  <a:pt x="6941713" y="321971"/>
                </a:cubicBezTo>
              </a:path>
            </a:pathLst>
          </a:custGeom>
          <a:ln w="762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l-GR"/>
          </a:p>
        </p:txBody>
      </p:sp>
    </p:spTree>
    <p:custDataLst>
      <p:tags r:id="rId1"/>
    </p:custDataLst>
    <p:extLst>
      <p:ext uri="{BB962C8B-B14F-4D97-AF65-F5344CB8AC3E}">
        <p14:creationId xmlns:p14="http://schemas.microsoft.com/office/powerpoint/2010/main" val="13136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ppt_h/2"/>
                                          </p:val>
                                        </p:tav>
                                        <p:tav tm="100000">
                                          <p:val>
                                            <p:strVal val="#ppt_y"/>
                                          </p:val>
                                        </p:tav>
                                      </p:tavLst>
                                    </p:anim>
                                    <p:anim calcmode="lin" valueType="num">
                                      <p:cBhvr>
                                        <p:cTn id="16" dur="750" fill="hold"/>
                                        <p:tgtEl>
                                          <p:spTgt spid="7"/>
                                        </p:tgtEl>
                                        <p:attrNameLst>
                                          <p:attrName>ppt_w</p:attrName>
                                        </p:attrNameLst>
                                      </p:cBhvr>
                                      <p:tavLst>
                                        <p:tav tm="0">
                                          <p:val>
                                            <p:strVal val="#ppt_w"/>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1A228CB-EE64-A778-77D1-8C050BCF4447}"/>
              </a:ext>
            </a:extLst>
          </p:cNvPr>
          <p:cNvPicPr>
            <a:picLocks noChangeAspect="1"/>
          </p:cNvPicPr>
          <p:nvPr/>
        </p:nvPicPr>
        <p:blipFill>
          <a:blip r:embed="rId4"/>
          <a:stretch>
            <a:fillRect/>
          </a:stretch>
        </p:blipFill>
        <p:spPr>
          <a:xfrm>
            <a:off x="304801" y="228601"/>
            <a:ext cx="8534399" cy="4648199"/>
          </a:xfrm>
          <a:prstGeom prst="rect">
            <a:avLst/>
          </a:prstGeom>
        </p:spPr>
      </p:pic>
      <p:sp>
        <p:nvSpPr>
          <p:cNvPr id="6" name="Φυσαλίδα ομιλίας: Ορθογώνιο 6">
            <a:extLst>
              <a:ext uri="{FF2B5EF4-FFF2-40B4-BE49-F238E27FC236}">
                <a16:creationId xmlns:a16="http://schemas.microsoft.com/office/drawing/2014/main" id="{E442FF06-8C0C-5DC1-6046-340044BF7B94}"/>
              </a:ext>
            </a:extLst>
          </p:cNvPr>
          <p:cNvSpPr/>
          <p:nvPr/>
        </p:nvSpPr>
        <p:spPr>
          <a:xfrm>
            <a:off x="304800" y="4800600"/>
            <a:ext cx="8534400" cy="1447800"/>
          </a:xfrm>
          <a:custGeom>
            <a:avLst/>
            <a:gdLst>
              <a:gd name="connsiteX0" fmla="*/ 0 w 8534400"/>
              <a:gd name="connsiteY0" fmla="*/ 0 h 1587142"/>
              <a:gd name="connsiteX1" fmla="*/ 4978400 w 8534400"/>
              <a:gd name="connsiteY1" fmla="*/ 0 h 1587142"/>
              <a:gd name="connsiteX2" fmla="*/ 7202863 w 8534400"/>
              <a:gd name="connsiteY2" fmla="*/ -620795 h 1587142"/>
              <a:gd name="connsiteX3" fmla="*/ 7112000 w 8534400"/>
              <a:gd name="connsiteY3" fmla="*/ 0 h 1587142"/>
              <a:gd name="connsiteX4" fmla="*/ 8534400 w 8534400"/>
              <a:gd name="connsiteY4" fmla="*/ 0 h 1587142"/>
              <a:gd name="connsiteX5" fmla="*/ 8534400 w 8534400"/>
              <a:gd name="connsiteY5" fmla="*/ 264524 h 1587142"/>
              <a:gd name="connsiteX6" fmla="*/ 8534400 w 8534400"/>
              <a:gd name="connsiteY6" fmla="*/ 264524 h 1587142"/>
              <a:gd name="connsiteX7" fmla="*/ 8534400 w 8534400"/>
              <a:gd name="connsiteY7" fmla="*/ 661309 h 1587142"/>
              <a:gd name="connsiteX8" fmla="*/ 8534400 w 8534400"/>
              <a:gd name="connsiteY8" fmla="*/ 1587142 h 1587142"/>
              <a:gd name="connsiteX9" fmla="*/ 7112000 w 8534400"/>
              <a:gd name="connsiteY9" fmla="*/ 1587142 h 1587142"/>
              <a:gd name="connsiteX10" fmla="*/ 4978400 w 8534400"/>
              <a:gd name="connsiteY10" fmla="*/ 1587142 h 1587142"/>
              <a:gd name="connsiteX11" fmla="*/ 4978400 w 8534400"/>
              <a:gd name="connsiteY11" fmla="*/ 1587142 h 1587142"/>
              <a:gd name="connsiteX12" fmla="*/ 0 w 8534400"/>
              <a:gd name="connsiteY12" fmla="*/ 1587142 h 1587142"/>
              <a:gd name="connsiteX13" fmla="*/ 0 w 8534400"/>
              <a:gd name="connsiteY13" fmla="*/ 661309 h 1587142"/>
              <a:gd name="connsiteX14" fmla="*/ 0 w 8534400"/>
              <a:gd name="connsiteY14" fmla="*/ 264524 h 1587142"/>
              <a:gd name="connsiteX15" fmla="*/ 0 w 8534400"/>
              <a:gd name="connsiteY15" fmla="*/ 264524 h 1587142"/>
              <a:gd name="connsiteX16" fmla="*/ 0 w 8534400"/>
              <a:gd name="connsiteY16" fmla="*/ 0 h 1587142"/>
              <a:gd name="connsiteX0" fmla="*/ 0 w 8534400"/>
              <a:gd name="connsiteY0" fmla="*/ 620795 h 2207937"/>
              <a:gd name="connsiteX1" fmla="*/ 6665533 w 8534400"/>
              <a:gd name="connsiteY1" fmla="*/ 620795 h 2207937"/>
              <a:gd name="connsiteX2" fmla="*/ 7202863 w 8534400"/>
              <a:gd name="connsiteY2" fmla="*/ 0 h 2207937"/>
              <a:gd name="connsiteX3" fmla="*/ 7112000 w 8534400"/>
              <a:gd name="connsiteY3" fmla="*/ 620795 h 2207937"/>
              <a:gd name="connsiteX4" fmla="*/ 8534400 w 8534400"/>
              <a:gd name="connsiteY4" fmla="*/ 620795 h 2207937"/>
              <a:gd name="connsiteX5" fmla="*/ 8534400 w 8534400"/>
              <a:gd name="connsiteY5" fmla="*/ 885319 h 2207937"/>
              <a:gd name="connsiteX6" fmla="*/ 8534400 w 8534400"/>
              <a:gd name="connsiteY6" fmla="*/ 885319 h 2207937"/>
              <a:gd name="connsiteX7" fmla="*/ 8534400 w 8534400"/>
              <a:gd name="connsiteY7" fmla="*/ 1282104 h 2207937"/>
              <a:gd name="connsiteX8" fmla="*/ 8534400 w 8534400"/>
              <a:gd name="connsiteY8" fmla="*/ 2207937 h 2207937"/>
              <a:gd name="connsiteX9" fmla="*/ 7112000 w 8534400"/>
              <a:gd name="connsiteY9" fmla="*/ 2207937 h 2207937"/>
              <a:gd name="connsiteX10" fmla="*/ 4978400 w 8534400"/>
              <a:gd name="connsiteY10" fmla="*/ 2207937 h 2207937"/>
              <a:gd name="connsiteX11" fmla="*/ 4978400 w 8534400"/>
              <a:gd name="connsiteY11" fmla="*/ 2207937 h 2207937"/>
              <a:gd name="connsiteX12" fmla="*/ 0 w 8534400"/>
              <a:gd name="connsiteY12" fmla="*/ 2207937 h 2207937"/>
              <a:gd name="connsiteX13" fmla="*/ 0 w 8534400"/>
              <a:gd name="connsiteY13" fmla="*/ 1282104 h 2207937"/>
              <a:gd name="connsiteX14" fmla="*/ 0 w 8534400"/>
              <a:gd name="connsiteY14" fmla="*/ 885319 h 2207937"/>
              <a:gd name="connsiteX15" fmla="*/ 0 w 8534400"/>
              <a:gd name="connsiteY15" fmla="*/ 885319 h 2207937"/>
              <a:gd name="connsiteX16" fmla="*/ 0 w 8534400"/>
              <a:gd name="connsiteY16" fmla="*/ 620795 h 220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34400" h="2207937">
                <a:moveTo>
                  <a:pt x="0" y="620795"/>
                </a:moveTo>
                <a:lnTo>
                  <a:pt x="6665533" y="620795"/>
                </a:lnTo>
                <a:lnTo>
                  <a:pt x="7202863" y="0"/>
                </a:lnTo>
                <a:lnTo>
                  <a:pt x="7112000" y="620795"/>
                </a:lnTo>
                <a:lnTo>
                  <a:pt x="8534400" y="620795"/>
                </a:lnTo>
                <a:lnTo>
                  <a:pt x="8534400" y="885319"/>
                </a:lnTo>
                <a:lnTo>
                  <a:pt x="8534400" y="885319"/>
                </a:lnTo>
                <a:lnTo>
                  <a:pt x="8534400" y="1282104"/>
                </a:lnTo>
                <a:lnTo>
                  <a:pt x="8534400" y="2207937"/>
                </a:lnTo>
                <a:lnTo>
                  <a:pt x="7112000" y="2207937"/>
                </a:lnTo>
                <a:lnTo>
                  <a:pt x="4978400" y="2207937"/>
                </a:lnTo>
                <a:lnTo>
                  <a:pt x="4978400" y="2207937"/>
                </a:lnTo>
                <a:lnTo>
                  <a:pt x="0" y="2207937"/>
                </a:lnTo>
                <a:lnTo>
                  <a:pt x="0" y="1282104"/>
                </a:lnTo>
                <a:lnTo>
                  <a:pt x="0" y="885319"/>
                </a:lnTo>
                <a:lnTo>
                  <a:pt x="0" y="885319"/>
                </a:lnTo>
                <a:lnTo>
                  <a:pt x="0" y="620795"/>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i="1" dirty="0"/>
          </a:p>
          <a:p>
            <a:pPr algn="ctr"/>
            <a:r>
              <a:rPr lang="el-GR" i="1" dirty="0"/>
              <a:t>Η δεξαμενή του νερού και οι σωλήνες αποτελούν συγκοινωνούντα δοχεία. Έτσι η δεξαμενή του νερού θα πρέπει να είναι σε υψηλότερο επίπεδο από τα κτίρια ώστε το νερό στους σωλήνες να φτάνει στο υψηλότερο σημείο των κτιρίων.  </a:t>
            </a:r>
          </a:p>
        </p:txBody>
      </p:sp>
    </p:spTree>
    <p:custDataLst>
      <p:tags r:id="rId1"/>
    </p:custDataLst>
    <p:extLst>
      <p:ext uri="{BB962C8B-B14F-4D97-AF65-F5344CB8AC3E}">
        <p14:creationId xmlns:p14="http://schemas.microsoft.com/office/powerpoint/2010/main" val="24282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ppt_h/2"/>
                                          </p:val>
                                        </p:tav>
                                        <p:tav tm="100000">
                                          <p:val>
                                            <p:strVal val="#ppt_y"/>
                                          </p:val>
                                        </p:tav>
                                      </p:tavLst>
                                    </p:anim>
                                    <p:anim calcmode="lin" valueType="num">
                                      <p:cBhvr>
                                        <p:cTn id="16" dur="750" fill="hold"/>
                                        <p:tgtEl>
                                          <p:spTgt spid="6"/>
                                        </p:tgtEl>
                                        <p:attrNameLst>
                                          <p:attrName>ppt_w</p:attrName>
                                        </p:attrNameLst>
                                      </p:cBhvr>
                                      <p:tavLst>
                                        <p:tav tm="0">
                                          <p:val>
                                            <p:strVal val="#ppt_w"/>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0C17E60-A871-5A9C-4EEF-339C3C941490}"/>
              </a:ext>
            </a:extLst>
          </p:cNvPr>
          <p:cNvPicPr>
            <a:picLocks noChangeAspect="1"/>
          </p:cNvPicPr>
          <p:nvPr/>
        </p:nvPicPr>
        <p:blipFill>
          <a:blip r:embed="rId3"/>
          <a:stretch>
            <a:fillRect/>
          </a:stretch>
        </p:blipFill>
        <p:spPr>
          <a:xfrm>
            <a:off x="0" y="0"/>
            <a:ext cx="9193228" cy="6858000"/>
          </a:xfrm>
          <a:prstGeom prst="rect">
            <a:avLst/>
          </a:prstGeom>
        </p:spPr>
        <p:style>
          <a:lnRef idx="3">
            <a:schemeClr val="lt1"/>
          </a:lnRef>
          <a:fillRef idx="1">
            <a:schemeClr val="accent2"/>
          </a:fillRef>
          <a:effectRef idx="1">
            <a:schemeClr val="accent2"/>
          </a:effectRef>
          <a:fontRef idx="minor">
            <a:schemeClr val="lt1"/>
          </a:fontRef>
        </p:style>
      </p:pic>
      <p:sp>
        <p:nvSpPr>
          <p:cNvPr id="4" name="Φυσαλίδα ομιλίας: Ορθογώνιο με στρογγυλεμένες γωνίες 3">
            <a:extLst>
              <a:ext uri="{FF2B5EF4-FFF2-40B4-BE49-F238E27FC236}">
                <a16:creationId xmlns:a16="http://schemas.microsoft.com/office/drawing/2014/main" id="{DD63EF25-CE39-F926-9FC0-AF0BC14E6353}"/>
              </a:ext>
            </a:extLst>
          </p:cNvPr>
          <p:cNvSpPr/>
          <p:nvPr/>
        </p:nvSpPr>
        <p:spPr>
          <a:xfrm>
            <a:off x="152399" y="6172200"/>
            <a:ext cx="2819401" cy="457200"/>
          </a:xfrm>
          <a:prstGeom prst="wedgeRoundRectCallout">
            <a:avLst>
              <a:gd name="adj1" fmla="val -2254"/>
              <a:gd name="adj2" fmla="val -9444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Υδατοστεγές πέτρωμα 1</a:t>
            </a:r>
          </a:p>
        </p:txBody>
      </p:sp>
      <p:sp>
        <p:nvSpPr>
          <p:cNvPr id="5" name="Φυσαλίδα ομιλίας: Ορθογώνιο με στρογγυλεμένες γωνίες 4">
            <a:extLst>
              <a:ext uri="{FF2B5EF4-FFF2-40B4-BE49-F238E27FC236}">
                <a16:creationId xmlns:a16="http://schemas.microsoft.com/office/drawing/2014/main" id="{26F4BCA0-A90D-9DEB-7EF3-7DFE7CC12182}"/>
              </a:ext>
            </a:extLst>
          </p:cNvPr>
          <p:cNvSpPr/>
          <p:nvPr/>
        </p:nvSpPr>
        <p:spPr>
          <a:xfrm>
            <a:off x="6172201" y="5943600"/>
            <a:ext cx="2819401" cy="457200"/>
          </a:xfrm>
          <a:prstGeom prst="wedgeRoundRectCallout">
            <a:avLst>
              <a:gd name="adj1" fmla="val -41369"/>
              <a:gd name="adj2" fmla="val -9645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Υδατοστεγές πέτρωμα 2</a:t>
            </a:r>
          </a:p>
        </p:txBody>
      </p:sp>
      <p:sp>
        <p:nvSpPr>
          <p:cNvPr id="6" name="Φυσαλίδα ομιλίας: Ορθογώνιο με στρογγυλεμένες γωνίες 5">
            <a:extLst>
              <a:ext uri="{FF2B5EF4-FFF2-40B4-BE49-F238E27FC236}">
                <a16:creationId xmlns:a16="http://schemas.microsoft.com/office/drawing/2014/main" id="{95E1FF2F-4358-9046-9411-C5FB29E2C454}"/>
              </a:ext>
            </a:extLst>
          </p:cNvPr>
          <p:cNvSpPr/>
          <p:nvPr/>
        </p:nvSpPr>
        <p:spPr>
          <a:xfrm>
            <a:off x="685799" y="4495800"/>
            <a:ext cx="2819401" cy="457200"/>
          </a:xfrm>
          <a:prstGeom prst="wedgeRoundRectCallout">
            <a:avLst>
              <a:gd name="adj1" fmla="val 1622"/>
              <a:gd name="adj2" fmla="val 10998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Υπόγεια δεξαμενή νερού</a:t>
            </a:r>
          </a:p>
        </p:txBody>
      </p:sp>
      <p:sp>
        <p:nvSpPr>
          <p:cNvPr id="7" name="Φυσαλίδα ομιλίας: Ορθογώνιο με στρογγυλεμένες γωνίες 6">
            <a:extLst>
              <a:ext uri="{FF2B5EF4-FFF2-40B4-BE49-F238E27FC236}">
                <a16:creationId xmlns:a16="http://schemas.microsoft.com/office/drawing/2014/main" id="{9B18B24B-E083-24B3-2726-538E35A0CC3E}"/>
              </a:ext>
            </a:extLst>
          </p:cNvPr>
          <p:cNvSpPr/>
          <p:nvPr/>
        </p:nvSpPr>
        <p:spPr>
          <a:xfrm>
            <a:off x="3505200" y="3001010"/>
            <a:ext cx="4267200" cy="457200"/>
          </a:xfrm>
          <a:prstGeom prst="wedgeRoundRectCallout">
            <a:avLst>
              <a:gd name="adj1" fmla="val -7084"/>
              <a:gd name="adj2" fmla="val 10837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Επίπεδο ελεύθερης επιφάνειας νερού</a:t>
            </a:r>
          </a:p>
        </p:txBody>
      </p:sp>
      <p:sp>
        <p:nvSpPr>
          <p:cNvPr id="8" name="Φυσαλίδα ομιλίας: Ορθογώνιο με στρογγυλεμένες γωνίες 7">
            <a:extLst>
              <a:ext uri="{FF2B5EF4-FFF2-40B4-BE49-F238E27FC236}">
                <a16:creationId xmlns:a16="http://schemas.microsoft.com/office/drawing/2014/main" id="{AB612FB6-9D94-93DF-838B-538755DA6827}"/>
              </a:ext>
            </a:extLst>
          </p:cNvPr>
          <p:cNvSpPr/>
          <p:nvPr/>
        </p:nvSpPr>
        <p:spPr>
          <a:xfrm>
            <a:off x="3464417" y="5715000"/>
            <a:ext cx="1066800" cy="457200"/>
          </a:xfrm>
          <a:prstGeom prst="wedgeRoundRectCallout">
            <a:avLst>
              <a:gd name="adj1" fmla="val 105445"/>
              <a:gd name="adj2" fmla="val -4212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Πηγάδι</a:t>
            </a:r>
          </a:p>
        </p:txBody>
      </p:sp>
      <p:sp>
        <p:nvSpPr>
          <p:cNvPr id="9" name="Φυσαλίδα ομιλίας: Ορθογώνιο με στρογγυλεμένες γωνίες 8">
            <a:extLst>
              <a:ext uri="{FF2B5EF4-FFF2-40B4-BE49-F238E27FC236}">
                <a16:creationId xmlns:a16="http://schemas.microsoft.com/office/drawing/2014/main" id="{6D1201EE-112A-0341-651C-56B2F37CE687}"/>
              </a:ext>
            </a:extLst>
          </p:cNvPr>
          <p:cNvSpPr/>
          <p:nvPr/>
        </p:nvSpPr>
        <p:spPr>
          <a:xfrm>
            <a:off x="6019800" y="4176091"/>
            <a:ext cx="1066800" cy="457200"/>
          </a:xfrm>
          <a:prstGeom prst="wedgeRoundRectCallout">
            <a:avLst>
              <a:gd name="adj1" fmla="val -127553"/>
              <a:gd name="adj2" fmla="val 9026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Πίδακας</a:t>
            </a:r>
          </a:p>
        </p:txBody>
      </p:sp>
      <p:sp>
        <p:nvSpPr>
          <p:cNvPr id="10" name="Ορθογώνιο 9">
            <a:extLst>
              <a:ext uri="{FF2B5EF4-FFF2-40B4-BE49-F238E27FC236}">
                <a16:creationId xmlns:a16="http://schemas.microsoft.com/office/drawing/2014/main" id="{4D3DD432-2646-03FD-788F-D5B611AA0551}"/>
              </a:ext>
            </a:extLst>
          </p:cNvPr>
          <p:cNvSpPr/>
          <p:nvPr/>
        </p:nvSpPr>
        <p:spPr>
          <a:xfrm>
            <a:off x="4908997" y="228600"/>
            <a:ext cx="2895600" cy="457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Αρτεσιανό πηγάδι</a:t>
            </a:r>
          </a:p>
        </p:txBody>
      </p:sp>
      <p:sp>
        <p:nvSpPr>
          <p:cNvPr id="11" name="Επεξήγηση: Κάτω βέλος 10">
            <a:extLst>
              <a:ext uri="{FF2B5EF4-FFF2-40B4-BE49-F238E27FC236}">
                <a16:creationId xmlns:a16="http://schemas.microsoft.com/office/drawing/2014/main" id="{846F8435-26D9-0D62-80AD-36B3BEBA5F50}"/>
              </a:ext>
            </a:extLst>
          </p:cNvPr>
          <p:cNvSpPr/>
          <p:nvPr/>
        </p:nvSpPr>
        <p:spPr>
          <a:xfrm>
            <a:off x="3886200" y="990599"/>
            <a:ext cx="4191000" cy="960783"/>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Η δεξαμενή του νερού και ο πίδακας είναι συγκοινωνούντα δοχεία</a:t>
            </a:r>
          </a:p>
        </p:txBody>
      </p:sp>
      <p:sp>
        <p:nvSpPr>
          <p:cNvPr id="12" name="Ορθογώνιο: Στρογγύλεμα γωνιών 11">
            <a:extLst>
              <a:ext uri="{FF2B5EF4-FFF2-40B4-BE49-F238E27FC236}">
                <a16:creationId xmlns:a16="http://schemas.microsoft.com/office/drawing/2014/main" id="{F87EBD56-9D4C-C91B-F615-10360D44F811}"/>
              </a:ext>
            </a:extLst>
          </p:cNvPr>
          <p:cNvSpPr/>
          <p:nvPr/>
        </p:nvSpPr>
        <p:spPr>
          <a:xfrm>
            <a:off x="3886200" y="2057400"/>
            <a:ext cx="4191000" cy="6118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Ο πίδακας τείνει να συναντήσει την ελεύθερη επιφάνεια του νερού</a:t>
            </a:r>
          </a:p>
        </p:txBody>
      </p:sp>
    </p:spTree>
    <p:custDataLst>
      <p:tags r:id="rId1"/>
    </p:custDataLst>
    <p:extLst>
      <p:ext uri="{BB962C8B-B14F-4D97-AF65-F5344CB8AC3E}">
        <p14:creationId xmlns:p14="http://schemas.microsoft.com/office/powerpoint/2010/main" val="387708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ppt_x</p:attrName>
                                        </p:attrNameLst>
                                      </p:cBhvr>
                                      <p:tavLst>
                                        <p:tav tm="0">
                                          <p:val>
                                            <p:strVal val="#ppt_x"/>
                                          </p:val>
                                        </p:tav>
                                        <p:tav tm="100000">
                                          <p:val>
                                            <p:strVal val="#ppt_x"/>
                                          </p:val>
                                        </p:tav>
                                      </p:tavLst>
                                    </p:anim>
                                    <p:anim calcmode="lin" valueType="num">
                                      <p:cBhvr>
                                        <p:cTn id="17" dur="750" fill="hold"/>
                                        <p:tgtEl>
                                          <p:spTgt spid="4"/>
                                        </p:tgtEl>
                                        <p:attrNameLst>
                                          <p:attrName>ppt_y</p:attrName>
                                        </p:attrNameLst>
                                      </p:cBhvr>
                                      <p:tavLst>
                                        <p:tav tm="0">
                                          <p:val>
                                            <p:strVal val="#ppt_y-#ppt_h/2"/>
                                          </p:val>
                                        </p:tav>
                                        <p:tav tm="100000">
                                          <p:val>
                                            <p:strVal val="#ppt_y"/>
                                          </p:val>
                                        </p:tav>
                                      </p:tavLst>
                                    </p:anim>
                                    <p:anim calcmode="lin" valueType="num">
                                      <p:cBhvr>
                                        <p:cTn id="18" dur="750" fill="hold"/>
                                        <p:tgtEl>
                                          <p:spTgt spid="4"/>
                                        </p:tgtEl>
                                        <p:attrNameLst>
                                          <p:attrName>ppt_w</p:attrName>
                                        </p:attrNameLst>
                                      </p:cBhvr>
                                      <p:tavLst>
                                        <p:tav tm="0">
                                          <p:val>
                                            <p:strVal val="#ppt_w"/>
                                          </p:val>
                                        </p:tav>
                                        <p:tav tm="100000">
                                          <p:val>
                                            <p:strVal val="#ppt_w"/>
                                          </p:val>
                                        </p:tav>
                                      </p:tavLst>
                                    </p:anim>
                                    <p:anim calcmode="lin" valueType="num">
                                      <p:cBhvr>
                                        <p:cTn id="19" dur="750" fill="hold"/>
                                        <p:tgtEl>
                                          <p:spTgt spid="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ppt_x</p:attrName>
                                        </p:attrNameLst>
                                      </p:cBhvr>
                                      <p:tavLst>
                                        <p:tav tm="0">
                                          <p:val>
                                            <p:strVal val="#ppt_x"/>
                                          </p:val>
                                        </p:tav>
                                        <p:tav tm="100000">
                                          <p:val>
                                            <p:strVal val="#ppt_x"/>
                                          </p:val>
                                        </p:tav>
                                      </p:tavLst>
                                    </p:anim>
                                    <p:anim calcmode="lin" valueType="num">
                                      <p:cBhvr>
                                        <p:cTn id="25" dur="750" fill="hold"/>
                                        <p:tgtEl>
                                          <p:spTgt spid="5"/>
                                        </p:tgtEl>
                                        <p:attrNameLst>
                                          <p:attrName>ppt_y</p:attrName>
                                        </p:attrNameLst>
                                      </p:cBhvr>
                                      <p:tavLst>
                                        <p:tav tm="0">
                                          <p:val>
                                            <p:strVal val="#ppt_y-#ppt_h/2"/>
                                          </p:val>
                                        </p:tav>
                                        <p:tav tm="100000">
                                          <p:val>
                                            <p:strVal val="#ppt_y"/>
                                          </p:val>
                                        </p:tav>
                                      </p:tavLst>
                                    </p:anim>
                                    <p:anim calcmode="lin" valueType="num">
                                      <p:cBhvr>
                                        <p:cTn id="26" dur="750" fill="hold"/>
                                        <p:tgtEl>
                                          <p:spTgt spid="5"/>
                                        </p:tgtEl>
                                        <p:attrNameLst>
                                          <p:attrName>ppt_w</p:attrName>
                                        </p:attrNameLst>
                                      </p:cBhvr>
                                      <p:tavLst>
                                        <p:tav tm="0">
                                          <p:val>
                                            <p:strVal val="#ppt_w"/>
                                          </p:val>
                                        </p:tav>
                                        <p:tav tm="100000">
                                          <p:val>
                                            <p:strVal val="#ppt_w"/>
                                          </p:val>
                                        </p:tav>
                                      </p:tavLst>
                                    </p:anim>
                                    <p:anim calcmode="lin" valueType="num">
                                      <p:cBhvr>
                                        <p:cTn id="27" dur="75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ppt_h/2"/>
                                          </p:val>
                                        </p:tav>
                                        <p:tav tm="100000">
                                          <p:val>
                                            <p:strVal val="#ppt_y"/>
                                          </p:val>
                                        </p:tav>
                                      </p:tavLst>
                                    </p:anim>
                                    <p:anim calcmode="lin" valueType="num">
                                      <p:cBhvr>
                                        <p:cTn id="34" dur="750" fill="hold"/>
                                        <p:tgtEl>
                                          <p:spTgt spid="6"/>
                                        </p:tgtEl>
                                        <p:attrNameLst>
                                          <p:attrName>ppt_w</p:attrName>
                                        </p:attrNameLst>
                                      </p:cBhvr>
                                      <p:tavLst>
                                        <p:tav tm="0">
                                          <p:val>
                                            <p:strVal val="#ppt_w"/>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ppt_h/2"/>
                                          </p:val>
                                        </p:tav>
                                        <p:tav tm="100000">
                                          <p:val>
                                            <p:strVal val="#ppt_y"/>
                                          </p:val>
                                        </p:tav>
                                      </p:tavLst>
                                    </p:anim>
                                    <p:anim calcmode="lin" valueType="num">
                                      <p:cBhvr>
                                        <p:cTn id="42" dur="750" fill="hold"/>
                                        <p:tgtEl>
                                          <p:spTgt spid="7"/>
                                        </p:tgtEl>
                                        <p:attrNameLst>
                                          <p:attrName>ppt_w</p:attrName>
                                        </p:attrNameLst>
                                      </p:cBhvr>
                                      <p:tavLst>
                                        <p:tav tm="0">
                                          <p:val>
                                            <p:strVal val="#ppt_w"/>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2"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750" fill="hold"/>
                                        <p:tgtEl>
                                          <p:spTgt spid="8"/>
                                        </p:tgtEl>
                                        <p:attrNameLst>
                                          <p:attrName>ppt_x</p:attrName>
                                        </p:attrNameLst>
                                      </p:cBhvr>
                                      <p:tavLst>
                                        <p:tav tm="0">
                                          <p:val>
                                            <p:strVal val="#ppt_x+#ppt_w/2"/>
                                          </p:val>
                                        </p:tav>
                                        <p:tav tm="100000">
                                          <p:val>
                                            <p:strVal val="#ppt_x"/>
                                          </p:val>
                                        </p:tav>
                                      </p:tavLst>
                                    </p:anim>
                                    <p:anim calcmode="lin" valueType="num">
                                      <p:cBhvr>
                                        <p:cTn id="49" dur="750" fill="hold"/>
                                        <p:tgtEl>
                                          <p:spTgt spid="8"/>
                                        </p:tgtEl>
                                        <p:attrNameLst>
                                          <p:attrName>ppt_y</p:attrName>
                                        </p:attrNameLst>
                                      </p:cBhvr>
                                      <p:tavLst>
                                        <p:tav tm="0">
                                          <p:val>
                                            <p:strVal val="#ppt_y"/>
                                          </p:val>
                                        </p:tav>
                                        <p:tav tm="100000">
                                          <p:val>
                                            <p:strVal val="#ppt_y"/>
                                          </p:val>
                                        </p:tav>
                                      </p:tavLst>
                                    </p:anim>
                                    <p:anim calcmode="lin" valueType="num">
                                      <p:cBhvr>
                                        <p:cTn id="50" dur="750" fill="hold"/>
                                        <p:tgtEl>
                                          <p:spTgt spid="8"/>
                                        </p:tgtEl>
                                        <p:attrNameLst>
                                          <p:attrName>ppt_w</p:attrName>
                                        </p:attrNameLst>
                                      </p:cBhvr>
                                      <p:tavLst>
                                        <p:tav tm="0">
                                          <p:val>
                                            <p:fltVal val="0"/>
                                          </p:val>
                                        </p:tav>
                                        <p:tav tm="100000">
                                          <p:val>
                                            <p:strVal val="#ppt_w"/>
                                          </p:val>
                                        </p:tav>
                                      </p:tavLst>
                                    </p:anim>
                                    <p:anim calcmode="lin" valueType="num">
                                      <p:cBhvr>
                                        <p:cTn id="51" dur="75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ppt_x</p:attrName>
                                        </p:attrNameLst>
                                      </p:cBhvr>
                                      <p:tavLst>
                                        <p:tav tm="0">
                                          <p:val>
                                            <p:strVal val="#ppt_x-#ppt_w/2"/>
                                          </p:val>
                                        </p:tav>
                                        <p:tav tm="100000">
                                          <p:val>
                                            <p:strVal val="#ppt_x"/>
                                          </p:val>
                                        </p:tav>
                                      </p:tavLst>
                                    </p:anim>
                                    <p:anim calcmode="lin" valueType="num">
                                      <p:cBhvr>
                                        <p:cTn id="57" dur="750" fill="hold"/>
                                        <p:tgtEl>
                                          <p:spTgt spid="9"/>
                                        </p:tgtEl>
                                        <p:attrNameLst>
                                          <p:attrName>ppt_y</p:attrName>
                                        </p:attrNameLst>
                                      </p:cBhvr>
                                      <p:tavLst>
                                        <p:tav tm="0">
                                          <p:val>
                                            <p:strVal val="#ppt_y"/>
                                          </p:val>
                                        </p:tav>
                                        <p:tav tm="100000">
                                          <p:val>
                                            <p:strVal val="#ppt_y"/>
                                          </p:val>
                                        </p:tav>
                                      </p:tavLst>
                                    </p:anim>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750" fill="hold"/>
                                        <p:tgtEl>
                                          <p:spTgt spid="11"/>
                                        </p:tgtEl>
                                        <p:attrNameLst>
                                          <p:attrName>ppt_w</p:attrName>
                                        </p:attrNameLst>
                                      </p:cBhvr>
                                      <p:tavLst>
                                        <p:tav tm="0">
                                          <p:val>
                                            <p:fltVal val="0"/>
                                          </p:val>
                                        </p:tav>
                                        <p:tav tm="100000">
                                          <p:val>
                                            <p:strVal val="#ppt_w"/>
                                          </p:val>
                                        </p:tav>
                                      </p:tavLst>
                                    </p:anim>
                                    <p:anim calcmode="lin" valueType="num">
                                      <p:cBhvr>
                                        <p:cTn id="65" dur="750" fill="hold"/>
                                        <p:tgtEl>
                                          <p:spTgt spid="11"/>
                                        </p:tgtEl>
                                        <p:attrNameLst>
                                          <p:attrName>ppt_h</p:attrName>
                                        </p:attrNameLst>
                                      </p:cBhvr>
                                      <p:tavLst>
                                        <p:tav tm="0">
                                          <p:val>
                                            <p:fltVal val="0"/>
                                          </p:val>
                                        </p:tav>
                                        <p:tav tm="100000">
                                          <p:val>
                                            <p:strVal val="#ppt_h"/>
                                          </p:val>
                                        </p:tav>
                                      </p:tavLst>
                                    </p:anim>
                                    <p:animEffect transition="in" filter="fade">
                                      <p:cBhvr>
                                        <p:cTn id="66" dur="75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Φυσαλίδα ομιλίας: Ορθογώνιο με στρογγυλεμένες γωνίες 22">
            <a:extLst>
              <a:ext uri="{FF2B5EF4-FFF2-40B4-BE49-F238E27FC236}">
                <a16:creationId xmlns:a16="http://schemas.microsoft.com/office/drawing/2014/main" id="{42074BA8-E3AB-10C8-53FF-64F4A772B9D8}"/>
              </a:ext>
            </a:extLst>
          </p:cNvPr>
          <p:cNvSpPr/>
          <p:nvPr/>
        </p:nvSpPr>
        <p:spPr>
          <a:xfrm>
            <a:off x="4267200" y="2585976"/>
            <a:ext cx="4602148" cy="762000"/>
          </a:xfrm>
          <a:prstGeom prst="wedgeRoundRectCallout">
            <a:avLst>
              <a:gd name="adj1" fmla="val -60005"/>
              <a:gd name="adj2" fmla="val 3583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dirty="0"/>
          </a:p>
        </p:txBody>
      </p:sp>
      <p:grpSp>
        <p:nvGrpSpPr>
          <p:cNvPr id="2" name="Ομάδα 1">
            <a:extLst>
              <a:ext uri="{FF2B5EF4-FFF2-40B4-BE49-F238E27FC236}">
                <a16:creationId xmlns:a16="http://schemas.microsoft.com/office/drawing/2014/main" id="{CA1CE956-08A1-F66F-FDE7-77893C3078C3}"/>
              </a:ext>
            </a:extLst>
          </p:cNvPr>
          <p:cNvGrpSpPr/>
          <p:nvPr/>
        </p:nvGrpSpPr>
        <p:grpSpPr>
          <a:xfrm>
            <a:off x="1219200" y="762000"/>
            <a:ext cx="2514600" cy="3657600"/>
            <a:chOff x="1447800" y="914400"/>
            <a:chExt cx="1689279" cy="2209800"/>
          </a:xfrm>
        </p:grpSpPr>
        <p:cxnSp>
          <p:nvCxnSpPr>
            <p:cNvPr id="3" name="Ευθεία γραμμή σύνδεσης 2">
              <a:extLst>
                <a:ext uri="{FF2B5EF4-FFF2-40B4-BE49-F238E27FC236}">
                  <a16:creationId xmlns:a16="http://schemas.microsoft.com/office/drawing/2014/main" id="{FCE35127-B880-C060-7AC0-F9FF6F915309}"/>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5D7B040-AE18-EBFB-83D1-7385A02DCF91}"/>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C98787DC-5560-4AD7-E6E6-85510FA041D2}"/>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6" name="Ορθογώνιο 5">
            <a:extLst>
              <a:ext uri="{FF2B5EF4-FFF2-40B4-BE49-F238E27FC236}">
                <a16:creationId xmlns:a16="http://schemas.microsoft.com/office/drawing/2014/main" id="{F7779874-39AD-548C-19F0-EA04D1E043AD}"/>
              </a:ext>
            </a:extLst>
          </p:cNvPr>
          <p:cNvSpPr/>
          <p:nvPr/>
        </p:nvSpPr>
        <p:spPr>
          <a:xfrm>
            <a:off x="1257837" y="1281110"/>
            <a:ext cx="2444069" cy="30864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a:extLst>
              <a:ext uri="{FF2B5EF4-FFF2-40B4-BE49-F238E27FC236}">
                <a16:creationId xmlns:a16="http://schemas.microsoft.com/office/drawing/2014/main" id="{180AD159-5864-4401-DFD9-0CDA6ADF1450}"/>
              </a:ext>
            </a:extLst>
          </p:cNvPr>
          <p:cNvCxnSpPr>
            <a:cxnSpLocks/>
          </p:cNvCxnSpPr>
          <p:nvPr/>
        </p:nvCxnSpPr>
        <p:spPr>
          <a:xfrm>
            <a:off x="1252541" y="2590800"/>
            <a:ext cx="2446349"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Ευθεία γραμμή σύνδεσης 7">
            <a:extLst>
              <a:ext uri="{FF2B5EF4-FFF2-40B4-BE49-F238E27FC236}">
                <a16:creationId xmlns:a16="http://schemas.microsoft.com/office/drawing/2014/main" id="{1BDBBBB7-FE71-64E7-3286-6A68893D3566}"/>
              </a:ext>
            </a:extLst>
          </p:cNvPr>
          <p:cNvCxnSpPr>
            <a:cxnSpLocks/>
          </p:cNvCxnSpPr>
          <p:nvPr/>
        </p:nvCxnSpPr>
        <p:spPr>
          <a:xfrm>
            <a:off x="1257837" y="3276600"/>
            <a:ext cx="2446349"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Φυσαλίδα ομιλίας: Ορθογώνιο 8">
            <a:extLst>
              <a:ext uri="{FF2B5EF4-FFF2-40B4-BE49-F238E27FC236}">
                <a16:creationId xmlns:a16="http://schemas.microsoft.com/office/drawing/2014/main" id="{A8EA9C84-6908-D372-0C3B-87CEC84C6704}"/>
              </a:ext>
            </a:extLst>
          </p:cNvPr>
          <p:cNvSpPr/>
          <p:nvPr/>
        </p:nvSpPr>
        <p:spPr>
          <a:xfrm>
            <a:off x="449032" y="2209800"/>
            <a:ext cx="541568" cy="476246"/>
          </a:xfrm>
          <a:prstGeom prst="wedgeRectCallout">
            <a:avLst>
              <a:gd name="adj1" fmla="val 88558"/>
              <a:gd name="adj2" fmla="val 2193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n-US" sz="2400" baseline="-25000" dirty="0"/>
              <a:t>1</a:t>
            </a:r>
            <a:endParaRPr lang="el-GR" sz="2400" baseline="-25000" dirty="0"/>
          </a:p>
        </p:txBody>
      </p:sp>
      <p:sp>
        <p:nvSpPr>
          <p:cNvPr id="10" name="Φυσαλίδα ομιλίας: Ορθογώνιο 9">
            <a:extLst>
              <a:ext uri="{FF2B5EF4-FFF2-40B4-BE49-F238E27FC236}">
                <a16:creationId xmlns:a16="http://schemas.microsoft.com/office/drawing/2014/main" id="{2DA1CB1F-DD75-79EF-9EA9-C46FE182035B}"/>
              </a:ext>
            </a:extLst>
          </p:cNvPr>
          <p:cNvSpPr/>
          <p:nvPr/>
        </p:nvSpPr>
        <p:spPr>
          <a:xfrm>
            <a:off x="443977" y="3105154"/>
            <a:ext cx="541568" cy="476246"/>
          </a:xfrm>
          <a:prstGeom prst="wedgeRectCallout">
            <a:avLst>
              <a:gd name="adj1" fmla="val 100448"/>
              <a:gd name="adj2" fmla="val -1592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n-US" sz="2400" baseline="-25000" dirty="0"/>
              <a:t>2</a:t>
            </a:r>
            <a:endParaRPr lang="el-GR" sz="2400" baseline="-25000" dirty="0"/>
          </a:p>
        </p:txBody>
      </p:sp>
      <p:cxnSp>
        <p:nvCxnSpPr>
          <p:cNvPr id="12" name="Ευθύγραμμο βέλος σύνδεσης 11">
            <a:extLst>
              <a:ext uri="{FF2B5EF4-FFF2-40B4-BE49-F238E27FC236}">
                <a16:creationId xmlns:a16="http://schemas.microsoft.com/office/drawing/2014/main" id="{73B7E027-6BE5-9083-30DB-9AAC8C4CE038}"/>
              </a:ext>
            </a:extLst>
          </p:cNvPr>
          <p:cNvCxnSpPr/>
          <p:nvPr/>
        </p:nvCxnSpPr>
        <p:spPr>
          <a:xfrm>
            <a:off x="2057400" y="1281111"/>
            <a:ext cx="0" cy="1309689"/>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880B680C-5F18-E753-F5D0-3D066D0496B8}"/>
              </a:ext>
            </a:extLst>
          </p:cNvPr>
          <p:cNvSpPr txBox="1"/>
          <p:nvPr/>
        </p:nvSpPr>
        <p:spPr>
          <a:xfrm>
            <a:off x="1828800" y="1748135"/>
            <a:ext cx="495299" cy="461665"/>
          </a:xfrm>
          <a:prstGeom prst="rect">
            <a:avLst/>
          </a:prstGeom>
          <a:solidFill>
            <a:schemeClr val="accent1"/>
          </a:solidFill>
        </p:spPr>
        <p:txBody>
          <a:bodyPr wrap="square" rtlCol="0">
            <a:spAutoFit/>
          </a:bodyPr>
          <a:lstStyle/>
          <a:p>
            <a:r>
              <a:rPr lang="en-US" sz="2400" dirty="0">
                <a:solidFill>
                  <a:schemeClr val="bg2"/>
                </a:solidFill>
              </a:rPr>
              <a:t>h</a:t>
            </a:r>
            <a:r>
              <a:rPr lang="en-US" sz="2400" baseline="-25000" dirty="0">
                <a:solidFill>
                  <a:schemeClr val="bg2"/>
                </a:solidFill>
              </a:rPr>
              <a:t>1</a:t>
            </a:r>
            <a:endParaRPr lang="el-GR" sz="2400" baseline="-25000" dirty="0">
              <a:solidFill>
                <a:schemeClr val="bg2"/>
              </a:solidFill>
            </a:endParaRPr>
          </a:p>
        </p:txBody>
      </p:sp>
      <p:cxnSp>
        <p:nvCxnSpPr>
          <p:cNvPr id="15" name="Ευθύγραμμο βέλος σύνδεσης 14">
            <a:extLst>
              <a:ext uri="{FF2B5EF4-FFF2-40B4-BE49-F238E27FC236}">
                <a16:creationId xmlns:a16="http://schemas.microsoft.com/office/drawing/2014/main" id="{B001E3BD-C1F5-7671-1C17-9E479FD87D57}"/>
              </a:ext>
            </a:extLst>
          </p:cNvPr>
          <p:cNvCxnSpPr>
            <a:cxnSpLocks/>
          </p:cNvCxnSpPr>
          <p:nvPr/>
        </p:nvCxnSpPr>
        <p:spPr>
          <a:xfrm>
            <a:off x="2781301" y="1295400"/>
            <a:ext cx="0" cy="1981200"/>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6" name="TextBox 15">
            <a:extLst>
              <a:ext uri="{FF2B5EF4-FFF2-40B4-BE49-F238E27FC236}">
                <a16:creationId xmlns:a16="http://schemas.microsoft.com/office/drawing/2014/main" id="{F4EC5708-5ABD-07B6-BC1E-EAE955C1A940}"/>
              </a:ext>
            </a:extLst>
          </p:cNvPr>
          <p:cNvSpPr txBox="1"/>
          <p:nvPr/>
        </p:nvSpPr>
        <p:spPr>
          <a:xfrm>
            <a:off x="2552701" y="2052935"/>
            <a:ext cx="495299" cy="461665"/>
          </a:xfrm>
          <a:prstGeom prst="rect">
            <a:avLst/>
          </a:prstGeom>
          <a:solidFill>
            <a:schemeClr val="accent1"/>
          </a:solidFill>
        </p:spPr>
        <p:txBody>
          <a:bodyPr wrap="square" rtlCol="0">
            <a:spAutoFit/>
          </a:bodyPr>
          <a:lstStyle/>
          <a:p>
            <a:r>
              <a:rPr lang="en-US" sz="2400" dirty="0">
                <a:solidFill>
                  <a:schemeClr val="bg2"/>
                </a:solidFill>
              </a:rPr>
              <a:t>h</a:t>
            </a:r>
            <a:r>
              <a:rPr lang="en-US" sz="2400" baseline="-25000" dirty="0">
                <a:solidFill>
                  <a:schemeClr val="bg2"/>
                </a:solidFill>
              </a:rPr>
              <a:t>2</a:t>
            </a:r>
            <a:endParaRPr lang="el-GR" sz="2400" baseline="-25000" dirty="0">
              <a:solidFill>
                <a:schemeClr val="bg2"/>
              </a:solidFill>
            </a:endParaRPr>
          </a:p>
        </p:txBody>
      </p:sp>
      <p:sp>
        <p:nvSpPr>
          <p:cNvPr id="18" name="Ορθογώνιο 17">
            <a:extLst>
              <a:ext uri="{FF2B5EF4-FFF2-40B4-BE49-F238E27FC236}">
                <a16:creationId xmlns:a16="http://schemas.microsoft.com/office/drawing/2014/main" id="{907EAE31-4D53-1D40-9A32-CEF2FBC7F1B8}"/>
              </a:ext>
            </a:extLst>
          </p:cNvPr>
          <p:cNvSpPr/>
          <p:nvPr/>
        </p:nvSpPr>
        <p:spPr>
          <a:xfrm>
            <a:off x="1328739" y="1347785"/>
            <a:ext cx="2293946" cy="118075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Φυσαλίδα ομιλίας: Ορθογώνιο 19">
            <a:extLst>
              <a:ext uri="{FF2B5EF4-FFF2-40B4-BE49-F238E27FC236}">
                <a16:creationId xmlns:a16="http://schemas.microsoft.com/office/drawing/2014/main" id="{BFF77775-2C9F-BEC6-FE4D-A291139C0E43}"/>
              </a:ext>
            </a:extLst>
          </p:cNvPr>
          <p:cNvSpPr/>
          <p:nvPr/>
        </p:nvSpPr>
        <p:spPr>
          <a:xfrm>
            <a:off x="1676400" y="2730321"/>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1</a:t>
            </a:r>
            <a:endParaRPr lang="el-GR" sz="2400" dirty="0"/>
          </a:p>
        </p:txBody>
      </p:sp>
      <p:sp>
        <p:nvSpPr>
          <p:cNvPr id="21" name="Φυσαλίδα ομιλίας: Ορθογώνιο 20">
            <a:extLst>
              <a:ext uri="{FF2B5EF4-FFF2-40B4-BE49-F238E27FC236}">
                <a16:creationId xmlns:a16="http://schemas.microsoft.com/office/drawing/2014/main" id="{5AD8A9AC-0E82-CEEF-61EC-42CFD759A489}"/>
              </a:ext>
            </a:extLst>
          </p:cNvPr>
          <p:cNvSpPr/>
          <p:nvPr/>
        </p:nvSpPr>
        <p:spPr>
          <a:xfrm>
            <a:off x="2209800" y="3454226"/>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2</a:t>
            </a:r>
            <a:endParaRPr lang="el-GR" sz="2400" dirty="0"/>
          </a:p>
        </p:txBody>
      </p:sp>
      <p:sp>
        <p:nvSpPr>
          <p:cNvPr id="19" name="Ορθογώνιο 18">
            <a:extLst>
              <a:ext uri="{FF2B5EF4-FFF2-40B4-BE49-F238E27FC236}">
                <a16:creationId xmlns:a16="http://schemas.microsoft.com/office/drawing/2014/main" id="{A0483D49-1221-ACAA-F886-2C7E1D76AF51}"/>
              </a:ext>
            </a:extLst>
          </p:cNvPr>
          <p:cNvSpPr/>
          <p:nvPr/>
        </p:nvSpPr>
        <p:spPr>
          <a:xfrm>
            <a:off x="1285874" y="1304926"/>
            <a:ext cx="2379674" cy="1943442"/>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Φυσαλίδα ομιλίας: Ορθογώνιο με στρογγυλεμένες γωνίες 21">
            <a:extLst>
              <a:ext uri="{FF2B5EF4-FFF2-40B4-BE49-F238E27FC236}">
                <a16:creationId xmlns:a16="http://schemas.microsoft.com/office/drawing/2014/main" id="{8466B2DC-6EAC-348F-2C72-66990AFDC8DE}"/>
              </a:ext>
            </a:extLst>
          </p:cNvPr>
          <p:cNvSpPr/>
          <p:nvPr/>
        </p:nvSpPr>
        <p:spPr>
          <a:xfrm>
            <a:off x="4270394" y="2590800"/>
            <a:ext cx="4602148" cy="762000"/>
          </a:xfrm>
          <a:prstGeom prst="wedgeRoundRectCallout">
            <a:avLst>
              <a:gd name="adj1" fmla="val -60285"/>
              <a:gd name="adj2" fmla="val -4022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Έστω δύο νοητές διαχωριστικές επιφάνειες Α</a:t>
            </a:r>
            <a:r>
              <a:rPr lang="el-GR" baseline="-25000" dirty="0"/>
              <a:t>1</a:t>
            </a:r>
            <a:r>
              <a:rPr lang="el-GR" dirty="0"/>
              <a:t> και Α</a:t>
            </a:r>
            <a:r>
              <a:rPr lang="el-GR" baseline="-25000" dirty="0"/>
              <a:t>2</a:t>
            </a:r>
            <a:r>
              <a:rPr lang="el-GR" dirty="0"/>
              <a:t> σε διαφορετικά βάθη</a:t>
            </a:r>
          </a:p>
        </p:txBody>
      </p:sp>
      <p:sp>
        <p:nvSpPr>
          <p:cNvPr id="11" name="Φυσαλίδα ομιλίας: Ορθογώνιο με στρογγυλεμένες γωνίες 10">
            <a:extLst>
              <a:ext uri="{FF2B5EF4-FFF2-40B4-BE49-F238E27FC236}">
                <a16:creationId xmlns:a16="http://schemas.microsoft.com/office/drawing/2014/main" id="{2448A83D-0877-B7CA-D503-6A87D559C22D}"/>
              </a:ext>
            </a:extLst>
          </p:cNvPr>
          <p:cNvSpPr/>
          <p:nvPr/>
        </p:nvSpPr>
        <p:spPr>
          <a:xfrm>
            <a:off x="4284477" y="585784"/>
            <a:ext cx="4584871" cy="762001"/>
          </a:xfrm>
          <a:prstGeom prst="wedgeRoundRectCallout">
            <a:avLst>
              <a:gd name="adj1" fmla="val -64374"/>
              <a:gd name="adj2" fmla="val 6010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Η μάζα του υγρού που βρίσκεται πάνω από την επιφάνεια Α</a:t>
            </a:r>
            <a:r>
              <a:rPr lang="el-GR" baseline="-25000" dirty="0"/>
              <a:t>1</a:t>
            </a:r>
          </a:p>
        </p:txBody>
      </p:sp>
      <p:sp>
        <p:nvSpPr>
          <p:cNvPr id="13" name="Φυσαλίδα ομιλίας: Ορθογώνιο με στρογγυλεμένες γωνίες 12">
            <a:extLst>
              <a:ext uri="{FF2B5EF4-FFF2-40B4-BE49-F238E27FC236}">
                <a16:creationId xmlns:a16="http://schemas.microsoft.com/office/drawing/2014/main" id="{DD662AEC-C6EC-9E01-BA6A-EF0B99BBD23C}"/>
              </a:ext>
            </a:extLst>
          </p:cNvPr>
          <p:cNvSpPr/>
          <p:nvPr/>
        </p:nvSpPr>
        <p:spPr>
          <a:xfrm>
            <a:off x="4267200" y="1554954"/>
            <a:ext cx="4584871" cy="762001"/>
          </a:xfrm>
          <a:prstGeom prst="wedgeRoundRectCallout">
            <a:avLst>
              <a:gd name="adj1" fmla="val -62949"/>
              <a:gd name="adj2" fmla="val 6076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Η μάζα του υγρού που βρίσκεται πάνω από την επιφάνεια Α</a:t>
            </a:r>
            <a:r>
              <a:rPr lang="el-GR" baseline="-25000" dirty="0"/>
              <a:t>2</a:t>
            </a:r>
          </a:p>
        </p:txBody>
      </p:sp>
      <p:sp>
        <p:nvSpPr>
          <p:cNvPr id="17" name="Ορθογώνιο: Στρογγύλεμα γωνιών 16">
            <a:extLst>
              <a:ext uri="{FF2B5EF4-FFF2-40B4-BE49-F238E27FC236}">
                <a16:creationId xmlns:a16="http://schemas.microsoft.com/office/drawing/2014/main" id="{31BDD460-DAB0-AE49-9877-A8FEA13045CC}"/>
              </a:ext>
            </a:extLst>
          </p:cNvPr>
          <p:cNvSpPr/>
          <p:nvPr/>
        </p:nvSpPr>
        <p:spPr>
          <a:xfrm>
            <a:off x="1478756" y="4724400"/>
            <a:ext cx="519112"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h</a:t>
            </a:r>
            <a:r>
              <a:rPr lang="en-US" sz="2400" baseline="-25000" dirty="0"/>
              <a:t>1</a:t>
            </a:r>
            <a:endParaRPr lang="el-GR" sz="2400" baseline="-25000" dirty="0"/>
          </a:p>
        </p:txBody>
      </p:sp>
      <p:sp>
        <p:nvSpPr>
          <p:cNvPr id="24" name="Σχήμα L 23">
            <a:extLst>
              <a:ext uri="{FF2B5EF4-FFF2-40B4-BE49-F238E27FC236}">
                <a16:creationId xmlns:a16="http://schemas.microsoft.com/office/drawing/2014/main" id="{F1A98090-6E24-BCC2-5342-30BC4524697E}"/>
              </a:ext>
            </a:extLst>
          </p:cNvPr>
          <p:cNvSpPr/>
          <p:nvPr/>
        </p:nvSpPr>
        <p:spPr>
          <a:xfrm rot="2780521">
            <a:off x="2330088" y="4825309"/>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25" name="Ορθογώνιο: Στρογγύλεμα γωνιών 24">
            <a:extLst>
              <a:ext uri="{FF2B5EF4-FFF2-40B4-BE49-F238E27FC236}">
                <a16:creationId xmlns:a16="http://schemas.microsoft.com/office/drawing/2014/main" id="{44C15E2A-6D9E-79BC-F59B-C992100832AF}"/>
              </a:ext>
            </a:extLst>
          </p:cNvPr>
          <p:cNvSpPr/>
          <p:nvPr/>
        </p:nvSpPr>
        <p:spPr>
          <a:xfrm>
            <a:off x="2788444" y="4724400"/>
            <a:ext cx="519112"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h</a:t>
            </a:r>
            <a:r>
              <a:rPr lang="en-US" sz="2400" baseline="-25000" dirty="0"/>
              <a:t>2</a:t>
            </a:r>
            <a:endParaRPr lang="el-GR" sz="2400" baseline="-25000" dirty="0"/>
          </a:p>
        </p:txBody>
      </p:sp>
      <p:sp>
        <p:nvSpPr>
          <p:cNvPr id="29" name="Ορθογώνιο: Στρογγύλεμα γωνιών 28">
            <a:extLst>
              <a:ext uri="{FF2B5EF4-FFF2-40B4-BE49-F238E27FC236}">
                <a16:creationId xmlns:a16="http://schemas.microsoft.com/office/drawing/2014/main" id="{8EE00B7E-57B5-2231-BE02-5C3E5FD1AFA4}"/>
              </a:ext>
            </a:extLst>
          </p:cNvPr>
          <p:cNvSpPr/>
          <p:nvPr/>
        </p:nvSpPr>
        <p:spPr>
          <a:xfrm>
            <a:off x="3962400" y="3657600"/>
            <a:ext cx="4889670" cy="762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Η μάζα πάνω από την επιφάνεια Α2 είναι </a:t>
            </a:r>
            <a:r>
              <a:rPr lang="el-GR" b="1" dirty="0"/>
              <a:t>βαρύτερη</a:t>
            </a:r>
            <a:r>
              <a:rPr lang="el-GR" dirty="0"/>
              <a:t> από τη μάζα πάνω από την Α1 </a:t>
            </a:r>
          </a:p>
        </p:txBody>
      </p:sp>
      <p:sp>
        <p:nvSpPr>
          <p:cNvPr id="30" name="Ορθογώνιο: Στρογγύλεμα γωνιών 29">
            <a:extLst>
              <a:ext uri="{FF2B5EF4-FFF2-40B4-BE49-F238E27FC236}">
                <a16:creationId xmlns:a16="http://schemas.microsoft.com/office/drawing/2014/main" id="{F3FC585B-35E6-B486-7EF1-ED6BCDE1C711}"/>
              </a:ext>
            </a:extLst>
          </p:cNvPr>
          <p:cNvSpPr/>
          <p:nvPr/>
        </p:nvSpPr>
        <p:spPr>
          <a:xfrm>
            <a:off x="1328739" y="5715000"/>
            <a:ext cx="638173"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a:t>
            </a:r>
            <a:r>
              <a:rPr lang="en-US" sz="2400" baseline="-25000" dirty="0"/>
              <a:t>1</a:t>
            </a:r>
            <a:endParaRPr lang="el-GR" sz="2400" baseline="-25000" dirty="0"/>
          </a:p>
        </p:txBody>
      </p:sp>
      <p:sp>
        <p:nvSpPr>
          <p:cNvPr id="31" name="Σχήμα L 30">
            <a:extLst>
              <a:ext uri="{FF2B5EF4-FFF2-40B4-BE49-F238E27FC236}">
                <a16:creationId xmlns:a16="http://schemas.microsoft.com/office/drawing/2014/main" id="{B8DA50CC-E7D1-A1A4-1498-C76326B1AA7F}"/>
              </a:ext>
            </a:extLst>
          </p:cNvPr>
          <p:cNvSpPr/>
          <p:nvPr/>
        </p:nvSpPr>
        <p:spPr>
          <a:xfrm rot="2780521">
            <a:off x="2299132" y="5815909"/>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32" name="Ορθογώνιο: Στρογγύλεμα γωνιών 31">
            <a:extLst>
              <a:ext uri="{FF2B5EF4-FFF2-40B4-BE49-F238E27FC236}">
                <a16:creationId xmlns:a16="http://schemas.microsoft.com/office/drawing/2014/main" id="{C2AF1F26-6BAB-0DEC-2F5C-BD1BD4B1FCD5}"/>
              </a:ext>
            </a:extLst>
          </p:cNvPr>
          <p:cNvSpPr/>
          <p:nvPr/>
        </p:nvSpPr>
        <p:spPr>
          <a:xfrm>
            <a:off x="2757488" y="5715000"/>
            <a:ext cx="594742"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t>
            </a:r>
            <a:r>
              <a:rPr lang="en-US" sz="2400" baseline="-25000" dirty="0"/>
              <a:t>2</a:t>
            </a:r>
            <a:endParaRPr lang="el-GR" sz="2400" baseline="-25000" dirty="0"/>
          </a:p>
        </p:txBody>
      </p:sp>
      <p:sp>
        <p:nvSpPr>
          <p:cNvPr id="33" name="Βέλος: Με γωνία 32">
            <a:extLst>
              <a:ext uri="{FF2B5EF4-FFF2-40B4-BE49-F238E27FC236}">
                <a16:creationId xmlns:a16="http://schemas.microsoft.com/office/drawing/2014/main" id="{A71B0208-5863-1D68-E5C7-5F7333259F5E}"/>
              </a:ext>
            </a:extLst>
          </p:cNvPr>
          <p:cNvSpPr/>
          <p:nvPr/>
        </p:nvSpPr>
        <p:spPr>
          <a:xfrm rot="10800000">
            <a:off x="3352801" y="4570634"/>
            <a:ext cx="960213" cy="1601565"/>
          </a:xfrm>
          <a:prstGeom prst="bentArrow">
            <a:avLst>
              <a:gd name="adj1" fmla="val 15961"/>
              <a:gd name="adj2" fmla="val 20306"/>
              <a:gd name="adj3" fmla="val 28656"/>
              <a:gd name="adj4" fmla="val 2497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sp>
        <p:nvSpPr>
          <p:cNvPr id="34" name="Ορθογώνιο 33">
            <a:extLst>
              <a:ext uri="{FF2B5EF4-FFF2-40B4-BE49-F238E27FC236}">
                <a16:creationId xmlns:a16="http://schemas.microsoft.com/office/drawing/2014/main" id="{7A57C3E3-4B63-C9CB-C9A1-2DC369026238}"/>
              </a:ext>
            </a:extLst>
          </p:cNvPr>
          <p:cNvSpPr/>
          <p:nvPr/>
        </p:nvSpPr>
        <p:spPr>
          <a:xfrm>
            <a:off x="4571430" y="4800599"/>
            <a:ext cx="4145518" cy="76200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Η υδροστατική πίεση</a:t>
            </a:r>
            <a:r>
              <a:rPr lang="en-US" dirty="0"/>
              <a:t> </a:t>
            </a:r>
            <a:r>
              <a:rPr lang="el-GR" dirty="0"/>
              <a:t>εξαρτάται από το βάθος </a:t>
            </a:r>
            <a:r>
              <a:rPr lang="en-US" sz="2000" b="1" dirty="0"/>
              <a:t>h</a:t>
            </a:r>
            <a:r>
              <a:rPr lang="en-US" dirty="0"/>
              <a:t> </a:t>
            </a:r>
            <a:r>
              <a:rPr lang="el-GR" dirty="0"/>
              <a:t>και είναι </a:t>
            </a:r>
            <a:r>
              <a:rPr lang="el-GR" b="1" dirty="0"/>
              <a:t>ανάλογη</a:t>
            </a:r>
            <a:r>
              <a:rPr lang="el-GR" dirty="0"/>
              <a:t> με αυτό</a:t>
            </a:r>
          </a:p>
        </p:txBody>
      </p:sp>
    </p:spTree>
    <p:custDataLst>
      <p:tags r:id="rId1"/>
    </p:custDataLst>
    <p:extLst>
      <p:ext uri="{BB962C8B-B14F-4D97-AF65-F5344CB8AC3E}">
        <p14:creationId xmlns:p14="http://schemas.microsoft.com/office/powerpoint/2010/main" val="19531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750"/>
                                        <p:tgtEl>
                                          <p:spTgt spid="7"/>
                                        </p:tgtEl>
                                      </p:cBhvr>
                                    </p:animEffect>
                                  </p:childTnLst>
                                </p:cTn>
                              </p:par>
                              <p:par>
                                <p:cTn id="20" presetID="16" presetClass="entr" presetSubtype="37"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750"/>
                                        <p:tgtEl>
                                          <p:spTgt spid="8"/>
                                        </p:tgtEl>
                                      </p:cBhvr>
                                    </p:animEffect>
                                  </p:childTnLst>
                                </p:cTn>
                              </p:par>
                            </p:childTnLst>
                          </p:cTn>
                        </p:par>
                        <p:par>
                          <p:cTn id="23" fill="hold">
                            <p:stCondLst>
                              <p:cond delay="750"/>
                            </p:stCondLst>
                            <p:childTnLst>
                              <p:par>
                                <p:cTn id="24" presetID="17"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ppt_w/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par>
                                <p:cTn id="30" presetID="17" presetClass="entr" presetSubtype="2"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ppt_w/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strVal val="#ppt_h"/>
                                          </p:val>
                                        </p:tav>
                                        <p:tav tm="100000">
                                          <p:val>
                                            <p:strVal val="#ppt_h"/>
                                          </p:val>
                                        </p:tav>
                                      </p:tavLst>
                                    </p:anim>
                                  </p:childTnLst>
                                </p:cTn>
                              </p:par>
                            </p:childTnLst>
                          </p:cTn>
                        </p:par>
                        <p:par>
                          <p:cTn id="36" fill="hold">
                            <p:stCondLst>
                              <p:cond delay="1250"/>
                            </p:stCondLst>
                            <p:childTnLst>
                              <p:par>
                                <p:cTn id="37" presetID="17"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750" fill="hold"/>
                                        <p:tgtEl>
                                          <p:spTgt spid="22"/>
                                        </p:tgtEl>
                                        <p:attrNameLst>
                                          <p:attrName>ppt_x</p:attrName>
                                        </p:attrNameLst>
                                      </p:cBhvr>
                                      <p:tavLst>
                                        <p:tav tm="0">
                                          <p:val>
                                            <p:strVal val="#ppt_x-#ppt_w/2"/>
                                          </p:val>
                                        </p:tav>
                                        <p:tav tm="100000">
                                          <p:val>
                                            <p:strVal val="#ppt_x"/>
                                          </p:val>
                                        </p:tav>
                                      </p:tavLst>
                                    </p:anim>
                                    <p:anim calcmode="lin" valueType="num">
                                      <p:cBhvr>
                                        <p:cTn id="40" dur="750" fill="hold"/>
                                        <p:tgtEl>
                                          <p:spTgt spid="22"/>
                                        </p:tgtEl>
                                        <p:attrNameLst>
                                          <p:attrName>ppt_y</p:attrName>
                                        </p:attrNameLst>
                                      </p:cBhvr>
                                      <p:tavLst>
                                        <p:tav tm="0">
                                          <p:val>
                                            <p:strVal val="#ppt_y"/>
                                          </p:val>
                                        </p:tav>
                                        <p:tav tm="100000">
                                          <p:val>
                                            <p:strVal val="#ppt_y"/>
                                          </p:val>
                                        </p:tav>
                                      </p:tavLst>
                                    </p:anim>
                                    <p:anim calcmode="lin" valueType="num">
                                      <p:cBhvr>
                                        <p:cTn id="41" dur="750" fill="hold"/>
                                        <p:tgtEl>
                                          <p:spTgt spid="22"/>
                                        </p:tgtEl>
                                        <p:attrNameLst>
                                          <p:attrName>ppt_w</p:attrName>
                                        </p:attrNameLst>
                                      </p:cBhvr>
                                      <p:tavLst>
                                        <p:tav tm="0">
                                          <p:val>
                                            <p:fltVal val="0"/>
                                          </p:val>
                                        </p:tav>
                                        <p:tav tm="100000">
                                          <p:val>
                                            <p:strVal val="#ppt_w"/>
                                          </p:val>
                                        </p:tav>
                                      </p:tavLst>
                                    </p:anim>
                                    <p:anim calcmode="lin" valueType="num">
                                      <p:cBhvr>
                                        <p:cTn id="42" dur="750" fill="hold"/>
                                        <p:tgtEl>
                                          <p:spTgt spid="22"/>
                                        </p:tgtEl>
                                        <p:attrNameLst>
                                          <p:attrName>ppt_h</p:attrName>
                                        </p:attrNameLst>
                                      </p:cBhvr>
                                      <p:tavLst>
                                        <p:tav tm="0">
                                          <p:val>
                                            <p:strVal val="#ppt_h"/>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750" fill="hold"/>
                                        <p:tgtEl>
                                          <p:spTgt spid="23"/>
                                        </p:tgtEl>
                                        <p:attrNameLst>
                                          <p:attrName>ppt_x</p:attrName>
                                        </p:attrNameLst>
                                      </p:cBhvr>
                                      <p:tavLst>
                                        <p:tav tm="0">
                                          <p:val>
                                            <p:strVal val="#ppt_x-#ppt_w/2"/>
                                          </p:val>
                                        </p:tav>
                                        <p:tav tm="100000">
                                          <p:val>
                                            <p:strVal val="#ppt_x"/>
                                          </p:val>
                                        </p:tav>
                                      </p:tavLst>
                                    </p:anim>
                                    <p:anim calcmode="lin" valueType="num">
                                      <p:cBhvr>
                                        <p:cTn id="46" dur="750" fill="hold"/>
                                        <p:tgtEl>
                                          <p:spTgt spid="23"/>
                                        </p:tgtEl>
                                        <p:attrNameLst>
                                          <p:attrName>ppt_y</p:attrName>
                                        </p:attrNameLst>
                                      </p:cBhvr>
                                      <p:tavLst>
                                        <p:tav tm="0">
                                          <p:val>
                                            <p:strVal val="#ppt_y"/>
                                          </p:val>
                                        </p:tav>
                                        <p:tav tm="100000">
                                          <p:val>
                                            <p:strVal val="#ppt_y"/>
                                          </p:val>
                                        </p:tav>
                                      </p:tavLst>
                                    </p:anim>
                                    <p:anim calcmode="lin" valueType="num">
                                      <p:cBhvr>
                                        <p:cTn id="47" dur="750" fill="hold"/>
                                        <p:tgtEl>
                                          <p:spTgt spid="23"/>
                                        </p:tgtEl>
                                        <p:attrNameLst>
                                          <p:attrName>ppt_w</p:attrName>
                                        </p:attrNameLst>
                                      </p:cBhvr>
                                      <p:tavLst>
                                        <p:tav tm="0">
                                          <p:val>
                                            <p:fltVal val="0"/>
                                          </p:val>
                                        </p:tav>
                                        <p:tav tm="100000">
                                          <p:val>
                                            <p:strVal val="#ppt_w"/>
                                          </p:val>
                                        </p:tav>
                                      </p:tavLst>
                                    </p:anim>
                                    <p:anim calcmode="lin" valueType="num">
                                      <p:cBhvr>
                                        <p:cTn id="48" dur="75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42"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outHorizontal)">
                                      <p:cBhvr>
                                        <p:cTn id="53" dur="75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42"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Horizontal)">
                                      <p:cBhvr>
                                        <p:cTn id="63" dur="1000"/>
                                        <p:tgtEl>
                                          <p:spTgt spid="1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childTnLst>
                                </p:cTn>
                              </p:par>
                              <p:par>
                                <p:cTn id="86" presetID="27" presetClass="emph" presetSubtype="0" fill="remove" grpId="1" nodeType="withEffect">
                                  <p:stCondLst>
                                    <p:cond delay="500"/>
                                  </p:stCondLst>
                                  <p:childTnLst>
                                    <p:animClr clrSpc="rgb" dir="cw">
                                      <p:cBhvr override="childStyle">
                                        <p:cTn id="87" dur="750" autoRev="1" fill="remove"/>
                                        <p:tgtEl>
                                          <p:spTgt spid="18"/>
                                        </p:tgtEl>
                                        <p:attrNameLst>
                                          <p:attrName>style.color</p:attrName>
                                        </p:attrNameLst>
                                      </p:cBhvr>
                                      <p:to>
                                        <a:srgbClr val="94B6D2"/>
                                      </p:to>
                                    </p:animClr>
                                    <p:animClr clrSpc="rgb" dir="cw">
                                      <p:cBhvr>
                                        <p:cTn id="88" dur="750" autoRev="1" fill="remove"/>
                                        <p:tgtEl>
                                          <p:spTgt spid="18"/>
                                        </p:tgtEl>
                                        <p:attrNameLst>
                                          <p:attrName>fillcolor</p:attrName>
                                        </p:attrNameLst>
                                      </p:cBhvr>
                                      <p:to>
                                        <a:srgbClr val="94B6D2"/>
                                      </p:to>
                                    </p:animClr>
                                    <p:set>
                                      <p:cBhvr>
                                        <p:cTn id="89" dur="750" autoRev="1" fill="remove"/>
                                        <p:tgtEl>
                                          <p:spTgt spid="18"/>
                                        </p:tgtEl>
                                        <p:attrNameLst>
                                          <p:attrName>fill.type</p:attrName>
                                        </p:attrNameLst>
                                      </p:cBhvr>
                                      <p:to>
                                        <p:strVal val="solid"/>
                                      </p:to>
                                    </p:set>
                                    <p:set>
                                      <p:cBhvr>
                                        <p:cTn id="90" dur="750" autoRev="1" fill="remove"/>
                                        <p:tgtEl>
                                          <p:spTgt spid="18"/>
                                        </p:tgtEl>
                                        <p:attrNameLst>
                                          <p:attrName>fill.on</p:attrName>
                                        </p:attrNameLst>
                                      </p:cBhvr>
                                      <p:to>
                                        <p:strVal val="true"/>
                                      </p:to>
                                    </p:set>
                                  </p:childTnLst>
                                </p:cTn>
                              </p:par>
                            </p:childTnLst>
                          </p:cTn>
                        </p:par>
                        <p:par>
                          <p:cTn id="91" fill="hold">
                            <p:stCondLst>
                              <p:cond delay="2000"/>
                            </p:stCondLst>
                            <p:childTnLst>
                              <p:par>
                                <p:cTn id="92" presetID="17" presetClass="entr" presetSubtype="8" fill="hold" grpId="0"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750" fill="hold"/>
                                        <p:tgtEl>
                                          <p:spTgt spid="11"/>
                                        </p:tgtEl>
                                        <p:attrNameLst>
                                          <p:attrName>ppt_x</p:attrName>
                                        </p:attrNameLst>
                                      </p:cBhvr>
                                      <p:tavLst>
                                        <p:tav tm="0">
                                          <p:val>
                                            <p:strVal val="#ppt_x-#ppt_w/2"/>
                                          </p:val>
                                        </p:tav>
                                        <p:tav tm="100000">
                                          <p:val>
                                            <p:strVal val="#ppt_x"/>
                                          </p:val>
                                        </p:tav>
                                      </p:tavLst>
                                    </p:anim>
                                    <p:anim calcmode="lin" valueType="num">
                                      <p:cBhvr>
                                        <p:cTn id="95" dur="750" fill="hold"/>
                                        <p:tgtEl>
                                          <p:spTgt spid="11"/>
                                        </p:tgtEl>
                                        <p:attrNameLst>
                                          <p:attrName>ppt_y</p:attrName>
                                        </p:attrNameLst>
                                      </p:cBhvr>
                                      <p:tavLst>
                                        <p:tav tm="0">
                                          <p:val>
                                            <p:strVal val="#ppt_y"/>
                                          </p:val>
                                        </p:tav>
                                        <p:tav tm="100000">
                                          <p:val>
                                            <p:strVal val="#ppt_y"/>
                                          </p:val>
                                        </p:tav>
                                      </p:tavLst>
                                    </p:anim>
                                    <p:anim calcmode="lin" valueType="num">
                                      <p:cBhvr>
                                        <p:cTn id="96" dur="750" fill="hold"/>
                                        <p:tgtEl>
                                          <p:spTgt spid="11"/>
                                        </p:tgtEl>
                                        <p:attrNameLst>
                                          <p:attrName>ppt_w</p:attrName>
                                        </p:attrNameLst>
                                      </p:cBhvr>
                                      <p:tavLst>
                                        <p:tav tm="0">
                                          <p:val>
                                            <p:fltVal val="0"/>
                                          </p:val>
                                        </p:tav>
                                        <p:tav tm="100000">
                                          <p:val>
                                            <p:strVal val="#ppt_w"/>
                                          </p:val>
                                        </p:tav>
                                      </p:tavLst>
                                    </p:anim>
                                    <p:anim calcmode="lin" valueType="num">
                                      <p:cBhvr>
                                        <p:cTn id="97" dur="75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ppt_x</p:attrName>
                                        </p:attrNameLst>
                                      </p:cBhvr>
                                      <p:tavLst>
                                        <p:tav tm="0">
                                          <p:val>
                                            <p:strVal val="#ppt_x"/>
                                          </p:val>
                                        </p:tav>
                                        <p:tav tm="100000">
                                          <p:val>
                                            <p:strVal val="#ppt_x"/>
                                          </p:val>
                                        </p:tav>
                                      </p:tavLst>
                                    </p:anim>
                                    <p:anim calcmode="lin" valueType="num">
                                      <p:cBhvr>
                                        <p:cTn id="103" dur="500" fill="hold"/>
                                        <p:tgtEl>
                                          <p:spTgt spid="20"/>
                                        </p:tgtEl>
                                        <p:attrNameLst>
                                          <p:attrName>ppt_y</p:attrName>
                                        </p:attrNameLst>
                                      </p:cBhvr>
                                      <p:tavLst>
                                        <p:tav tm="0">
                                          <p:val>
                                            <p:strVal val="#ppt_y-#ppt_h/2"/>
                                          </p:val>
                                        </p:tav>
                                        <p:tav tm="100000">
                                          <p:val>
                                            <p:strVal val="#ppt_y"/>
                                          </p:val>
                                        </p:tav>
                                      </p:tavLst>
                                    </p:anim>
                                    <p:anim calcmode="lin" valueType="num">
                                      <p:cBhvr>
                                        <p:cTn id="104" dur="500" fill="hold"/>
                                        <p:tgtEl>
                                          <p:spTgt spid="20"/>
                                        </p:tgtEl>
                                        <p:attrNameLst>
                                          <p:attrName>ppt_w</p:attrName>
                                        </p:attrNameLst>
                                      </p:cBhvr>
                                      <p:tavLst>
                                        <p:tav tm="0">
                                          <p:val>
                                            <p:strVal val="#ppt_w"/>
                                          </p:val>
                                        </p:tav>
                                        <p:tav tm="100000">
                                          <p:val>
                                            <p:strVal val="#ppt_w"/>
                                          </p:val>
                                        </p:tav>
                                      </p:tavLst>
                                    </p:anim>
                                    <p:anim calcmode="lin" valueType="num">
                                      <p:cBhvr>
                                        <p:cTn id="105"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childTnLst>
                                </p:cTn>
                              </p:par>
                              <p:par>
                                <p:cTn id="110" presetID="27" presetClass="emph" presetSubtype="0" fill="remove" grpId="1" nodeType="withEffect">
                                  <p:stCondLst>
                                    <p:cond delay="500"/>
                                  </p:stCondLst>
                                  <p:childTnLst>
                                    <p:animClr clrSpc="rgb" dir="cw">
                                      <p:cBhvr override="childStyle">
                                        <p:cTn id="111" dur="750" autoRev="1" fill="remove"/>
                                        <p:tgtEl>
                                          <p:spTgt spid="19"/>
                                        </p:tgtEl>
                                        <p:attrNameLst>
                                          <p:attrName>style.color</p:attrName>
                                        </p:attrNameLst>
                                      </p:cBhvr>
                                      <p:to>
                                        <a:srgbClr val="94B6D2"/>
                                      </p:to>
                                    </p:animClr>
                                    <p:animClr clrSpc="rgb" dir="cw">
                                      <p:cBhvr>
                                        <p:cTn id="112" dur="750" autoRev="1" fill="remove"/>
                                        <p:tgtEl>
                                          <p:spTgt spid="19"/>
                                        </p:tgtEl>
                                        <p:attrNameLst>
                                          <p:attrName>fillcolor</p:attrName>
                                        </p:attrNameLst>
                                      </p:cBhvr>
                                      <p:to>
                                        <a:srgbClr val="94B6D2"/>
                                      </p:to>
                                    </p:animClr>
                                    <p:set>
                                      <p:cBhvr>
                                        <p:cTn id="113" dur="750" autoRev="1" fill="remove"/>
                                        <p:tgtEl>
                                          <p:spTgt spid="19"/>
                                        </p:tgtEl>
                                        <p:attrNameLst>
                                          <p:attrName>fill.type</p:attrName>
                                        </p:attrNameLst>
                                      </p:cBhvr>
                                      <p:to>
                                        <p:strVal val="solid"/>
                                      </p:to>
                                    </p:set>
                                    <p:set>
                                      <p:cBhvr>
                                        <p:cTn id="114" dur="750" autoRev="1" fill="remove"/>
                                        <p:tgtEl>
                                          <p:spTgt spid="19"/>
                                        </p:tgtEl>
                                        <p:attrNameLst>
                                          <p:attrName>fill.on</p:attrName>
                                        </p:attrNameLst>
                                      </p:cBhvr>
                                      <p:to>
                                        <p:strVal val="true"/>
                                      </p:to>
                                    </p:set>
                                  </p:childTnLst>
                                </p:cTn>
                              </p:par>
                            </p:childTnLst>
                          </p:cTn>
                        </p:par>
                        <p:par>
                          <p:cTn id="115" fill="hold">
                            <p:stCondLst>
                              <p:cond delay="2000"/>
                            </p:stCondLst>
                            <p:childTnLst>
                              <p:par>
                                <p:cTn id="116" presetID="17" presetClass="entr" presetSubtype="8" fill="hold" grpId="0" nodeType="after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p:cTn id="118" dur="750" fill="hold"/>
                                        <p:tgtEl>
                                          <p:spTgt spid="13"/>
                                        </p:tgtEl>
                                        <p:attrNameLst>
                                          <p:attrName>ppt_x</p:attrName>
                                        </p:attrNameLst>
                                      </p:cBhvr>
                                      <p:tavLst>
                                        <p:tav tm="0">
                                          <p:val>
                                            <p:strVal val="#ppt_x-#ppt_w/2"/>
                                          </p:val>
                                        </p:tav>
                                        <p:tav tm="100000">
                                          <p:val>
                                            <p:strVal val="#ppt_x"/>
                                          </p:val>
                                        </p:tav>
                                      </p:tavLst>
                                    </p:anim>
                                    <p:anim calcmode="lin" valueType="num">
                                      <p:cBhvr>
                                        <p:cTn id="119" dur="750" fill="hold"/>
                                        <p:tgtEl>
                                          <p:spTgt spid="13"/>
                                        </p:tgtEl>
                                        <p:attrNameLst>
                                          <p:attrName>ppt_y</p:attrName>
                                        </p:attrNameLst>
                                      </p:cBhvr>
                                      <p:tavLst>
                                        <p:tav tm="0">
                                          <p:val>
                                            <p:strVal val="#ppt_y"/>
                                          </p:val>
                                        </p:tav>
                                        <p:tav tm="100000">
                                          <p:val>
                                            <p:strVal val="#ppt_y"/>
                                          </p:val>
                                        </p:tav>
                                      </p:tavLst>
                                    </p:anim>
                                    <p:anim calcmode="lin" valueType="num">
                                      <p:cBhvr>
                                        <p:cTn id="120" dur="750" fill="hold"/>
                                        <p:tgtEl>
                                          <p:spTgt spid="13"/>
                                        </p:tgtEl>
                                        <p:attrNameLst>
                                          <p:attrName>ppt_w</p:attrName>
                                        </p:attrNameLst>
                                      </p:cBhvr>
                                      <p:tavLst>
                                        <p:tav tm="0">
                                          <p:val>
                                            <p:fltVal val="0"/>
                                          </p:val>
                                        </p:tav>
                                        <p:tav tm="100000">
                                          <p:val>
                                            <p:strVal val="#ppt_w"/>
                                          </p:val>
                                        </p:tav>
                                      </p:tavLst>
                                    </p:anim>
                                    <p:anim calcmode="lin" valueType="num">
                                      <p:cBhvr>
                                        <p:cTn id="121" dur="75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p:cTn id="126" dur="500" fill="hold"/>
                                        <p:tgtEl>
                                          <p:spTgt spid="21"/>
                                        </p:tgtEl>
                                        <p:attrNameLst>
                                          <p:attrName>ppt_x</p:attrName>
                                        </p:attrNameLst>
                                      </p:cBhvr>
                                      <p:tavLst>
                                        <p:tav tm="0">
                                          <p:val>
                                            <p:strVal val="#ppt_x"/>
                                          </p:val>
                                        </p:tav>
                                        <p:tav tm="100000">
                                          <p:val>
                                            <p:strVal val="#ppt_x"/>
                                          </p:val>
                                        </p:tav>
                                      </p:tavLst>
                                    </p:anim>
                                    <p:anim calcmode="lin" valueType="num">
                                      <p:cBhvr>
                                        <p:cTn id="127" dur="500" fill="hold"/>
                                        <p:tgtEl>
                                          <p:spTgt spid="21"/>
                                        </p:tgtEl>
                                        <p:attrNameLst>
                                          <p:attrName>ppt_y</p:attrName>
                                        </p:attrNameLst>
                                      </p:cBhvr>
                                      <p:tavLst>
                                        <p:tav tm="0">
                                          <p:val>
                                            <p:strVal val="#ppt_y-#ppt_h/2"/>
                                          </p:val>
                                        </p:tav>
                                        <p:tav tm="100000">
                                          <p:val>
                                            <p:strVal val="#ppt_y"/>
                                          </p:val>
                                        </p:tav>
                                      </p:tavLst>
                                    </p:anim>
                                    <p:anim calcmode="lin" valueType="num">
                                      <p:cBhvr>
                                        <p:cTn id="128" dur="500" fill="hold"/>
                                        <p:tgtEl>
                                          <p:spTgt spid="21"/>
                                        </p:tgtEl>
                                        <p:attrNameLst>
                                          <p:attrName>ppt_w</p:attrName>
                                        </p:attrNameLst>
                                      </p:cBhvr>
                                      <p:tavLst>
                                        <p:tav tm="0">
                                          <p:val>
                                            <p:strVal val="#ppt_w"/>
                                          </p:val>
                                        </p:tav>
                                        <p:tav tm="100000">
                                          <p:val>
                                            <p:strVal val="#ppt_w"/>
                                          </p:val>
                                        </p:tav>
                                      </p:tavLst>
                                    </p:anim>
                                    <p:anim calcmode="lin" valueType="num">
                                      <p:cBhvr>
                                        <p:cTn id="129"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6" presetClass="entr" presetSubtype="42" fill="hold" grpId="0" nodeType="click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barn(outHorizontal)">
                                      <p:cBhvr>
                                        <p:cTn id="134" dur="750"/>
                                        <p:tgtEl>
                                          <p:spTgt spid="29"/>
                                        </p:tgtEl>
                                      </p:cBhvr>
                                    </p:animEffect>
                                  </p:childTnLst>
                                </p:cTn>
                              </p:par>
                            </p:childTnLst>
                          </p:cTn>
                        </p:par>
                      </p:childTnLst>
                    </p:cTn>
                  </p:par>
                  <p:par>
                    <p:cTn id="135" fill="hold">
                      <p:stCondLst>
                        <p:cond delay="indefinite"/>
                      </p:stCondLst>
                      <p:childTnLst>
                        <p:par>
                          <p:cTn id="136" fill="hold">
                            <p:stCondLst>
                              <p:cond delay="0"/>
                            </p:stCondLst>
                            <p:childTnLst>
                              <p:par>
                                <p:cTn id="137" presetID="18" presetClass="entr" presetSubtype="12"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Effect transition="in" filter="strips(downLeft)">
                                      <p:cBhvr>
                                        <p:cTn id="139" dur="750"/>
                                        <p:tgtEl>
                                          <p:spTgt spid="33"/>
                                        </p:tgtEl>
                                      </p:cBhvr>
                                    </p:animEffect>
                                  </p:childTnLst>
                                </p:cTn>
                              </p:par>
                              <p:par>
                                <p:cTn id="140" presetID="10" presetClass="entr" presetSubtype="0" fill="hold" grpId="0" nodeType="withEffect">
                                  <p:stCondLst>
                                    <p:cond delay="50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750"/>
                                        <p:tgtEl>
                                          <p:spTgt spid="30"/>
                                        </p:tgtEl>
                                      </p:cBhvr>
                                    </p:animEffect>
                                  </p:childTnLst>
                                </p:cTn>
                              </p:par>
                              <p:par>
                                <p:cTn id="143" presetID="10" presetClass="entr" presetSubtype="0" fill="hold" grpId="0" nodeType="withEffect">
                                  <p:stCondLst>
                                    <p:cond delay="50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750"/>
                                        <p:tgtEl>
                                          <p:spTgt spid="32"/>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75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37" fill="hold" grpId="0" nodeType="click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barn(outVertical)">
                                      <p:cBhvr>
                                        <p:cTn id="155"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animBg="1"/>
      <p:bldP spid="9" grpId="0" animBg="1"/>
      <p:bldP spid="10" grpId="0" animBg="1"/>
      <p:bldP spid="14" grpId="0" animBg="1"/>
      <p:bldP spid="16" grpId="0" animBg="1"/>
      <p:bldP spid="18" grpId="0" animBg="1"/>
      <p:bldP spid="18" grpId="1" animBg="1"/>
      <p:bldP spid="20" grpId="0" animBg="1"/>
      <p:bldP spid="21" grpId="0" animBg="1"/>
      <p:bldP spid="19" grpId="0" animBg="1"/>
      <p:bldP spid="19" grpId="1" animBg="1"/>
      <p:bldP spid="22" grpId="0" animBg="1"/>
      <p:bldP spid="11" grpId="0" animBg="1"/>
      <p:bldP spid="13" grpId="0" animBg="1"/>
      <p:bldP spid="17"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ABC7157-BA3B-38C5-F2AE-AEBFDC519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581AFE7C-798C-E46C-EA4E-A76026712794}"/>
              </a:ext>
            </a:extLst>
          </p:cNvPr>
          <p:cNvSpPr/>
          <p:nvPr/>
        </p:nvSpPr>
        <p:spPr>
          <a:xfrm>
            <a:off x="4572000" y="381000"/>
            <a:ext cx="1828800" cy="685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Τρύπες ροής (με ίδιο εμβαδό)</a:t>
            </a:r>
          </a:p>
        </p:txBody>
      </p:sp>
      <p:sp>
        <p:nvSpPr>
          <p:cNvPr id="5" name="Ορθογώνιο 4">
            <a:extLst>
              <a:ext uri="{FF2B5EF4-FFF2-40B4-BE49-F238E27FC236}">
                <a16:creationId xmlns:a16="http://schemas.microsoft.com/office/drawing/2014/main" id="{15741A29-7D87-C3CC-DF8D-E61DE3AD8122}"/>
              </a:ext>
            </a:extLst>
          </p:cNvPr>
          <p:cNvSpPr/>
          <p:nvPr/>
        </p:nvSpPr>
        <p:spPr>
          <a:xfrm>
            <a:off x="2590800" y="0"/>
            <a:ext cx="9144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Νερό</a:t>
            </a:r>
          </a:p>
        </p:txBody>
      </p:sp>
      <p:sp>
        <p:nvSpPr>
          <p:cNvPr id="6" name="Ορθογώνιο 5">
            <a:extLst>
              <a:ext uri="{FF2B5EF4-FFF2-40B4-BE49-F238E27FC236}">
                <a16:creationId xmlns:a16="http://schemas.microsoft.com/office/drawing/2014/main" id="{E49BB0E5-57FB-4A5E-9C4B-F84004EF3C4D}"/>
              </a:ext>
            </a:extLst>
          </p:cNvPr>
          <p:cNvSpPr/>
          <p:nvPr/>
        </p:nvSpPr>
        <p:spPr>
          <a:xfrm>
            <a:off x="0" y="0"/>
            <a:ext cx="1219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Δοχείο</a:t>
            </a:r>
          </a:p>
        </p:txBody>
      </p:sp>
      <p:sp>
        <p:nvSpPr>
          <p:cNvPr id="7" name="Ορθογώνιο 6">
            <a:extLst>
              <a:ext uri="{FF2B5EF4-FFF2-40B4-BE49-F238E27FC236}">
                <a16:creationId xmlns:a16="http://schemas.microsoft.com/office/drawing/2014/main" id="{2CC9A188-D1B8-9FAF-5B7E-059415C3A3C7}"/>
              </a:ext>
            </a:extLst>
          </p:cNvPr>
          <p:cNvSpPr/>
          <p:nvPr/>
        </p:nvSpPr>
        <p:spPr>
          <a:xfrm>
            <a:off x="4724400" y="1371600"/>
            <a:ext cx="2743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Ο πιο αδύναμος πίδακας</a:t>
            </a:r>
          </a:p>
        </p:txBody>
      </p:sp>
      <p:sp>
        <p:nvSpPr>
          <p:cNvPr id="8" name="Ορθογώνιο 7">
            <a:extLst>
              <a:ext uri="{FF2B5EF4-FFF2-40B4-BE49-F238E27FC236}">
                <a16:creationId xmlns:a16="http://schemas.microsoft.com/office/drawing/2014/main" id="{52D200F9-4CA2-FE89-2153-72CA8FB1F5EE}"/>
              </a:ext>
            </a:extLst>
          </p:cNvPr>
          <p:cNvSpPr/>
          <p:nvPr/>
        </p:nvSpPr>
        <p:spPr>
          <a:xfrm>
            <a:off x="3886200" y="5991664"/>
            <a:ext cx="25908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Ο ισχυρότερος πίδακας</a:t>
            </a:r>
          </a:p>
        </p:txBody>
      </p:sp>
      <p:sp>
        <p:nvSpPr>
          <p:cNvPr id="9" name="Βέλος: Πεντάγωνο 8">
            <a:extLst>
              <a:ext uri="{FF2B5EF4-FFF2-40B4-BE49-F238E27FC236}">
                <a16:creationId xmlns:a16="http://schemas.microsoft.com/office/drawing/2014/main" id="{8FBE8206-091B-57E8-0633-27306905AF1B}"/>
              </a:ext>
            </a:extLst>
          </p:cNvPr>
          <p:cNvSpPr/>
          <p:nvPr/>
        </p:nvSpPr>
        <p:spPr>
          <a:xfrm rot="16200000" flipH="1">
            <a:off x="-1676400" y="3276600"/>
            <a:ext cx="4572000" cy="609600"/>
          </a:xfrm>
          <a:prstGeom prst="homePlate">
            <a:avLst/>
          </a:prstGeom>
        </p:spPr>
        <p:style>
          <a:lnRef idx="3">
            <a:schemeClr val="lt1"/>
          </a:lnRef>
          <a:fillRef idx="1">
            <a:schemeClr val="accent3"/>
          </a:fillRef>
          <a:effectRef idx="1">
            <a:schemeClr val="accent3"/>
          </a:effectRef>
          <a:fontRef idx="minor">
            <a:schemeClr val="lt1"/>
          </a:fontRef>
        </p:style>
        <p:txBody>
          <a:bodyPr vert="horz" rtlCol="0" anchor="ctr"/>
          <a:lstStyle/>
          <a:p>
            <a:pPr algn="ctr"/>
            <a:r>
              <a:rPr lang="el-GR" dirty="0"/>
              <a:t>Η πίεση αυξάνει με το βάθος</a:t>
            </a:r>
          </a:p>
        </p:txBody>
      </p:sp>
      <p:sp>
        <p:nvSpPr>
          <p:cNvPr id="10" name="Ορθογώνιο 9">
            <a:extLst>
              <a:ext uri="{FF2B5EF4-FFF2-40B4-BE49-F238E27FC236}">
                <a16:creationId xmlns:a16="http://schemas.microsoft.com/office/drawing/2014/main" id="{1B5DC8C6-671E-FF9D-4015-7AA595E82392}"/>
              </a:ext>
            </a:extLst>
          </p:cNvPr>
          <p:cNvSpPr/>
          <p:nvPr/>
        </p:nvSpPr>
        <p:spPr>
          <a:xfrm rot="2754705">
            <a:off x="5113148" y="3152176"/>
            <a:ext cx="1831742"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Όριο Εκτίναξης</a:t>
            </a:r>
          </a:p>
        </p:txBody>
      </p:sp>
    </p:spTree>
    <p:custDataLst>
      <p:tags r:id="rId1"/>
    </p:custDataLst>
    <p:extLst>
      <p:ext uri="{BB962C8B-B14F-4D97-AF65-F5344CB8AC3E}">
        <p14:creationId xmlns:p14="http://schemas.microsoft.com/office/powerpoint/2010/main" val="127807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0050631-2568-D0F8-92DB-B066CE8C1279}"/>
              </a:ext>
            </a:extLst>
          </p:cNvPr>
          <p:cNvPicPr>
            <a:picLocks noChangeAspect="1"/>
          </p:cNvPicPr>
          <p:nvPr/>
        </p:nvPicPr>
        <p:blipFill>
          <a:blip r:embed="rId4"/>
          <a:stretch>
            <a:fillRect/>
          </a:stretch>
        </p:blipFill>
        <p:spPr>
          <a:xfrm>
            <a:off x="304800" y="228599"/>
            <a:ext cx="8534400" cy="4191001"/>
          </a:xfrm>
          <a:prstGeom prst="rect">
            <a:avLst/>
          </a:prstGeom>
        </p:spPr>
      </p:pic>
      <p:sp>
        <p:nvSpPr>
          <p:cNvPr id="2" name="Φυσαλίδα ομιλίας: Ορθογώνιο 1">
            <a:extLst>
              <a:ext uri="{FF2B5EF4-FFF2-40B4-BE49-F238E27FC236}">
                <a16:creationId xmlns:a16="http://schemas.microsoft.com/office/drawing/2014/main" id="{7966DC54-6DC7-15F0-DD95-FC9F024E0AB7}"/>
              </a:ext>
            </a:extLst>
          </p:cNvPr>
          <p:cNvSpPr/>
          <p:nvPr/>
        </p:nvSpPr>
        <p:spPr>
          <a:xfrm>
            <a:off x="317241" y="5029199"/>
            <a:ext cx="8534400" cy="1524001"/>
          </a:xfrm>
          <a:prstGeom prst="wedgeRectCallout">
            <a:avLst>
              <a:gd name="adj1" fmla="val 41943"/>
              <a:gd name="adj2" fmla="val -95908"/>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i="1" dirty="0"/>
              <a:t>Το φράγμα το οποίο δέχεται  μεγαλύτερη  πίεση είναι  εκείνο στο  οποίο η λίμνη έχει  μεγαλύτερο  βάθος και όχι εκείνο  που η  λίμνη  έχει  μεγαλύτερο  όγκο  νερού.  Άρα  στη  βάση του φράγματος στη βαθύτερη λίμνη ασκείται από το νερό ισχυρότερη πίεση συνεπώς και δύναμη. Έτσι το  φράγμα αυτό κατασκευάζεται  με μεγαλύτερο πάχος. Ωστόσο στο ίδιο βάθος τα φράγματα έχουν το ίδιο πάχος</a:t>
            </a:r>
          </a:p>
        </p:txBody>
      </p:sp>
    </p:spTree>
    <p:custDataLst>
      <p:tags r:id="rId1"/>
    </p:custDataLst>
    <p:extLst>
      <p:ext uri="{BB962C8B-B14F-4D97-AF65-F5344CB8AC3E}">
        <p14:creationId xmlns:p14="http://schemas.microsoft.com/office/powerpoint/2010/main" val="373666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anim calcmode="lin" valueType="num">
                                      <p:cBhvr>
                                        <p:cTn id="10" dur="750" fill="hold"/>
                                        <p:tgtEl>
                                          <p:spTgt spid="3"/>
                                        </p:tgtEl>
                                        <p:attrNameLst>
                                          <p:attrName>ppt_x</p:attrName>
                                        </p:attrNameLst>
                                      </p:cBhvr>
                                      <p:tavLst>
                                        <p:tav tm="0">
                                          <p:val>
                                            <p:fltVal val="0.5"/>
                                          </p:val>
                                        </p:tav>
                                        <p:tav tm="100000">
                                          <p:val>
                                            <p:strVal val="#ppt_x"/>
                                          </p:val>
                                        </p:tav>
                                      </p:tavLst>
                                    </p:anim>
                                    <p:anim calcmode="lin" valueType="num">
                                      <p:cBhvr>
                                        <p:cTn id="11" dur="75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7" presetClass="entr" presetSubtype="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ppt_x</p:attrName>
                                        </p:attrNameLst>
                                      </p:cBhvr>
                                      <p:tavLst>
                                        <p:tav tm="0">
                                          <p:val>
                                            <p:strVal val="#ppt_x"/>
                                          </p:val>
                                        </p:tav>
                                        <p:tav tm="100000">
                                          <p:val>
                                            <p:strVal val="#ppt_x"/>
                                          </p:val>
                                        </p:tav>
                                      </p:tavLst>
                                    </p:anim>
                                    <p:anim calcmode="lin" valueType="num">
                                      <p:cBhvr>
                                        <p:cTn id="17" dur="750" fill="hold"/>
                                        <p:tgtEl>
                                          <p:spTgt spid="2"/>
                                        </p:tgtEl>
                                        <p:attrNameLst>
                                          <p:attrName>ppt_y</p:attrName>
                                        </p:attrNameLst>
                                      </p:cBhvr>
                                      <p:tavLst>
                                        <p:tav tm="0">
                                          <p:val>
                                            <p:strVal val="#ppt_y-#ppt_h/2"/>
                                          </p:val>
                                        </p:tav>
                                        <p:tav tm="100000">
                                          <p:val>
                                            <p:strVal val="#ppt_y"/>
                                          </p:val>
                                        </p:tav>
                                      </p:tavLst>
                                    </p:anim>
                                    <p:anim calcmode="lin" valueType="num">
                                      <p:cBhvr>
                                        <p:cTn id="18" dur="750" fill="hold"/>
                                        <p:tgtEl>
                                          <p:spTgt spid="2"/>
                                        </p:tgtEl>
                                        <p:attrNameLst>
                                          <p:attrName>ppt_w</p:attrName>
                                        </p:attrNameLst>
                                      </p:cBhvr>
                                      <p:tavLst>
                                        <p:tav tm="0">
                                          <p:val>
                                            <p:strVal val="#ppt_w"/>
                                          </p:val>
                                        </p:tav>
                                        <p:tav tm="100000">
                                          <p:val>
                                            <p:strVal val="#ppt_w"/>
                                          </p:val>
                                        </p:tav>
                                      </p:tavLst>
                                    </p:anim>
                                    <p:anim calcmode="lin" valueType="num">
                                      <p:cBhvr>
                                        <p:cTn id="19" dur="75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189E016D-3A44-8C60-B4C2-80B7E1E131E4}"/>
              </a:ext>
            </a:extLst>
          </p:cNvPr>
          <p:cNvGrpSpPr/>
          <p:nvPr/>
        </p:nvGrpSpPr>
        <p:grpSpPr>
          <a:xfrm>
            <a:off x="922568" y="443065"/>
            <a:ext cx="2133600" cy="2592056"/>
            <a:chOff x="1447800" y="914400"/>
            <a:chExt cx="1689279" cy="2209800"/>
          </a:xfrm>
        </p:grpSpPr>
        <p:cxnSp>
          <p:nvCxnSpPr>
            <p:cNvPr id="3" name="Ευθεία γραμμή σύνδεσης 2">
              <a:extLst>
                <a:ext uri="{FF2B5EF4-FFF2-40B4-BE49-F238E27FC236}">
                  <a16:creationId xmlns:a16="http://schemas.microsoft.com/office/drawing/2014/main" id="{93C49C32-1DA6-C339-8463-0D1E4CB46387}"/>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F6B60A90-5944-F49C-AA7A-62573AC9649B}"/>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F8D04493-4E30-A9F1-B589-EAA5E2E74F82}"/>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6" name="Ορθογώνιο 5">
            <a:extLst>
              <a:ext uri="{FF2B5EF4-FFF2-40B4-BE49-F238E27FC236}">
                <a16:creationId xmlns:a16="http://schemas.microsoft.com/office/drawing/2014/main" id="{56A687BA-89D1-361D-E9AB-2DEF7C0CC5FD}"/>
              </a:ext>
            </a:extLst>
          </p:cNvPr>
          <p:cNvSpPr/>
          <p:nvPr/>
        </p:nvSpPr>
        <p:spPr>
          <a:xfrm>
            <a:off x="956443" y="923926"/>
            <a:ext cx="2061622" cy="2049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a:extLst>
              <a:ext uri="{FF2B5EF4-FFF2-40B4-BE49-F238E27FC236}">
                <a16:creationId xmlns:a16="http://schemas.microsoft.com/office/drawing/2014/main" id="{1886441D-4E77-405B-7BAB-A9655D28922E}"/>
              </a:ext>
            </a:extLst>
          </p:cNvPr>
          <p:cNvCxnSpPr>
            <a:cxnSpLocks/>
          </p:cNvCxnSpPr>
          <p:nvPr/>
        </p:nvCxnSpPr>
        <p:spPr>
          <a:xfrm>
            <a:off x="955909" y="2233615"/>
            <a:ext cx="2062156"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Φυσαλίδα ομιλίας: Ορθογώνιο 7">
            <a:extLst>
              <a:ext uri="{FF2B5EF4-FFF2-40B4-BE49-F238E27FC236}">
                <a16:creationId xmlns:a16="http://schemas.microsoft.com/office/drawing/2014/main" id="{42170617-1652-E89D-AF13-07627BE8D1AA}"/>
              </a:ext>
            </a:extLst>
          </p:cNvPr>
          <p:cNvSpPr/>
          <p:nvPr/>
        </p:nvSpPr>
        <p:spPr>
          <a:xfrm>
            <a:off x="152400" y="1890717"/>
            <a:ext cx="541568" cy="476246"/>
          </a:xfrm>
          <a:prstGeom prst="wedgeRectCallout">
            <a:avLst>
              <a:gd name="adj1" fmla="val 88558"/>
              <a:gd name="adj2" fmla="val 2193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n-US" sz="2400" baseline="-25000" dirty="0"/>
              <a:t>1</a:t>
            </a:r>
            <a:endParaRPr lang="el-GR" sz="2400" baseline="-25000" dirty="0"/>
          </a:p>
        </p:txBody>
      </p:sp>
      <p:cxnSp>
        <p:nvCxnSpPr>
          <p:cNvPr id="9" name="Ευθύγραμμο βέλος σύνδεσης 8">
            <a:extLst>
              <a:ext uri="{FF2B5EF4-FFF2-40B4-BE49-F238E27FC236}">
                <a16:creationId xmlns:a16="http://schemas.microsoft.com/office/drawing/2014/main" id="{CD3071DE-575E-CD31-8785-C0744BDC700D}"/>
              </a:ext>
            </a:extLst>
          </p:cNvPr>
          <p:cNvCxnSpPr/>
          <p:nvPr/>
        </p:nvCxnSpPr>
        <p:spPr>
          <a:xfrm>
            <a:off x="1760768" y="923926"/>
            <a:ext cx="0" cy="1309689"/>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58176DED-AFD1-5408-9E95-85C83808FEFB}"/>
              </a:ext>
            </a:extLst>
          </p:cNvPr>
          <p:cNvSpPr txBox="1"/>
          <p:nvPr/>
        </p:nvSpPr>
        <p:spPr>
          <a:xfrm>
            <a:off x="1532168" y="1390950"/>
            <a:ext cx="495299" cy="461665"/>
          </a:xfrm>
          <a:prstGeom prst="rect">
            <a:avLst/>
          </a:prstGeom>
          <a:solidFill>
            <a:schemeClr val="accent1"/>
          </a:solidFill>
        </p:spPr>
        <p:txBody>
          <a:bodyPr wrap="square" rtlCol="0">
            <a:spAutoFit/>
          </a:bodyPr>
          <a:lstStyle/>
          <a:p>
            <a:r>
              <a:rPr lang="en-US" sz="2400" dirty="0">
                <a:solidFill>
                  <a:schemeClr val="bg2"/>
                </a:solidFill>
              </a:rPr>
              <a:t>h</a:t>
            </a:r>
            <a:r>
              <a:rPr lang="en-US" sz="2400" baseline="-25000" dirty="0">
                <a:solidFill>
                  <a:schemeClr val="bg2"/>
                </a:solidFill>
              </a:rPr>
              <a:t>1</a:t>
            </a:r>
            <a:endParaRPr lang="el-GR" sz="2400" baseline="-25000" dirty="0">
              <a:solidFill>
                <a:schemeClr val="bg2"/>
              </a:solidFill>
            </a:endParaRPr>
          </a:p>
        </p:txBody>
      </p:sp>
      <p:sp>
        <p:nvSpPr>
          <p:cNvPr id="11" name="Ορθογώνιο 10">
            <a:extLst>
              <a:ext uri="{FF2B5EF4-FFF2-40B4-BE49-F238E27FC236}">
                <a16:creationId xmlns:a16="http://schemas.microsoft.com/office/drawing/2014/main" id="{EFEA791A-806F-199F-8409-354BDBA2D8E4}"/>
              </a:ext>
            </a:extLst>
          </p:cNvPr>
          <p:cNvSpPr/>
          <p:nvPr/>
        </p:nvSpPr>
        <p:spPr>
          <a:xfrm>
            <a:off x="1017818" y="990600"/>
            <a:ext cx="1947860" cy="118075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4" name="Ομάδα 13">
            <a:extLst>
              <a:ext uri="{FF2B5EF4-FFF2-40B4-BE49-F238E27FC236}">
                <a16:creationId xmlns:a16="http://schemas.microsoft.com/office/drawing/2014/main" id="{1F08FACE-2AE8-DDAB-D035-1D0ACEF936E7}"/>
              </a:ext>
            </a:extLst>
          </p:cNvPr>
          <p:cNvGrpSpPr/>
          <p:nvPr/>
        </p:nvGrpSpPr>
        <p:grpSpPr>
          <a:xfrm>
            <a:off x="6019800" y="443066"/>
            <a:ext cx="2133600" cy="2592055"/>
            <a:chOff x="1447800" y="914400"/>
            <a:chExt cx="1689279" cy="2209800"/>
          </a:xfrm>
        </p:grpSpPr>
        <p:cxnSp>
          <p:nvCxnSpPr>
            <p:cNvPr id="15" name="Ευθεία γραμμή σύνδεσης 14">
              <a:extLst>
                <a:ext uri="{FF2B5EF4-FFF2-40B4-BE49-F238E27FC236}">
                  <a16:creationId xmlns:a16="http://schemas.microsoft.com/office/drawing/2014/main" id="{809A5360-426F-CE00-2FB0-260ACFE4E43A}"/>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a:extLst>
                <a:ext uri="{FF2B5EF4-FFF2-40B4-BE49-F238E27FC236}">
                  <a16:creationId xmlns:a16="http://schemas.microsoft.com/office/drawing/2014/main" id="{F741DE2E-9F42-24F0-02CB-C7179A382200}"/>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5629105D-D040-92C4-4F7A-D877694A2C1D}"/>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18" name="Ορθογώνιο 17">
            <a:extLst>
              <a:ext uri="{FF2B5EF4-FFF2-40B4-BE49-F238E27FC236}">
                <a16:creationId xmlns:a16="http://schemas.microsoft.com/office/drawing/2014/main" id="{A7F57475-E078-7826-C1BC-997AEA7C8D2E}"/>
              </a:ext>
            </a:extLst>
          </p:cNvPr>
          <p:cNvSpPr/>
          <p:nvPr/>
        </p:nvSpPr>
        <p:spPr>
          <a:xfrm>
            <a:off x="6053675" y="923926"/>
            <a:ext cx="2061622" cy="20491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9" name="Ευθεία γραμμή σύνδεσης 18">
            <a:extLst>
              <a:ext uri="{FF2B5EF4-FFF2-40B4-BE49-F238E27FC236}">
                <a16:creationId xmlns:a16="http://schemas.microsoft.com/office/drawing/2014/main" id="{06728E9D-F47D-2314-4EBA-E548CF685779}"/>
              </a:ext>
            </a:extLst>
          </p:cNvPr>
          <p:cNvCxnSpPr>
            <a:cxnSpLocks/>
          </p:cNvCxnSpPr>
          <p:nvPr/>
        </p:nvCxnSpPr>
        <p:spPr>
          <a:xfrm>
            <a:off x="6053141" y="2233615"/>
            <a:ext cx="2062156"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Φυσαλίδα ομιλίας: Ορθογώνιο 19">
            <a:extLst>
              <a:ext uri="{FF2B5EF4-FFF2-40B4-BE49-F238E27FC236}">
                <a16:creationId xmlns:a16="http://schemas.microsoft.com/office/drawing/2014/main" id="{F3EBCEBE-C514-53ED-B2AB-F0D50F1CFEFD}"/>
              </a:ext>
            </a:extLst>
          </p:cNvPr>
          <p:cNvSpPr/>
          <p:nvPr/>
        </p:nvSpPr>
        <p:spPr>
          <a:xfrm>
            <a:off x="8450032" y="1890717"/>
            <a:ext cx="541568" cy="476246"/>
          </a:xfrm>
          <a:prstGeom prst="wedgeRectCallout">
            <a:avLst>
              <a:gd name="adj1" fmla="val -96932"/>
              <a:gd name="adj2" fmla="val 2464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l-GR" sz="2400" baseline="-25000" dirty="0"/>
              <a:t>2</a:t>
            </a:r>
          </a:p>
        </p:txBody>
      </p:sp>
      <p:cxnSp>
        <p:nvCxnSpPr>
          <p:cNvPr id="21" name="Ευθύγραμμο βέλος σύνδεσης 20">
            <a:extLst>
              <a:ext uri="{FF2B5EF4-FFF2-40B4-BE49-F238E27FC236}">
                <a16:creationId xmlns:a16="http://schemas.microsoft.com/office/drawing/2014/main" id="{279C719D-282E-1FC5-709E-03C07C32F69E}"/>
              </a:ext>
            </a:extLst>
          </p:cNvPr>
          <p:cNvCxnSpPr/>
          <p:nvPr/>
        </p:nvCxnSpPr>
        <p:spPr>
          <a:xfrm>
            <a:off x="6858000" y="923926"/>
            <a:ext cx="0" cy="1309689"/>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AE2997B1-D746-3125-3E24-6626DBEB6D70}"/>
              </a:ext>
            </a:extLst>
          </p:cNvPr>
          <p:cNvSpPr txBox="1"/>
          <p:nvPr/>
        </p:nvSpPr>
        <p:spPr>
          <a:xfrm>
            <a:off x="6629400" y="1390950"/>
            <a:ext cx="495299" cy="461665"/>
          </a:xfrm>
          <a:prstGeom prst="rect">
            <a:avLst/>
          </a:prstGeom>
          <a:solidFill>
            <a:schemeClr val="accent1">
              <a:lumMod val="75000"/>
            </a:schemeClr>
          </a:solidFill>
        </p:spPr>
        <p:txBody>
          <a:bodyPr wrap="square" rtlCol="0">
            <a:spAutoFit/>
          </a:bodyPr>
          <a:lstStyle/>
          <a:p>
            <a:r>
              <a:rPr lang="en-US" sz="2400" dirty="0">
                <a:solidFill>
                  <a:schemeClr val="bg2"/>
                </a:solidFill>
              </a:rPr>
              <a:t>h</a:t>
            </a:r>
            <a:r>
              <a:rPr lang="el-GR" sz="2400" baseline="-25000" dirty="0">
                <a:solidFill>
                  <a:schemeClr val="bg2"/>
                </a:solidFill>
              </a:rPr>
              <a:t>2</a:t>
            </a:r>
          </a:p>
        </p:txBody>
      </p:sp>
      <p:sp>
        <p:nvSpPr>
          <p:cNvPr id="23" name="Ορθογώνιο 22">
            <a:extLst>
              <a:ext uri="{FF2B5EF4-FFF2-40B4-BE49-F238E27FC236}">
                <a16:creationId xmlns:a16="http://schemas.microsoft.com/office/drawing/2014/main" id="{5F78733B-934A-95AC-E98F-F48FAD498C2C}"/>
              </a:ext>
            </a:extLst>
          </p:cNvPr>
          <p:cNvSpPr/>
          <p:nvPr/>
        </p:nvSpPr>
        <p:spPr>
          <a:xfrm>
            <a:off x="6115050" y="990600"/>
            <a:ext cx="1947860" cy="118075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Ορθογώνιο: Στρογγύλεμα γωνιών 23">
            <a:extLst>
              <a:ext uri="{FF2B5EF4-FFF2-40B4-BE49-F238E27FC236}">
                <a16:creationId xmlns:a16="http://schemas.microsoft.com/office/drawing/2014/main" id="{AD8B5FD1-7398-7599-112F-7ED64B5AED24}"/>
              </a:ext>
            </a:extLst>
          </p:cNvPr>
          <p:cNvSpPr/>
          <p:nvPr/>
        </p:nvSpPr>
        <p:spPr>
          <a:xfrm>
            <a:off x="381001" y="3238640"/>
            <a:ext cx="83820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Σε δύο όμοια δοχεία βάζουμε δύο διαφορετικά υγρά με τη στάθμη τους στο ίδιο ύψος. Το δεύτερο υγρό έχει μεγαλύτερη πυκνότητα από το πρώτο</a:t>
            </a:r>
          </a:p>
        </p:txBody>
      </p:sp>
      <p:sp>
        <p:nvSpPr>
          <p:cNvPr id="25" name="Ορθογώνιο: Στρογγύλεμα γωνιών 24">
            <a:extLst>
              <a:ext uri="{FF2B5EF4-FFF2-40B4-BE49-F238E27FC236}">
                <a16:creationId xmlns:a16="http://schemas.microsoft.com/office/drawing/2014/main" id="{1AEDFA43-0CD6-CA0D-ED98-514A150A4FFF}"/>
              </a:ext>
            </a:extLst>
          </p:cNvPr>
          <p:cNvSpPr/>
          <p:nvPr/>
        </p:nvSpPr>
        <p:spPr>
          <a:xfrm>
            <a:off x="3577645" y="1524000"/>
            <a:ext cx="519112"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latin typeface="Calibri" panose="020F0502020204030204" pitchFamily="34" charset="0"/>
                <a:cs typeface="Calibri" panose="020F0502020204030204" pitchFamily="34" charset="0"/>
              </a:rPr>
              <a:t>ϱ</a:t>
            </a:r>
            <a:r>
              <a:rPr lang="en-US" sz="2400" baseline="-25000" dirty="0"/>
              <a:t>1</a:t>
            </a:r>
            <a:endParaRPr lang="el-GR" sz="2400" baseline="-25000" dirty="0"/>
          </a:p>
        </p:txBody>
      </p:sp>
      <p:sp>
        <p:nvSpPr>
          <p:cNvPr id="26" name="Σχήμα L 25">
            <a:extLst>
              <a:ext uri="{FF2B5EF4-FFF2-40B4-BE49-F238E27FC236}">
                <a16:creationId xmlns:a16="http://schemas.microsoft.com/office/drawing/2014/main" id="{E21E44E6-2A15-8704-20F2-8495C7B435A8}"/>
              </a:ext>
            </a:extLst>
          </p:cNvPr>
          <p:cNvSpPr/>
          <p:nvPr/>
        </p:nvSpPr>
        <p:spPr>
          <a:xfrm rot="2780521">
            <a:off x="4428977" y="1624909"/>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27" name="Ορθογώνιο: Στρογγύλεμα γωνιών 26">
            <a:extLst>
              <a:ext uri="{FF2B5EF4-FFF2-40B4-BE49-F238E27FC236}">
                <a16:creationId xmlns:a16="http://schemas.microsoft.com/office/drawing/2014/main" id="{CB5943DA-3B12-5B57-A023-2D381216980E}"/>
              </a:ext>
            </a:extLst>
          </p:cNvPr>
          <p:cNvSpPr/>
          <p:nvPr/>
        </p:nvSpPr>
        <p:spPr>
          <a:xfrm>
            <a:off x="4887333" y="1524000"/>
            <a:ext cx="519112" cy="533400"/>
          </a:xfrm>
          <a:prstGeom prst="roundRect">
            <a:avLst/>
          </a:prstGeom>
          <a:solidFill>
            <a:schemeClr val="accent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sz="2400" dirty="0">
                <a:latin typeface="Calibri" panose="020F0502020204030204" pitchFamily="34" charset="0"/>
                <a:cs typeface="Calibri" panose="020F0502020204030204" pitchFamily="34" charset="0"/>
              </a:rPr>
              <a:t>ϱ</a:t>
            </a:r>
            <a:r>
              <a:rPr lang="en-US" sz="2400" baseline="-25000" dirty="0"/>
              <a:t>2</a:t>
            </a:r>
            <a:endParaRPr lang="el-GR" sz="2400" baseline="-25000" dirty="0"/>
          </a:p>
        </p:txBody>
      </p:sp>
      <p:sp>
        <p:nvSpPr>
          <p:cNvPr id="28" name="Ορθογώνιο: Στρογγύλεμα γωνιών 27">
            <a:extLst>
              <a:ext uri="{FF2B5EF4-FFF2-40B4-BE49-F238E27FC236}">
                <a16:creationId xmlns:a16="http://schemas.microsoft.com/office/drawing/2014/main" id="{6B692F2A-7FA9-9FFF-EF56-3A6B464FEC5B}"/>
              </a:ext>
            </a:extLst>
          </p:cNvPr>
          <p:cNvSpPr/>
          <p:nvPr/>
        </p:nvSpPr>
        <p:spPr>
          <a:xfrm>
            <a:off x="381000" y="4018556"/>
            <a:ext cx="8382000" cy="4189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Έστω δύο διαχωριστικές επιφάνειες Α1 και Α2 στα δύο υγρά στο ίδιο βάθος</a:t>
            </a:r>
          </a:p>
        </p:txBody>
      </p:sp>
      <p:sp>
        <p:nvSpPr>
          <p:cNvPr id="29" name="Ορθογώνιο: Στρογγύλεμα γωνιών 28">
            <a:extLst>
              <a:ext uri="{FF2B5EF4-FFF2-40B4-BE49-F238E27FC236}">
                <a16:creationId xmlns:a16="http://schemas.microsoft.com/office/drawing/2014/main" id="{8394EC99-E737-62B2-730B-98C04C3CAFA4}"/>
              </a:ext>
            </a:extLst>
          </p:cNvPr>
          <p:cNvSpPr/>
          <p:nvPr/>
        </p:nvSpPr>
        <p:spPr>
          <a:xfrm>
            <a:off x="3604266" y="723900"/>
            <a:ext cx="519112"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h</a:t>
            </a:r>
            <a:r>
              <a:rPr lang="en-US" sz="2400" baseline="-25000" dirty="0"/>
              <a:t>1</a:t>
            </a:r>
            <a:endParaRPr lang="el-GR" sz="2400" baseline="-25000" dirty="0"/>
          </a:p>
        </p:txBody>
      </p:sp>
      <p:sp>
        <p:nvSpPr>
          <p:cNvPr id="30" name="Ίσο 29">
            <a:extLst>
              <a:ext uri="{FF2B5EF4-FFF2-40B4-BE49-F238E27FC236}">
                <a16:creationId xmlns:a16="http://schemas.microsoft.com/office/drawing/2014/main" id="{A86C8E90-3A5E-3214-88FB-4DA48E114A9D}"/>
              </a:ext>
            </a:extLst>
          </p:cNvPr>
          <p:cNvSpPr/>
          <p:nvPr/>
        </p:nvSpPr>
        <p:spPr>
          <a:xfrm>
            <a:off x="4327220" y="838200"/>
            <a:ext cx="397180" cy="381000"/>
          </a:xfrm>
          <a:prstGeom prst="mathEqual">
            <a:avLst>
              <a:gd name="adj1" fmla="val 16759"/>
              <a:gd name="adj2" fmla="val 18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31" name="Ορθογώνιο: Στρογγύλεμα γωνιών 30">
            <a:extLst>
              <a:ext uri="{FF2B5EF4-FFF2-40B4-BE49-F238E27FC236}">
                <a16:creationId xmlns:a16="http://schemas.microsoft.com/office/drawing/2014/main" id="{BFD7301A-4780-B656-C9AC-2D57D1F8151E}"/>
              </a:ext>
            </a:extLst>
          </p:cNvPr>
          <p:cNvSpPr/>
          <p:nvPr/>
        </p:nvSpPr>
        <p:spPr>
          <a:xfrm>
            <a:off x="4913954" y="723900"/>
            <a:ext cx="519112"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h</a:t>
            </a:r>
            <a:r>
              <a:rPr lang="en-US" sz="2400" baseline="-25000" dirty="0"/>
              <a:t>2</a:t>
            </a:r>
            <a:endParaRPr lang="el-GR" sz="2400" baseline="-25000" dirty="0"/>
          </a:p>
        </p:txBody>
      </p:sp>
      <p:sp>
        <p:nvSpPr>
          <p:cNvPr id="32" name="Ορθογώνιο: Στρογγύλεμα γωνιών 31">
            <a:extLst>
              <a:ext uri="{FF2B5EF4-FFF2-40B4-BE49-F238E27FC236}">
                <a16:creationId xmlns:a16="http://schemas.microsoft.com/office/drawing/2014/main" id="{9FCEAB5B-9EB2-3EEA-CAED-1CBE0DC10D8A}"/>
              </a:ext>
            </a:extLst>
          </p:cNvPr>
          <p:cNvSpPr/>
          <p:nvPr/>
        </p:nvSpPr>
        <p:spPr>
          <a:xfrm>
            <a:off x="381000" y="4610240"/>
            <a:ext cx="83820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Οι μάζες των υγρών που βρίσκονται πάνω από τις επιφάνειες Α1 και Α2 έχουν τον ίδιο όγκο και ασκούν πίεση σε αυτές</a:t>
            </a:r>
          </a:p>
        </p:txBody>
      </p:sp>
      <p:sp>
        <p:nvSpPr>
          <p:cNvPr id="33" name="Φυσαλίδα ομιλίας: Ορθογώνιο 32">
            <a:extLst>
              <a:ext uri="{FF2B5EF4-FFF2-40B4-BE49-F238E27FC236}">
                <a16:creationId xmlns:a16="http://schemas.microsoft.com/office/drawing/2014/main" id="{5796FFD6-034B-FDE5-58E0-0F26A0EC335F}"/>
              </a:ext>
            </a:extLst>
          </p:cNvPr>
          <p:cNvSpPr/>
          <p:nvPr/>
        </p:nvSpPr>
        <p:spPr>
          <a:xfrm>
            <a:off x="1841259" y="2369711"/>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1</a:t>
            </a:r>
            <a:endParaRPr lang="el-GR" sz="2400" dirty="0"/>
          </a:p>
        </p:txBody>
      </p:sp>
      <p:sp>
        <p:nvSpPr>
          <p:cNvPr id="34" name="Φυσαλίδα ομιλίας: Ορθογώνιο 33">
            <a:extLst>
              <a:ext uri="{FF2B5EF4-FFF2-40B4-BE49-F238E27FC236}">
                <a16:creationId xmlns:a16="http://schemas.microsoft.com/office/drawing/2014/main" id="{A9A31C71-88F3-3114-8DBA-20A883F8E055}"/>
              </a:ext>
            </a:extLst>
          </p:cNvPr>
          <p:cNvSpPr/>
          <p:nvPr/>
        </p:nvSpPr>
        <p:spPr>
          <a:xfrm>
            <a:off x="7087047" y="2372793"/>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2</a:t>
            </a:r>
            <a:endParaRPr lang="el-GR" sz="2400" dirty="0"/>
          </a:p>
        </p:txBody>
      </p:sp>
      <p:sp>
        <p:nvSpPr>
          <p:cNvPr id="35" name="Ορθογώνιο: Στρογγύλεμα γωνιών 34">
            <a:extLst>
              <a:ext uri="{FF2B5EF4-FFF2-40B4-BE49-F238E27FC236}">
                <a16:creationId xmlns:a16="http://schemas.microsoft.com/office/drawing/2014/main" id="{7026899A-29ED-7C82-8BFF-6669AF02B416}"/>
              </a:ext>
            </a:extLst>
          </p:cNvPr>
          <p:cNvSpPr/>
          <p:nvPr/>
        </p:nvSpPr>
        <p:spPr>
          <a:xfrm>
            <a:off x="390377" y="5372240"/>
            <a:ext cx="8382000" cy="4189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Η μάζα πάνω από την επιφάνεια Α2 είναι βαρύτερη αφού είναι πυκνότερη </a:t>
            </a:r>
          </a:p>
        </p:txBody>
      </p:sp>
      <p:sp>
        <p:nvSpPr>
          <p:cNvPr id="36" name="Ορθογώνιο: Στρογγύλεμα γωνιών 35">
            <a:extLst>
              <a:ext uri="{FF2B5EF4-FFF2-40B4-BE49-F238E27FC236}">
                <a16:creationId xmlns:a16="http://schemas.microsoft.com/office/drawing/2014/main" id="{F92B7E4E-94FC-8767-3F7A-376AF57D5420}"/>
              </a:ext>
            </a:extLst>
          </p:cNvPr>
          <p:cNvSpPr/>
          <p:nvPr/>
        </p:nvSpPr>
        <p:spPr>
          <a:xfrm>
            <a:off x="3512359" y="2350623"/>
            <a:ext cx="638173"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a:t>
            </a:r>
            <a:r>
              <a:rPr lang="en-US" sz="2400" baseline="-25000" dirty="0"/>
              <a:t>1</a:t>
            </a:r>
            <a:endParaRPr lang="el-GR" sz="2400" baseline="-25000" dirty="0"/>
          </a:p>
        </p:txBody>
      </p:sp>
      <p:sp>
        <p:nvSpPr>
          <p:cNvPr id="37" name="Σχήμα L 36">
            <a:extLst>
              <a:ext uri="{FF2B5EF4-FFF2-40B4-BE49-F238E27FC236}">
                <a16:creationId xmlns:a16="http://schemas.microsoft.com/office/drawing/2014/main" id="{3FC95D20-ACB8-D5D8-420F-DFDDC6EBC3CC}"/>
              </a:ext>
            </a:extLst>
          </p:cNvPr>
          <p:cNvSpPr/>
          <p:nvPr/>
        </p:nvSpPr>
        <p:spPr>
          <a:xfrm rot="2780521">
            <a:off x="4482752" y="2451532"/>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38" name="Ορθογώνιο: Στρογγύλεμα γωνιών 37">
            <a:extLst>
              <a:ext uri="{FF2B5EF4-FFF2-40B4-BE49-F238E27FC236}">
                <a16:creationId xmlns:a16="http://schemas.microsoft.com/office/drawing/2014/main" id="{2B1738BC-79B2-B32A-FF54-A9853E8BFB1C}"/>
              </a:ext>
            </a:extLst>
          </p:cNvPr>
          <p:cNvSpPr/>
          <p:nvPr/>
        </p:nvSpPr>
        <p:spPr>
          <a:xfrm>
            <a:off x="4941108" y="2350623"/>
            <a:ext cx="594742"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t>
            </a:r>
            <a:r>
              <a:rPr lang="en-US" sz="2400" baseline="-25000" dirty="0"/>
              <a:t>2</a:t>
            </a:r>
            <a:endParaRPr lang="el-GR" sz="2400" baseline="-25000" dirty="0"/>
          </a:p>
        </p:txBody>
      </p:sp>
      <p:sp>
        <p:nvSpPr>
          <p:cNvPr id="39" name="Ορθογώνιο 38">
            <a:extLst>
              <a:ext uri="{FF2B5EF4-FFF2-40B4-BE49-F238E27FC236}">
                <a16:creationId xmlns:a16="http://schemas.microsoft.com/office/drawing/2014/main" id="{A319A1EB-1651-7D09-10E6-6623CDDC254C}"/>
              </a:ext>
            </a:extLst>
          </p:cNvPr>
          <p:cNvSpPr/>
          <p:nvPr/>
        </p:nvSpPr>
        <p:spPr>
          <a:xfrm>
            <a:off x="1742927" y="5934074"/>
            <a:ext cx="5877517" cy="68205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Η υδροστατική πίεση</a:t>
            </a:r>
            <a:r>
              <a:rPr lang="en-US" dirty="0"/>
              <a:t> </a:t>
            </a:r>
            <a:r>
              <a:rPr lang="el-GR" dirty="0"/>
              <a:t>εξαρτάται από την πυκνότητα</a:t>
            </a:r>
            <a:r>
              <a:rPr lang="en-US" dirty="0"/>
              <a:t> </a:t>
            </a:r>
            <a:r>
              <a:rPr lang="el-GR" sz="2400" b="1" dirty="0" err="1">
                <a:latin typeface="Calibri" panose="020F0502020204030204" pitchFamily="34" charset="0"/>
                <a:cs typeface="Calibri" panose="020F0502020204030204" pitchFamily="34" charset="0"/>
              </a:rPr>
              <a:t>ϱ</a:t>
            </a:r>
            <a:r>
              <a:rPr lang="el-GR" sz="2400" b="1" baseline="-25000" dirty="0" err="1"/>
              <a:t>υ</a:t>
            </a:r>
            <a:endParaRPr lang="el-GR" sz="2400" b="1" baseline="-25000" dirty="0"/>
          </a:p>
          <a:p>
            <a:pPr algn="ctr"/>
            <a:r>
              <a:rPr lang="en-US" dirty="0"/>
              <a:t>   </a:t>
            </a:r>
            <a:r>
              <a:rPr lang="el-GR" dirty="0"/>
              <a:t> του υγρού και είναι </a:t>
            </a:r>
            <a:r>
              <a:rPr lang="el-GR" b="1" dirty="0"/>
              <a:t>ανάλογη</a:t>
            </a:r>
            <a:r>
              <a:rPr lang="el-GR" dirty="0"/>
              <a:t> με αυτή</a:t>
            </a:r>
          </a:p>
        </p:txBody>
      </p:sp>
    </p:spTree>
    <p:custDataLst>
      <p:tags r:id="rId1"/>
    </p:custDataLst>
    <p:extLst>
      <p:ext uri="{BB962C8B-B14F-4D97-AF65-F5344CB8AC3E}">
        <p14:creationId xmlns:p14="http://schemas.microsoft.com/office/powerpoint/2010/main" val="13544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0"/>
                                        <p:tgtEl>
                                          <p:spTgt spid="24"/>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par>
                          <p:cTn id="19" fill="hold">
                            <p:stCondLst>
                              <p:cond delay="40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3000"/>
                                        <p:tgtEl>
                                          <p:spTgt spid="28"/>
                                        </p:tgtEl>
                                      </p:cBhvr>
                                    </p:animEffect>
                                  </p:childTnLst>
                                </p:cTn>
                              </p:par>
                            </p:childTnLst>
                          </p:cTn>
                        </p:par>
                        <p:par>
                          <p:cTn id="44" fill="hold">
                            <p:stCondLst>
                              <p:cond delay="3000"/>
                            </p:stCondLst>
                            <p:childTnLst>
                              <p:par>
                                <p:cTn id="45" presetID="16" presetClass="entr" presetSubtype="37"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750"/>
                                        <p:tgtEl>
                                          <p:spTgt spid="7"/>
                                        </p:tgtEl>
                                      </p:cBhvr>
                                    </p:animEffect>
                                  </p:childTnLst>
                                </p:cTn>
                              </p:par>
                              <p:par>
                                <p:cTn id="48" presetID="16" presetClass="entr" presetSubtype="37"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750"/>
                                        <p:tgtEl>
                                          <p:spTgt spid="19"/>
                                        </p:tgtEl>
                                      </p:cBhvr>
                                    </p:animEffect>
                                  </p:childTnLst>
                                </p:cTn>
                              </p:par>
                            </p:childTnLst>
                          </p:cTn>
                        </p:par>
                        <p:par>
                          <p:cTn id="51" fill="hold">
                            <p:stCondLst>
                              <p:cond delay="3750"/>
                            </p:stCondLst>
                            <p:childTnLst>
                              <p:par>
                                <p:cTn id="52" presetID="17"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ppt_x</p:attrName>
                                        </p:attrNameLst>
                                      </p:cBhvr>
                                      <p:tavLst>
                                        <p:tav tm="0">
                                          <p:val>
                                            <p:strVal val="#ppt_x-#ppt_w/2"/>
                                          </p:val>
                                        </p:tav>
                                        <p:tav tm="100000">
                                          <p:val>
                                            <p:strVal val="#ppt_x"/>
                                          </p:val>
                                        </p:tav>
                                      </p:tavLst>
                                    </p:anim>
                                    <p:anim calcmode="lin" valueType="num">
                                      <p:cBhvr>
                                        <p:cTn id="55" dur="500" fill="hold"/>
                                        <p:tgtEl>
                                          <p:spTgt spid="20"/>
                                        </p:tgtEl>
                                        <p:attrNameLst>
                                          <p:attrName>ppt_y</p:attrName>
                                        </p:attrNameLst>
                                      </p:cBhvr>
                                      <p:tavLst>
                                        <p:tav tm="0">
                                          <p:val>
                                            <p:strVal val="#ppt_y"/>
                                          </p:val>
                                        </p:tav>
                                        <p:tav tm="100000">
                                          <p:val>
                                            <p:strVal val="#ppt_y"/>
                                          </p:val>
                                        </p:tav>
                                      </p:tavLst>
                                    </p:anim>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strVal val="#ppt_h"/>
                                          </p:val>
                                        </p:tav>
                                        <p:tav tm="100000">
                                          <p:val>
                                            <p:strVal val="#ppt_h"/>
                                          </p:val>
                                        </p:tav>
                                      </p:tavLst>
                                    </p:anim>
                                  </p:childTnLst>
                                </p:cTn>
                              </p:par>
                              <p:par>
                                <p:cTn id="58" presetID="17" presetClass="entr" presetSubtype="2"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42"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arn(outHorizontal)">
                                      <p:cBhvr>
                                        <p:cTn id="68" dur="750"/>
                                        <p:tgtEl>
                                          <p:spTgt spid="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par>
                                <p:cTn id="74" presetID="16" presetClass="entr" presetSubtype="42"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arn(outHorizontal)">
                                      <p:cBhvr>
                                        <p:cTn id="76" dur="750"/>
                                        <p:tgtEl>
                                          <p:spTgt spid="2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par>
                          <p:cTn id="82" fill="hold">
                            <p:stCondLst>
                              <p:cond delay="750"/>
                            </p:stCondLst>
                            <p:childTnLst>
                              <p:par>
                                <p:cTn id="83" presetID="10"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childTnLst>
                          </p:cTn>
                        </p:par>
                        <p:par>
                          <p:cTn id="86" fill="hold">
                            <p:stCondLst>
                              <p:cond delay="1250"/>
                            </p:stCondLst>
                            <p:childTnLst>
                              <p:par>
                                <p:cTn id="87" presetID="22" presetClass="entr" presetSubtype="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par>
                          <p:cTn id="90" fill="hold">
                            <p:stCondLst>
                              <p:cond delay="175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left)">
                                      <p:cBhvr>
                                        <p:cTn id="98" dur="3000"/>
                                        <p:tgtEl>
                                          <p:spTgt spid="32"/>
                                        </p:tgtEl>
                                      </p:cBhvr>
                                    </p:animEffect>
                                  </p:childTnLst>
                                </p:cTn>
                              </p:par>
                            </p:childTnLst>
                          </p:cTn>
                        </p:par>
                        <p:par>
                          <p:cTn id="99" fill="hold">
                            <p:stCondLst>
                              <p:cond delay="3000"/>
                            </p:stCondLst>
                            <p:childTnLst>
                              <p:par>
                                <p:cTn id="100" presetID="1" presetClass="entr" presetSubtype="0" fill="hold" grpId="0" nodeType="afterEffect">
                                  <p:stCondLst>
                                    <p:cond delay="0"/>
                                  </p:stCondLst>
                                  <p:childTnLst>
                                    <p:set>
                                      <p:cBhvr>
                                        <p:cTn id="101" dur="1" fill="hold">
                                          <p:stCondLst>
                                            <p:cond delay="0"/>
                                          </p:stCondLst>
                                        </p:cTn>
                                        <p:tgtEl>
                                          <p:spTgt spid="1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childTnLst>
                                </p:cTn>
                              </p:par>
                              <p:par>
                                <p:cTn id="104" presetID="27" presetClass="emph" presetSubtype="0" fill="remove" grpId="1" nodeType="withEffect">
                                  <p:stCondLst>
                                    <p:cond delay="500"/>
                                  </p:stCondLst>
                                  <p:childTnLst>
                                    <p:animClr clrSpc="rgb" dir="cw">
                                      <p:cBhvr override="childStyle">
                                        <p:cTn id="105" dur="750" autoRev="1" fill="remove"/>
                                        <p:tgtEl>
                                          <p:spTgt spid="11"/>
                                        </p:tgtEl>
                                        <p:attrNameLst>
                                          <p:attrName>style.color</p:attrName>
                                        </p:attrNameLst>
                                      </p:cBhvr>
                                      <p:to>
                                        <a:srgbClr val="94B6D2"/>
                                      </p:to>
                                    </p:animClr>
                                    <p:animClr clrSpc="rgb" dir="cw">
                                      <p:cBhvr>
                                        <p:cTn id="106" dur="750" autoRev="1" fill="remove"/>
                                        <p:tgtEl>
                                          <p:spTgt spid="11"/>
                                        </p:tgtEl>
                                        <p:attrNameLst>
                                          <p:attrName>fillcolor</p:attrName>
                                        </p:attrNameLst>
                                      </p:cBhvr>
                                      <p:to>
                                        <a:srgbClr val="94B6D2"/>
                                      </p:to>
                                    </p:animClr>
                                    <p:set>
                                      <p:cBhvr>
                                        <p:cTn id="107" dur="750" autoRev="1" fill="remove"/>
                                        <p:tgtEl>
                                          <p:spTgt spid="11"/>
                                        </p:tgtEl>
                                        <p:attrNameLst>
                                          <p:attrName>fill.type</p:attrName>
                                        </p:attrNameLst>
                                      </p:cBhvr>
                                      <p:to>
                                        <p:strVal val="solid"/>
                                      </p:to>
                                    </p:set>
                                    <p:set>
                                      <p:cBhvr>
                                        <p:cTn id="108" dur="750" autoRev="1" fill="remove"/>
                                        <p:tgtEl>
                                          <p:spTgt spid="11"/>
                                        </p:tgtEl>
                                        <p:attrNameLst>
                                          <p:attrName>fill.on</p:attrName>
                                        </p:attrNameLst>
                                      </p:cBhvr>
                                      <p:to>
                                        <p:strVal val="true"/>
                                      </p:to>
                                    </p:set>
                                  </p:childTnLst>
                                </p:cTn>
                              </p:par>
                              <p:par>
                                <p:cTn id="109" presetID="27" presetClass="emph" presetSubtype="0" fill="remove" grpId="1" nodeType="withEffect">
                                  <p:stCondLst>
                                    <p:cond delay="500"/>
                                  </p:stCondLst>
                                  <p:childTnLst>
                                    <p:animClr clrSpc="rgb" dir="cw">
                                      <p:cBhvr override="childStyle">
                                        <p:cTn id="110" dur="750" autoRev="1" fill="remove"/>
                                        <p:tgtEl>
                                          <p:spTgt spid="23"/>
                                        </p:tgtEl>
                                        <p:attrNameLst>
                                          <p:attrName>style.color</p:attrName>
                                        </p:attrNameLst>
                                      </p:cBhvr>
                                      <p:to>
                                        <a:srgbClr val="94B6D2"/>
                                      </p:to>
                                    </p:animClr>
                                    <p:animClr clrSpc="rgb" dir="cw">
                                      <p:cBhvr>
                                        <p:cTn id="111" dur="750" autoRev="1" fill="remove"/>
                                        <p:tgtEl>
                                          <p:spTgt spid="23"/>
                                        </p:tgtEl>
                                        <p:attrNameLst>
                                          <p:attrName>fillcolor</p:attrName>
                                        </p:attrNameLst>
                                      </p:cBhvr>
                                      <p:to>
                                        <a:srgbClr val="94B6D2"/>
                                      </p:to>
                                    </p:animClr>
                                    <p:set>
                                      <p:cBhvr>
                                        <p:cTn id="112" dur="750" autoRev="1" fill="remove"/>
                                        <p:tgtEl>
                                          <p:spTgt spid="23"/>
                                        </p:tgtEl>
                                        <p:attrNameLst>
                                          <p:attrName>fill.type</p:attrName>
                                        </p:attrNameLst>
                                      </p:cBhvr>
                                      <p:to>
                                        <p:strVal val="solid"/>
                                      </p:to>
                                    </p:set>
                                    <p:set>
                                      <p:cBhvr>
                                        <p:cTn id="113" dur="750" autoRev="1" fill="remove"/>
                                        <p:tgtEl>
                                          <p:spTgt spid="23"/>
                                        </p:tgtEl>
                                        <p:attrNameLst>
                                          <p:attrName>fill.on</p:attrName>
                                        </p:attrNameLst>
                                      </p:cBhvr>
                                      <p:to>
                                        <p:strVal val="true"/>
                                      </p:to>
                                    </p:set>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p:cTn id="118" dur="500" fill="hold"/>
                                        <p:tgtEl>
                                          <p:spTgt spid="33"/>
                                        </p:tgtEl>
                                        <p:attrNameLst>
                                          <p:attrName>ppt_x</p:attrName>
                                        </p:attrNameLst>
                                      </p:cBhvr>
                                      <p:tavLst>
                                        <p:tav tm="0">
                                          <p:val>
                                            <p:strVal val="#ppt_x"/>
                                          </p:val>
                                        </p:tav>
                                        <p:tav tm="100000">
                                          <p:val>
                                            <p:strVal val="#ppt_x"/>
                                          </p:val>
                                        </p:tav>
                                      </p:tavLst>
                                    </p:anim>
                                    <p:anim calcmode="lin" valueType="num">
                                      <p:cBhvr>
                                        <p:cTn id="119" dur="500" fill="hold"/>
                                        <p:tgtEl>
                                          <p:spTgt spid="33"/>
                                        </p:tgtEl>
                                        <p:attrNameLst>
                                          <p:attrName>ppt_y</p:attrName>
                                        </p:attrNameLst>
                                      </p:cBhvr>
                                      <p:tavLst>
                                        <p:tav tm="0">
                                          <p:val>
                                            <p:strVal val="#ppt_y-#ppt_h/2"/>
                                          </p:val>
                                        </p:tav>
                                        <p:tav tm="100000">
                                          <p:val>
                                            <p:strVal val="#ppt_y"/>
                                          </p:val>
                                        </p:tav>
                                      </p:tavLst>
                                    </p:anim>
                                    <p:anim calcmode="lin" valueType="num">
                                      <p:cBhvr>
                                        <p:cTn id="120" dur="500" fill="hold"/>
                                        <p:tgtEl>
                                          <p:spTgt spid="33"/>
                                        </p:tgtEl>
                                        <p:attrNameLst>
                                          <p:attrName>ppt_w</p:attrName>
                                        </p:attrNameLst>
                                      </p:cBhvr>
                                      <p:tavLst>
                                        <p:tav tm="0">
                                          <p:val>
                                            <p:strVal val="#ppt_w"/>
                                          </p:val>
                                        </p:tav>
                                        <p:tav tm="100000">
                                          <p:val>
                                            <p:strVal val="#ppt_w"/>
                                          </p:val>
                                        </p:tav>
                                      </p:tavLst>
                                    </p:anim>
                                    <p:anim calcmode="lin" valueType="num">
                                      <p:cBhvr>
                                        <p:cTn id="121" dur="500" fill="hold"/>
                                        <p:tgtEl>
                                          <p:spTgt spid="33"/>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500" fill="hold"/>
                                        <p:tgtEl>
                                          <p:spTgt spid="34"/>
                                        </p:tgtEl>
                                        <p:attrNameLst>
                                          <p:attrName>ppt_x</p:attrName>
                                        </p:attrNameLst>
                                      </p:cBhvr>
                                      <p:tavLst>
                                        <p:tav tm="0">
                                          <p:val>
                                            <p:strVal val="#ppt_x"/>
                                          </p:val>
                                        </p:tav>
                                        <p:tav tm="100000">
                                          <p:val>
                                            <p:strVal val="#ppt_x"/>
                                          </p:val>
                                        </p:tav>
                                      </p:tavLst>
                                    </p:anim>
                                    <p:anim calcmode="lin" valueType="num">
                                      <p:cBhvr>
                                        <p:cTn id="127" dur="500" fill="hold"/>
                                        <p:tgtEl>
                                          <p:spTgt spid="34"/>
                                        </p:tgtEl>
                                        <p:attrNameLst>
                                          <p:attrName>ppt_y</p:attrName>
                                        </p:attrNameLst>
                                      </p:cBhvr>
                                      <p:tavLst>
                                        <p:tav tm="0">
                                          <p:val>
                                            <p:strVal val="#ppt_y-#ppt_h/2"/>
                                          </p:val>
                                        </p:tav>
                                        <p:tav tm="100000">
                                          <p:val>
                                            <p:strVal val="#ppt_y"/>
                                          </p:val>
                                        </p:tav>
                                      </p:tavLst>
                                    </p:anim>
                                    <p:anim calcmode="lin" valueType="num">
                                      <p:cBhvr>
                                        <p:cTn id="128" dur="500" fill="hold"/>
                                        <p:tgtEl>
                                          <p:spTgt spid="34"/>
                                        </p:tgtEl>
                                        <p:attrNameLst>
                                          <p:attrName>ppt_w</p:attrName>
                                        </p:attrNameLst>
                                      </p:cBhvr>
                                      <p:tavLst>
                                        <p:tav tm="0">
                                          <p:val>
                                            <p:strVal val="#ppt_w"/>
                                          </p:val>
                                        </p:tav>
                                        <p:tav tm="100000">
                                          <p:val>
                                            <p:strVal val="#ppt_w"/>
                                          </p:val>
                                        </p:tav>
                                      </p:tavLst>
                                    </p:anim>
                                    <p:anim calcmode="lin" valueType="num">
                                      <p:cBhvr>
                                        <p:cTn id="12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left)">
                                      <p:cBhvr>
                                        <p:cTn id="134" dur="3000"/>
                                        <p:tgtEl>
                                          <p:spTgt spid="35"/>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fade">
                                      <p:cBhvr>
                                        <p:cTn id="139" dur="750"/>
                                        <p:tgtEl>
                                          <p:spTgt spid="3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fade">
                                      <p:cBhvr>
                                        <p:cTn id="142" dur="750"/>
                                        <p:tgtEl>
                                          <p:spTgt spid="38"/>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7"/>
                                        </p:tgtEl>
                                        <p:attrNameLst>
                                          <p:attrName>style.visibility</p:attrName>
                                        </p:attrNameLst>
                                      </p:cBhvr>
                                      <p:to>
                                        <p:strVal val="visible"/>
                                      </p:to>
                                    </p:set>
                                    <p:animEffect transition="in" filter="wipe(left)">
                                      <p:cBhvr>
                                        <p:cTn id="147" dur="750"/>
                                        <p:tgtEl>
                                          <p:spTgt spid="37"/>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37" fill="hold" grpId="0" nodeType="click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barn(outVertical)">
                                      <p:cBhvr>
                                        <p:cTn id="152"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1" grpId="1" animBg="1"/>
      <p:bldP spid="18" grpId="0" animBg="1"/>
      <p:bldP spid="20" grpId="0" animBg="1"/>
      <p:bldP spid="22" grpId="0" animBg="1"/>
      <p:bldP spid="23" grpId="0" animBg="1"/>
      <p:bldP spid="23" grpId="1"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2A9E40AB-AD53-63EA-8494-DB2A1F90B7D6}"/>
              </a:ext>
            </a:extLst>
          </p:cNvPr>
          <p:cNvGrpSpPr/>
          <p:nvPr/>
        </p:nvGrpSpPr>
        <p:grpSpPr>
          <a:xfrm>
            <a:off x="922568" y="443065"/>
            <a:ext cx="2133600" cy="2592056"/>
            <a:chOff x="1447800" y="914400"/>
            <a:chExt cx="1689279" cy="2209800"/>
          </a:xfrm>
        </p:grpSpPr>
        <p:cxnSp>
          <p:nvCxnSpPr>
            <p:cNvPr id="3" name="Ευθεία γραμμή σύνδεσης 2">
              <a:extLst>
                <a:ext uri="{FF2B5EF4-FFF2-40B4-BE49-F238E27FC236}">
                  <a16:creationId xmlns:a16="http://schemas.microsoft.com/office/drawing/2014/main" id="{0F94D81A-3CC4-FDBE-10E0-32C8A1D59DA2}"/>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D518AC36-8766-3290-C559-766DEFD0F8A4}"/>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3B790E54-3AAB-CC7D-0E70-5F1A713EE33C}"/>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6" name="Ορθογώνιο 5">
            <a:extLst>
              <a:ext uri="{FF2B5EF4-FFF2-40B4-BE49-F238E27FC236}">
                <a16:creationId xmlns:a16="http://schemas.microsoft.com/office/drawing/2014/main" id="{4BB4AA5C-E543-00DD-98D7-4203A95C70AC}"/>
              </a:ext>
            </a:extLst>
          </p:cNvPr>
          <p:cNvSpPr/>
          <p:nvPr/>
        </p:nvSpPr>
        <p:spPr>
          <a:xfrm>
            <a:off x="956443" y="923926"/>
            <a:ext cx="2061622" cy="20491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7" name="Ευθεία γραμμή σύνδεσης 6">
            <a:extLst>
              <a:ext uri="{FF2B5EF4-FFF2-40B4-BE49-F238E27FC236}">
                <a16:creationId xmlns:a16="http://schemas.microsoft.com/office/drawing/2014/main" id="{8F9CF8E3-1909-83B6-8052-66384CE5FE09}"/>
              </a:ext>
            </a:extLst>
          </p:cNvPr>
          <p:cNvCxnSpPr>
            <a:cxnSpLocks/>
          </p:cNvCxnSpPr>
          <p:nvPr/>
        </p:nvCxnSpPr>
        <p:spPr>
          <a:xfrm>
            <a:off x="955909" y="2233615"/>
            <a:ext cx="2062156"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Φυσαλίδα ομιλίας: Ορθογώνιο 7">
            <a:extLst>
              <a:ext uri="{FF2B5EF4-FFF2-40B4-BE49-F238E27FC236}">
                <a16:creationId xmlns:a16="http://schemas.microsoft.com/office/drawing/2014/main" id="{BE7DE0F5-F212-6E29-5C54-063821A4DB1E}"/>
              </a:ext>
            </a:extLst>
          </p:cNvPr>
          <p:cNvSpPr/>
          <p:nvPr/>
        </p:nvSpPr>
        <p:spPr>
          <a:xfrm>
            <a:off x="152400" y="1890717"/>
            <a:ext cx="541568" cy="476246"/>
          </a:xfrm>
          <a:prstGeom prst="wedgeRectCallout">
            <a:avLst>
              <a:gd name="adj1" fmla="val 88558"/>
              <a:gd name="adj2" fmla="val 21936"/>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l-GR" sz="2400" baseline="-25000" dirty="0"/>
              <a:t>Γ</a:t>
            </a:r>
          </a:p>
        </p:txBody>
      </p:sp>
      <p:cxnSp>
        <p:nvCxnSpPr>
          <p:cNvPr id="9" name="Ευθύγραμμο βέλος σύνδεσης 8">
            <a:extLst>
              <a:ext uri="{FF2B5EF4-FFF2-40B4-BE49-F238E27FC236}">
                <a16:creationId xmlns:a16="http://schemas.microsoft.com/office/drawing/2014/main" id="{B6D2F2FD-B901-2094-56BB-50D1F0B60609}"/>
              </a:ext>
            </a:extLst>
          </p:cNvPr>
          <p:cNvCxnSpPr/>
          <p:nvPr/>
        </p:nvCxnSpPr>
        <p:spPr>
          <a:xfrm>
            <a:off x="1760768" y="923926"/>
            <a:ext cx="0" cy="1309689"/>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0" name="TextBox 9">
            <a:extLst>
              <a:ext uri="{FF2B5EF4-FFF2-40B4-BE49-F238E27FC236}">
                <a16:creationId xmlns:a16="http://schemas.microsoft.com/office/drawing/2014/main" id="{7DF03B24-AF73-2A60-E4CD-09A0FF06B6E7}"/>
              </a:ext>
            </a:extLst>
          </p:cNvPr>
          <p:cNvSpPr txBox="1"/>
          <p:nvPr/>
        </p:nvSpPr>
        <p:spPr>
          <a:xfrm>
            <a:off x="1532168" y="1390950"/>
            <a:ext cx="495299" cy="461665"/>
          </a:xfrm>
          <a:prstGeom prst="rect">
            <a:avLst/>
          </a:prstGeom>
          <a:solidFill>
            <a:schemeClr val="accent1"/>
          </a:solidFill>
        </p:spPr>
        <p:txBody>
          <a:bodyPr wrap="square" rtlCol="0">
            <a:spAutoFit/>
          </a:bodyPr>
          <a:lstStyle/>
          <a:p>
            <a:r>
              <a:rPr lang="en-US" sz="2400" dirty="0">
                <a:solidFill>
                  <a:schemeClr val="bg2"/>
                </a:solidFill>
              </a:rPr>
              <a:t>h</a:t>
            </a:r>
            <a:endParaRPr lang="el-GR" sz="2400" baseline="-25000" dirty="0">
              <a:solidFill>
                <a:schemeClr val="bg2"/>
              </a:solidFill>
            </a:endParaRPr>
          </a:p>
        </p:txBody>
      </p:sp>
      <p:sp>
        <p:nvSpPr>
          <p:cNvPr id="11" name="Ορθογώνιο 10">
            <a:extLst>
              <a:ext uri="{FF2B5EF4-FFF2-40B4-BE49-F238E27FC236}">
                <a16:creationId xmlns:a16="http://schemas.microsoft.com/office/drawing/2014/main" id="{E4541BB7-F78E-7681-98DA-056278658E82}"/>
              </a:ext>
            </a:extLst>
          </p:cNvPr>
          <p:cNvSpPr/>
          <p:nvPr/>
        </p:nvSpPr>
        <p:spPr>
          <a:xfrm>
            <a:off x="1017818" y="990600"/>
            <a:ext cx="1947860" cy="1180757"/>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 name="Ομάδα 11">
            <a:extLst>
              <a:ext uri="{FF2B5EF4-FFF2-40B4-BE49-F238E27FC236}">
                <a16:creationId xmlns:a16="http://schemas.microsoft.com/office/drawing/2014/main" id="{292B0B32-4D08-1A16-F3D4-572CF85A7141}"/>
              </a:ext>
            </a:extLst>
          </p:cNvPr>
          <p:cNvGrpSpPr/>
          <p:nvPr/>
        </p:nvGrpSpPr>
        <p:grpSpPr>
          <a:xfrm>
            <a:off x="6019800" y="443066"/>
            <a:ext cx="2133600" cy="2592055"/>
            <a:chOff x="1447800" y="914400"/>
            <a:chExt cx="1689279" cy="2209800"/>
          </a:xfrm>
        </p:grpSpPr>
        <p:cxnSp>
          <p:nvCxnSpPr>
            <p:cNvPr id="13" name="Ευθεία γραμμή σύνδεσης 12">
              <a:extLst>
                <a:ext uri="{FF2B5EF4-FFF2-40B4-BE49-F238E27FC236}">
                  <a16:creationId xmlns:a16="http://schemas.microsoft.com/office/drawing/2014/main" id="{B250C4CC-20CF-EB95-2861-39844BEA16EA}"/>
                </a:ext>
              </a:extLst>
            </p:cNvPr>
            <p:cNvCxnSpPr>
              <a:cxnSpLocks/>
            </p:cNvCxnSpPr>
            <p:nvPr/>
          </p:nvCxnSpPr>
          <p:spPr>
            <a:xfrm>
              <a:off x="1447800"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a:extLst>
                <a:ext uri="{FF2B5EF4-FFF2-40B4-BE49-F238E27FC236}">
                  <a16:creationId xmlns:a16="http://schemas.microsoft.com/office/drawing/2014/main" id="{0EEF1BED-32E6-6FA7-706D-1D12799FFF2A}"/>
                </a:ext>
              </a:extLst>
            </p:cNvPr>
            <p:cNvCxnSpPr>
              <a:cxnSpLocks/>
            </p:cNvCxnSpPr>
            <p:nvPr/>
          </p:nvCxnSpPr>
          <p:spPr>
            <a:xfrm>
              <a:off x="3137079" y="914400"/>
              <a:ext cx="0" cy="22098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214309B1-8046-02E8-405A-931A291AC2C5}"/>
                </a:ext>
              </a:extLst>
            </p:cNvPr>
            <p:cNvCxnSpPr>
              <a:cxnSpLocks/>
            </p:cNvCxnSpPr>
            <p:nvPr/>
          </p:nvCxnSpPr>
          <p:spPr>
            <a:xfrm flipH="1">
              <a:off x="1452279" y="3109815"/>
              <a:ext cx="167640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16" name="Ορθογώνιο 15">
            <a:extLst>
              <a:ext uri="{FF2B5EF4-FFF2-40B4-BE49-F238E27FC236}">
                <a16:creationId xmlns:a16="http://schemas.microsoft.com/office/drawing/2014/main" id="{C99BFA5B-CFE5-92AF-47CA-D7AE2DA7ECCF}"/>
              </a:ext>
            </a:extLst>
          </p:cNvPr>
          <p:cNvSpPr/>
          <p:nvPr/>
        </p:nvSpPr>
        <p:spPr>
          <a:xfrm>
            <a:off x="6067743" y="923926"/>
            <a:ext cx="2061622" cy="2049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7" name="Ευθεία γραμμή σύνδεσης 16">
            <a:extLst>
              <a:ext uri="{FF2B5EF4-FFF2-40B4-BE49-F238E27FC236}">
                <a16:creationId xmlns:a16="http://schemas.microsoft.com/office/drawing/2014/main" id="{FBB56D8F-F362-9EDD-6C0D-0A9C5D2571E5}"/>
              </a:ext>
            </a:extLst>
          </p:cNvPr>
          <p:cNvCxnSpPr>
            <a:cxnSpLocks/>
          </p:cNvCxnSpPr>
          <p:nvPr/>
        </p:nvCxnSpPr>
        <p:spPr>
          <a:xfrm>
            <a:off x="6053141" y="2233615"/>
            <a:ext cx="2062156" cy="0"/>
          </a:xfrm>
          <a:prstGeom prst="line">
            <a:avLst/>
          </a:prstGeom>
          <a:ln w="25400" cap="flat" cmpd="sng" algn="ctr">
            <a:solidFill>
              <a:schemeClr val="bg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Φυσαλίδα ομιλίας: Ορθογώνιο 17">
            <a:extLst>
              <a:ext uri="{FF2B5EF4-FFF2-40B4-BE49-F238E27FC236}">
                <a16:creationId xmlns:a16="http://schemas.microsoft.com/office/drawing/2014/main" id="{7E408155-A7BA-B5E6-AE98-12DBACB9B3F9}"/>
              </a:ext>
            </a:extLst>
          </p:cNvPr>
          <p:cNvSpPr/>
          <p:nvPr/>
        </p:nvSpPr>
        <p:spPr>
          <a:xfrm>
            <a:off x="8450032" y="1890717"/>
            <a:ext cx="541568" cy="476246"/>
          </a:xfrm>
          <a:prstGeom prst="wedgeRectCallout">
            <a:avLst>
              <a:gd name="adj1" fmla="val -96932"/>
              <a:gd name="adj2" fmla="val 2464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t>A</a:t>
            </a:r>
            <a:r>
              <a:rPr lang="el-GR" sz="2400" baseline="-25000" dirty="0"/>
              <a:t>Σ</a:t>
            </a:r>
          </a:p>
        </p:txBody>
      </p:sp>
      <p:cxnSp>
        <p:nvCxnSpPr>
          <p:cNvPr id="19" name="Ευθύγραμμο βέλος σύνδεσης 18">
            <a:extLst>
              <a:ext uri="{FF2B5EF4-FFF2-40B4-BE49-F238E27FC236}">
                <a16:creationId xmlns:a16="http://schemas.microsoft.com/office/drawing/2014/main" id="{F8A6403F-E446-EE8D-085E-12A46A2F8F3A}"/>
              </a:ext>
            </a:extLst>
          </p:cNvPr>
          <p:cNvCxnSpPr/>
          <p:nvPr/>
        </p:nvCxnSpPr>
        <p:spPr>
          <a:xfrm>
            <a:off x="6858000" y="923926"/>
            <a:ext cx="0" cy="1309689"/>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20" name="TextBox 19">
            <a:extLst>
              <a:ext uri="{FF2B5EF4-FFF2-40B4-BE49-F238E27FC236}">
                <a16:creationId xmlns:a16="http://schemas.microsoft.com/office/drawing/2014/main" id="{D476EB6A-14DC-6350-6290-F92941C3C1FE}"/>
              </a:ext>
            </a:extLst>
          </p:cNvPr>
          <p:cNvSpPr txBox="1"/>
          <p:nvPr/>
        </p:nvSpPr>
        <p:spPr>
          <a:xfrm>
            <a:off x="6629400" y="1390950"/>
            <a:ext cx="495299" cy="461665"/>
          </a:xfrm>
          <a:prstGeom prst="rect">
            <a:avLst/>
          </a:prstGeom>
          <a:solidFill>
            <a:schemeClr val="accent1"/>
          </a:solidFill>
        </p:spPr>
        <p:txBody>
          <a:bodyPr wrap="square" rtlCol="0">
            <a:spAutoFit/>
          </a:bodyPr>
          <a:lstStyle/>
          <a:p>
            <a:r>
              <a:rPr lang="en-US" sz="2400" dirty="0">
                <a:solidFill>
                  <a:schemeClr val="bg2"/>
                </a:solidFill>
              </a:rPr>
              <a:t>h</a:t>
            </a:r>
            <a:endParaRPr lang="el-GR" sz="2400" baseline="-25000" dirty="0">
              <a:solidFill>
                <a:schemeClr val="bg2"/>
              </a:solidFill>
            </a:endParaRPr>
          </a:p>
        </p:txBody>
      </p:sp>
      <p:sp>
        <p:nvSpPr>
          <p:cNvPr id="21" name="Ορθογώνιο 20">
            <a:extLst>
              <a:ext uri="{FF2B5EF4-FFF2-40B4-BE49-F238E27FC236}">
                <a16:creationId xmlns:a16="http://schemas.microsoft.com/office/drawing/2014/main" id="{CCEC5FA2-C928-8004-E6D8-C8617797B2F0}"/>
              </a:ext>
            </a:extLst>
          </p:cNvPr>
          <p:cNvSpPr/>
          <p:nvPr/>
        </p:nvSpPr>
        <p:spPr>
          <a:xfrm>
            <a:off x="6115050" y="990600"/>
            <a:ext cx="1947860" cy="1180757"/>
          </a:xfrm>
          <a:prstGeom prst="rect">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Στρογγύλεμα γωνιών 21">
            <a:extLst>
              <a:ext uri="{FF2B5EF4-FFF2-40B4-BE49-F238E27FC236}">
                <a16:creationId xmlns:a16="http://schemas.microsoft.com/office/drawing/2014/main" id="{20C0AD70-C073-F43C-600A-86F04E455CEA}"/>
              </a:ext>
            </a:extLst>
          </p:cNvPr>
          <p:cNvSpPr/>
          <p:nvPr/>
        </p:nvSpPr>
        <p:spPr>
          <a:xfrm>
            <a:off x="381001" y="3238640"/>
            <a:ext cx="83820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Σε δύο όμοια δοχεία έχουμε το </a:t>
            </a:r>
            <a:r>
              <a:rPr lang="el-GR" b="1" dirty="0"/>
              <a:t>ίδιο</a:t>
            </a:r>
            <a:r>
              <a:rPr lang="el-GR" dirty="0"/>
              <a:t> υγρό με τη στάθμη στο ίδιο ύψος. Το ένα δοχείο βρίσκεται στη </a:t>
            </a:r>
            <a:r>
              <a:rPr lang="el-GR" b="1" dirty="0"/>
              <a:t>γη</a:t>
            </a:r>
            <a:r>
              <a:rPr lang="el-GR" dirty="0"/>
              <a:t> και το άλλο στη </a:t>
            </a:r>
            <a:r>
              <a:rPr lang="el-GR" b="1" dirty="0"/>
              <a:t>σελήνη</a:t>
            </a:r>
          </a:p>
        </p:txBody>
      </p:sp>
      <p:sp>
        <p:nvSpPr>
          <p:cNvPr id="23" name="Ορθογώνιο: Στρογγύλεμα γωνιών 22">
            <a:extLst>
              <a:ext uri="{FF2B5EF4-FFF2-40B4-BE49-F238E27FC236}">
                <a16:creationId xmlns:a16="http://schemas.microsoft.com/office/drawing/2014/main" id="{B0674323-C1AE-CF40-68F3-2A655FC876A1}"/>
              </a:ext>
            </a:extLst>
          </p:cNvPr>
          <p:cNvSpPr/>
          <p:nvPr/>
        </p:nvSpPr>
        <p:spPr>
          <a:xfrm>
            <a:off x="3577645" y="1524000"/>
            <a:ext cx="519112" cy="533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g</a:t>
            </a:r>
            <a:r>
              <a:rPr lang="el-GR" sz="2400" baseline="-25000" dirty="0"/>
              <a:t>Γ</a:t>
            </a:r>
          </a:p>
        </p:txBody>
      </p:sp>
      <p:sp>
        <p:nvSpPr>
          <p:cNvPr id="24" name="Σχήμα L 23">
            <a:extLst>
              <a:ext uri="{FF2B5EF4-FFF2-40B4-BE49-F238E27FC236}">
                <a16:creationId xmlns:a16="http://schemas.microsoft.com/office/drawing/2014/main" id="{C3BDFEAD-8E0E-122A-8968-AE66B7051A60}"/>
              </a:ext>
            </a:extLst>
          </p:cNvPr>
          <p:cNvSpPr/>
          <p:nvPr/>
        </p:nvSpPr>
        <p:spPr>
          <a:xfrm rot="13446124">
            <a:off x="4330300" y="1624909"/>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25" name="Ορθογώνιο: Στρογγύλεμα γωνιών 24">
            <a:extLst>
              <a:ext uri="{FF2B5EF4-FFF2-40B4-BE49-F238E27FC236}">
                <a16:creationId xmlns:a16="http://schemas.microsoft.com/office/drawing/2014/main" id="{1A6A7E0D-2689-6A93-27EF-80317F6F71BB}"/>
              </a:ext>
            </a:extLst>
          </p:cNvPr>
          <p:cNvSpPr/>
          <p:nvPr/>
        </p:nvSpPr>
        <p:spPr>
          <a:xfrm>
            <a:off x="4887333" y="1524000"/>
            <a:ext cx="519112" cy="533400"/>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g</a:t>
            </a:r>
            <a:r>
              <a:rPr lang="el-GR" sz="2400" baseline="-25000" dirty="0"/>
              <a:t>Σ</a:t>
            </a:r>
          </a:p>
        </p:txBody>
      </p:sp>
      <p:sp>
        <p:nvSpPr>
          <p:cNvPr id="26" name="Ορθογώνιο: Στρογγύλεμα γωνιών 25">
            <a:extLst>
              <a:ext uri="{FF2B5EF4-FFF2-40B4-BE49-F238E27FC236}">
                <a16:creationId xmlns:a16="http://schemas.microsoft.com/office/drawing/2014/main" id="{43357FFF-7256-5490-E60A-DC0A1B5B829C}"/>
              </a:ext>
            </a:extLst>
          </p:cNvPr>
          <p:cNvSpPr/>
          <p:nvPr/>
        </p:nvSpPr>
        <p:spPr>
          <a:xfrm>
            <a:off x="381000" y="4018556"/>
            <a:ext cx="8382000" cy="4189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a:t>Έστω δύο διαχωριστικές επιφάνειες Α</a:t>
            </a:r>
            <a:r>
              <a:rPr lang="el-GR" baseline="-25000" dirty="0"/>
              <a:t>Γ</a:t>
            </a:r>
            <a:r>
              <a:rPr lang="el-GR" dirty="0"/>
              <a:t> και Α</a:t>
            </a:r>
            <a:r>
              <a:rPr lang="el-GR" baseline="-25000" dirty="0"/>
              <a:t>Σ</a:t>
            </a:r>
            <a:r>
              <a:rPr lang="el-GR" dirty="0"/>
              <a:t> στα δύο δοχεία στο ίδιο βάθος</a:t>
            </a:r>
          </a:p>
        </p:txBody>
      </p:sp>
      <p:sp>
        <p:nvSpPr>
          <p:cNvPr id="27" name="Ορθογώνιο: Στρογγύλεμα γωνιών 26">
            <a:extLst>
              <a:ext uri="{FF2B5EF4-FFF2-40B4-BE49-F238E27FC236}">
                <a16:creationId xmlns:a16="http://schemas.microsoft.com/office/drawing/2014/main" id="{312A46CA-9896-5D43-EFAB-B8545559EEB9}"/>
              </a:ext>
            </a:extLst>
          </p:cNvPr>
          <p:cNvSpPr/>
          <p:nvPr/>
        </p:nvSpPr>
        <p:spPr>
          <a:xfrm>
            <a:off x="3485205" y="723900"/>
            <a:ext cx="638173"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m</a:t>
            </a:r>
            <a:r>
              <a:rPr lang="en-US" sz="2400" baseline="-25000" dirty="0"/>
              <a:t>1</a:t>
            </a:r>
            <a:endParaRPr lang="el-GR" sz="2400" baseline="-25000" dirty="0"/>
          </a:p>
        </p:txBody>
      </p:sp>
      <p:sp>
        <p:nvSpPr>
          <p:cNvPr id="28" name="Ίσο 27">
            <a:extLst>
              <a:ext uri="{FF2B5EF4-FFF2-40B4-BE49-F238E27FC236}">
                <a16:creationId xmlns:a16="http://schemas.microsoft.com/office/drawing/2014/main" id="{4684C2BE-18BF-DC12-0C6E-EB64F2EB7B79}"/>
              </a:ext>
            </a:extLst>
          </p:cNvPr>
          <p:cNvSpPr/>
          <p:nvPr/>
        </p:nvSpPr>
        <p:spPr>
          <a:xfrm>
            <a:off x="4327220" y="838200"/>
            <a:ext cx="397180" cy="381000"/>
          </a:xfrm>
          <a:prstGeom prst="mathEqual">
            <a:avLst>
              <a:gd name="adj1" fmla="val 16759"/>
              <a:gd name="adj2" fmla="val 185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29" name="Ορθογώνιο: Στρογγύλεμα γωνιών 28">
            <a:extLst>
              <a:ext uri="{FF2B5EF4-FFF2-40B4-BE49-F238E27FC236}">
                <a16:creationId xmlns:a16="http://schemas.microsoft.com/office/drawing/2014/main" id="{E289D756-15B0-5ED0-DCC1-8AE6B3DD65DB}"/>
              </a:ext>
            </a:extLst>
          </p:cNvPr>
          <p:cNvSpPr/>
          <p:nvPr/>
        </p:nvSpPr>
        <p:spPr>
          <a:xfrm>
            <a:off x="4913954" y="723900"/>
            <a:ext cx="621896"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m</a:t>
            </a:r>
            <a:r>
              <a:rPr lang="en-US" sz="2400" baseline="-25000" dirty="0"/>
              <a:t>2</a:t>
            </a:r>
            <a:endParaRPr lang="el-GR" sz="2400" baseline="-25000" dirty="0"/>
          </a:p>
        </p:txBody>
      </p:sp>
      <p:sp>
        <p:nvSpPr>
          <p:cNvPr id="30" name="Ορθογώνιο: Στρογγύλεμα γωνιών 29">
            <a:extLst>
              <a:ext uri="{FF2B5EF4-FFF2-40B4-BE49-F238E27FC236}">
                <a16:creationId xmlns:a16="http://schemas.microsoft.com/office/drawing/2014/main" id="{74DC84CF-BB7E-D6B3-96D2-A1A0C50EEE2A}"/>
              </a:ext>
            </a:extLst>
          </p:cNvPr>
          <p:cNvSpPr/>
          <p:nvPr/>
        </p:nvSpPr>
        <p:spPr>
          <a:xfrm>
            <a:off x="381000" y="4610240"/>
            <a:ext cx="83820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Οι μάζες του υγρού που βρίσκονται πάνω από τις επιφάνειες Α</a:t>
            </a:r>
            <a:r>
              <a:rPr lang="el-GR" baseline="-25000" dirty="0"/>
              <a:t>Γ</a:t>
            </a:r>
            <a:r>
              <a:rPr lang="el-GR" dirty="0"/>
              <a:t> και Α</a:t>
            </a:r>
            <a:r>
              <a:rPr lang="el-GR" baseline="-25000" dirty="0"/>
              <a:t>Σ</a:t>
            </a:r>
            <a:r>
              <a:rPr lang="el-GR" dirty="0"/>
              <a:t> είναι ίσες και ασκούν πίεση στις επιφάνειες</a:t>
            </a:r>
          </a:p>
        </p:txBody>
      </p:sp>
      <p:sp>
        <p:nvSpPr>
          <p:cNvPr id="31" name="Φυσαλίδα ομιλίας: Ορθογώνιο 30">
            <a:extLst>
              <a:ext uri="{FF2B5EF4-FFF2-40B4-BE49-F238E27FC236}">
                <a16:creationId xmlns:a16="http://schemas.microsoft.com/office/drawing/2014/main" id="{2E735366-7331-06EE-7FD5-D4917F8D71EA}"/>
              </a:ext>
            </a:extLst>
          </p:cNvPr>
          <p:cNvSpPr/>
          <p:nvPr/>
        </p:nvSpPr>
        <p:spPr>
          <a:xfrm>
            <a:off x="1841259" y="2369711"/>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l-GR" sz="2400" baseline="-25000" dirty="0"/>
              <a:t>Γ</a:t>
            </a:r>
            <a:endParaRPr lang="el-GR" sz="2400" dirty="0"/>
          </a:p>
        </p:txBody>
      </p:sp>
      <p:sp>
        <p:nvSpPr>
          <p:cNvPr id="32" name="Φυσαλίδα ομιλίας: Ορθογώνιο 31">
            <a:extLst>
              <a:ext uri="{FF2B5EF4-FFF2-40B4-BE49-F238E27FC236}">
                <a16:creationId xmlns:a16="http://schemas.microsoft.com/office/drawing/2014/main" id="{24BB2B9E-7509-1ECF-B1BD-016FC797A6C0}"/>
              </a:ext>
            </a:extLst>
          </p:cNvPr>
          <p:cNvSpPr/>
          <p:nvPr/>
        </p:nvSpPr>
        <p:spPr>
          <a:xfrm>
            <a:off x="7087047" y="2372793"/>
            <a:ext cx="533397" cy="419095"/>
          </a:xfrm>
          <a:prstGeom prst="wedgeRectCallout">
            <a:avLst>
              <a:gd name="adj1" fmla="val -11175"/>
              <a:gd name="adj2" fmla="val -757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l-GR" sz="2400" baseline="-25000" dirty="0"/>
              <a:t>Σ</a:t>
            </a:r>
            <a:endParaRPr lang="el-GR" sz="2400" dirty="0"/>
          </a:p>
        </p:txBody>
      </p:sp>
      <p:sp>
        <p:nvSpPr>
          <p:cNvPr id="33" name="Ορθογώνιο: Στρογγύλεμα γωνιών 32">
            <a:extLst>
              <a:ext uri="{FF2B5EF4-FFF2-40B4-BE49-F238E27FC236}">
                <a16:creationId xmlns:a16="http://schemas.microsoft.com/office/drawing/2014/main" id="{BD8EF5FD-AB92-A957-0C0B-9F4B225108F3}"/>
              </a:ext>
            </a:extLst>
          </p:cNvPr>
          <p:cNvSpPr/>
          <p:nvPr/>
        </p:nvSpPr>
        <p:spPr>
          <a:xfrm>
            <a:off x="390377" y="5372240"/>
            <a:ext cx="8382000" cy="41896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Όμως η μάζα πάνω από την επιφάνεια Α</a:t>
            </a:r>
            <a:r>
              <a:rPr lang="el-GR" baseline="-25000" dirty="0"/>
              <a:t>Γ</a:t>
            </a:r>
            <a:r>
              <a:rPr lang="el-GR" dirty="0"/>
              <a:t> είναι βαρύτερη αφού είναι στη </a:t>
            </a:r>
            <a:r>
              <a:rPr lang="el-GR" dirty="0" err="1"/>
              <a:t>γή</a:t>
            </a:r>
            <a:r>
              <a:rPr lang="el-GR" dirty="0"/>
              <a:t> </a:t>
            </a:r>
          </a:p>
        </p:txBody>
      </p:sp>
      <p:sp>
        <p:nvSpPr>
          <p:cNvPr id="34" name="Ορθογώνιο: Στρογγύλεμα γωνιών 33">
            <a:extLst>
              <a:ext uri="{FF2B5EF4-FFF2-40B4-BE49-F238E27FC236}">
                <a16:creationId xmlns:a16="http://schemas.microsoft.com/office/drawing/2014/main" id="{0CC9D8F3-D898-AE26-4C7A-48D514D53EA8}"/>
              </a:ext>
            </a:extLst>
          </p:cNvPr>
          <p:cNvSpPr/>
          <p:nvPr/>
        </p:nvSpPr>
        <p:spPr>
          <a:xfrm>
            <a:off x="3512359" y="2350623"/>
            <a:ext cx="638173"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a:t>
            </a:r>
            <a:r>
              <a:rPr lang="el-GR" sz="2400" baseline="-25000" dirty="0"/>
              <a:t>Γ</a:t>
            </a:r>
          </a:p>
        </p:txBody>
      </p:sp>
      <p:sp>
        <p:nvSpPr>
          <p:cNvPr id="35" name="Σχήμα L 34">
            <a:extLst>
              <a:ext uri="{FF2B5EF4-FFF2-40B4-BE49-F238E27FC236}">
                <a16:creationId xmlns:a16="http://schemas.microsoft.com/office/drawing/2014/main" id="{298D5D8A-2463-51D3-1407-F6B253D55C47}"/>
              </a:ext>
            </a:extLst>
          </p:cNvPr>
          <p:cNvSpPr/>
          <p:nvPr/>
        </p:nvSpPr>
        <p:spPr>
          <a:xfrm rot="13358087">
            <a:off x="4330143" y="2451532"/>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solidFill>
                <a:schemeClr val="tx1"/>
              </a:solidFill>
            </a:endParaRPr>
          </a:p>
        </p:txBody>
      </p:sp>
      <p:sp>
        <p:nvSpPr>
          <p:cNvPr id="36" name="Ορθογώνιο: Στρογγύλεμα γωνιών 35">
            <a:extLst>
              <a:ext uri="{FF2B5EF4-FFF2-40B4-BE49-F238E27FC236}">
                <a16:creationId xmlns:a16="http://schemas.microsoft.com/office/drawing/2014/main" id="{0C4B5A37-B214-5CA1-03BD-B09F4BC607BD}"/>
              </a:ext>
            </a:extLst>
          </p:cNvPr>
          <p:cNvSpPr/>
          <p:nvPr/>
        </p:nvSpPr>
        <p:spPr>
          <a:xfrm>
            <a:off x="4941108" y="2350623"/>
            <a:ext cx="594742"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t>
            </a:r>
            <a:r>
              <a:rPr lang="el-GR" sz="2400" baseline="-25000" dirty="0"/>
              <a:t>Σ</a:t>
            </a:r>
          </a:p>
        </p:txBody>
      </p:sp>
      <p:sp>
        <p:nvSpPr>
          <p:cNvPr id="37" name="Ορθογώνιο 36">
            <a:extLst>
              <a:ext uri="{FF2B5EF4-FFF2-40B4-BE49-F238E27FC236}">
                <a16:creationId xmlns:a16="http://schemas.microsoft.com/office/drawing/2014/main" id="{D34BD661-A16A-81E4-3CA2-867482B50B0A}"/>
              </a:ext>
            </a:extLst>
          </p:cNvPr>
          <p:cNvSpPr/>
          <p:nvPr/>
        </p:nvSpPr>
        <p:spPr>
          <a:xfrm>
            <a:off x="1295400" y="5934074"/>
            <a:ext cx="6707105" cy="68205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Η υδροστατική πίεση</a:t>
            </a:r>
            <a:r>
              <a:rPr lang="en-US" dirty="0"/>
              <a:t> </a:t>
            </a:r>
            <a:r>
              <a:rPr lang="el-GR" dirty="0"/>
              <a:t>εξαρτάται από την βαρύτητα (παράγοντας βαρύτητας </a:t>
            </a:r>
            <a:r>
              <a:rPr lang="en-US" sz="2000" b="1" dirty="0"/>
              <a:t>g</a:t>
            </a:r>
            <a:r>
              <a:rPr lang="el-GR" dirty="0"/>
              <a:t>) και είναι </a:t>
            </a:r>
            <a:r>
              <a:rPr lang="el-GR" b="1" dirty="0"/>
              <a:t>ανάλογη</a:t>
            </a:r>
            <a:r>
              <a:rPr lang="el-GR" dirty="0"/>
              <a:t> με αυτή</a:t>
            </a:r>
          </a:p>
        </p:txBody>
      </p:sp>
    </p:spTree>
    <p:custDataLst>
      <p:tags r:id="rId1"/>
    </p:custDataLst>
    <p:extLst>
      <p:ext uri="{BB962C8B-B14F-4D97-AF65-F5344CB8AC3E}">
        <p14:creationId xmlns:p14="http://schemas.microsoft.com/office/powerpoint/2010/main" val="23093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3000"/>
                                        <p:tgtEl>
                                          <p:spTgt spid="22"/>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1000" fill="hold"/>
                                        <p:tgtEl>
                                          <p:spTgt spid="12"/>
                                        </p:tgtEl>
                                        <p:attrNameLst>
                                          <p:attrName>ppt_w</p:attrName>
                                        </p:attrNameLst>
                                      </p:cBhvr>
                                      <p:tavLst>
                                        <p:tav tm="0">
                                          <p:val>
                                            <p:fltVal val="0"/>
                                          </p:val>
                                        </p:tav>
                                        <p:tav tm="100000">
                                          <p:val>
                                            <p:strVal val="#ppt_w"/>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Effect transition="in" filter="fade">
                                      <p:cBhvr>
                                        <p:cTn id="18" dur="1000"/>
                                        <p:tgtEl>
                                          <p:spTgt spid="12"/>
                                        </p:tgtEl>
                                      </p:cBhvr>
                                    </p:animEffect>
                                  </p:childTnLst>
                                </p:cTn>
                              </p:par>
                            </p:childTnLst>
                          </p:cTn>
                        </p:par>
                        <p:par>
                          <p:cTn id="19" fill="hold">
                            <p:stCondLst>
                              <p:cond delay="40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1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3000"/>
                                        <p:tgtEl>
                                          <p:spTgt spid="26"/>
                                        </p:tgtEl>
                                      </p:cBhvr>
                                    </p:animEffect>
                                  </p:childTnLst>
                                </p:cTn>
                              </p:par>
                            </p:childTnLst>
                          </p:cTn>
                        </p:par>
                        <p:par>
                          <p:cTn id="44" fill="hold">
                            <p:stCondLst>
                              <p:cond delay="3000"/>
                            </p:stCondLst>
                            <p:childTnLst>
                              <p:par>
                                <p:cTn id="45" presetID="16" presetClass="entr" presetSubtype="37"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750"/>
                                        <p:tgtEl>
                                          <p:spTgt spid="7"/>
                                        </p:tgtEl>
                                      </p:cBhvr>
                                    </p:animEffect>
                                  </p:childTnLst>
                                </p:cTn>
                              </p:par>
                              <p:par>
                                <p:cTn id="48" presetID="16" presetClass="entr" presetSubtype="37"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outVertical)">
                                      <p:cBhvr>
                                        <p:cTn id="50" dur="750"/>
                                        <p:tgtEl>
                                          <p:spTgt spid="17"/>
                                        </p:tgtEl>
                                      </p:cBhvr>
                                    </p:animEffect>
                                  </p:childTnLst>
                                </p:cTn>
                              </p:par>
                            </p:childTnLst>
                          </p:cTn>
                        </p:par>
                        <p:par>
                          <p:cTn id="51" fill="hold">
                            <p:stCondLst>
                              <p:cond delay="3750"/>
                            </p:stCondLst>
                            <p:childTnLst>
                              <p:par>
                                <p:cTn id="52" presetID="17"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ppt_x</p:attrName>
                                        </p:attrNameLst>
                                      </p:cBhvr>
                                      <p:tavLst>
                                        <p:tav tm="0">
                                          <p:val>
                                            <p:strVal val="#ppt_x-#ppt_w/2"/>
                                          </p:val>
                                        </p:tav>
                                        <p:tav tm="100000">
                                          <p:val>
                                            <p:strVal val="#ppt_x"/>
                                          </p:val>
                                        </p:tav>
                                      </p:tavLst>
                                    </p:anim>
                                    <p:anim calcmode="lin" valueType="num">
                                      <p:cBhvr>
                                        <p:cTn id="55" dur="500" fill="hold"/>
                                        <p:tgtEl>
                                          <p:spTgt spid="18"/>
                                        </p:tgtEl>
                                        <p:attrNameLst>
                                          <p:attrName>ppt_y</p:attrName>
                                        </p:attrNameLst>
                                      </p:cBhvr>
                                      <p:tavLst>
                                        <p:tav tm="0">
                                          <p:val>
                                            <p:strVal val="#ppt_y"/>
                                          </p:val>
                                        </p:tav>
                                        <p:tav tm="100000">
                                          <p:val>
                                            <p:strVal val="#ppt_y"/>
                                          </p:val>
                                        </p:tav>
                                      </p:tavLst>
                                    </p:anim>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strVal val="#ppt_h"/>
                                          </p:val>
                                        </p:tav>
                                        <p:tav tm="100000">
                                          <p:val>
                                            <p:strVal val="#ppt_h"/>
                                          </p:val>
                                        </p:tav>
                                      </p:tavLst>
                                    </p:anim>
                                  </p:childTnLst>
                                </p:cTn>
                              </p:par>
                              <p:par>
                                <p:cTn id="58" presetID="17" presetClass="entr" presetSubtype="2"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ppt_x</p:attrName>
                                        </p:attrNameLst>
                                      </p:cBhvr>
                                      <p:tavLst>
                                        <p:tav tm="0">
                                          <p:val>
                                            <p:strVal val="#ppt_x+#ppt_w/2"/>
                                          </p:val>
                                        </p:tav>
                                        <p:tav tm="100000">
                                          <p:val>
                                            <p:strVal val="#ppt_x"/>
                                          </p:val>
                                        </p:tav>
                                      </p:tavLst>
                                    </p:anim>
                                    <p:anim calcmode="lin" valueType="num">
                                      <p:cBhvr>
                                        <p:cTn id="61" dur="500" fill="hold"/>
                                        <p:tgtEl>
                                          <p:spTgt spid="8"/>
                                        </p:tgtEl>
                                        <p:attrNameLst>
                                          <p:attrName>ppt_y</p:attrName>
                                        </p:attrNameLst>
                                      </p:cBhvr>
                                      <p:tavLst>
                                        <p:tav tm="0">
                                          <p:val>
                                            <p:strVal val="#ppt_y"/>
                                          </p:val>
                                        </p:tav>
                                        <p:tav tm="100000">
                                          <p:val>
                                            <p:strVal val="#ppt_y"/>
                                          </p:val>
                                        </p:tav>
                                      </p:tavLst>
                                    </p:anim>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42"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arn(outHorizontal)">
                                      <p:cBhvr>
                                        <p:cTn id="68" dur="750"/>
                                        <p:tgtEl>
                                          <p:spTgt spid="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Effect transition="in" filter="fade">
                                      <p:cBhvr>
                                        <p:cTn id="73" dur="500"/>
                                        <p:tgtEl>
                                          <p:spTgt spid="10"/>
                                        </p:tgtEl>
                                      </p:cBhvr>
                                    </p:animEffect>
                                  </p:childTnLst>
                                </p:cTn>
                              </p:par>
                              <p:par>
                                <p:cTn id="74" presetID="16" presetClass="entr" presetSubtype="42"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arn(outHorizontal)">
                                      <p:cBhvr>
                                        <p:cTn id="76" dur="75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3000"/>
                                        <p:tgtEl>
                                          <p:spTgt spid="30"/>
                                        </p:tgtEl>
                                      </p:cBhvr>
                                    </p:animEffect>
                                  </p:childTnLst>
                                </p:cTn>
                              </p:par>
                            </p:childTnLst>
                          </p:cTn>
                        </p:par>
                        <p:par>
                          <p:cTn id="87" fill="hold">
                            <p:stCondLst>
                              <p:cond delay="3000"/>
                            </p:stCondLst>
                            <p:childTnLst>
                              <p:par>
                                <p:cTn id="88" presetID="1" presetClass="entr" presetSubtype="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childTnLst>
                                </p:cTn>
                              </p:par>
                              <p:par>
                                <p:cTn id="92" presetID="27" presetClass="emph" presetSubtype="0" fill="remove" grpId="1" nodeType="withEffect">
                                  <p:stCondLst>
                                    <p:cond delay="500"/>
                                  </p:stCondLst>
                                  <p:childTnLst>
                                    <p:animClr clrSpc="rgb" dir="cw">
                                      <p:cBhvr override="childStyle">
                                        <p:cTn id="93" dur="750" autoRev="1" fill="remove"/>
                                        <p:tgtEl>
                                          <p:spTgt spid="11"/>
                                        </p:tgtEl>
                                        <p:attrNameLst>
                                          <p:attrName>style.color</p:attrName>
                                        </p:attrNameLst>
                                      </p:cBhvr>
                                      <p:to>
                                        <a:srgbClr val="94B6D2"/>
                                      </p:to>
                                    </p:animClr>
                                    <p:animClr clrSpc="rgb" dir="cw">
                                      <p:cBhvr>
                                        <p:cTn id="94" dur="750" autoRev="1" fill="remove"/>
                                        <p:tgtEl>
                                          <p:spTgt spid="11"/>
                                        </p:tgtEl>
                                        <p:attrNameLst>
                                          <p:attrName>fillcolor</p:attrName>
                                        </p:attrNameLst>
                                      </p:cBhvr>
                                      <p:to>
                                        <a:srgbClr val="94B6D2"/>
                                      </p:to>
                                    </p:animClr>
                                    <p:set>
                                      <p:cBhvr>
                                        <p:cTn id="95" dur="750" autoRev="1" fill="remove"/>
                                        <p:tgtEl>
                                          <p:spTgt spid="11"/>
                                        </p:tgtEl>
                                        <p:attrNameLst>
                                          <p:attrName>fill.type</p:attrName>
                                        </p:attrNameLst>
                                      </p:cBhvr>
                                      <p:to>
                                        <p:strVal val="solid"/>
                                      </p:to>
                                    </p:set>
                                    <p:set>
                                      <p:cBhvr>
                                        <p:cTn id="96" dur="750" autoRev="1" fill="remove"/>
                                        <p:tgtEl>
                                          <p:spTgt spid="11"/>
                                        </p:tgtEl>
                                        <p:attrNameLst>
                                          <p:attrName>fill.on</p:attrName>
                                        </p:attrNameLst>
                                      </p:cBhvr>
                                      <p:to>
                                        <p:strVal val="true"/>
                                      </p:to>
                                    </p:set>
                                  </p:childTnLst>
                                </p:cTn>
                              </p:par>
                              <p:par>
                                <p:cTn id="97" presetID="27" presetClass="emph" presetSubtype="0" fill="remove" grpId="1" nodeType="withEffect">
                                  <p:stCondLst>
                                    <p:cond delay="500"/>
                                  </p:stCondLst>
                                  <p:childTnLst>
                                    <p:animClr clrSpc="rgb" dir="cw">
                                      <p:cBhvr override="childStyle">
                                        <p:cTn id="98" dur="750" autoRev="1" fill="remove"/>
                                        <p:tgtEl>
                                          <p:spTgt spid="21"/>
                                        </p:tgtEl>
                                        <p:attrNameLst>
                                          <p:attrName>style.color</p:attrName>
                                        </p:attrNameLst>
                                      </p:cBhvr>
                                      <p:to>
                                        <a:srgbClr val="94B6D2"/>
                                      </p:to>
                                    </p:animClr>
                                    <p:animClr clrSpc="rgb" dir="cw">
                                      <p:cBhvr>
                                        <p:cTn id="99" dur="750" autoRev="1" fill="remove"/>
                                        <p:tgtEl>
                                          <p:spTgt spid="21"/>
                                        </p:tgtEl>
                                        <p:attrNameLst>
                                          <p:attrName>fillcolor</p:attrName>
                                        </p:attrNameLst>
                                      </p:cBhvr>
                                      <p:to>
                                        <a:srgbClr val="94B6D2"/>
                                      </p:to>
                                    </p:animClr>
                                    <p:set>
                                      <p:cBhvr>
                                        <p:cTn id="100" dur="750" autoRev="1" fill="remove"/>
                                        <p:tgtEl>
                                          <p:spTgt spid="21"/>
                                        </p:tgtEl>
                                        <p:attrNameLst>
                                          <p:attrName>fill.type</p:attrName>
                                        </p:attrNameLst>
                                      </p:cBhvr>
                                      <p:to>
                                        <p:strVal val="solid"/>
                                      </p:to>
                                    </p:set>
                                    <p:set>
                                      <p:cBhvr>
                                        <p:cTn id="101" dur="750" autoRev="1" fill="remove"/>
                                        <p:tgtEl>
                                          <p:spTgt spid="21"/>
                                        </p:tgtEl>
                                        <p:attrNameLst>
                                          <p:attrName>fill.on</p:attrName>
                                        </p:attrNameLst>
                                      </p:cBhvr>
                                      <p:to>
                                        <p:strVal val="true"/>
                                      </p:to>
                                    </p:set>
                                  </p:childTnLst>
                                </p:cTn>
                              </p:par>
                            </p:childTnLst>
                          </p:cTn>
                        </p:par>
                        <p:par>
                          <p:cTn id="102" fill="hold">
                            <p:stCondLst>
                              <p:cond delay="50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childTnLst>
                          </p:cTn>
                        </p:par>
                        <p:par>
                          <p:cTn id="106" fill="hold">
                            <p:stCondLst>
                              <p:cond delay="5500"/>
                            </p:stCondLst>
                            <p:childTnLst>
                              <p:par>
                                <p:cTn id="107" presetID="22" presetClass="entr" presetSubtype="8"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ipe(left)">
                                      <p:cBhvr>
                                        <p:cTn id="109" dur="500"/>
                                        <p:tgtEl>
                                          <p:spTgt spid="28"/>
                                        </p:tgtEl>
                                      </p:cBhvr>
                                    </p:animEffect>
                                  </p:childTnLst>
                                </p:cTn>
                              </p:par>
                            </p:childTnLst>
                          </p:cTn>
                        </p:par>
                        <p:par>
                          <p:cTn id="110" fill="hold">
                            <p:stCondLst>
                              <p:cond delay="6000"/>
                            </p:stCondLst>
                            <p:childTnLst>
                              <p:par>
                                <p:cTn id="111" presetID="10" presetClass="entr" presetSubtype="0"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p:cTn id="118" dur="500" fill="hold"/>
                                        <p:tgtEl>
                                          <p:spTgt spid="31"/>
                                        </p:tgtEl>
                                        <p:attrNameLst>
                                          <p:attrName>ppt_x</p:attrName>
                                        </p:attrNameLst>
                                      </p:cBhvr>
                                      <p:tavLst>
                                        <p:tav tm="0">
                                          <p:val>
                                            <p:strVal val="#ppt_x"/>
                                          </p:val>
                                        </p:tav>
                                        <p:tav tm="100000">
                                          <p:val>
                                            <p:strVal val="#ppt_x"/>
                                          </p:val>
                                        </p:tav>
                                      </p:tavLst>
                                    </p:anim>
                                    <p:anim calcmode="lin" valueType="num">
                                      <p:cBhvr>
                                        <p:cTn id="119" dur="500" fill="hold"/>
                                        <p:tgtEl>
                                          <p:spTgt spid="31"/>
                                        </p:tgtEl>
                                        <p:attrNameLst>
                                          <p:attrName>ppt_y</p:attrName>
                                        </p:attrNameLst>
                                      </p:cBhvr>
                                      <p:tavLst>
                                        <p:tav tm="0">
                                          <p:val>
                                            <p:strVal val="#ppt_y-#ppt_h/2"/>
                                          </p:val>
                                        </p:tav>
                                        <p:tav tm="100000">
                                          <p:val>
                                            <p:strVal val="#ppt_y"/>
                                          </p:val>
                                        </p:tav>
                                      </p:tavLst>
                                    </p:anim>
                                    <p:anim calcmode="lin" valueType="num">
                                      <p:cBhvr>
                                        <p:cTn id="120" dur="500" fill="hold"/>
                                        <p:tgtEl>
                                          <p:spTgt spid="31"/>
                                        </p:tgtEl>
                                        <p:attrNameLst>
                                          <p:attrName>ppt_w</p:attrName>
                                        </p:attrNameLst>
                                      </p:cBhvr>
                                      <p:tavLst>
                                        <p:tav tm="0">
                                          <p:val>
                                            <p:strVal val="#ppt_w"/>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 fill="hold" grpId="0" nodeType="click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p:cTn id="126" dur="500" fill="hold"/>
                                        <p:tgtEl>
                                          <p:spTgt spid="32"/>
                                        </p:tgtEl>
                                        <p:attrNameLst>
                                          <p:attrName>ppt_x</p:attrName>
                                        </p:attrNameLst>
                                      </p:cBhvr>
                                      <p:tavLst>
                                        <p:tav tm="0">
                                          <p:val>
                                            <p:strVal val="#ppt_x"/>
                                          </p:val>
                                        </p:tav>
                                        <p:tav tm="100000">
                                          <p:val>
                                            <p:strVal val="#ppt_x"/>
                                          </p:val>
                                        </p:tav>
                                      </p:tavLst>
                                    </p:anim>
                                    <p:anim calcmode="lin" valueType="num">
                                      <p:cBhvr>
                                        <p:cTn id="127" dur="500" fill="hold"/>
                                        <p:tgtEl>
                                          <p:spTgt spid="32"/>
                                        </p:tgtEl>
                                        <p:attrNameLst>
                                          <p:attrName>ppt_y</p:attrName>
                                        </p:attrNameLst>
                                      </p:cBhvr>
                                      <p:tavLst>
                                        <p:tav tm="0">
                                          <p:val>
                                            <p:strVal val="#ppt_y-#ppt_h/2"/>
                                          </p:val>
                                        </p:tav>
                                        <p:tav tm="100000">
                                          <p:val>
                                            <p:strVal val="#ppt_y"/>
                                          </p:val>
                                        </p:tav>
                                      </p:tavLst>
                                    </p:anim>
                                    <p:anim calcmode="lin" valueType="num">
                                      <p:cBhvr>
                                        <p:cTn id="128" dur="500" fill="hold"/>
                                        <p:tgtEl>
                                          <p:spTgt spid="32"/>
                                        </p:tgtEl>
                                        <p:attrNameLst>
                                          <p:attrName>ppt_w</p:attrName>
                                        </p:attrNameLst>
                                      </p:cBhvr>
                                      <p:tavLst>
                                        <p:tav tm="0">
                                          <p:val>
                                            <p:strVal val="#ppt_w"/>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ipe(left)">
                                      <p:cBhvr>
                                        <p:cTn id="134" dur="30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750"/>
                                        <p:tgtEl>
                                          <p:spTgt spid="3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fade">
                                      <p:cBhvr>
                                        <p:cTn id="142" dur="750"/>
                                        <p:tgtEl>
                                          <p:spTgt spid="36"/>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wipe(left)">
                                      <p:cBhvr>
                                        <p:cTn id="147" dur="750"/>
                                        <p:tgtEl>
                                          <p:spTgt spid="35"/>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37"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barn(outVertical)">
                                      <p:cBhvr>
                                        <p:cTn id="152"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1" grpId="1" animBg="1"/>
      <p:bldP spid="16" grpId="0" animBg="1"/>
      <p:bldP spid="18" grpId="0" animBg="1"/>
      <p:bldP spid="20" grpId="0" animBg="1"/>
      <p:bldP spid="21" grpId="0" animBg="1"/>
      <p:bldP spid="21" grpId="1"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87BCAAD-FDA6-98C3-C870-087CEA1B7E84}"/>
              </a:ext>
            </a:extLst>
          </p:cNvPr>
          <p:cNvSpPr/>
          <p:nvPr/>
        </p:nvSpPr>
        <p:spPr>
          <a:xfrm>
            <a:off x="1333500" y="1981200"/>
            <a:ext cx="7353300" cy="533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  Η υδροστατική πίεση</a:t>
            </a:r>
            <a:r>
              <a:rPr lang="en-US" dirty="0"/>
              <a:t> </a:t>
            </a:r>
            <a:r>
              <a:rPr lang="el-GR" dirty="0"/>
              <a:t>είναι </a:t>
            </a:r>
            <a:r>
              <a:rPr lang="el-GR" b="1" dirty="0"/>
              <a:t>ανάλογη</a:t>
            </a:r>
            <a:r>
              <a:rPr lang="el-GR" dirty="0"/>
              <a:t> με τον παράγοντα βαρύτητας </a:t>
            </a:r>
            <a:r>
              <a:rPr lang="en-US" sz="2000" b="1" dirty="0"/>
              <a:t>g</a:t>
            </a:r>
            <a:endParaRPr lang="el-GR" dirty="0"/>
          </a:p>
        </p:txBody>
      </p:sp>
      <p:sp>
        <p:nvSpPr>
          <p:cNvPr id="3" name="Ορθογώνιο 2">
            <a:extLst>
              <a:ext uri="{FF2B5EF4-FFF2-40B4-BE49-F238E27FC236}">
                <a16:creationId xmlns:a16="http://schemas.microsoft.com/office/drawing/2014/main" id="{7022370F-1BED-BB76-0025-F150F4DA59B2}"/>
              </a:ext>
            </a:extLst>
          </p:cNvPr>
          <p:cNvSpPr/>
          <p:nvPr/>
        </p:nvSpPr>
        <p:spPr>
          <a:xfrm>
            <a:off x="1333500" y="1143000"/>
            <a:ext cx="7353300" cy="533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   Η υδροστατική πίεση</a:t>
            </a:r>
            <a:r>
              <a:rPr lang="en-US" sz="2400" b="1" baseline="-25000" dirty="0"/>
              <a:t> </a:t>
            </a:r>
            <a:r>
              <a:rPr lang="el-GR" dirty="0"/>
              <a:t>είναι </a:t>
            </a:r>
            <a:r>
              <a:rPr lang="el-GR" b="1" dirty="0"/>
              <a:t>ανάλογη</a:t>
            </a:r>
            <a:r>
              <a:rPr lang="el-GR" dirty="0"/>
              <a:t> με</a:t>
            </a:r>
            <a:r>
              <a:rPr lang="en-US" dirty="0"/>
              <a:t> </a:t>
            </a:r>
            <a:r>
              <a:rPr lang="el-GR" dirty="0"/>
              <a:t>την πυκνότητα</a:t>
            </a:r>
            <a:r>
              <a:rPr lang="en-US" dirty="0"/>
              <a:t> </a:t>
            </a:r>
            <a:r>
              <a:rPr lang="el-GR" sz="2400" b="1" dirty="0" err="1">
                <a:latin typeface="Calibri" panose="020F0502020204030204" pitchFamily="34" charset="0"/>
                <a:cs typeface="Calibri" panose="020F0502020204030204" pitchFamily="34" charset="0"/>
              </a:rPr>
              <a:t>ϱ</a:t>
            </a:r>
            <a:r>
              <a:rPr lang="el-GR" sz="2400" b="1" baseline="-25000" dirty="0" err="1"/>
              <a:t>υ</a:t>
            </a:r>
            <a:r>
              <a:rPr lang="en-US" sz="2400" b="1" dirty="0"/>
              <a:t> </a:t>
            </a:r>
            <a:r>
              <a:rPr lang="el-GR" dirty="0"/>
              <a:t>του υγρού </a:t>
            </a:r>
          </a:p>
        </p:txBody>
      </p:sp>
      <p:sp>
        <p:nvSpPr>
          <p:cNvPr id="4" name="Ορθογώνιο 3">
            <a:extLst>
              <a:ext uri="{FF2B5EF4-FFF2-40B4-BE49-F238E27FC236}">
                <a16:creationId xmlns:a16="http://schemas.microsoft.com/office/drawing/2014/main" id="{E6C3D144-7C49-6B00-A2F8-01A564F5C580}"/>
              </a:ext>
            </a:extLst>
          </p:cNvPr>
          <p:cNvSpPr/>
          <p:nvPr/>
        </p:nvSpPr>
        <p:spPr>
          <a:xfrm>
            <a:off x="1333500" y="341026"/>
            <a:ext cx="7353300" cy="533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dirty="0"/>
              <a:t>Η υδροστατική πίεση</a:t>
            </a:r>
            <a:r>
              <a:rPr lang="en-US" dirty="0"/>
              <a:t> </a:t>
            </a:r>
            <a:r>
              <a:rPr lang="el-GR" dirty="0"/>
              <a:t>είναι </a:t>
            </a:r>
            <a:r>
              <a:rPr lang="el-GR" b="1" dirty="0"/>
              <a:t>ανάλογη</a:t>
            </a:r>
            <a:r>
              <a:rPr lang="el-GR" dirty="0"/>
              <a:t> με το βάθος </a:t>
            </a:r>
            <a:r>
              <a:rPr lang="en-US" sz="2000" b="1" dirty="0"/>
              <a:t>h</a:t>
            </a:r>
            <a:r>
              <a:rPr lang="en-US" dirty="0"/>
              <a:t> </a:t>
            </a:r>
            <a:endParaRPr lang="el-GR" dirty="0"/>
          </a:p>
        </p:txBody>
      </p:sp>
      <p:sp>
        <p:nvSpPr>
          <p:cNvPr id="5" name="Ορθογώνιο: Στρογγύλεμα γωνιών 4">
            <a:extLst>
              <a:ext uri="{FF2B5EF4-FFF2-40B4-BE49-F238E27FC236}">
                <a16:creationId xmlns:a16="http://schemas.microsoft.com/office/drawing/2014/main" id="{E7049A6A-FF60-FE7E-C105-1EA94AF8B71D}"/>
              </a:ext>
            </a:extLst>
          </p:cNvPr>
          <p:cNvSpPr/>
          <p:nvPr/>
        </p:nvSpPr>
        <p:spPr>
          <a:xfrm>
            <a:off x="1524000" y="2971800"/>
            <a:ext cx="863256" cy="533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P</a:t>
            </a:r>
            <a:r>
              <a:rPr lang="el-GR" sz="2800" b="1" baseline="-25000" dirty="0" err="1"/>
              <a:t>υδ</a:t>
            </a:r>
            <a:endParaRPr lang="el-GR" sz="2800" b="1" baseline="-25000" dirty="0"/>
          </a:p>
        </p:txBody>
      </p:sp>
      <p:sp>
        <p:nvSpPr>
          <p:cNvPr id="6" name="Ίσο 5">
            <a:extLst>
              <a:ext uri="{FF2B5EF4-FFF2-40B4-BE49-F238E27FC236}">
                <a16:creationId xmlns:a16="http://schemas.microsoft.com/office/drawing/2014/main" id="{C7FA6E1E-6054-7370-B487-7C659CD39E09}"/>
              </a:ext>
            </a:extLst>
          </p:cNvPr>
          <p:cNvSpPr/>
          <p:nvPr/>
        </p:nvSpPr>
        <p:spPr>
          <a:xfrm>
            <a:off x="2539119" y="2971800"/>
            <a:ext cx="381000" cy="457200"/>
          </a:xfrm>
          <a:prstGeom prst="mathEqual">
            <a:avLst>
              <a:gd name="adj1" fmla="val 14278"/>
              <a:gd name="adj2" fmla="val 1999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sp>
        <p:nvSpPr>
          <p:cNvPr id="8" name="Ορθογώνιο: Στρογγύλεμα γωνιών 7">
            <a:extLst>
              <a:ext uri="{FF2B5EF4-FFF2-40B4-BE49-F238E27FC236}">
                <a16:creationId xmlns:a16="http://schemas.microsoft.com/office/drawing/2014/main" id="{735481DA-B742-331B-0F07-40E64C193458}"/>
              </a:ext>
            </a:extLst>
          </p:cNvPr>
          <p:cNvSpPr/>
          <p:nvPr/>
        </p:nvSpPr>
        <p:spPr>
          <a:xfrm>
            <a:off x="3186819" y="2971800"/>
            <a:ext cx="611798"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h</a:t>
            </a:r>
            <a:endParaRPr lang="el-GR" sz="2800" b="1" baseline="-25000" dirty="0"/>
          </a:p>
        </p:txBody>
      </p:sp>
      <p:sp>
        <p:nvSpPr>
          <p:cNvPr id="9" name="Ορθογώνιο: Στρογγύλεμα γωνιών 8">
            <a:extLst>
              <a:ext uri="{FF2B5EF4-FFF2-40B4-BE49-F238E27FC236}">
                <a16:creationId xmlns:a16="http://schemas.microsoft.com/office/drawing/2014/main" id="{E66ECFD3-0965-E3A6-08C9-FC5D5A99BCDF}"/>
              </a:ext>
            </a:extLst>
          </p:cNvPr>
          <p:cNvSpPr/>
          <p:nvPr/>
        </p:nvSpPr>
        <p:spPr>
          <a:xfrm>
            <a:off x="4672182" y="2971800"/>
            <a:ext cx="78242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err="1">
                <a:latin typeface="Calibri" panose="020F0502020204030204" pitchFamily="34" charset="0"/>
                <a:cs typeface="Calibri" panose="020F0502020204030204" pitchFamily="34" charset="0"/>
              </a:rPr>
              <a:t>ϱ</a:t>
            </a:r>
            <a:r>
              <a:rPr lang="el-GR" sz="2800" b="1" baseline="-25000" dirty="0" err="1">
                <a:latin typeface="Calibri" panose="020F0502020204030204" pitchFamily="34" charset="0"/>
                <a:cs typeface="Calibri" panose="020F0502020204030204" pitchFamily="34" charset="0"/>
              </a:rPr>
              <a:t>υ</a:t>
            </a:r>
            <a:endParaRPr lang="el-GR" sz="2800" b="1" baseline="-25000" dirty="0"/>
          </a:p>
        </p:txBody>
      </p:sp>
      <p:sp>
        <p:nvSpPr>
          <p:cNvPr id="11" name="Διάγραμμα ροής: Γραμμή σύνδεσης 10">
            <a:extLst>
              <a:ext uri="{FF2B5EF4-FFF2-40B4-BE49-F238E27FC236}">
                <a16:creationId xmlns:a16="http://schemas.microsoft.com/office/drawing/2014/main" id="{8B7614CD-60DB-633C-FEF3-B529FE9A61C0}"/>
              </a:ext>
            </a:extLst>
          </p:cNvPr>
          <p:cNvSpPr/>
          <p:nvPr/>
        </p:nvSpPr>
        <p:spPr>
          <a:xfrm>
            <a:off x="838200" y="282939"/>
            <a:ext cx="685800" cy="649574"/>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sz="2800" b="1" dirty="0"/>
              <a:t>1</a:t>
            </a:r>
          </a:p>
        </p:txBody>
      </p:sp>
      <p:sp>
        <p:nvSpPr>
          <p:cNvPr id="12" name="Διάγραμμα ροής: Γραμμή σύνδεσης 11">
            <a:extLst>
              <a:ext uri="{FF2B5EF4-FFF2-40B4-BE49-F238E27FC236}">
                <a16:creationId xmlns:a16="http://schemas.microsoft.com/office/drawing/2014/main" id="{5AB07635-CA57-5419-57ED-C36F5E704E70}"/>
              </a:ext>
            </a:extLst>
          </p:cNvPr>
          <p:cNvSpPr/>
          <p:nvPr/>
        </p:nvSpPr>
        <p:spPr>
          <a:xfrm>
            <a:off x="838200" y="1082944"/>
            <a:ext cx="685800" cy="649574"/>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sz="2800" b="1" dirty="0"/>
              <a:t>2</a:t>
            </a:r>
          </a:p>
        </p:txBody>
      </p:sp>
      <p:sp>
        <p:nvSpPr>
          <p:cNvPr id="13" name="Διάγραμμα ροής: Γραμμή σύνδεσης 12">
            <a:extLst>
              <a:ext uri="{FF2B5EF4-FFF2-40B4-BE49-F238E27FC236}">
                <a16:creationId xmlns:a16="http://schemas.microsoft.com/office/drawing/2014/main" id="{1151637D-DCDB-F5EC-A178-A9C6234DD099}"/>
              </a:ext>
            </a:extLst>
          </p:cNvPr>
          <p:cNvSpPr/>
          <p:nvPr/>
        </p:nvSpPr>
        <p:spPr>
          <a:xfrm>
            <a:off x="838200" y="1923113"/>
            <a:ext cx="685800" cy="649574"/>
          </a:xfrm>
          <a:prstGeom prst="flowChartConnector">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l-GR" sz="2800" b="1" dirty="0"/>
              <a:t>3</a:t>
            </a:r>
          </a:p>
        </p:txBody>
      </p:sp>
      <p:sp>
        <p:nvSpPr>
          <p:cNvPr id="14" name="Διάγραμμα ροής: Γραμμή σύνδεσης 13">
            <a:extLst>
              <a:ext uri="{FF2B5EF4-FFF2-40B4-BE49-F238E27FC236}">
                <a16:creationId xmlns:a16="http://schemas.microsoft.com/office/drawing/2014/main" id="{4F49A273-EAD5-ACE2-C97F-4845E7D52D9C}"/>
              </a:ext>
            </a:extLst>
          </p:cNvPr>
          <p:cNvSpPr/>
          <p:nvPr/>
        </p:nvSpPr>
        <p:spPr>
          <a:xfrm>
            <a:off x="4191000" y="3200400"/>
            <a:ext cx="108000" cy="10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Στρογγύλεμα γωνιών 14">
            <a:extLst>
              <a:ext uri="{FF2B5EF4-FFF2-40B4-BE49-F238E27FC236}">
                <a16:creationId xmlns:a16="http://schemas.microsoft.com/office/drawing/2014/main" id="{731DCBDE-BC4C-5D8E-601C-BC4C09492AAE}"/>
              </a:ext>
            </a:extLst>
          </p:cNvPr>
          <p:cNvSpPr/>
          <p:nvPr/>
        </p:nvSpPr>
        <p:spPr>
          <a:xfrm>
            <a:off x="6304180" y="2971800"/>
            <a:ext cx="782420" cy="533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latin typeface="Calibri" panose="020F0502020204030204" pitchFamily="34" charset="0"/>
                <a:cs typeface="Calibri" panose="020F0502020204030204" pitchFamily="34" charset="0"/>
              </a:rPr>
              <a:t>g</a:t>
            </a:r>
            <a:endParaRPr lang="el-GR" sz="2800" b="1" baseline="-25000" dirty="0"/>
          </a:p>
        </p:txBody>
      </p:sp>
      <p:sp>
        <p:nvSpPr>
          <p:cNvPr id="16" name="Διάγραμμα ροής: Γραμμή σύνδεσης 15">
            <a:extLst>
              <a:ext uri="{FF2B5EF4-FFF2-40B4-BE49-F238E27FC236}">
                <a16:creationId xmlns:a16="http://schemas.microsoft.com/office/drawing/2014/main" id="{210028EA-0F25-3CFC-BB86-AB7BB46015FC}"/>
              </a:ext>
            </a:extLst>
          </p:cNvPr>
          <p:cNvSpPr/>
          <p:nvPr/>
        </p:nvSpPr>
        <p:spPr>
          <a:xfrm>
            <a:off x="5822998" y="3200400"/>
            <a:ext cx="108000" cy="10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Picture 2">
            <a:extLst>
              <a:ext uri="{FF2B5EF4-FFF2-40B4-BE49-F238E27FC236}">
                <a16:creationId xmlns:a16="http://schemas.microsoft.com/office/drawing/2014/main" id="{7FB4119B-8B42-7DCD-CB3A-478A0268AF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607" b="17028"/>
          <a:stretch/>
        </p:blipFill>
        <p:spPr bwMode="auto">
          <a:xfrm>
            <a:off x="609600" y="3758803"/>
            <a:ext cx="7831153" cy="2794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8797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1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750" fill="hold"/>
                                        <p:tgtEl>
                                          <p:spTgt spid="6"/>
                                        </p:tgtEl>
                                        <p:attrNameLst>
                                          <p:attrName>ppt_w</p:attrName>
                                        </p:attrNameLst>
                                      </p:cBhvr>
                                      <p:tavLst>
                                        <p:tav tm="0">
                                          <p:val>
                                            <p:fltVal val="0"/>
                                          </p:val>
                                        </p:tav>
                                        <p:tav tm="100000">
                                          <p:val>
                                            <p:strVal val="#ppt_w"/>
                                          </p:val>
                                        </p:tav>
                                      </p:tavLst>
                                    </p:anim>
                                    <p:anim calcmode="lin" valueType="num">
                                      <p:cBhvr>
                                        <p:cTn id="46" dur="750" fill="hold"/>
                                        <p:tgtEl>
                                          <p:spTgt spid="6"/>
                                        </p:tgtEl>
                                        <p:attrNameLst>
                                          <p:attrName>ppt_h</p:attrName>
                                        </p:attrNameLst>
                                      </p:cBhvr>
                                      <p:tavLst>
                                        <p:tav tm="0">
                                          <p:val>
                                            <p:fltVal val="0"/>
                                          </p:val>
                                        </p:tav>
                                        <p:tav tm="100000">
                                          <p:val>
                                            <p:strVal val="#ppt_h"/>
                                          </p:val>
                                        </p:tav>
                                      </p:tavLst>
                                    </p:anim>
                                    <p:animEffect transition="in" filter="fade">
                                      <p:cBhvr>
                                        <p:cTn id="47" dur="750"/>
                                        <p:tgtEl>
                                          <p:spTgt spid="6"/>
                                        </p:tgtEl>
                                      </p:cBhvr>
                                    </p:animEffect>
                                  </p:childTnLst>
                                </p:cTn>
                              </p:par>
                            </p:childTnLst>
                          </p:cTn>
                        </p:par>
                        <p:par>
                          <p:cTn id="48" fill="hold">
                            <p:stCondLst>
                              <p:cond delay="75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Effect transition="in" filter="fade">
                                      <p:cBhvr>
                                        <p:cTn id="53" dur="10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1000" fill="hold"/>
                                        <p:tgtEl>
                                          <p:spTgt spid="16"/>
                                        </p:tgtEl>
                                        <p:attrNameLst>
                                          <p:attrName>ppt_w</p:attrName>
                                        </p:attrNameLst>
                                      </p:cBhvr>
                                      <p:tavLst>
                                        <p:tav tm="0">
                                          <p:val>
                                            <p:fltVal val="0"/>
                                          </p:val>
                                        </p:tav>
                                        <p:tav tm="100000">
                                          <p:val>
                                            <p:strVal val="#ppt_w"/>
                                          </p:val>
                                        </p:tav>
                                      </p:tavLst>
                                    </p:anim>
                                    <p:anim calcmode="lin" valueType="num">
                                      <p:cBhvr>
                                        <p:cTn id="57" dur="1000" fill="hold"/>
                                        <p:tgtEl>
                                          <p:spTgt spid="16"/>
                                        </p:tgtEl>
                                        <p:attrNameLst>
                                          <p:attrName>ppt_h</p:attrName>
                                        </p:attrNameLst>
                                      </p:cBhvr>
                                      <p:tavLst>
                                        <p:tav tm="0">
                                          <p:val>
                                            <p:fltVal val="0"/>
                                          </p:val>
                                        </p:tav>
                                        <p:tav tm="100000">
                                          <p:val>
                                            <p:strVal val="#ppt_h"/>
                                          </p:val>
                                        </p:tav>
                                      </p:tavLst>
                                    </p:anim>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par>
                                <p:cTn id="64" presetID="42" presetClass="path" presetSubtype="0" accel="50000" decel="50000" fill="hold" grpId="1" nodeType="withEffect">
                                  <p:stCondLst>
                                    <p:cond delay="0"/>
                                  </p:stCondLst>
                                  <p:childTnLst>
                                    <p:animMotion origin="layout" path="M 0.43125 -0.38333 L -4.44444E-6 -2.22222E-6 " pathEditMode="relative" rAng="0" ptsTypes="AA">
                                      <p:cBhvr>
                                        <p:cTn id="65" dur="1000" fill="hold"/>
                                        <p:tgtEl>
                                          <p:spTgt spid="8"/>
                                        </p:tgtEl>
                                        <p:attrNameLst>
                                          <p:attrName>ppt_x</p:attrName>
                                          <p:attrName>ppt_y</p:attrName>
                                        </p:attrNameLst>
                                      </p:cBhvr>
                                      <p:rCtr x="-21563" y="19167"/>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childTnLst>
                                </p:cTn>
                              </p:par>
                              <p:par>
                                <p:cTn id="71" presetID="42" presetClass="path" presetSubtype="0" accel="50000" decel="50000" fill="hold" grpId="1" nodeType="withEffect">
                                  <p:stCondLst>
                                    <p:cond delay="0"/>
                                  </p:stCondLst>
                                  <p:childTnLst>
                                    <p:animMotion origin="layout" path="M 0.24635 -0.27801 L 4.16667E-6 -2.22222E-6 " pathEditMode="relative" rAng="0" ptsTypes="AA">
                                      <p:cBhvr>
                                        <p:cTn id="72" dur="1000" fill="hold"/>
                                        <p:tgtEl>
                                          <p:spTgt spid="9"/>
                                        </p:tgtEl>
                                        <p:attrNameLst>
                                          <p:attrName>ppt_x</p:attrName>
                                          <p:attrName>ppt_y</p:attrName>
                                        </p:attrNameLst>
                                      </p:cBhvr>
                                      <p:rCtr x="-12326" y="13889"/>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childTnLst>
                                </p:cTn>
                              </p:par>
                              <p:par>
                                <p:cTn id="78" presetID="42" presetClass="path" presetSubtype="0" accel="50000" decel="50000" fill="hold" grpId="1" nodeType="withEffect">
                                  <p:stCondLst>
                                    <p:cond delay="0"/>
                                  </p:stCondLst>
                                  <p:childTnLst>
                                    <p:animMotion origin="layout" path="M 0.19097 -0.15578 L 1.94444E-6 -2.22222E-6 " pathEditMode="relative" rAng="0" ptsTypes="AA">
                                      <p:cBhvr>
                                        <p:cTn id="79" dur="1000" fill="hold"/>
                                        <p:tgtEl>
                                          <p:spTgt spid="15"/>
                                        </p:tgtEl>
                                        <p:attrNameLst>
                                          <p:attrName>ppt_x</p:attrName>
                                          <p:attrName>ppt_y</p:attrName>
                                        </p:attrNameLst>
                                      </p:cBhvr>
                                      <p:rCtr x="-9549" y="7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8" grpId="1" animBg="1"/>
      <p:bldP spid="9" grpId="0" animBg="1"/>
      <p:bldP spid="9" grpId="1" animBg="1"/>
      <p:bldP spid="11" grpId="0" animBg="1"/>
      <p:bldP spid="12" grpId="0" animBg="1"/>
      <p:bldP spid="13" grpId="0" animBg="1"/>
      <p:bldP spid="14" grpId="0" animBg="1"/>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B4FF5E6-0BF8-BA52-978B-05896F4FA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1" y="715824"/>
            <a:ext cx="9144000" cy="2938463"/>
          </a:xfrm>
          <a:prstGeom prst="rect">
            <a:avLst/>
          </a:prstGeom>
          <a:noFill/>
          <a:extLst>
            <a:ext uri="{909E8E84-426E-40DD-AFC4-6F175D3DCCD1}">
              <a14:hiddenFill xmlns:a14="http://schemas.microsoft.com/office/drawing/2010/main">
                <a:solidFill>
                  <a:srgbClr val="FFFFFF"/>
                </a:solidFill>
              </a14:hiddenFill>
            </a:ext>
          </a:extLst>
        </p:spPr>
      </p:pic>
      <p:sp>
        <p:nvSpPr>
          <p:cNvPr id="3" name="Επεξήγηση: Γραμμή με γωνία 2">
            <a:extLst>
              <a:ext uri="{FF2B5EF4-FFF2-40B4-BE49-F238E27FC236}">
                <a16:creationId xmlns:a16="http://schemas.microsoft.com/office/drawing/2014/main" id="{5B4A01AA-7AB1-60EA-7170-9059A88CEE8E}"/>
              </a:ext>
            </a:extLst>
          </p:cNvPr>
          <p:cNvSpPr/>
          <p:nvPr/>
        </p:nvSpPr>
        <p:spPr>
          <a:xfrm>
            <a:off x="381000" y="3733800"/>
            <a:ext cx="8381999" cy="457200"/>
          </a:xfrm>
          <a:prstGeom prst="borderCallout2">
            <a:avLst>
              <a:gd name="adj1" fmla="val -4439"/>
              <a:gd name="adj2" fmla="val 36433"/>
              <a:gd name="adj3" fmla="val -27627"/>
              <a:gd name="adj4" fmla="val 41948"/>
              <a:gd name="adj5" fmla="val -109546"/>
              <a:gd name="adj6" fmla="val 5276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dirty="0"/>
              <a:t>Σύστημα 5 συγκοινωνούντων δοχείων στα οποία </a:t>
            </a:r>
            <a:r>
              <a:rPr lang="el-GR"/>
              <a:t>έχουμε βάλει </a:t>
            </a:r>
            <a:r>
              <a:rPr lang="el-GR" dirty="0"/>
              <a:t>υγρό</a:t>
            </a:r>
          </a:p>
        </p:txBody>
      </p:sp>
      <p:cxnSp>
        <p:nvCxnSpPr>
          <p:cNvPr id="5" name="Ευθεία γραμμή σύνδεσης 4">
            <a:extLst>
              <a:ext uri="{FF2B5EF4-FFF2-40B4-BE49-F238E27FC236}">
                <a16:creationId xmlns:a16="http://schemas.microsoft.com/office/drawing/2014/main" id="{8B9A6EA1-ADEE-2C12-8EE8-01A743FBE6DA}"/>
              </a:ext>
            </a:extLst>
          </p:cNvPr>
          <p:cNvCxnSpPr/>
          <p:nvPr/>
        </p:nvCxnSpPr>
        <p:spPr>
          <a:xfrm>
            <a:off x="30051" y="1477824"/>
            <a:ext cx="9037749" cy="0"/>
          </a:xfrm>
          <a:prstGeom prst="line">
            <a:avLst/>
          </a:prstGeom>
        </p:spPr>
        <p:style>
          <a:lnRef idx="2">
            <a:schemeClr val="accent4"/>
          </a:lnRef>
          <a:fillRef idx="0">
            <a:schemeClr val="accent4"/>
          </a:fillRef>
          <a:effectRef idx="1">
            <a:schemeClr val="accent4"/>
          </a:effectRef>
          <a:fontRef idx="minor">
            <a:schemeClr val="tx1"/>
          </a:fontRef>
        </p:style>
      </p:cxnSp>
      <p:sp>
        <p:nvSpPr>
          <p:cNvPr id="6" name="Επεξήγηση: Γραμμή με γωνία 5">
            <a:extLst>
              <a:ext uri="{FF2B5EF4-FFF2-40B4-BE49-F238E27FC236}">
                <a16:creationId xmlns:a16="http://schemas.microsoft.com/office/drawing/2014/main" id="{23821A9B-C526-9327-5263-8212B11DE85C}"/>
              </a:ext>
            </a:extLst>
          </p:cNvPr>
          <p:cNvSpPr/>
          <p:nvPr/>
        </p:nvSpPr>
        <p:spPr>
          <a:xfrm>
            <a:off x="381000" y="258624"/>
            <a:ext cx="8382000" cy="455543"/>
          </a:xfrm>
          <a:prstGeom prst="borderCallout2">
            <a:avLst>
              <a:gd name="adj1" fmla="val 103222"/>
              <a:gd name="adj2" fmla="val 39888"/>
              <a:gd name="adj3" fmla="val 170303"/>
              <a:gd name="adj4" fmla="val 37720"/>
              <a:gd name="adj5" fmla="val 264078"/>
              <a:gd name="adj6" fmla="val 3664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dirty="0"/>
              <a:t>Νοητή ευθεία της στάθμης που είναι στο ίδιο επίπεδο για όλα τα δοχεία </a:t>
            </a:r>
          </a:p>
        </p:txBody>
      </p:sp>
      <p:sp>
        <p:nvSpPr>
          <p:cNvPr id="7" name="Ορθογώνιο 6">
            <a:extLst>
              <a:ext uri="{FF2B5EF4-FFF2-40B4-BE49-F238E27FC236}">
                <a16:creationId xmlns:a16="http://schemas.microsoft.com/office/drawing/2014/main" id="{A423D81B-AA61-D072-427D-C25F10610828}"/>
              </a:ext>
            </a:extLst>
          </p:cNvPr>
          <p:cNvSpPr/>
          <p:nvPr/>
        </p:nvSpPr>
        <p:spPr>
          <a:xfrm>
            <a:off x="304800" y="5630724"/>
            <a:ext cx="6019800" cy="7239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800" b="1" dirty="0">
                <a:solidFill>
                  <a:schemeClr val="tx1"/>
                </a:solidFill>
                <a:effectLst/>
                <a:latin typeface="Arial" panose="020B0604020202020204" pitchFamily="34" charset="0"/>
                <a:ea typeface="Arial" panose="020B0604020202020204" pitchFamily="34" charset="0"/>
              </a:rPr>
              <a:t>Δύο </a:t>
            </a:r>
            <a:r>
              <a:rPr lang="el-GR" sz="1800" b="1" spc="7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σημεία </a:t>
            </a:r>
            <a:r>
              <a:rPr lang="el-GR" sz="1800" b="1" spc="7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ενός </a:t>
            </a:r>
            <a:r>
              <a:rPr lang="el-GR" sz="1800" b="1" spc="210"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υγρού </a:t>
            </a:r>
            <a:r>
              <a:rPr lang="el-GR" sz="1800" b="1" spc="7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που </a:t>
            </a:r>
            <a:r>
              <a:rPr lang="el-GR" sz="1800" b="1" spc="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ισορροπεί </a:t>
            </a:r>
            <a:r>
              <a:rPr lang="el-GR" sz="1800" b="1" spc="7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έχουν </a:t>
            </a:r>
            <a:r>
              <a:rPr lang="el-GR" sz="1800" b="1" spc="150"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την </a:t>
            </a:r>
            <a:r>
              <a:rPr lang="el-GR" sz="1800" b="1" spc="7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ίδια </a:t>
            </a:r>
            <a:r>
              <a:rPr lang="el-GR" sz="1800" b="1" spc="12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πίεση</a:t>
            </a:r>
            <a:r>
              <a:rPr lang="el-GR" sz="1800" b="1" spc="70"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όταν</a:t>
            </a:r>
            <a:r>
              <a:rPr lang="el-GR" sz="1800" b="1" spc="190"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βρίσκονται</a:t>
            </a:r>
            <a:r>
              <a:rPr lang="el-GR" sz="1800" b="1" spc="22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στο</a:t>
            </a:r>
            <a:r>
              <a:rPr lang="el-GR" sz="1800" b="1" spc="160"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ίδιο</a:t>
            </a:r>
            <a:r>
              <a:rPr lang="el-GR" sz="1800" b="1" spc="195" dirty="0">
                <a:solidFill>
                  <a:schemeClr val="tx1"/>
                </a:solidFill>
                <a:effectLst/>
                <a:latin typeface="Arial" panose="020B0604020202020204" pitchFamily="34" charset="0"/>
                <a:ea typeface="Arial" panose="020B0604020202020204" pitchFamily="34" charset="0"/>
              </a:rPr>
              <a:t> </a:t>
            </a:r>
            <a:r>
              <a:rPr lang="el-GR" sz="1800" b="1" dirty="0">
                <a:solidFill>
                  <a:schemeClr val="tx1"/>
                </a:solidFill>
                <a:effectLst/>
                <a:latin typeface="Arial" panose="020B0604020202020204" pitchFamily="34" charset="0"/>
                <a:ea typeface="Arial" panose="020B0604020202020204" pitchFamily="34" charset="0"/>
              </a:rPr>
              <a:t>βάθος</a:t>
            </a:r>
            <a:endParaRPr lang="el-GR" dirty="0">
              <a:solidFill>
                <a:schemeClr val="tx1"/>
              </a:solidFill>
            </a:endParaRPr>
          </a:p>
        </p:txBody>
      </p:sp>
      <p:sp>
        <p:nvSpPr>
          <p:cNvPr id="2" name="Επεξήγηση: Αριστερό βέλος 1">
            <a:extLst>
              <a:ext uri="{FF2B5EF4-FFF2-40B4-BE49-F238E27FC236}">
                <a16:creationId xmlns:a16="http://schemas.microsoft.com/office/drawing/2014/main" id="{266E28BA-14A5-1B17-5C84-0A2F1DDB64D2}"/>
              </a:ext>
            </a:extLst>
          </p:cNvPr>
          <p:cNvSpPr/>
          <p:nvPr/>
        </p:nvSpPr>
        <p:spPr>
          <a:xfrm>
            <a:off x="6400799" y="5516424"/>
            <a:ext cx="2438400" cy="884376"/>
          </a:xfrm>
          <a:prstGeom prst="leftArrowCallout">
            <a:avLst>
              <a:gd name="adj1" fmla="val 25000"/>
              <a:gd name="adj2" fmla="val 25000"/>
              <a:gd name="adj3" fmla="val 25000"/>
              <a:gd name="adj4" fmla="val 8451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Αρχή συγκοινωνούντων</a:t>
            </a:r>
          </a:p>
          <a:p>
            <a:pPr algn="ctr"/>
            <a:r>
              <a:rPr lang="el-GR" dirty="0"/>
              <a:t>δοχείων</a:t>
            </a:r>
          </a:p>
        </p:txBody>
      </p:sp>
      <p:cxnSp>
        <p:nvCxnSpPr>
          <p:cNvPr id="4" name="Ευθύγραμμο βέλος σύνδεσης 3">
            <a:extLst>
              <a:ext uri="{FF2B5EF4-FFF2-40B4-BE49-F238E27FC236}">
                <a16:creationId xmlns:a16="http://schemas.microsoft.com/office/drawing/2014/main" id="{583EEC8C-7305-93CE-2372-C13DE3D68AEA}"/>
              </a:ext>
            </a:extLst>
          </p:cNvPr>
          <p:cNvCxnSpPr>
            <a:cxnSpLocks/>
          </p:cNvCxnSpPr>
          <p:nvPr/>
        </p:nvCxnSpPr>
        <p:spPr>
          <a:xfrm>
            <a:off x="575814" y="1503235"/>
            <a:ext cx="0" cy="1849565"/>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8" name="TextBox 7">
            <a:extLst>
              <a:ext uri="{FF2B5EF4-FFF2-40B4-BE49-F238E27FC236}">
                <a16:creationId xmlns:a16="http://schemas.microsoft.com/office/drawing/2014/main" id="{725B5812-BB09-8D45-0C31-215676591A05}"/>
              </a:ext>
            </a:extLst>
          </p:cNvPr>
          <p:cNvSpPr txBox="1"/>
          <p:nvPr/>
        </p:nvSpPr>
        <p:spPr>
          <a:xfrm>
            <a:off x="304264" y="2052935"/>
            <a:ext cx="495299" cy="461665"/>
          </a:xfrm>
          <a:prstGeom prst="rect">
            <a:avLst/>
          </a:prstGeom>
          <a:solidFill>
            <a:schemeClr val="accent1">
              <a:alpha val="0"/>
            </a:schemeClr>
          </a:solidFill>
        </p:spPr>
        <p:txBody>
          <a:bodyPr wrap="square" rtlCol="0">
            <a:spAutoFit/>
          </a:bodyPr>
          <a:lstStyle/>
          <a:p>
            <a:r>
              <a:rPr lang="en-US" sz="2400" dirty="0"/>
              <a:t>h</a:t>
            </a:r>
            <a:r>
              <a:rPr lang="en-US" sz="2400" baseline="-25000" dirty="0"/>
              <a:t>1</a:t>
            </a:r>
            <a:endParaRPr lang="el-GR" sz="2400" baseline="-25000" dirty="0"/>
          </a:p>
        </p:txBody>
      </p:sp>
      <p:cxnSp>
        <p:nvCxnSpPr>
          <p:cNvPr id="10" name="Ευθύγραμμο βέλος σύνδεσης 9">
            <a:extLst>
              <a:ext uri="{FF2B5EF4-FFF2-40B4-BE49-F238E27FC236}">
                <a16:creationId xmlns:a16="http://schemas.microsoft.com/office/drawing/2014/main" id="{B7D5A83E-349D-9A1B-DC0B-B609D6794648}"/>
              </a:ext>
            </a:extLst>
          </p:cNvPr>
          <p:cNvCxnSpPr>
            <a:cxnSpLocks/>
          </p:cNvCxnSpPr>
          <p:nvPr/>
        </p:nvCxnSpPr>
        <p:spPr>
          <a:xfrm>
            <a:off x="2023614" y="1511121"/>
            <a:ext cx="0" cy="1849565"/>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35824718-D5BF-0FFF-366A-7CD30591EBDD}"/>
              </a:ext>
            </a:extLst>
          </p:cNvPr>
          <p:cNvSpPr txBox="1"/>
          <p:nvPr/>
        </p:nvSpPr>
        <p:spPr>
          <a:xfrm>
            <a:off x="1752064" y="2060821"/>
            <a:ext cx="495299" cy="461665"/>
          </a:xfrm>
          <a:prstGeom prst="rect">
            <a:avLst/>
          </a:prstGeom>
          <a:solidFill>
            <a:schemeClr val="accent1">
              <a:alpha val="0"/>
            </a:schemeClr>
          </a:solidFill>
        </p:spPr>
        <p:txBody>
          <a:bodyPr wrap="square" rtlCol="0">
            <a:spAutoFit/>
          </a:bodyPr>
          <a:lstStyle/>
          <a:p>
            <a:r>
              <a:rPr lang="en-US" sz="2400" dirty="0"/>
              <a:t>h</a:t>
            </a:r>
            <a:r>
              <a:rPr lang="el-GR" sz="2400" baseline="-25000" dirty="0"/>
              <a:t>2</a:t>
            </a:r>
          </a:p>
        </p:txBody>
      </p:sp>
      <p:cxnSp>
        <p:nvCxnSpPr>
          <p:cNvPr id="12" name="Ευθύγραμμο βέλος σύνδεσης 11">
            <a:extLst>
              <a:ext uri="{FF2B5EF4-FFF2-40B4-BE49-F238E27FC236}">
                <a16:creationId xmlns:a16="http://schemas.microsoft.com/office/drawing/2014/main" id="{FC24048F-4BAE-B25E-9E0F-FFF0589C56F5}"/>
              </a:ext>
            </a:extLst>
          </p:cNvPr>
          <p:cNvCxnSpPr>
            <a:cxnSpLocks/>
          </p:cNvCxnSpPr>
          <p:nvPr/>
        </p:nvCxnSpPr>
        <p:spPr>
          <a:xfrm>
            <a:off x="4348251" y="1511121"/>
            <a:ext cx="0" cy="1849565"/>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09AB9F44-2272-88B4-2CE4-CF97608938F2}"/>
              </a:ext>
            </a:extLst>
          </p:cNvPr>
          <p:cNvSpPr txBox="1"/>
          <p:nvPr/>
        </p:nvSpPr>
        <p:spPr>
          <a:xfrm>
            <a:off x="4076701" y="2060821"/>
            <a:ext cx="495299" cy="461665"/>
          </a:xfrm>
          <a:prstGeom prst="rect">
            <a:avLst/>
          </a:prstGeom>
          <a:solidFill>
            <a:schemeClr val="accent1">
              <a:alpha val="0"/>
            </a:schemeClr>
          </a:solidFill>
        </p:spPr>
        <p:txBody>
          <a:bodyPr wrap="square" rtlCol="0">
            <a:spAutoFit/>
          </a:bodyPr>
          <a:lstStyle/>
          <a:p>
            <a:r>
              <a:rPr lang="en-US" sz="2400" dirty="0"/>
              <a:t>h</a:t>
            </a:r>
            <a:r>
              <a:rPr lang="el-GR" sz="2400" baseline="-25000" dirty="0"/>
              <a:t>3</a:t>
            </a:r>
          </a:p>
        </p:txBody>
      </p:sp>
      <p:cxnSp>
        <p:nvCxnSpPr>
          <p:cNvPr id="14" name="Ευθύγραμμο βέλος σύνδεσης 13">
            <a:extLst>
              <a:ext uri="{FF2B5EF4-FFF2-40B4-BE49-F238E27FC236}">
                <a16:creationId xmlns:a16="http://schemas.microsoft.com/office/drawing/2014/main" id="{1122A981-9EB7-DCCA-0E41-B7BE9C064EB4}"/>
              </a:ext>
            </a:extLst>
          </p:cNvPr>
          <p:cNvCxnSpPr>
            <a:cxnSpLocks/>
          </p:cNvCxnSpPr>
          <p:nvPr/>
        </p:nvCxnSpPr>
        <p:spPr>
          <a:xfrm>
            <a:off x="6405651" y="1511121"/>
            <a:ext cx="0" cy="1849565"/>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9B7FB339-79D4-576E-0CFB-B23C59C3D6A7}"/>
              </a:ext>
            </a:extLst>
          </p:cNvPr>
          <p:cNvSpPr txBox="1"/>
          <p:nvPr/>
        </p:nvSpPr>
        <p:spPr>
          <a:xfrm>
            <a:off x="6134101" y="2060821"/>
            <a:ext cx="495299" cy="461665"/>
          </a:xfrm>
          <a:prstGeom prst="rect">
            <a:avLst/>
          </a:prstGeom>
          <a:solidFill>
            <a:schemeClr val="accent1">
              <a:alpha val="0"/>
            </a:schemeClr>
          </a:solidFill>
        </p:spPr>
        <p:txBody>
          <a:bodyPr wrap="square" rtlCol="0">
            <a:spAutoFit/>
          </a:bodyPr>
          <a:lstStyle/>
          <a:p>
            <a:r>
              <a:rPr lang="en-US" sz="2400" dirty="0"/>
              <a:t>h</a:t>
            </a:r>
            <a:r>
              <a:rPr lang="el-GR" sz="2400" baseline="-25000" dirty="0"/>
              <a:t>4</a:t>
            </a:r>
          </a:p>
        </p:txBody>
      </p:sp>
      <p:cxnSp>
        <p:nvCxnSpPr>
          <p:cNvPr id="16" name="Ευθύγραμμο βέλος σύνδεσης 15">
            <a:extLst>
              <a:ext uri="{FF2B5EF4-FFF2-40B4-BE49-F238E27FC236}">
                <a16:creationId xmlns:a16="http://schemas.microsoft.com/office/drawing/2014/main" id="{975AAC99-D35B-B1EC-1C10-1A3CF1DC7AE9}"/>
              </a:ext>
            </a:extLst>
          </p:cNvPr>
          <p:cNvCxnSpPr>
            <a:cxnSpLocks/>
          </p:cNvCxnSpPr>
          <p:nvPr/>
        </p:nvCxnSpPr>
        <p:spPr>
          <a:xfrm>
            <a:off x="8234451" y="1511121"/>
            <a:ext cx="0" cy="1849565"/>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633E0245-CE84-E4D5-BF4F-37D18FBD3FA7}"/>
              </a:ext>
            </a:extLst>
          </p:cNvPr>
          <p:cNvSpPr txBox="1"/>
          <p:nvPr/>
        </p:nvSpPr>
        <p:spPr>
          <a:xfrm>
            <a:off x="7962901" y="2060821"/>
            <a:ext cx="495299" cy="461665"/>
          </a:xfrm>
          <a:prstGeom prst="rect">
            <a:avLst/>
          </a:prstGeom>
          <a:solidFill>
            <a:schemeClr val="accent1">
              <a:alpha val="0"/>
            </a:schemeClr>
          </a:solidFill>
        </p:spPr>
        <p:txBody>
          <a:bodyPr wrap="square" rtlCol="0">
            <a:spAutoFit/>
          </a:bodyPr>
          <a:lstStyle/>
          <a:p>
            <a:r>
              <a:rPr lang="en-US" sz="2400" dirty="0"/>
              <a:t>h</a:t>
            </a:r>
            <a:r>
              <a:rPr lang="el-GR" sz="2400" baseline="-25000" dirty="0"/>
              <a:t>5</a:t>
            </a:r>
          </a:p>
        </p:txBody>
      </p:sp>
      <p:sp>
        <p:nvSpPr>
          <p:cNvPr id="18" name="Ορθογώνιο: Στρογγύλεμα γωνιών 17">
            <a:extLst>
              <a:ext uri="{FF2B5EF4-FFF2-40B4-BE49-F238E27FC236}">
                <a16:creationId xmlns:a16="http://schemas.microsoft.com/office/drawing/2014/main" id="{6A3C5385-A2C9-0379-87F4-CDF63EA32191}"/>
              </a:ext>
            </a:extLst>
          </p:cNvPr>
          <p:cNvSpPr/>
          <p:nvPr/>
        </p:nvSpPr>
        <p:spPr>
          <a:xfrm>
            <a:off x="457201" y="4572000"/>
            <a:ext cx="3467637" cy="5479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a:t>h</a:t>
            </a:r>
            <a:r>
              <a:rPr lang="en-US" sz="2400" b="1" baseline="-25000" dirty="0"/>
              <a:t>1</a:t>
            </a:r>
            <a:r>
              <a:rPr lang="en-US" sz="2400" b="1" dirty="0"/>
              <a:t> = h</a:t>
            </a:r>
            <a:r>
              <a:rPr lang="en-US" sz="2400" b="1" baseline="-25000" dirty="0"/>
              <a:t>2</a:t>
            </a:r>
            <a:r>
              <a:rPr lang="en-US" sz="2400" b="1" dirty="0"/>
              <a:t> = h</a:t>
            </a:r>
            <a:r>
              <a:rPr lang="en-US" sz="2400" b="1" baseline="-25000" dirty="0"/>
              <a:t>3</a:t>
            </a:r>
            <a:r>
              <a:rPr lang="en-US" sz="2400" b="1" dirty="0"/>
              <a:t> = h</a:t>
            </a:r>
            <a:r>
              <a:rPr lang="en-US" sz="2400" b="1" baseline="-25000" dirty="0"/>
              <a:t>4</a:t>
            </a:r>
            <a:r>
              <a:rPr lang="en-US" sz="2400" b="1" dirty="0"/>
              <a:t> = h</a:t>
            </a:r>
            <a:r>
              <a:rPr lang="en-US" sz="2400" b="1" baseline="-25000" dirty="0"/>
              <a:t>5</a:t>
            </a:r>
            <a:endParaRPr lang="el-GR" sz="2400" b="1" baseline="-25000" dirty="0"/>
          </a:p>
        </p:txBody>
      </p:sp>
      <p:sp>
        <p:nvSpPr>
          <p:cNvPr id="19" name="Βέλος: Δεξιό 18">
            <a:extLst>
              <a:ext uri="{FF2B5EF4-FFF2-40B4-BE49-F238E27FC236}">
                <a16:creationId xmlns:a16="http://schemas.microsoft.com/office/drawing/2014/main" id="{E5C986E9-19E6-30DA-9E45-237EE73B0E79}"/>
              </a:ext>
            </a:extLst>
          </p:cNvPr>
          <p:cNvSpPr/>
          <p:nvPr/>
        </p:nvSpPr>
        <p:spPr>
          <a:xfrm>
            <a:off x="4272052" y="4766631"/>
            <a:ext cx="724437" cy="2733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20" name="Ορθογώνιο: Στρογγύλεμα γωνιών 19">
            <a:extLst>
              <a:ext uri="{FF2B5EF4-FFF2-40B4-BE49-F238E27FC236}">
                <a16:creationId xmlns:a16="http://schemas.microsoft.com/office/drawing/2014/main" id="{16AA2837-BC6E-FEAC-5F44-1712A75ECD91}"/>
              </a:ext>
            </a:extLst>
          </p:cNvPr>
          <p:cNvSpPr/>
          <p:nvPr/>
        </p:nvSpPr>
        <p:spPr>
          <a:xfrm>
            <a:off x="5219163" y="4572000"/>
            <a:ext cx="3467637" cy="54791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a:t>P</a:t>
            </a:r>
            <a:r>
              <a:rPr lang="en-US" sz="2400" b="1" baseline="-25000" dirty="0"/>
              <a:t>1</a:t>
            </a:r>
            <a:r>
              <a:rPr lang="en-US" sz="2400" b="1" dirty="0"/>
              <a:t> = P</a:t>
            </a:r>
            <a:r>
              <a:rPr lang="en-US" sz="2400" b="1" baseline="-25000" dirty="0"/>
              <a:t>2</a:t>
            </a:r>
            <a:r>
              <a:rPr lang="en-US" sz="2400" b="1" dirty="0"/>
              <a:t> = P</a:t>
            </a:r>
            <a:r>
              <a:rPr lang="en-US" sz="2400" b="1" baseline="-25000" dirty="0"/>
              <a:t>3</a:t>
            </a:r>
            <a:r>
              <a:rPr lang="en-US" sz="2400" b="1" dirty="0"/>
              <a:t> = P</a:t>
            </a:r>
            <a:r>
              <a:rPr lang="en-US" sz="2400" b="1" baseline="-25000" dirty="0"/>
              <a:t>4</a:t>
            </a:r>
            <a:r>
              <a:rPr lang="en-US" sz="2400" b="1" dirty="0"/>
              <a:t> = P</a:t>
            </a:r>
            <a:r>
              <a:rPr lang="en-US" sz="2400" b="1" baseline="-25000" dirty="0"/>
              <a:t>5</a:t>
            </a:r>
            <a:endParaRPr lang="el-GR" sz="2400" b="1" baseline="-25000" dirty="0"/>
          </a:p>
        </p:txBody>
      </p:sp>
    </p:spTree>
    <p:custDataLst>
      <p:tags r:id="rId1"/>
    </p:custDataLst>
    <p:extLst>
      <p:ext uri="{BB962C8B-B14F-4D97-AF65-F5344CB8AC3E}">
        <p14:creationId xmlns:p14="http://schemas.microsoft.com/office/powerpoint/2010/main" val="29722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1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17"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750" fill="hold"/>
                                        <p:tgtEl>
                                          <p:spTgt spid="6"/>
                                        </p:tgtEl>
                                        <p:attrNameLst>
                                          <p:attrName>ppt_x</p:attrName>
                                        </p:attrNameLst>
                                      </p:cBhvr>
                                      <p:tavLst>
                                        <p:tav tm="0">
                                          <p:val>
                                            <p:strVal val="#ppt_x"/>
                                          </p:val>
                                        </p:tav>
                                        <p:tav tm="100000">
                                          <p:val>
                                            <p:strVal val="#ppt_x"/>
                                          </p:val>
                                        </p:tav>
                                      </p:tavLst>
                                    </p:anim>
                                    <p:anim calcmode="lin" valueType="num">
                                      <p:cBhvr>
                                        <p:cTn id="23" dur="750" fill="hold"/>
                                        <p:tgtEl>
                                          <p:spTgt spid="6"/>
                                        </p:tgtEl>
                                        <p:attrNameLst>
                                          <p:attrName>ppt_y</p:attrName>
                                        </p:attrNameLst>
                                      </p:cBhvr>
                                      <p:tavLst>
                                        <p:tav tm="0">
                                          <p:val>
                                            <p:strVal val="#ppt_y+#ppt_h/2"/>
                                          </p:val>
                                        </p:tav>
                                        <p:tav tm="100000">
                                          <p:val>
                                            <p:strVal val="#ppt_y"/>
                                          </p:val>
                                        </p:tav>
                                      </p:tavLst>
                                    </p:anim>
                                    <p:anim calcmode="lin" valueType="num">
                                      <p:cBhvr>
                                        <p:cTn id="24" dur="750" fill="hold"/>
                                        <p:tgtEl>
                                          <p:spTgt spid="6"/>
                                        </p:tgtEl>
                                        <p:attrNameLst>
                                          <p:attrName>ppt_w</p:attrName>
                                        </p:attrNameLst>
                                      </p:cBhvr>
                                      <p:tavLst>
                                        <p:tav tm="0">
                                          <p:val>
                                            <p:strVal val="#ppt_w"/>
                                          </p:val>
                                        </p:tav>
                                        <p:tav tm="100000">
                                          <p:val>
                                            <p:strVal val="#ppt_w"/>
                                          </p:val>
                                        </p:tav>
                                      </p:tavLst>
                                    </p:anim>
                                    <p:anim calcmode="lin" valueType="num">
                                      <p:cBhvr>
                                        <p:cTn id="25" dur="750" fill="hold"/>
                                        <p:tgtEl>
                                          <p:spTgt spid="6"/>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outHorizontal)">
                                      <p:cBhvr>
                                        <p:cTn id="30" dur="75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16" presetClass="entr" presetSubtype="42"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outHorizontal)">
                                      <p:cBhvr>
                                        <p:cTn id="38" dur="750"/>
                                        <p:tgtEl>
                                          <p:spTgt spid="1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16" presetClass="entr" presetSubtype="42"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outHorizontal)">
                                      <p:cBhvr>
                                        <p:cTn id="46" dur="75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16" presetClass="entr" presetSubtype="42"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outHorizontal)">
                                      <p:cBhvr>
                                        <p:cTn id="54" dur="75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16" presetClass="entr" presetSubtype="42"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outHorizontal)">
                                      <p:cBhvr>
                                        <p:cTn id="62" dur="750"/>
                                        <p:tgtEl>
                                          <p:spTgt spid="1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dissolve">
                                      <p:cBhvr>
                                        <p:cTn id="72" dur="1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750"/>
                                        <p:tgtEl>
                                          <p:spTgt spid="19"/>
                                        </p:tgtEl>
                                      </p:cBhvr>
                                    </p:animEffect>
                                  </p:childTnLst>
                                </p:cTn>
                              </p:par>
                              <p:par>
                                <p:cTn id="78" presetID="9" presetClass="entr" presetSubtype="0" fill="hold" grpId="0" nodeType="withEffect">
                                  <p:stCondLst>
                                    <p:cond delay="500"/>
                                  </p:stCondLst>
                                  <p:childTnLst>
                                    <p:set>
                                      <p:cBhvr>
                                        <p:cTn id="79" dur="1" fill="hold">
                                          <p:stCondLst>
                                            <p:cond delay="0"/>
                                          </p:stCondLst>
                                        </p:cTn>
                                        <p:tgtEl>
                                          <p:spTgt spid="20"/>
                                        </p:tgtEl>
                                        <p:attrNameLst>
                                          <p:attrName>style.visibility</p:attrName>
                                        </p:attrNameLst>
                                      </p:cBhvr>
                                      <p:to>
                                        <p:strVal val="visible"/>
                                      </p:to>
                                    </p:set>
                                    <p:animEffect transition="in" filter="dissolve">
                                      <p:cBhvr>
                                        <p:cTn id="80" dur="10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528"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anim calcmode="lin" valueType="num">
                                      <p:cBhvr>
                                        <p:cTn id="88" dur="500" fill="hold"/>
                                        <p:tgtEl>
                                          <p:spTgt spid="7"/>
                                        </p:tgtEl>
                                        <p:attrNameLst>
                                          <p:attrName>ppt_x</p:attrName>
                                        </p:attrNameLst>
                                      </p:cBhvr>
                                      <p:tavLst>
                                        <p:tav tm="0">
                                          <p:val>
                                            <p:fltVal val="0.5"/>
                                          </p:val>
                                        </p:tav>
                                        <p:tav tm="100000">
                                          <p:val>
                                            <p:strVal val="#ppt_x"/>
                                          </p:val>
                                        </p:tav>
                                      </p:tavLst>
                                    </p:anim>
                                    <p:anim calcmode="lin" valueType="num">
                                      <p:cBhvr>
                                        <p:cTn id="89" dur="500" fill="hold"/>
                                        <p:tgtEl>
                                          <p:spTgt spid="7"/>
                                        </p:tgtEl>
                                        <p:attrNameLst>
                                          <p:attrName>ppt_y</p:attrName>
                                        </p:attrNameLst>
                                      </p:cBhvr>
                                      <p:tavLst>
                                        <p:tav tm="0">
                                          <p:val>
                                            <p:fltVal val="0.5"/>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1+#ppt_w/2"/>
                                          </p:val>
                                        </p:tav>
                                        <p:tav tm="100000">
                                          <p:val>
                                            <p:strVal val="#ppt_x"/>
                                          </p:val>
                                        </p:tav>
                                      </p:tavLst>
                                    </p:anim>
                                    <p:anim calcmode="lin" valueType="num">
                                      <p:cBhvr additive="base">
                                        <p:cTn id="9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P spid="8" grpId="0" animBg="1"/>
      <p:bldP spid="11" grpId="0" animBg="1"/>
      <p:bldP spid="13" grpId="0" animBg="1"/>
      <p:bldP spid="15"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40AD63F-67AC-3A71-3205-40795F18C9FF}"/>
              </a:ext>
            </a:extLst>
          </p:cNvPr>
          <p:cNvSpPr/>
          <p:nvPr/>
        </p:nvSpPr>
        <p:spPr>
          <a:xfrm>
            <a:off x="3505811" y="1235242"/>
            <a:ext cx="2077320" cy="2827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D6B8E345-B2F4-1CCC-47C0-A050D2BAC34C}"/>
              </a:ext>
            </a:extLst>
          </p:cNvPr>
          <p:cNvSpPr/>
          <p:nvPr/>
        </p:nvSpPr>
        <p:spPr>
          <a:xfrm>
            <a:off x="333962" y="1244958"/>
            <a:ext cx="2064358" cy="2827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a:extLst>
              <a:ext uri="{FF2B5EF4-FFF2-40B4-BE49-F238E27FC236}">
                <a16:creationId xmlns:a16="http://schemas.microsoft.com/office/drawing/2014/main" id="{9673F0C9-8F7A-649A-A7D2-540BE716996B}"/>
              </a:ext>
            </a:extLst>
          </p:cNvPr>
          <p:cNvSpPr/>
          <p:nvPr/>
        </p:nvSpPr>
        <p:spPr>
          <a:xfrm>
            <a:off x="335026" y="787758"/>
            <a:ext cx="2073903" cy="32878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1" name="Ορθογώνιο 10">
            <a:extLst>
              <a:ext uri="{FF2B5EF4-FFF2-40B4-BE49-F238E27FC236}">
                <a16:creationId xmlns:a16="http://schemas.microsoft.com/office/drawing/2014/main" id="{0489DF84-AFE0-FBC1-CC6A-F8D56CAF3749}"/>
              </a:ext>
            </a:extLst>
          </p:cNvPr>
          <p:cNvSpPr/>
          <p:nvPr/>
        </p:nvSpPr>
        <p:spPr>
          <a:xfrm>
            <a:off x="3504318" y="1854557"/>
            <a:ext cx="2073903" cy="22135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58" name="Ομάδα 57">
            <a:extLst>
              <a:ext uri="{FF2B5EF4-FFF2-40B4-BE49-F238E27FC236}">
                <a16:creationId xmlns:a16="http://schemas.microsoft.com/office/drawing/2014/main" id="{5A8BAAF8-15EE-FEAA-B279-677C73325578}"/>
              </a:ext>
            </a:extLst>
          </p:cNvPr>
          <p:cNvGrpSpPr/>
          <p:nvPr/>
        </p:nvGrpSpPr>
        <p:grpSpPr>
          <a:xfrm>
            <a:off x="304800" y="444321"/>
            <a:ext cx="5304453" cy="3662967"/>
            <a:chOff x="304800" y="444321"/>
            <a:chExt cx="5304453" cy="3662967"/>
          </a:xfrm>
        </p:grpSpPr>
        <p:cxnSp>
          <p:nvCxnSpPr>
            <p:cNvPr id="3" name="Ευθεία γραμμή σύνδεσης 2">
              <a:extLst>
                <a:ext uri="{FF2B5EF4-FFF2-40B4-BE49-F238E27FC236}">
                  <a16:creationId xmlns:a16="http://schemas.microsoft.com/office/drawing/2014/main" id="{84A4C897-A4A8-3A9A-F3EB-B7366D154ABC}"/>
                </a:ext>
              </a:extLst>
            </p:cNvPr>
            <p:cNvCxnSpPr>
              <a:cxnSpLocks/>
            </p:cNvCxnSpPr>
            <p:nvPr/>
          </p:nvCxnSpPr>
          <p:spPr>
            <a:xfrm>
              <a:off x="304800" y="444321"/>
              <a:ext cx="0" cy="36576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B7F9A0B0-060F-C38C-70A7-0E67D5CA9236}"/>
                </a:ext>
              </a:extLst>
            </p:cNvPr>
            <p:cNvCxnSpPr>
              <a:cxnSpLocks/>
            </p:cNvCxnSpPr>
            <p:nvPr/>
          </p:nvCxnSpPr>
          <p:spPr>
            <a:xfrm>
              <a:off x="2438551" y="457200"/>
              <a:ext cx="0" cy="3391438"/>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5" name="Ευθεία γραμμή σύνδεσης 4">
              <a:extLst>
                <a:ext uri="{FF2B5EF4-FFF2-40B4-BE49-F238E27FC236}">
                  <a16:creationId xmlns:a16="http://schemas.microsoft.com/office/drawing/2014/main" id="{EF5CFD8A-E15B-8B82-8BD3-2888B8F4E4F6}"/>
                </a:ext>
              </a:extLst>
            </p:cNvPr>
            <p:cNvCxnSpPr>
              <a:cxnSpLocks/>
            </p:cNvCxnSpPr>
            <p:nvPr/>
          </p:nvCxnSpPr>
          <p:spPr>
            <a:xfrm flipH="1">
              <a:off x="310457" y="4090990"/>
              <a:ext cx="5298796"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a:extLst>
                <a:ext uri="{FF2B5EF4-FFF2-40B4-BE49-F238E27FC236}">
                  <a16:creationId xmlns:a16="http://schemas.microsoft.com/office/drawing/2014/main" id="{8271FDD0-41DA-21C8-5ED6-E1124AC7433A}"/>
                </a:ext>
              </a:extLst>
            </p:cNvPr>
            <p:cNvCxnSpPr>
              <a:cxnSpLocks/>
            </p:cNvCxnSpPr>
            <p:nvPr/>
          </p:nvCxnSpPr>
          <p:spPr>
            <a:xfrm>
              <a:off x="3475502" y="462567"/>
              <a:ext cx="0" cy="339895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a:extLst>
                <a:ext uri="{FF2B5EF4-FFF2-40B4-BE49-F238E27FC236}">
                  <a16:creationId xmlns:a16="http://schemas.microsoft.com/office/drawing/2014/main" id="{F8A4EFA0-282F-F3F3-E54B-0634D835C71B}"/>
                </a:ext>
              </a:extLst>
            </p:cNvPr>
            <p:cNvCxnSpPr>
              <a:cxnSpLocks/>
            </p:cNvCxnSpPr>
            <p:nvPr/>
          </p:nvCxnSpPr>
          <p:spPr>
            <a:xfrm>
              <a:off x="5609253" y="449688"/>
              <a:ext cx="0" cy="365760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a:extLst>
                <a:ext uri="{FF2B5EF4-FFF2-40B4-BE49-F238E27FC236}">
                  <a16:creationId xmlns:a16="http://schemas.microsoft.com/office/drawing/2014/main" id="{EB3D9431-81D8-045A-49B5-1E9C55017B12}"/>
                </a:ext>
              </a:extLst>
            </p:cNvPr>
            <p:cNvCxnSpPr>
              <a:cxnSpLocks/>
            </p:cNvCxnSpPr>
            <p:nvPr/>
          </p:nvCxnSpPr>
          <p:spPr>
            <a:xfrm flipH="1">
              <a:off x="2427941" y="3835758"/>
              <a:ext cx="1047560" cy="0"/>
            </a:xfrm>
            <a:prstGeom prst="line">
              <a:avLst/>
            </a:prstGeom>
            <a:ln w="38100">
              <a:solidFill>
                <a:srgbClr val="000066"/>
              </a:solidFill>
            </a:ln>
          </p:spPr>
          <p:style>
            <a:lnRef idx="1">
              <a:schemeClr val="accent1"/>
            </a:lnRef>
            <a:fillRef idx="0">
              <a:schemeClr val="accent1"/>
            </a:fillRef>
            <a:effectRef idx="0">
              <a:schemeClr val="accent1"/>
            </a:effectRef>
            <a:fontRef idx="minor">
              <a:schemeClr val="tx1"/>
            </a:fontRef>
          </p:style>
        </p:cxnSp>
      </p:grpSp>
      <p:sp>
        <p:nvSpPr>
          <p:cNvPr id="22" name="Ορθογώνιο 21">
            <a:extLst>
              <a:ext uri="{FF2B5EF4-FFF2-40B4-BE49-F238E27FC236}">
                <a16:creationId xmlns:a16="http://schemas.microsoft.com/office/drawing/2014/main" id="{E327888B-6856-64AA-6D40-A9736F268C57}"/>
              </a:ext>
            </a:extLst>
          </p:cNvPr>
          <p:cNvSpPr/>
          <p:nvPr/>
        </p:nvSpPr>
        <p:spPr>
          <a:xfrm>
            <a:off x="2362200" y="3856754"/>
            <a:ext cx="1166329" cy="213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2" name="Ευθύγραμμο βέλος σύνδεσης 1">
            <a:extLst>
              <a:ext uri="{FF2B5EF4-FFF2-40B4-BE49-F238E27FC236}">
                <a16:creationId xmlns:a16="http://schemas.microsoft.com/office/drawing/2014/main" id="{4B15D494-1EFF-98F5-8B7B-59B03369949F}"/>
              </a:ext>
            </a:extLst>
          </p:cNvPr>
          <p:cNvCxnSpPr>
            <a:cxnSpLocks/>
          </p:cNvCxnSpPr>
          <p:nvPr/>
        </p:nvCxnSpPr>
        <p:spPr>
          <a:xfrm>
            <a:off x="4545417" y="1854557"/>
            <a:ext cx="0" cy="2107843"/>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10951D38-7BBF-EA91-E897-97914DA38BCD}"/>
              </a:ext>
            </a:extLst>
          </p:cNvPr>
          <p:cNvSpPr txBox="1"/>
          <p:nvPr/>
        </p:nvSpPr>
        <p:spPr>
          <a:xfrm>
            <a:off x="4328252" y="2590800"/>
            <a:ext cx="495299" cy="461665"/>
          </a:xfrm>
          <a:prstGeom prst="rect">
            <a:avLst/>
          </a:prstGeom>
          <a:solidFill>
            <a:schemeClr val="accent1"/>
          </a:solidFill>
        </p:spPr>
        <p:txBody>
          <a:bodyPr wrap="square" rtlCol="0">
            <a:spAutoFit/>
          </a:bodyPr>
          <a:lstStyle/>
          <a:p>
            <a:r>
              <a:rPr lang="en-US" sz="2400" dirty="0" err="1">
                <a:solidFill>
                  <a:schemeClr val="bg2"/>
                </a:solidFill>
              </a:rPr>
              <a:t>h</a:t>
            </a:r>
            <a:r>
              <a:rPr lang="en-US" sz="2400" baseline="-25000" dirty="0" err="1">
                <a:solidFill>
                  <a:schemeClr val="bg2"/>
                </a:solidFill>
              </a:rPr>
              <a:t>B</a:t>
            </a:r>
            <a:endParaRPr lang="el-GR" sz="2400" baseline="-25000" dirty="0">
              <a:solidFill>
                <a:schemeClr val="bg2"/>
              </a:solidFill>
            </a:endParaRPr>
          </a:p>
        </p:txBody>
      </p:sp>
      <p:cxnSp>
        <p:nvCxnSpPr>
          <p:cNvPr id="12" name="Ευθύγραμμο βέλος σύνδεσης 11">
            <a:extLst>
              <a:ext uri="{FF2B5EF4-FFF2-40B4-BE49-F238E27FC236}">
                <a16:creationId xmlns:a16="http://schemas.microsoft.com/office/drawing/2014/main" id="{74DA3A86-ABC4-B05C-026C-B2EAEE81AAF8}"/>
              </a:ext>
            </a:extLst>
          </p:cNvPr>
          <p:cNvCxnSpPr>
            <a:cxnSpLocks/>
          </p:cNvCxnSpPr>
          <p:nvPr/>
        </p:nvCxnSpPr>
        <p:spPr>
          <a:xfrm>
            <a:off x="1383037" y="787758"/>
            <a:ext cx="0" cy="3174642"/>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05A02748-9A53-F0D7-D9B0-F78818B674BC}"/>
              </a:ext>
            </a:extLst>
          </p:cNvPr>
          <p:cNvSpPr txBox="1"/>
          <p:nvPr/>
        </p:nvSpPr>
        <p:spPr>
          <a:xfrm>
            <a:off x="1134675" y="2209800"/>
            <a:ext cx="495299" cy="461665"/>
          </a:xfrm>
          <a:prstGeom prst="rect">
            <a:avLst/>
          </a:prstGeom>
          <a:solidFill>
            <a:schemeClr val="accent1"/>
          </a:solidFill>
        </p:spPr>
        <p:txBody>
          <a:bodyPr wrap="square" rtlCol="0">
            <a:spAutoFit/>
          </a:bodyPr>
          <a:lstStyle/>
          <a:p>
            <a:r>
              <a:rPr lang="en-US" sz="2400" dirty="0" err="1">
                <a:solidFill>
                  <a:schemeClr val="bg2"/>
                </a:solidFill>
              </a:rPr>
              <a:t>h</a:t>
            </a:r>
            <a:r>
              <a:rPr lang="en-US" sz="2400" baseline="-25000" dirty="0" err="1">
                <a:solidFill>
                  <a:schemeClr val="bg2"/>
                </a:solidFill>
              </a:rPr>
              <a:t>A</a:t>
            </a:r>
            <a:endParaRPr lang="el-GR" sz="2400" baseline="-25000" dirty="0">
              <a:solidFill>
                <a:schemeClr val="bg2"/>
              </a:solidFill>
            </a:endParaRPr>
          </a:p>
        </p:txBody>
      </p:sp>
      <p:sp>
        <p:nvSpPr>
          <p:cNvPr id="21" name="Διάγραμμα ροής: Γραμμή σύνδεσης 20">
            <a:extLst>
              <a:ext uri="{FF2B5EF4-FFF2-40B4-BE49-F238E27FC236}">
                <a16:creationId xmlns:a16="http://schemas.microsoft.com/office/drawing/2014/main" id="{90FD4861-5E81-A6EF-4D56-723FAC29B8E3}"/>
              </a:ext>
            </a:extLst>
          </p:cNvPr>
          <p:cNvSpPr/>
          <p:nvPr/>
        </p:nvSpPr>
        <p:spPr>
          <a:xfrm>
            <a:off x="1307018" y="3961334"/>
            <a:ext cx="141667" cy="13717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3" name="Διάγραμμα ροής: Γραμμή σύνδεσης 22">
            <a:extLst>
              <a:ext uri="{FF2B5EF4-FFF2-40B4-BE49-F238E27FC236}">
                <a16:creationId xmlns:a16="http://schemas.microsoft.com/office/drawing/2014/main" id="{F33C777A-8FB0-5929-307F-01EE1B0A9D6E}"/>
              </a:ext>
            </a:extLst>
          </p:cNvPr>
          <p:cNvSpPr/>
          <p:nvPr/>
        </p:nvSpPr>
        <p:spPr>
          <a:xfrm>
            <a:off x="4478164" y="3946306"/>
            <a:ext cx="141667" cy="13717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l-GR"/>
          </a:p>
        </p:txBody>
      </p:sp>
      <p:sp>
        <p:nvSpPr>
          <p:cNvPr id="26" name="TextBox 25">
            <a:extLst>
              <a:ext uri="{FF2B5EF4-FFF2-40B4-BE49-F238E27FC236}">
                <a16:creationId xmlns:a16="http://schemas.microsoft.com/office/drawing/2014/main" id="{A89C14B2-6CF1-D54D-AF72-57FC94FCC142}"/>
              </a:ext>
            </a:extLst>
          </p:cNvPr>
          <p:cNvSpPr txBox="1"/>
          <p:nvPr/>
        </p:nvSpPr>
        <p:spPr>
          <a:xfrm>
            <a:off x="887381" y="3581400"/>
            <a:ext cx="399682" cy="461665"/>
          </a:xfrm>
          <a:prstGeom prst="rect">
            <a:avLst/>
          </a:prstGeom>
          <a:noFill/>
        </p:spPr>
        <p:txBody>
          <a:bodyPr wrap="square" rtlCol="0">
            <a:spAutoFit/>
          </a:bodyPr>
          <a:lstStyle/>
          <a:p>
            <a:r>
              <a:rPr lang="el-GR" sz="2400" b="1" dirty="0"/>
              <a:t>Α</a:t>
            </a:r>
          </a:p>
        </p:txBody>
      </p:sp>
      <p:sp>
        <p:nvSpPr>
          <p:cNvPr id="27" name="TextBox 26">
            <a:extLst>
              <a:ext uri="{FF2B5EF4-FFF2-40B4-BE49-F238E27FC236}">
                <a16:creationId xmlns:a16="http://schemas.microsoft.com/office/drawing/2014/main" id="{69B5B2F9-3DD7-32B2-3453-56E871396CD1}"/>
              </a:ext>
            </a:extLst>
          </p:cNvPr>
          <p:cNvSpPr txBox="1"/>
          <p:nvPr/>
        </p:nvSpPr>
        <p:spPr>
          <a:xfrm>
            <a:off x="4714808" y="3600149"/>
            <a:ext cx="399682" cy="461665"/>
          </a:xfrm>
          <a:prstGeom prst="rect">
            <a:avLst/>
          </a:prstGeom>
          <a:noFill/>
        </p:spPr>
        <p:txBody>
          <a:bodyPr wrap="square" rtlCol="0">
            <a:spAutoFit/>
          </a:bodyPr>
          <a:lstStyle/>
          <a:p>
            <a:r>
              <a:rPr lang="el-GR" sz="2400" b="1" dirty="0"/>
              <a:t>Β</a:t>
            </a:r>
          </a:p>
        </p:txBody>
      </p:sp>
      <p:sp>
        <p:nvSpPr>
          <p:cNvPr id="28" name="Ορθογώνιο: Στρογγύλεμα γωνιών 27">
            <a:extLst>
              <a:ext uri="{FF2B5EF4-FFF2-40B4-BE49-F238E27FC236}">
                <a16:creationId xmlns:a16="http://schemas.microsoft.com/office/drawing/2014/main" id="{316A029C-585D-45B2-98F0-7BD3B7F9FC06}"/>
              </a:ext>
            </a:extLst>
          </p:cNvPr>
          <p:cNvSpPr/>
          <p:nvPr/>
        </p:nvSpPr>
        <p:spPr>
          <a:xfrm>
            <a:off x="340421" y="4267200"/>
            <a:ext cx="702468"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err="1"/>
              <a:t>h</a:t>
            </a:r>
            <a:r>
              <a:rPr lang="en-US" sz="2400" baseline="-25000" dirty="0" err="1"/>
              <a:t>A</a:t>
            </a:r>
            <a:endParaRPr lang="el-GR" sz="2400" baseline="-25000" dirty="0"/>
          </a:p>
        </p:txBody>
      </p:sp>
      <p:sp>
        <p:nvSpPr>
          <p:cNvPr id="29" name="Σχήμα L 28">
            <a:extLst>
              <a:ext uri="{FF2B5EF4-FFF2-40B4-BE49-F238E27FC236}">
                <a16:creationId xmlns:a16="http://schemas.microsoft.com/office/drawing/2014/main" id="{61BB4DD7-AB2F-7710-371F-1ADFF3BFC123}"/>
              </a:ext>
            </a:extLst>
          </p:cNvPr>
          <p:cNvSpPr/>
          <p:nvPr/>
        </p:nvSpPr>
        <p:spPr>
          <a:xfrm rot="13269034">
            <a:off x="1205640" y="4368109"/>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30" name="Ορθογώνιο: Στρογγύλεμα γωνιών 29">
            <a:extLst>
              <a:ext uri="{FF2B5EF4-FFF2-40B4-BE49-F238E27FC236}">
                <a16:creationId xmlns:a16="http://schemas.microsoft.com/office/drawing/2014/main" id="{63147497-1521-B54A-C685-1131259E7602}"/>
              </a:ext>
            </a:extLst>
          </p:cNvPr>
          <p:cNvSpPr/>
          <p:nvPr/>
        </p:nvSpPr>
        <p:spPr>
          <a:xfrm>
            <a:off x="1752600" y="4267200"/>
            <a:ext cx="702468"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a:t>h</a:t>
            </a:r>
            <a:r>
              <a:rPr lang="en-US" sz="2400" baseline="-25000" dirty="0" err="1"/>
              <a:t>B</a:t>
            </a:r>
            <a:endParaRPr lang="el-GR" sz="2400" baseline="-25000" dirty="0"/>
          </a:p>
        </p:txBody>
      </p:sp>
      <p:sp>
        <p:nvSpPr>
          <p:cNvPr id="31" name="Φυσαλίδα ομιλίας: Ορθογώνιο 30">
            <a:extLst>
              <a:ext uri="{FF2B5EF4-FFF2-40B4-BE49-F238E27FC236}">
                <a16:creationId xmlns:a16="http://schemas.microsoft.com/office/drawing/2014/main" id="{497B1927-4B76-F9D5-3BFC-9F29CDFB31EF}"/>
              </a:ext>
            </a:extLst>
          </p:cNvPr>
          <p:cNvSpPr/>
          <p:nvPr/>
        </p:nvSpPr>
        <p:spPr>
          <a:xfrm>
            <a:off x="1600203" y="3366798"/>
            <a:ext cx="533397" cy="419095"/>
          </a:xfrm>
          <a:prstGeom prst="wedgeRectCallout">
            <a:avLst>
              <a:gd name="adj1" fmla="val -71538"/>
              <a:gd name="adj2" fmla="val 9323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A</a:t>
            </a:r>
            <a:endParaRPr lang="el-GR" sz="2400" dirty="0"/>
          </a:p>
        </p:txBody>
      </p:sp>
      <p:sp>
        <p:nvSpPr>
          <p:cNvPr id="32" name="Φυσαλίδα ομιλίας: Ορθογώνιο 31">
            <a:extLst>
              <a:ext uri="{FF2B5EF4-FFF2-40B4-BE49-F238E27FC236}">
                <a16:creationId xmlns:a16="http://schemas.microsoft.com/office/drawing/2014/main" id="{572BA36F-F759-17BD-BD4E-493F229AD9E0}"/>
              </a:ext>
            </a:extLst>
          </p:cNvPr>
          <p:cNvSpPr/>
          <p:nvPr/>
        </p:nvSpPr>
        <p:spPr>
          <a:xfrm>
            <a:off x="3772437" y="3366884"/>
            <a:ext cx="533397" cy="419095"/>
          </a:xfrm>
          <a:prstGeom prst="wedgeRectCallout">
            <a:avLst>
              <a:gd name="adj1" fmla="val 73332"/>
              <a:gd name="adj2" fmla="val 9323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P</a:t>
            </a:r>
            <a:r>
              <a:rPr lang="en-US" sz="2400" baseline="-25000" dirty="0"/>
              <a:t>B</a:t>
            </a:r>
            <a:endParaRPr lang="el-GR" sz="2400" dirty="0"/>
          </a:p>
        </p:txBody>
      </p:sp>
      <p:sp>
        <p:nvSpPr>
          <p:cNvPr id="33" name="Ορθογώνιο: Στρογγύλεμα γωνιών 32">
            <a:extLst>
              <a:ext uri="{FF2B5EF4-FFF2-40B4-BE49-F238E27FC236}">
                <a16:creationId xmlns:a16="http://schemas.microsoft.com/office/drawing/2014/main" id="{8193E27F-A495-3BF7-6CEA-B48B9A77B3C5}"/>
              </a:ext>
            </a:extLst>
          </p:cNvPr>
          <p:cNvSpPr/>
          <p:nvPr/>
        </p:nvSpPr>
        <p:spPr>
          <a:xfrm>
            <a:off x="3733800" y="4267200"/>
            <a:ext cx="702468"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P</a:t>
            </a:r>
            <a:r>
              <a:rPr lang="en-US" sz="2400" baseline="-25000" dirty="0"/>
              <a:t>A</a:t>
            </a:r>
            <a:endParaRPr lang="el-GR" sz="2400" baseline="-25000" dirty="0"/>
          </a:p>
        </p:txBody>
      </p:sp>
      <p:sp>
        <p:nvSpPr>
          <p:cNvPr id="34" name="Σχήμα L 33">
            <a:extLst>
              <a:ext uri="{FF2B5EF4-FFF2-40B4-BE49-F238E27FC236}">
                <a16:creationId xmlns:a16="http://schemas.microsoft.com/office/drawing/2014/main" id="{1B364880-9A3A-E0E9-27D9-9B517448D446}"/>
              </a:ext>
            </a:extLst>
          </p:cNvPr>
          <p:cNvSpPr/>
          <p:nvPr/>
        </p:nvSpPr>
        <p:spPr>
          <a:xfrm rot="13269034">
            <a:off x="4585560" y="4368110"/>
            <a:ext cx="304800" cy="304800"/>
          </a:xfrm>
          <a:prstGeom prst="corner">
            <a:avLst>
              <a:gd name="adj1" fmla="val 28889"/>
              <a:gd name="adj2" fmla="val 288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35" name="Ορθογώνιο: Στρογγύλεμα γωνιών 34">
            <a:extLst>
              <a:ext uri="{FF2B5EF4-FFF2-40B4-BE49-F238E27FC236}">
                <a16:creationId xmlns:a16="http://schemas.microsoft.com/office/drawing/2014/main" id="{84398C0F-B989-A45F-86FD-C9A9018366BE}"/>
              </a:ext>
            </a:extLst>
          </p:cNvPr>
          <p:cNvSpPr/>
          <p:nvPr/>
        </p:nvSpPr>
        <p:spPr>
          <a:xfrm>
            <a:off x="5181600" y="4267200"/>
            <a:ext cx="702468" cy="533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P</a:t>
            </a:r>
            <a:r>
              <a:rPr lang="en-US" sz="2400" baseline="-25000" dirty="0"/>
              <a:t>B</a:t>
            </a:r>
            <a:endParaRPr lang="el-GR" sz="2400" baseline="-25000" dirty="0"/>
          </a:p>
        </p:txBody>
      </p:sp>
      <p:sp>
        <p:nvSpPr>
          <p:cNvPr id="36" name="Φυσαλίδα ομιλίας: Ορθογώνιο με στρογγυλεμένες γωνίες 35">
            <a:extLst>
              <a:ext uri="{FF2B5EF4-FFF2-40B4-BE49-F238E27FC236}">
                <a16:creationId xmlns:a16="http://schemas.microsoft.com/office/drawing/2014/main" id="{194A120B-DA55-7563-6B56-3463FAC2A21D}"/>
              </a:ext>
            </a:extLst>
          </p:cNvPr>
          <p:cNvSpPr/>
          <p:nvPr/>
        </p:nvSpPr>
        <p:spPr>
          <a:xfrm>
            <a:off x="6104017" y="507641"/>
            <a:ext cx="2699559" cy="1321159"/>
          </a:xfrm>
          <a:prstGeom prst="wedgeRoundRectCallout">
            <a:avLst>
              <a:gd name="adj1" fmla="val -71919"/>
              <a:gd name="adj2" fmla="val 4801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Έστω η στάθμη του υγρού στα δύο δοχεία δε βρίσκεται στο ίδιο  επίπεδο</a:t>
            </a:r>
          </a:p>
        </p:txBody>
      </p:sp>
      <p:sp>
        <p:nvSpPr>
          <p:cNvPr id="44" name="Βέλος: Δεξιό 43">
            <a:extLst>
              <a:ext uri="{FF2B5EF4-FFF2-40B4-BE49-F238E27FC236}">
                <a16:creationId xmlns:a16="http://schemas.microsoft.com/office/drawing/2014/main" id="{0A4FB2D5-1BB5-D747-A253-25F10A9DDF6D}"/>
              </a:ext>
            </a:extLst>
          </p:cNvPr>
          <p:cNvSpPr/>
          <p:nvPr/>
        </p:nvSpPr>
        <p:spPr>
          <a:xfrm>
            <a:off x="2743200" y="4385965"/>
            <a:ext cx="724437" cy="2733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5" name="Ορθογώνιο: Στρογγύλεμα γωνιών 44">
            <a:extLst>
              <a:ext uri="{FF2B5EF4-FFF2-40B4-BE49-F238E27FC236}">
                <a16:creationId xmlns:a16="http://schemas.microsoft.com/office/drawing/2014/main" id="{E06AC33B-3352-86A2-A082-D2E449465A2C}"/>
              </a:ext>
            </a:extLst>
          </p:cNvPr>
          <p:cNvSpPr/>
          <p:nvPr/>
        </p:nvSpPr>
        <p:spPr>
          <a:xfrm>
            <a:off x="6007228" y="2107841"/>
            <a:ext cx="2831972" cy="13211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Έστω δύο σημεία Α και Β στον πυθμένα των δύο δοχείων (βρίσκονται στο ίδιο επίπεδο)</a:t>
            </a:r>
          </a:p>
        </p:txBody>
      </p:sp>
      <p:sp>
        <p:nvSpPr>
          <p:cNvPr id="46" name="Ορθογώνιο: Στρογγύλεμα γωνιών 45">
            <a:extLst>
              <a:ext uri="{FF2B5EF4-FFF2-40B4-BE49-F238E27FC236}">
                <a16:creationId xmlns:a16="http://schemas.microsoft.com/office/drawing/2014/main" id="{1C6A1C24-F7CF-8895-3A9C-F9341CB007CA}"/>
              </a:ext>
            </a:extLst>
          </p:cNvPr>
          <p:cNvSpPr/>
          <p:nvPr/>
        </p:nvSpPr>
        <p:spPr>
          <a:xfrm>
            <a:off x="7135652" y="4161455"/>
            <a:ext cx="1730695" cy="62008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Το υγρό δεν ισορροπεί</a:t>
            </a:r>
          </a:p>
        </p:txBody>
      </p:sp>
      <p:sp>
        <p:nvSpPr>
          <p:cNvPr id="47" name="Βέλος: Δεξιό 46">
            <a:extLst>
              <a:ext uri="{FF2B5EF4-FFF2-40B4-BE49-F238E27FC236}">
                <a16:creationId xmlns:a16="http://schemas.microsoft.com/office/drawing/2014/main" id="{42CEB355-BC7E-FB24-201D-FE76CDBA118F}"/>
              </a:ext>
            </a:extLst>
          </p:cNvPr>
          <p:cNvSpPr/>
          <p:nvPr/>
        </p:nvSpPr>
        <p:spPr>
          <a:xfrm>
            <a:off x="6132845" y="4392781"/>
            <a:ext cx="724437" cy="2733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48" name="Ορθογώνιο: Στρογγύλεμα γωνιών 47">
            <a:extLst>
              <a:ext uri="{FF2B5EF4-FFF2-40B4-BE49-F238E27FC236}">
                <a16:creationId xmlns:a16="http://schemas.microsoft.com/office/drawing/2014/main" id="{7F428ADB-3494-B62E-D79C-6236BEC60356}"/>
              </a:ext>
            </a:extLst>
          </p:cNvPr>
          <p:cNvSpPr/>
          <p:nvPr/>
        </p:nvSpPr>
        <p:spPr>
          <a:xfrm>
            <a:off x="1522321" y="5067363"/>
            <a:ext cx="5486396" cy="6200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Θα υπάρχει ροή υγρού από το σημείο υψηλότερης πίεσης προς το σημείο χαμηλότερης πίεσης</a:t>
            </a:r>
          </a:p>
        </p:txBody>
      </p:sp>
      <p:cxnSp>
        <p:nvCxnSpPr>
          <p:cNvPr id="50" name="Ευθύγραμμο βέλος σύνδεσης 49">
            <a:extLst>
              <a:ext uri="{FF2B5EF4-FFF2-40B4-BE49-F238E27FC236}">
                <a16:creationId xmlns:a16="http://schemas.microsoft.com/office/drawing/2014/main" id="{2452B462-17DB-0597-8BC3-28747BC742DC}"/>
              </a:ext>
            </a:extLst>
          </p:cNvPr>
          <p:cNvCxnSpPr>
            <a:cxnSpLocks/>
          </p:cNvCxnSpPr>
          <p:nvPr/>
        </p:nvCxnSpPr>
        <p:spPr>
          <a:xfrm>
            <a:off x="2065722" y="3962400"/>
            <a:ext cx="1844690" cy="558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Ορθογώνιο: Στρογγύλεμα γωνιών 54">
            <a:extLst>
              <a:ext uri="{FF2B5EF4-FFF2-40B4-BE49-F238E27FC236}">
                <a16:creationId xmlns:a16="http://schemas.microsoft.com/office/drawing/2014/main" id="{C647A0D0-BCD8-B523-E4A6-36EA35882EAB}"/>
              </a:ext>
            </a:extLst>
          </p:cNvPr>
          <p:cNvSpPr/>
          <p:nvPr/>
        </p:nvSpPr>
        <p:spPr>
          <a:xfrm>
            <a:off x="228600" y="5963518"/>
            <a:ext cx="4594950" cy="67876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Η ροή θα σταματήσει όταν οι πιέσεις στα σημεία Α και Β θα εξισωθούν. </a:t>
            </a:r>
            <a:endParaRPr lang="el-GR" sz="2400" b="1" baseline="-25000" dirty="0"/>
          </a:p>
        </p:txBody>
      </p:sp>
      <p:sp>
        <p:nvSpPr>
          <p:cNvPr id="56" name="Βέλος: Με γωνία 55">
            <a:extLst>
              <a:ext uri="{FF2B5EF4-FFF2-40B4-BE49-F238E27FC236}">
                <a16:creationId xmlns:a16="http://schemas.microsoft.com/office/drawing/2014/main" id="{5C980730-D6E2-68E1-3178-085667E95FF7}"/>
              </a:ext>
            </a:extLst>
          </p:cNvPr>
          <p:cNvSpPr/>
          <p:nvPr/>
        </p:nvSpPr>
        <p:spPr>
          <a:xfrm rot="10800000">
            <a:off x="7086601" y="4876800"/>
            <a:ext cx="914400" cy="533399"/>
          </a:xfrm>
          <a:prstGeom prst="ben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60" name="Βέλος: Με γωνία 59">
            <a:extLst>
              <a:ext uri="{FF2B5EF4-FFF2-40B4-BE49-F238E27FC236}">
                <a16:creationId xmlns:a16="http://schemas.microsoft.com/office/drawing/2014/main" id="{D67A5A26-45F3-247C-B558-E548F8017807}"/>
              </a:ext>
            </a:extLst>
          </p:cNvPr>
          <p:cNvSpPr/>
          <p:nvPr/>
        </p:nvSpPr>
        <p:spPr>
          <a:xfrm rot="16200000" flipH="1">
            <a:off x="666152" y="5085752"/>
            <a:ext cx="579791" cy="983504"/>
          </a:xfrm>
          <a:prstGeom prst="ben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solidFill>
                <a:schemeClr val="tx1"/>
              </a:solidFill>
            </a:endParaRPr>
          </a:p>
        </p:txBody>
      </p:sp>
      <p:sp>
        <p:nvSpPr>
          <p:cNvPr id="61" name="Ορθογώνιο: Στρογγύλεμα γωνιών 60">
            <a:extLst>
              <a:ext uri="{FF2B5EF4-FFF2-40B4-BE49-F238E27FC236}">
                <a16:creationId xmlns:a16="http://schemas.microsoft.com/office/drawing/2014/main" id="{46878DDD-C8E7-74B9-2CCF-EC4330D71525}"/>
              </a:ext>
            </a:extLst>
          </p:cNvPr>
          <p:cNvSpPr/>
          <p:nvPr/>
        </p:nvSpPr>
        <p:spPr>
          <a:xfrm>
            <a:off x="6110997" y="6036198"/>
            <a:ext cx="2831972" cy="5334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b="1"/>
              <a:t>Δηλαδή όταν </a:t>
            </a:r>
            <a:r>
              <a:rPr lang="en-US" sz="2400" b="1"/>
              <a:t>h</a:t>
            </a:r>
            <a:r>
              <a:rPr lang="en-US" sz="2400" b="1" baseline="-25000"/>
              <a:t>A</a:t>
            </a:r>
            <a:r>
              <a:rPr lang="en-US" sz="2400" b="1"/>
              <a:t> = h</a:t>
            </a:r>
            <a:r>
              <a:rPr lang="en-US" sz="2400" b="1" baseline="-25000"/>
              <a:t>B</a:t>
            </a:r>
            <a:endParaRPr lang="el-GR" dirty="0"/>
          </a:p>
        </p:txBody>
      </p:sp>
      <p:sp>
        <p:nvSpPr>
          <p:cNvPr id="62" name="Βέλος: Δεξιό 61">
            <a:extLst>
              <a:ext uri="{FF2B5EF4-FFF2-40B4-BE49-F238E27FC236}">
                <a16:creationId xmlns:a16="http://schemas.microsoft.com/office/drawing/2014/main" id="{FF3EF4B2-9EDE-5CB7-3F5F-9436A6968420}"/>
              </a:ext>
            </a:extLst>
          </p:cNvPr>
          <p:cNvSpPr/>
          <p:nvPr/>
        </p:nvSpPr>
        <p:spPr>
          <a:xfrm>
            <a:off x="5105400" y="6166207"/>
            <a:ext cx="724437" cy="2733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cxnSp>
        <p:nvCxnSpPr>
          <p:cNvPr id="16" name="Ευθύγραμμο βέλος σύνδεσης 15">
            <a:extLst>
              <a:ext uri="{FF2B5EF4-FFF2-40B4-BE49-F238E27FC236}">
                <a16:creationId xmlns:a16="http://schemas.microsoft.com/office/drawing/2014/main" id="{26F47023-EBA6-3551-6162-87D2EE07308E}"/>
              </a:ext>
            </a:extLst>
          </p:cNvPr>
          <p:cNvCxnSpPr>
            <a:cxnSpLocks/>
            <a:stCxn id="10" idx="0"/>
          </p:cNvCxnSpPr>
          <p:nvPr/>
        </p:nvCxnSpPr>
        <p:spPr>
          <a:xfrm flipH="1">
            <a:off x="4544216" y="1235242"/>
            <a:ext cx="255" cy="2777600"/>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7" name="TextBox 16">
            <a:extLst>
              <a:ext uri="{FF2B5EF4-FFF2-40B4-BE49-F238E27FC236}">
                <a16:creationId xmlns:a16="http://schemas.microsoft.com/office/drawing/2014/main" id="{737317D3-D8E2-5F19-B99C-6E8B06B1E484}"/>
              </a:ext>
            </a:extLst>
          </p:cNvPr>
          <p:cNvSpPr txBox="1"/>
          <p:nvPr/>
        </p:nvSpPr>
        <p:spPr>
          <a:xfrm>
            <a:off x="4336577" y="2357735"/>
            <a:ext cx="495299" cy="461665"/>
          </a:xfrm>
          <a:prstGeom prst="rect">
            <a:avLst/>
          </a:prstGeom>
          <a:solidFill>
            <a:schemeClr val="accent1"/>
          </a:solidFill>
        </p:spPr>
        <p:txBody>
          <a:bodyPr wrap="square" rtlCol="0">
            <a:spAutoFit/>
          </a:bodyPr>
          <a:lstStyle/>
          <a:p>
            <a:r>
              <a:rPr lang="en-US" sz="2400" dirty="0" err="1">
                <a:solidFill>
                  <a:schemeClr val="bg2"/>
                </a:solidFill>
              </a:rPr>
              <a:t>h</a:t>
            </a:r>
            <a:r>
              <a:rPr lang="en-US" sz="2400" baseline="-25000" dirty="0" err="1">
                <a:solidFill>
                  <a:schemeClr val="bg2"/>
                </a:solidFill>
              </a:rPr>
              <a:t>B</a:t>
            </a:r>
            <a:endParaRPr lang="el-GR" sz="2400" baseline="-25000" dirty="0">
              <a:solidFill>
                <a:schemeClr val="bg2"/>
              </a:solidFill>
            </a:endParaRPr>
          </a:p>
        </p:txBody>
      </p:sp>
      <p:cxnSp>
        <p:nvCxnSpPr>
          <p:cNvPr id="18" name="Ευθύγραμμο βέλος σύνδεσης 17">
            <a:extLst>
              <a:ext uri="{FF2B5EF4-FFF2-40B4-BE49-F238E27FC236}">
                <a16:creationId xmlns:a16="http://schemas.microsoft.com/office/drawing/2014/main" id="{ECDF7162-6247-ACD1-3EE0-DA9B9BF86EAE}"/>
              </a:ext>
            </a:extLst>
          </p:cNvPr>
          <p:cNvCxnSpPr>
            <a:cxnSpLocks/>
          </p:cNvCxnSpPr>
          <p:nvPr/>
        </p:nvCxnSpPr>
        <p:spPr>
          <a:xfrm>
            <a:off x="1391362" y="1244958"/>
            <a:ext cx="0" cy="2767884"/>
          </a:xfrm>
          <a:prstGeom prst="straightConnector1">
            <a:avLst/>
          </a:prstGeom>
          <a:ln w="31750">
            <a:solidFill>
              <a:srgbClr val="006600"/>
            </a:solidFill>
            <a:headEnd type="triangle" w="lg" len="med"/>
            <a:tailEnd type="triangle" w="lg" len="med"/>
          </a:ln>
        </p:spPr>
        <p:style>
          <a:lnRef idx="2">
            <a:schemeClr val="accent2"/>
          </a:lnRef>
          <a:fillRef idx="0">
            <a:schemeClr val="accent2"/>
          </a:fillRef>
          <a:effectRef idx="1">
            <a:schemeClr val="accent2"/>
          </a:effectRef>
          <a:fontRef idx="minor">
            <a:schemeClr val="tx1"/>
          </a:fontRef>
        </p:style>
      </p:cxnSp>
      <p:sp>
        <p:nvSpPr>
          <p:cNvPr id="19" name="TextBox 18">
            <a:extLst>
              <a:ext uri="{FF2B5EF4-FFF2-40B4-BE49-F238E27FC236}">
                <a16:creationId xmlns:a16="http://schemas.microsoft.com/office/drawing/2014/main" id="{72B3D76E-AE97-F4D1-6615-F59316CBEEF2}"/>
              </a:ext>
            </a:extLst>
          </p:cNvPr>
          <p:cNvSpPr txBox="1"/>
          <p:nvPr/>
        </p:nvSpPr>
        <p:spPr>
          <a:xfrm>
            <a:off x="1143000" y="2357735"/>
            <a:ext cx="495299" cy="461665"/>
          </a:xfrm>
          <a:prstGeom prst="rect">
            <a:avLst/>
          </a:prstGeom>
          <a:solidFill>
            <a:schemeClr val="accent1"/>
          </a:solidFill>
        </p:spPr>
        <p:txBody>
          <a:bodyPr wrap="square" rtlCol="0">
            <a:spAutoFit/>
          </a:bodyPr>
          <a:lstStyle/>
          <a:p>
            <a:r>
              <a:rPr lang="en-US" sz="2400" dirty="0" err="1">
                <a:solidFill>
                  <a:schemeClr val="bg2"/>
                </a:solidFill>
              </a:rPr>
              <a:t>h</a:t>
            </a:r>
            <a:r>
              <a:rPr lang="en-US" sz="2400" baseline="-25000" dirty="0" err="1">
                <a:solidFill>
                  <a:schemeClr val="bg2"/>
                </a:solidFill>
              </a:rPr>
              <a:t>A</a:t>
            </a:r>
            <a:endParaRPr lang="el-GR" sz="2400" baseline="-25000" dirty="0">
              <a:solidFill>
                <a:schemeClr val="bg2"/>
              </a:solidFill>
            </a:endParaRPr>
          </a:p>
        </p:txBody>
      </p:sp>
    </p:spTree>
    <p:custDataLst>
      <p:tags r:id="rId1"/>
    </p:custDataLst>
    <p:extLst>
      <p:ext uri="{BB962C8B-B14F-4D97-AF65-F5344CB8AC3E}">
        <p14:creationId xmlns:p14="http://schemas.microsoft.com/office/powerpoint/2010/main" val="31055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outVertical)">
                                      <p:cBhvr>
                                        <p:cTn id="11" dur="500"/>
                                        <p:tgtEl>
                                          <p:spTgt spid="22"/>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750"/>
                                        <p:tgtEl>
                                          <p:spTgt spid="11"/>
                                        </p:tgtEl>
                                      </p:cBhvr>
                                    </p:animEffect>
                                  </p:childTnLst>
                                </p:cTn>
                              </p:par>
                              <p:par>
                                <p:cTn id="19" presetID="17" presetClass="entr" presetSubtype="8" fill="hold" grpId="0" nodeType="withEffect">
                                  <p:stCondLst>
                                    <p:cond delay="750"/>
                                  </p:stCondLst>
                                  <p:childTnLst>
                                    <p:set>
                                      <p:cBhvr>
                                        <p:cTn id="20" dur="1" fill="hold">
                                          <p:stCondLst>
                                            <p:cond delay="0"/>
                                          </p:stCondLst>
                                        </p:cTn>
                                        <p:tgtEl>
                                          <p:spTgt spid="36"/>
                                        </p:tgtEl>
                                        <p:attrNameLst>
                                          <p:attrName>style.visibility</p:attrName>
                                        </p:attrNameLst>
                                      </p:cBhvr>
                                      <p:to>
                                        <p:strVal val="visible"/>
                                      </p:to>
                                    </p:set>
                                    <p:anim calcmode="lin" valueType="num">
                                      <p:cBhvr>
                                        <p:cTn id="21" dur="750" fill="hold"/>
                                        <p:tgtEl>
                                          <p:spTgt spid="36"/>
                                        </p:tgtEl>
                                        <p:attrNameLst>
                                          <p:attrName>ppt_x</p:attrName>
                                        </p:attrNameLst>
                                      </p:cBhvr>
                                      <p:tavLst>
                                        <p:tav tm="0">
                                          <p:val>
                                            <p:strVal val="#ppt_x-#ppt_w/2"/>
                                          </p:val>
                                        </p:tav>
                                        <p:tav tm="100000">
                                          <p:val>
                                            <p:strVal val="#ppt_x"/>
                                          </p:val>
                                        </p:tav>
                                      </p:tavLst>
                                    </p:anim>
                                    <p:anim calcmode="lin" valueType="num">
                                      <p:cBhvr>
                                        <p:cTn id="22" dur="750" fill="hold"/>
                                        <p:tgtEl>
                                          <p:spTgt spid="36"/>
                                        </p:tgtEl>
                                        <p:attrNameLst>
                                          <p:attrName>ppt_y</p:attrName>
                                        </p:attrNameLst>
                                      </p:cBhvr>
                                      <p:tavLst>
                                        <p:tav tm="0">
                                          <p:val>
                                            <p:strVal val="#ppt_y"/>
                                          </p:val>
                                        </p:tav>
                                        <p:tav tm="100000">
                                          <p:val>
                                            <p:strVal val="#ppt_y"/>
                                          </p:val>
                                        </p:tav>
                                      </p:tavLst>
                                    </p:anim>
                                    <p:anim calcmode="lin" valueType="num">
                                      <p:cBhvr>
                                        <p:cTn id="23" dur="750" fill="hold"/>
                                        <p:tgtEl>
                                          <p:spTgt spid="36"/>
                                        </p:tgtEl>
                                        <p:attrNameLst>
                                          <p:attrName>ppt_w</p:attrName>
                                        </p:attrNameLst>
                                      </p:cBhvr>
                                      <p:tavLst>
                                        <p:tav tm="0">
                                          <p:val>
                                            <p:fltVal val="0"/>
                                          </p:val>
                                        </p:tav>
                                        <p:tav tm="100000">
                                          <p:val>
                                            <p:strVal val="#ppt_w"/>
                                          </p:val>
                                        </p:tav>
                                      </p:tavLst>
                                    </p:anim>
                                    <p:anim calcmode="lin" valueType="num">
                                      <p:cBhvr>
                                        <p:cTn id="24" dur="75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750"/>
                                        <p:tgtEl>
                                          <p:spTgt spid="45"/>
                                        </p:tgtEl>
                                      </p:cBhvr>
                                    </p:animEffect>
                                  </p:childTnLst>
                                </p:cTn>
                              </p:par>
                              <p:par>
                                <p:cTn id="30" presetID="23" presetClass="entr" presetSubtype="32" fill="hold" grpId="0" nodeType="withEffect">
                                  <p:stCondLst>
                                    <p:cond delay="250"/>
                                  </p:stCondLst>
                                  <p:childTnLst>
                                    <p:set>
                                      <p:cBhvr>
                                        <p:cTn id="31" dur="1" fill="hold">
                                          <p:stCondLst>
                                            <p:cond delay="0"/>
                                          </p:stCondLst>
                                        </p:cTn>
                                        <p:tgtEl>
                                          <p:spTgt spid="21"/>
                                        </p:tgtEl>
                                        <p:attrNameLst>
                                          <p:attrName>style.visibility</p:attrName>
                                        </p:attrNameLst>
                                      </p:cBhvr>
                                      <p:to>
                                        <p:strVal val="visible"/>
                                      </p:to>
                                    </p:set>
                                    <p:anim calcmode="lin" valueType="num">
                                      <p:cBhvr>
                                        <p:cTn id="32" dur="750" fill="hold"/>
                                        <p:tgtEl>
                                          <p:spTgt spid="21"/>
                                        </p:tgtEl>
                                        <p:attrNameLst>
                                          <p:attrName>ppt_w</p:attrName>
                                        </p:attrNameLst>
                                      </p:cBhvr>
                                      <p:tavLst>
                                        <p:tav tm="0">
                                          <p:val>
                                            <p:strVal val="4*#ppt_w"/>
                                          </p:val>
                                        </p:tav>
                                        <p:tav tm="100000">
                                          <p:val>
                                            <p:strVal val="#ppt_w"/>
                                          </p:val>
                                        </p:tav>
                                      </p:tavLst>
                                    </p:anim>
                                    <p:anim calcmode="lin" valueType="num">
                                      <p:cBhvr>
                                        <p:cTn id="33" dur="750" fill="hold"/>
                                        <p:tgtEl>
                                          <p:spTgt spid="21"/>
                                        </p:tgtEl>
                                        <p:attrNameLst>
                                          <p:attrName>ppt_h</p:attrName>
                                        </p:attrNameLst>
                                      </p:cBhvr>
                                      <p:tavLst>
                                        <p:tav tm="0">
                                          <p:val>
                                            <p:strVal val="4*#ppt_h"/>
                                          </p:val>
                                        </p:tav>
                                        <p:tav tm="100000">
                                          <p:val>
                                            <p:strVal val="#ppt_h"/>
                                          </p:val>
                                        </p:tav>
                                      </p:tavLst>
                                    </p:anim>
                                  </p:childTnLst>
                                </p:cTn>
                              </p:par>
                              <p:par>
                                <p:cTn id="34" presetID="23" presetClass="entr" presetSubtype="32" fill="hold" grpId="0" nodeType="withEffect">
                                  <p:stCondLst>
                                    <p:cond delay="250"/>
                                  </p:stCondLst>
                                  <p:childTnLst>
                                    <p:set>
                                      <p:cBhvr>
                                        <p:cTn id="35" dur="1" fill="hold">
                                          <p:stCondLst>
                                            <p:cond delay="0"/>
                                          </p:stCondLst>
                                        </p:cTn>
                                        <p:tgtEl>
                                          <p:spTgt spid="23"/>
                                        </p:tgtEl>
                                        <p:attrNameLst>
                                          <p:attrName>style.visibility</p:attrName>
                                        </p:attrNameLst>
                                      </p:cBhvr>
                                      <p:to>
                                        <p:strVal val="visible"/>
                                      </p:to>
                                    </p:set>
                                    <p:anim calcmode="lin" valueType="num">
                                      <p:cBhvr>
                                        <p:cTn id="36" dur="750" fill="hold"/>
                                        <p:tgtEl>
                                          <p:spTgt spid="23"/>
                                        </p:tgtEl>
                                        <p:attrNameLst>
                                          <p:attrName>ppt_w</p:attrName>
                                        </p:attrNameLst>
                                      </p:cBhvr>
                                      <p:tavLst>
                                        <p:tav tm="0">
                                          <p:val>
                                            <p:strVal val="4*#ppt_w"/>
                                          </p:val>
                                        </p:tav>
                                        <p:tav tm="100000">
                                          <p:val>
                                            <p:strVal val="#ppt_w"/>
                                          </p:val>
                                        </p:tav>
                                      </p:tavLst>
                                    </p:anim>
                                    <p:anim calcmode="lin" valueType="num">
                                      <p:cBhvr>
                                        <p:cTn id="37" dur="750" fill="hold"/>
                                        <p:tgtEl>
                                          <p:spTgt spid="23"/>
                                        </p:tgtEl>
                                        <p:attrNameLst>
                                          <p:attrName>ppt_h</p:attrName>
                                        </p:attrNameLst>
                                      </p:cBhvr>
                                      <p:tavLst>
                                        <p:tav tm="0">
                                          <p:val>
                                            <p:strVal val="4*#ppt_h"/>
                                          </p:val>
                                        </p:tav>
                                        <p:tav tm="100000">
                                          <p:val>
                                            <p:strVal val="#ppt_h"/>
                                          </p:val>
                                        </p:tav>
                                      </p:tavLst>
                                    </p:anim>
                                  </p:childTnLst>
                                </p:cTn>
                              </p:par>
                              <p:par>
                                <p:cTn id="38" presetID="10" presetClass="entr" presetSubtype="0" fill="hold" grpId="0" nodeType="withEffect">
                                  <p:stCondLst>
                                    <p:cond delay="25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outHorizontal)">
                                      <p:cBhvr>
                                        <p:cTn id="48" dur="10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750" fill="hold"/>
                                        <p:tgtEl>
                                          <p:spTgt spid="13"/>
                                        </p:tgtEl>
                                        <p:attrNameLst>
                                          <p:attrName>ppt_w</p:attrName>
                                        </p:attrNameLst>
                                      </p:cBhvr>
                                      <p:tavLst>
                                        <p:tav tm="0">
                                          <p:val>
                                            <p:fltVal val="0"/>
                                          </p:val>
                                        </p:tav>
                                        <p:tav tm="100000">
                                          <p:val>
                                            <p:strVal val="#ppt_w"/>
                                          </p:val>
                                        </p:tav>
                                      </p:tavLst>
                                    </p:anim>
                                    <p:anim calcmode="lin" valueType="num">
                                      <p:cBhvr>
                                        <p:cTn id="52" dur="750" fill="hold"/>
                                        <p:tgtEl>
                                          <p:spTgt spid="13"/>
                                        </p:tgtEl>
                                        <p:attrNameLst>
                                          <p:attrName>ppt_h</p:attrName>
                                        </p:attrNameLst>
                                      </p:cBhvr>
                                      <p:tavLst>
                                        <p:tav tm="0">
                                          <p:val>
                                            <p:fltVal val="0"/>
                                          </p:val>
                                        </p:tav>
                                        <p:tav tm="100000">
                                          <p:val>
                                            <p:strVal val="#ppt_h"/>
                                          </p:val>
                                        </p:tav>
                                      </p:tavLst>
                                    </p:anim>
                                    <p:animEffect transition="in" filter="fade">
                                      <p:cBhvr>
                                        <p:cTn id="53" dur="75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42"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outHorizontal)">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750" fill="hold"/>
                                        <p:tgtEl>
                                          <p:spTgt spid="7"/>
                                        </p:tgtEl>
                                        <p:attrNameLst>
                                          <p:attrName>ppt_w</p:attrName>
                                        </p:attrNameLst>
                                      </p:cBhvr>
                                      <p:tavLst>
                                        <p:tav tm="0">
                                          <p:val>
                                            <p:fltVal val="0"/>
                                          </p:val>
                                        </p:tav>
                                        <p:tav tm="100000">
                                          <p:val>
                                            <p:strVal val="#ppt_w"/>
                                          </p:val>
                                        </p:tav>
                                      </p:tavLst>
                                    </p:anim>
                                    <p:anim calcmode="lin" valueType="num">
                                      <p:cBhvr>
                                        <p:cTn id="62" dur="750" fill="hold"/>
                                        <p:tgtEl>
                                          <p:spTgt spid="7"/>
                                        </p:tgtEl>
                                        <p:attrNameLst>
                                          <p:attrName>ppt_h</p:attrName>
                                        </p:attrNameLst>
                                      </p:cBhvr>
                                      <p:tavLst>
                                        <p:tav tm="0">
                                          <p:val>
                                            <p:fltVal val="0"/>
                                          </p:val>
                                        </p:tav>
                                        <p:tav tm="100000">
                                          <p:val>
                                            <p:strVal val="#ppt_h"/>
                                          </p:val>
                                        </p:tav>
                                      </p:tavLst>
                                    </p:anim>
                                    <p:animEffect transition="in" filter="fade">
                                      <p:cBhvr>
                                        <p:cTn id="63" dur="75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3"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strips(upRight)">
                                      <p:cBhvr>
                                        <p:cTn id="68" dur="75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9"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strips(upLeft)">
                                      <p:cBhvr>
                                        <p:cTn id="73" dur="750"/>
                                        <p:tgtEl>
                                          <p:spTgt spid="3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750"/>
                                        <p:tgtEl>
                                          <p:spTgt spid="28"/>
                                        </p:tgtEl>
                                      </p:cBhvr>
                                    </p:animEffect>
                                  </p:childTnLst>
                                </p:cTn>
                              </p:par>
                            </p:childTnLst>
                          </p:cTn>
                        </p:par>
                        <p:par>
                          <p:cTn id="79" fill="hold">
                            <p:stCondLst>
                              <p:cond delay="75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par>
                          <p:cTn id="83" fill="hold">
                            <p:stCondLst>
                              <p:cond delay="125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75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par>
                          <p:cTn id="92" fill="hold">
                            <p:stCondLst>
                              <p:cond delay="75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750"/>
                                        <p:tgtEl>
                                          <p:spTgt spid="33"/>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par>
                          <p:cTn id="100" fill="hold">
                            <p:stCondLst>
                              <p:cond delay="20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75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left)">
                                      <p:cBhvr>
                                        <p:cTn id="108" dur="750"/>
                                        <p:tgtEl>
                                          <p:spTgt spid="47"/>
                                        </p:tgtEl>
                                      </p:cBhvr>
                                    </p:animEffect>
                                  </p:childTnLst>
                                </p:cTn>
                              </p:par>
                              <p:par>
                                <p:cTn id="109" presetID="53" presetClass="entr" presetSubtype="16" fill="hold" grpId="0" nodeType="withEffect">
                                  <p:stCondLst>
                                    <p:cond delay="25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childTnLst>
                    </p:cTn>
                  </p:par>
                  <p:par>
                    <p:cTn id="114" fill="hold">
                      <p:stCondLst>
                        <p:cond delay="indefinite"/>
                      </p:stCondLst>
                      <p:childTnLst>
                        <p:par>
                          <p:cTn id="115" fill="hold">
                            <p:stCondLst>
                              <p:cond delay="0"/>
                            </p:stCondLst>
                            <p:childTnLst>
                              <p:par>
                                <p:cTn id="116" presetID="18" presetClass="entr" presetSubtype="12" fill="hold" grpId="0" nodeType="click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strips(downLeft)">
                                      <p:cBhvr>
                                        <p:cTn id="118" dur="750"/>
                                        <p:tgtEl>
                                          <p:spTgt spid="56"/>
                                        </p:tgtEl>
                                      </p:cBhvr>
                                    </p:animEffect>
                                  </p:childTnLst>
                                </p:cTn>
                              </p:par>
                              <p:par>
                                <p:cTn id="119" presetID="53" presetClass="entr" presetSubtype="16" fill="hold" grpId="0" nodeType="withEffect">
                                  <p:stCondLst>
                                    <p:cond delay="25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750" fill="hold"/>
                                        <p:tgtEl>
                                          <p:spTgt spid="48"/>
                                        </p:tgtEl>
                                        <p:attrNameLst>
                                          <p:attrName>ppt_w</p:attrName>
                                        </p:attrNameLst>
                                      </p:cBhvr>
                                      <p:tavLst>
                                        <p:tav tm="0">
                                          <p:val>
                                            <p:fltVal val="0"/>
                                          </p:val>
                                        </p:tav>
                                        <p:tav tm="100000">
                                          <p:val>
                                            <p:strVal val="#ppt_w"/>
                                          </p:val>
                                        </p:tav>
                                      </p:tavLst>
                                    </p:anim>
                                    <p:anim calcmode="lin" valueType="num">
                                      <p:cBhvr>
                                        <p:cTn id="122" dur="750" fill="hold"/>
                                        <p:tgtEl>
                                          <p:spTgt spid="48"/>
                                        </p:tgtEl>
                                        <p:attrNameLst>
                                          <p:attrName>ppt_h</p:attrName>
                                        </p:attrNameLst>
                                      </p:cBhvr>
                                      <p:tavLst>
                                        <p:tav tm="0">
                                          <p:val>
                                            <p:fltVal val="0"/>
                                          </p:val>
                                        </p:tav>
                                        <p:tav tm="100000">
                                          <p:val>
                                            <p:strVal val="#ppt_h"/>
                                          </p:val>
                                        </p:tav>
                                      </p:tavLst>
                                    </p:anim>
                                    <p:animEffect transition="in" filter="fade">
                                      <p:cBhvr>
                                        <p:cTn id="123" dur="750"/>
                                        <p:tgtEl>
                                          <p:spTgt spid="48"/>
                                        </p:tgtEl>
                                      </p:cBhvr>
                                    </p:animEffect>
                                  </p:childTnLst>
                                </p:cTn>
                              </p:par>
                            </p:childTnLst>
                          </p:cTn>
                        </p:par>
                        <p:par>
                          <p:cTn id="124" fill="hold">
                            <p:stCondLst>
                              <p:cond delay="1000"/>
                            </p:stCondLst>
                            <p:childTnLst>
                              <p:par>
                                <p:cTn id="125" presetID="17" presetClass="entr" presetSubtype="8" fill="hold" nodeType="afterEffect">
                                  <p:stCondLst>
                                    <p:cond delay="1000"/>
                                  </p:stCondLst>
                                  <p:childTnLst>
                                    <p:set>
                                      <p:cBhvr>
                                        <p:cTn id="126" dur="1" fill="hold">
                                          <p:stCondLst>
                                            <p:cond delay="0"/>
                                          </p:stCondLst>
                                        </p:cTn>
                                        <p:tgtEl>
                                          <p:spTgt spid="50"/>
                                        </p:tgtEl>
                                        <p:attrNameLst>
                                          <p:attrName>style.visibility</p:attrName>
                                        </p:attrNameLst>
                                      </p:cBhvr>
                                      <p:to>
                                        <p:strVal val="visible"/>
                                      </p:to>
                                    </p:set>
                                    <p:anim calcmode="lin" valueType="num">
                                      <p:cBhvr>
                                        <p:cTn id="127" dur="1000" fill="hold"/>
                                        <p:tgtEl>
                                          <p:spTgt spid="50"/>
                                        </p:tgtEl>
                                        <p:attrNameLst>
                                          <p:attrName>ppt_x</p:attrName>
                                        </p:attrNameLst>
                                      </p:cBhvr>
                                      <p:tavLst>
                                        <p:tav tm="0">
                                          <p:val>
                                            <p:strVal val="#ppt_x-#ppt_w/2"/>
                                          </p:val>
                                        </p:tav>
                                        <p:tav tm="100000">
                                          <p:val>
                                            <p:strVal val="#ppt_x"/>
                                          </p:val>
                                        </p:tav>
                                      </p:tavLst>
                                    </p:anim>
                                    <p:anim calcmode="lin" valueType="num">
                                      <p:cBhvr>
                                        <p:cTn id="128" dur="1000" fill="hold"/>
                                        <p:tgtEl>
                                          <p:spTgt spid="50"/>
                                        </p:tgtEl>
                                        <p:attrNameLst>
                                          <p:attrName>ppt_y</p:attrName>
                                        </p:attrNameLst>
                                      </p:cBhvr>
                                      <p:tavLst>
                                        <p:tav tm="0">
                                          <p:val>
                                            <p:strVal val="#ppt_y"/>
                                          </p:val>
                                        </p:tav>
                                        <p:tav tm="100000">
                                          <p:val>
                                            <p:strVal val="#ppt_y"/>
                                          </p:val>
                                        </p:tav>
                                      </p:tavLst>
                                    </p:anim>
                                    <p:anim calcmode="lin" valueType="num">
                                      <p:cBhvr>
                                        <p:cTn id="129" dur="1000" fill="hold"/>
                                        <p:tgtEl>
                                          <p:spTgt spid="50"/>
                                        </p:tgtEl>
                                        <p:attrNameLst>
                                          <p:attrName>ppt_w</p:attrName>
                                        </p:attrNameLst>
                                      </p:cBhvr>
                                      <p:tavLst>
                                        <p:tav tm="0">
                                          <p:val>
                                            <p:fltVal val="0"/>
                                          </p:val>
                                        </p:tav>
                                        <p:tav tm="100000">
                                          <p:val>
                                            <p:strVal val="#ppt_w"/>
                                          </p:val>
                                        </p:tav>
                                      </p:tavLst>
                                    </p:anim>
                                    <p:anim calcmode="lin" valueType="num">
                                      <p:cBhvr>
                                        <p:cTn id="130" dur="10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18" presetClass="entr" presetSubtype="12" fill="hold" grpId="0" nodeType="click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strips(downLeft)">
                                      <p:cBhvr>
                                        <p:cTn id="135" dur="750"/>
                                        <p:tgtEl>
                                          <p:spTgt spid="60"/>
                                        </p:tgtEl>
                                      </p:cBhvr>
                                    </p:animEffect>
                                  </p:childTnLst>
                                </p:cTn>
                              </p:par>
                              <p:par>
                                <p:cTn id="136" presetID="53" presetClass="entr" presetSubtype="16" fill="hold" grpId="0" nodeType="withEffect">
                                  <p:stCondLst>
                                    <p:cond delay="250"/>
                                  </p:stCondLst>
                                  <p:childTnLst>
                                    <p:set>
                                      <p:cBhvr>
                                        <p:cTn id="137" dur="1" fill="hold">
                                          <p:stCondLst>
                                            <p:cond delay="0"/>
                                          </p:stCondLst>
                                        </p:cTn>
                                        <p:tgtEl>
                                          <p:spTgt spid="55"/>
                                        </p:tgtEl>
                                        <p:attrNameLst>
                                          <p:attrName>style.visibility</p:attrName>
                                        </p:attrNameLst>
                                      </p:cBhvr>
                                      <p:to>
                                        <p:strVal val="visible"/>
                                      </p:to>
                                    </p:set>
                                    <p:anim calcmode="lin" valueType="num">
                                      <p:cBhvr>
                                        <p:cTn id="138" dur="750" fill="hold"/>
                                        <p:tgtEl>
                                          <p:spTgt spid="55"/>
                                        </p:tgtEl>
                                        <p:attrNameLst>
                                          <p:attrName>ppt_w</p:attrName>
                                        </p:attrNameLst>
                                      </p:cBhvr>
                                      <p:tavLst>
                                        <p:tav tm="0">
                                          <p:val>
                                            <p:fltVal val="0"/>
                                          </p:val>
                                        </p:tav>
                                        <p:tav tm="100000">
                                          <p:val>
                                            <p:strVal val="#ppt_w"/>
                                          </p:val>
                                        </p:tav>
                                      </p:tavLst>
                                    </p:anim>
                                    <p:anim calcmode="lin" valueType="num">
                                      <p:cBhvr>
                                        <p:cTn id="139" dur="750" fill="hold"/>
                                        <p:tgtEl>
                                          <p:spTgt spid="55"/>
                                        </p:tgtEl>
                                        <p:attrNameLst>
                                          <p:attrName>ppt_h</p:attrName>
                                        </p:attrNameLst>
                                      </p:cBhvr>
                                      <p:tavLst>
                                        <p:tav tm="0">
                                          <p:val>
                                            <p:fltVal val="0"/>
                                          </p:val>
                                        </p:tav>
                                        <p:tav tm="100000">
                                          <p:val>
                                            <p:strVal val="#ppt_h"/>
                                          </p:val>
                                        </p:tav>
                                      </p:tavLst>
                                    </p:anim>
                                    <p:animEffect transition="in" filter="fade">
                                      <p:cBhvr>
                                        <p:cTn id="140" dur="75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wipe(left)">
                                      <p:cBhvr>
                                        <p:cTn id="145" dur="750"/>
                                        <p:tgtEl>
                                          <p:spTgt spid="62"/>
                                        </p:tgtEl>
                                      </p:cBhvr>
                                    </p:animEffect>
                                  </p:childTnLst>
                                </p:cTn>
                              </p:par>
                              <p:par>
                                <p:cTn id="146" presetID="53" presetClass="entr" presetSubtype="16" fill="hold" grpId="0" nodeType="withEffect">
                                  <p:stCondLst>
                                    <p:cond delay="250"/>
                                  </p:stCondLst>
                                  <p:childTnLst>
                                    <p:set>
                                      <p:cBhvr>
                                        <p:cTn id="147" dur="1" fill="hold">
                                          <p:stCondLst>
                                            <p:cond delay="0"/>
                                          </p:stCondLst>
                                        </p:cTn>
                                        <p:tgtEl>
                                          <p:spTgt spid="61"/>
                                        </p:tgtEl>
                                        <p:attrNameLst>
                                          <p:attrName>style.visibility</p:attrName>
                                        </p:attrNameLst>
                                      </p:cBhvr>
                                      <p:to>
                                        <p:strVal val="visible"/>
                                      </p:to>
                                    </p:set>
                                    <p:anim calcmode="lin" valueType="num">
                                      <p:cBhvr>
                                        <p:cTn id="148" dur="750" fill="hold"/>
                                        <p:tgtEl>
                                          <p:spTgt spid="61"/>
                                        </p:tgtEl>
                                        <p:attrNameLst>
                                          <p:attrName>ppt_w</p:attrName>
                                        </p:attrNameLst>
                                      </p:cBhvr>
                                      <p:tavLst>
                                        <p:tav tm="0">
                                          <p:val>
                                            <p:fltVal val="0"/>
                                          </p:val>
                                        </p:tav>
                                        <p:tav tm="100000">
                                          <p:val>
                                            <p:strVal val="#ppt_w"/>
                                          </p:val>
                                        </p:tav>
                                      </p:tavLst>
                                    </p:anim>
                                    <p:anim calcmode="lin" valueType="num">
                                      <p:cBhvr>
                                        <p:cTn id="149" dur="750" fill="hold"/>
                                        <p:tgtEl>
                                          <p:spTgt spid="61"/>
                                        </p:tgtEl>
                                        <p:attrNameLst>
                                          <p:attrName>ppt_h</p:attrName>
                                        </p:attrNameLst>
                                      </p:cBhvr>
                                      <p:tavLst>
                                        <p:tav tm="0">
                                          <p:val>
                                            <p:fltVal val="0"/>
                                          </p:val>
                                        </p:tav>
                                        <p:tav tm="100000">
                                          <p:val>
                                            <p:strVal val="#ppt_h"/>
                                          </p:val>
                                        </p:tav>
                                      </p:tavLst>
                                    </p:anim>
                                    <p:animEffect transition="in" filter="fade">
                                      <p:cBhvr>
                                        <p:cTn id="150" dur="750"/>
                                        <p:tgtEl>
                                          <p:spTgt spid="61"/>
                                        </p:tgtEl>
                                      </p:cBhvr>
                                    </p:animEffect>
                                  </p:childTnLst>
                                </p:cTn>
                              </p:par>
                            </p:childTnLst>
                          </p:cTn>
                        </p:par>
                        <p:par>
                          <p:cTn id="151" fill="hold">
                            <p:stCondLst>
                              <p:cond delay="1000"/>
                            </p:stCondLst>
                            <p:childTnLst>
                              <p:par>
                                <p:cTn id="152" presetID="1" presetClass="entr" presetSubtype="0" fill="hold" grpId="0" nodeType="afterEffect">
                                  <p:stCondLst>
                                    <p:cond delay="0"/>
                                  </p:stCondLst>
                                  <p:childTnLst>
                                    <p:set>
                                      <p:cBhvr>
                                        <p:cTn id="153" dur="1" fill="hold">
                                          <p:stCondLst>
                                            <p:cond delay="0"/>
                                          </p:stCondLst>
                                        </p:cTn>
                                        <p:tgtEl>
                                          <p:spTgt spid="14"/>
                                        </p:tgtEl>
                                        <p:attrNameLst>
                                          <p:attrName>style.visibility</p:attrName>
                                        </p:attrNameLst>
                                      </p:cBhvr>
                                      <p:to>
                                        <p:strVal val="visible"/>
                                      </p:to>
                                    </p:set>
                                  </p:childTnLst>
                                </p:cTn>
                              </p:par>
                              <p:par>
                                <p:cTn id="154" presetID="22" presetClass="entr" presetSubtype="4" fill="hold" grpId="0" nodeType="withEffect">
                                  <p:stCondLst>
                                    <p:cond delay="0"/>
                                  </p:stCondLst>
                                  <p:childTnLst>
                                    <p:set>
                                      <p:cBhvr>
                                        <p:cTn id="155" dur="1" fill="hold">
                                          <p:stCondLst>
                                            <p:cond delay="0"/>
                                          </p:stCondLst>
                                        </p:cTn>
                                        <p:tgtEl>
                                          <p:spTgt spid="10"/>
                                        </p:tgtEl>
                                        <p:attrNameLst>
                                          <p:attrName>style.visibility</p:attrName>
                                        </p:attrNameLst>
                                      </p:cBhvr>
                                      <p:to>
                                        <p:strVal val="visible"/>
                                      </p:to>
                                    </p:set>
                                    <p:animEffect transition="in" filter="wipe(down)">
                                      <p:cBhvr>
                                        <p:cTn id="156" dur="2500"/>
                                        <p:tgtEl>
                                          <p:spTgt spid="10"/>
                                        </p:tgtEl>
                                      </p:cBhvr>
                                    </p:animEffect>
                                  </p:childTnLst>
                                </p:cTn>
                              </p:par>
                              <p:par>
                                <p:cTn id="157" presetID="22" presetClass="exit" presetSubtype="1" fill="hold" grpId="1" nodeType="withEffect">
                                  <p:stCondLst>
                                    <p:cond delay="1750"/>
                                  </p:stCondLst>
                                  <p:childTnLst>
                                    <p:animEffect transition="out" filter="wipe(up)">
                                      <p:cBhvr>
                                        <p:cTn id="158" dur="3000"/>
                                        <p:tgtEl>
                                          <p:spTgt spid="6"/>
                                        </p:tgtEl>
                                      </p:cBhvr>
                                    </p:animEffect>
                                    <p:set>
                                      <p:cBhvr>
                                        <p:cTn id="159" dur="1" fill="hold">
                                          <p:stCondLst>
                                            <p:cond delay="2999"/>
                                          </p:stCondLst>
                                        </p:cTn>
                                        <p:tgtEl>
                                          <p:spTgt spid="6"/>
                                        </p:tgtEl>
                                        <p:attrNameLst>
                                          <p:attrName>style.visibility</p:attrName>
                                        </p:attrNameLst>
                                      </p:cBhvr>
                                      <p:to>
                                        <p:strVal val="hidden"/>
                                      </p:to>
                                    </p:set>
                                  </p:childTnLst>
                                </p:cTn>
                              </p:par>
                              <p:par>
                                <p:cTn id="160" presetID="1" presetClass="exit" presetSubtype="0" fill="hold" nodeType="withEffect">
                                  <p:stCondLst>
                                    <p:cond delay="1500"/>
                                  </p:stCondLst>
                                  <p:childTnLst>
                                    <p:set>
                                      <p:cBhvr>
                                        <p:cTn id="161" dur="1" fill="hold">
                                          <p:stCondLst>
                                            <p:cond delay="0"/>
                                          </p:stCondLst>
                                        </p:cTn>
                                        <p:tgtEl>
                                          <p:spTgt spid="12"/>
                                        </p:tgtEl>
                                        <p:attrNameLst>
                                          <p:attrName>style.visibility</p:attrName>
                                        </p:attrNameLst>
                                      </p:cBhvr>
                                      <p:to>
                                        <p:strVal val="hidden"/>
                                      </p:to>
                                    </p:set>
                                  </p:childTnLst>
                                </p:cTn>
                              </p:par>
                              <p:par>
                                <p:cTn id="162" presetID="1" presetClass="exit" presetSubtype="0" fill="hold" grpId="1" nodeType="withEffect">
                                  <p:stCondLst>
                                    <p:cond delay="1500"/>
                                  </p:stCondLst>
                                  <p:childTnLst>
                                    <p:set>
                                      <p:cBhvr>
                                        <p:cTn id="163" dur="1" fill="hold">
                                          <p:stCondLst>
                                            <p:cond delay="0"/>
                                          </p:stCondLst>
                                        </p:cTn>
                                        <p:tgtEl>
                                          <p:spTgt spid="13"/>
                                        </p:tgtEl>
                                        <p:attrNameLst>
                                          <p:attrName>style.visibility</p:attrName>
                                        </p:attrNameLst>
                                      </p:cBhvr>
                                      <p:to>
                                        <p:strVal val="hidden"/>
                                      </p:to>
                                    </p:set>
                                  </p:childTnLst>
                                </p:cTn>
                              </p:par>
                              <p:par>
                                <p:cTn id="164" presetID="1" presetClass="exit" presetSubtype="0" fill="hold" nodeType="withEffect">
                                  <p:stCondLst>
                                    <p:cond delay="1500"/>
                                  </p:stCondLst>
                                  <p:childTnLst>
                                    <p:set>
                                      <p:cBhvr>
                                        <p:cTn id="165" dur="1" fill="hold">
                                          <p:stCondLst>
                                            <p:cond delay="0"/>
                                          </p:stCondLst>
                                        </p:cTn>
                                        <p:tgtEl>
                                          <p:spTgt spid="2"/>
                                        </p:tgtEl>
                                        <p:attrNameLst>
                                          <p:attrName>style.visibility</p:attrName>
                                        </p:attrNameLst>
                                      </p:cBhvr>
                                      <p:to>
                                        <p:strVal val="hidden"/>
                                      </p:to>
                                    </p:set>
                                  </p:childTnLst>
                                </p:cTn>
                              </p:par>
                              <p:par>
                                <p:cTn id="166" presetID="1" presetClass="exit" presetSubtype="0" fill="hold" grpId="1" nodeType="withEffect">
                                  <p:stCondLst>
                                    <p:cond delay="1500"/>
                                  </p:stCondLst>
                                  <p:childTnLst>
                                    <p:set>
                                      <p:cBhvr>
                                        <p:cTn id="167" dur="1" fill="hold">
                                          <p:stCondLst>
                                            <p:cond delay="0"/>
                                          </p:stCondLst>
                                        </p:cTn>
                                        <p:tgtEl>
                                          <p:spTgt spid="7"/>
                                        </p:tgtEl>
                                        <p:attrNameLst>
                                          <p:attrName>style.visibility</p:attrName>
                                        </p:attrNameLst>
                                      </p:cBhvr>
                                      <p:to>
                                        <p:strVal val="hidden"/>
                                      </p:to>
                                    </p:set>
                                  </p:childTnLst>
                                </p:cTn>
                              </p:par>
                              <p:par>
                                <p:cTn id="168" presetID="1" presetClass="exit" presetSubtype="0" fill="hold" nodeType="withEffect">
                                  <p:stCondLst>
                                    <p:cond delay="2750"/>
                                  </p:stCondLst>
                                  <p:childTnLst>
                                    <p:set>
                                      <p:cBhvr>
                                        <p:cTn id="169" dur="1" fill="hold">
                                          <p:stCondLst>
                                            <p:cond delay="0"/>
                                          </p:stCondLst>
                                        </p:cTn>
                                        <p:tgtEl>
                                          <p:spTgt spid="50"/>
                                        </p:tgtEl>
                                        <p:attrNameLst>
                                          <p:attrName>style.visibility</p:attrName>
                                        </p:attrNameLst>
                                      </p:cBhvr>
                                      <p:to>
                                        <p:strVal val="hidden"/>
                                      </p:to>
                                    </p:set>
                                  </p:childTnLst>
                                </p:cTn>
                              </p:par>
                              <p:par>
                                <p:cTn id="170" presetID="1" presetClass="entr" presetSubtype="0" fill="hold" nodeType="withEffect">
                                  <p:stCondLst>
                                    <p:cond delay="2750"/>
                                  </p:stCondLst>
                                  <p:childTnLst>
                                    <p:set>
                                      <p:cBhvr>
                                        <p:cTn id="171" dur="1" fill="hold">
                                          <p:stCondLst>
                                            <p:cond delay="0"/>
                                          </p:stCondLst>
                                        </p:cTn>
                                        <p:tgtEl>
                                          <p:spTgt spid="18"/>
                                        </p:tgtEl>
                                        <p:attrNameLst>
                                          <p:attrName>style.visibility</p:attrName>
                                        </p:attrNameLst>
                                      </p:cBhvr>
                                      <p:to>
                                        <p:strVal val="visible"/>
                                      </p:to>
                                    </p:set>
                                  </p:childTnLst>
                                </p:cTn>
                              </p:par>
                              <p:par>
                                <p:cTn id="172" presetID="1" presetClass="entr" presetSubtype="0" fill="hold" grpId="0" nodeType="withEffect">
                                  <p:stCondLst>
                                    <p:cond delay="2750"/>
                                  </p:stCondLst>
                                  <p:childTnLst>
                                    <p:set>
                                      <p:cBhvr>
                                        <p:cTn id="173" dur="1" fill="hold">
                                          <p:stCondLst>
                                            <p:cond delay="0"/>
                                          </p:stCondLst>
                                        </p:cTn>
                                        <p:tgtEl>
                                          <p:spTgt spid="19"/>
                                        </p:tgtEl>
                                        <p:attrNameLst>
                                          <p:attrName>style.visibility</p:attrName>
                                        </p:attrNameLst>
                                      </p:cBhvr>
                                      <p:to>
                                        <p:strVal val="visible"/>
                                      </p:to>
                                    </p:set>
                                  </p:childTnLst>
                                </p:cTn>
                              </p:par>
                              <p:par>
                                <p:cTn id="174" presetID="1" presetClass="entr" presetSubtype="0" fill="hold" nodeType="withEffect">
                                  <p:stCondLst>
                                    <p:cond delay="2750"/>
                                  </p:stCondLst>
                                  <p:childTnLst>
                                    <p:set>
                                      <p:cBhvr>
                                        <p:cTn id="175" dur="1" fill="hold">
                                          <p:stCondLst>
                                            <p:cond delay="0"/>
                                          </p:stCondLst>
                                        </p:cTn>
                                        <p:tgtEl>
                                          <p:spTgt spid="16"/>
                                        </p:tgtEl>
                                        <p:attrNameLst>
                                          <p:attrName>style.visibility</p:attrName>
                                        </p:attrNameLst>
                                      </p:cBhvr>
                                      <p:to>
                                        <p:strVal val="visible"/>
                                      </p:to>
                                    </p:set>
                                  </p:childTnLst>
                                </p:cTn>
                              </p:par>
                              <p:par>
                                <p:cTn id="176" presetID="1" presetClass="entr" presetSubtype="0" fill="hold" grpId="0" nodeType="withEffect">
                                  <p:stCondLst>
                                    <p:cond delay="2750"/>
                                  </p:stCondLst>
                                  <p:childTnLst>
                                    <p:set>
                                      <p:cBhvr>
                                        <p:cTn id="17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6" grpId="0" animBg="1"/>
      <p:bldP spid="6" grpId="1" animBg="1"/>
      <p:bldP spid="11" grpId="0" animBg="1"/>
      <p:bldP spid="22" grpId="0" animBg="1"/>
      <p:bldP spid="7" grpId="0" animBg="1"/>
      <p:bldP spid="7" grpId="1" animBg="1"/>
      <p:bldP spid="13" grpId="0" animBg="1"/>
      <p:bldP spid="13" grpId="1" animBg="1"/>
      <p:bldP spid="21" grpId="0" animBg="1"/>
      <p:bldP spid="23" grpId="0" animBg="1"/>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44" grpId="0" animBg="1"/>
      <p:bldP spid="45" grpId="0" animBg="1"/>
      <p:bldP spid="46" grpId="0" animBg="1"/>
      <p:bldP spid="47" grpId="0" animBg="1"/>
      <p:bldP spid="48" grpId="0" animBg="1"/>
      <p:bldP spid="55" grpId="0" animBg="1"/>
      <p:bldP spid="56" grpId="0" animBg="1"/>
      <p:bldP spid="60" grpId="0" animBg="1"/>
      <p:bldP spid="61" grpId="0" animBg="1"/>
      <p:bldP spid="62" grpId="0" animBg="1"/>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8e1193fcd9d216abc49226299ed997e21e083"/>
  <p:tag name="ARTICULATE_SLIDE_THUMBNAIL_REFRESH" val="1"/>
  <p:tag name="ARTICULATE_PROJECT_OPEN" val="0"/>
  <p:tag name="ARTICULATE_SLIDE_COUNT" val="5"/>
  <p:tag name="ISPRING_PRESENTATION_COURSE_TITLE" val="Πίεση"/>
  <p:tag name="ISPRING_LMS_API_VERSION" val="SCORM 2004 (2nd edition)"/>
  <p:tag name="ISPRING_ULTRA_SCORM_COURSE_ID" val="B78CE8B1-1E37-4A8D-8503-87736898EFBE"/>
  <p:tag name="ISPRING_CMI5_LAUNCH_METHOD" val="any window"/>
  <p:tag name="ISPRINGCLOUDFOLDERID" val="1"/>
  <p:tag name="ISPRINGONLINEFOLDERID" val="1"/>
  <p:tag name="ISPRING_OUTPUT_FOLDER" val="[[&quot;\u0010J=\uFFFD{25352E17-2B09-4CF5-9153-18EFD82425F9}&quot;,&quot;C:\\Users\\giordok\\Documents\\SCHOOL\\Β' Γυμνασίου\\Φυσική\\Παρουσιάσεις\\Πίεση&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ULTRA_SCORM_SLIDE_COUNT" val="3"/>
  <p:tag name="ISPRING_SCORM_RATE_SLIDES" val="0"/>
  <p:tag name="ISPRING_SCORM_PASSING_SCORE" val="0.000000"/>
  <p:tag name="ISPRING_CURRENT_PLAYER_ID" val="universal"/>
  <p:tag name="ISPRING_PLAYERS_CUSTOMIZATION_2" val="UEsDBBQAAgAIAKJNRF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9v0pWkELgTTYGAABTFwAAHQAAAHVuaXZlcnNhbC9jb21tb25fbWVzc2FnZXMubG5nrVjdbts2FL4v0HcgDATYgC5tB7QYhsQFLTGxEFlSJTpuNgwCY9E2EUn09OPEu9o7DMNuNrS72B4nD7En2SElO3Z/ICnJhROL8vnOIfl95xzy6M1NEqMVz3Ih0+Pey8MXPcTTqYxEOj/ujenJN9/1UF6wNGKxTPlxL5U99Kb/9MlRzNJ5yeYcvj99gtBRwvMcHvO+erp7RiI67nmDEBsGCQJrYJMQj03LDR3s+5harhPaeEDsXh+XkZAoZVnGCgjm6HmN0Azo2fiC+GFgEABV0C4Ng7HnuT4lZq9PFxzlIiljjYtEjlJZoLxcLmVW8AiJFBXwEzadggdxKWJRrFEiI94hhODMckJwr+dXD1u2RS/CkWuSXp+k7DKGMKYZ5ynKOIt49hAfjuuPsF2DmyJ/JHTPJwFxKCymN3Sp2+t7Gc95WgDcciEL2QXPtkyIM3RPQsMdO7TXD2IRcXTwdkwCve/OeDQg/gGSM3RAXQrT2bwKDjo4Ogc/n6HTOTi7H50mGBZghP2zak0Mn8CAGU4sOuz1DVhdRZprUSyQCJYZCAXxFYvLil21lJrcDbBxFlI3xJ4XDsaU3sU9YNOrJmvDHXnYuQht99QNB9YphCWTJUvXyJZz+dW3r1/fvHz1+utOMAHwyd4HQhrp1YsWQA71XTsENGKHDnkHu337++2H2/e3f8L/v27fd0Nwx9S2HGB2/aWbNZD4HPx/uP0b/P9x+xv8/ad1HGPfBwHU7LUCnUvUOtlE55ILWaIFW3FUSLQS/FpnDhCIyEB+mt/wYiphIC0b1We6IwwEA81R3zIUeUEkMsvWz6qEVBYLmYG7HEWVwiPtUzFOvV9W2qx4J1USg9QWyYSJ9LDZ9cSxXWxqAo6A+fgUlptuJwVIe/Ca7islqWfg4jqNJYvQDNINEm6A2HIZi2mdXmtNeDFbN0bh44nlnIIQXDuA1GZuRlTCjJCZMTXZjig+DogPABnLeXYP21DrQJsjHMfdEIbW6dCGD1UhDMV8EcOn6BqHR4AJHm/MInWqxkEwcX1TLZrK1AwtWZ5fyyzaY+nufjYBW47hghAMugOuyugWGPghoE3IMj4tmsEgSqz5XesKpgoEDKlOFEpSSZkXIJtkGfOC62iFmgqbakpd8pkEfcWcrSrug3cttkaa23jsGMNwQLfp1WZlOl20tANxflYfu2oogSa7nG+MqUYLB+47yC69vuN2sXDPICuedbG4IAEsMgmabBx8bp1WJRTy3iYpbZLelKkcE6/rNkmxaSVkmcOIWhJITXpH8sNubgICNd+hFra/kFsr1E2PNhcraHCAgDxrdARlwCCmEtXbsfVDeIItW1fxj6nH1rofZNGKpVMOZJsytadreBeJSL9TtNf+fy7FL4gVdao/qKuEY5J3B13j2SssX1AEKwqeLIsm12rB6vDvE4WS+BdDaDP1+/nftuuPsjM7Df6D92fvINFljxqDeOBKtd+tx46kPhUQaFhUcYQeI25vNVRuB5arKmLzmeTOznJO9o4gVjqT7a0dtwZwJLovRjCENdaRB9DqJFCF2tvqc8lu+PpE0t5+QgaBRaHqTPhlLopGz1rPreurlvP9C+tOz7pXbKhFbQjZAcD59rgdiwTij1pgjkdkswJVidibyUSWcaTlH4srXSZgbcuEf9oNzzKZ6NGY5Rv6V2XqzUOiqCbnV069Dv3UVsGt92dHwPffpYBgH9oYAzuG6n0Mpfa4pRHIRy2FTYNN6wQ6SlgxXUA5nskyjVoCVYcyk5xgAKvnHHCWNXdhNcBHYVSjqB79vhOI6uggiZIt2I+OLHj+U2cQNY0tRnWxUfCbohloPNAsCkL35AQ6udmsyYLiwX7I+qGNVX143ti1PEtTC9j/KEdSVhXFRCYwdNjsl6qrPE0WTCk2hiPQX6DlJssMms4uCBu6Ge7YhyNdrVwDgKCBoKKIOSI3TOmtC6q6FILMrA9pvf6IZVeQ1qmUcafY9AYqORXd5nR3K1IWsUg7Rf6woqomTC0vxKapL4tgJeG8f1X1EBEcOKf1rVEs563BjCF2oGp8hMcjUXQF9AnZXgGpSw19gWBLpi6x//v13yb76gKxzsmQ9qrnu6S3+rRub59yff199HznNvx/UEsDBBQAAgAIAD2/Sla2svfIpQAAAIIBAAAuAAAAdW5pdmVyc2FsL3BsYXliYWNrX2FuZF9uYXZpZ2F0aW9uX3NldHRpbmdzLnhtbHWQwQqDMBBE736Ff1DoOQR6Lm2F+gMrjhKIiWRXwb9vImpLmx533swuO4ohYlzPuihLRZP4p1AQLWGCOr3nRJlmXJwZSIx3URbw5suRlLDej1UAw8mKdEeWo/9H349XlpZjEe/2DMkHajNAn3OBlaSQo9n0q1YvI3QXEA98ickHR43FFUvjKbT3w7B9/BenbPxsGnDzLTSn9h4zgjp9qEWsbO/9BVBLAwQUAAIACAA9v0pWkSxTXrYDAAD6EAAAJwAAAHVuaXZlcnNhbC9mbGFzaF9wdWJsaXNoaW5nX3NldHRpbmdzLnhtbO1Y3W7bNhS+91MQGnpZK0mTpQlkB11sY0YTO4i0rbkKaJG2iFCkxh+77lXfYRh2s6HdxfY4eog9yQ5F27WXtFPaeguwXTi2yHO+8/H8iolOXuYcTanSTIpWsNvcCRAVqSRMTFrBN0nv8dMAaYMFwVwK2gqEDNBJuxEVdsSZzmJqDIhqBDBCHxemFWTGFMdhOJvNmkwXyu1Kbg3g62Yq87BQVFNhqAoLjufwZeYF1cECoQYAfHIpFmrtRgOhyCOdS2I5RYwAc8HcoTDvcayzIPRiI5zeTJS0gpxKLhVSk1Er+OLo4OjJ4d5SxkN1WE6F84luw6JbNseYEOZYYB6zVxRllE0yoHu4H6AZIyZrBXv7DgWkw9soFbY/OnYopxJ8IMwCPqcGE2ywf/T2DH1p9HLBL5G5wDlLE9hB7vytoJNcf3110b086w+eXyfD4VnSv/AkKp1wEycKNw1FQEhaldKVnQgbg9MMeIPOGHNNo3B9aSnGXARxatgUfEL/QnNsOY9tUUhl2kZZWtFYX1zRew9MNJZi4+zuGY0kh9BWpCBL8xElA5zTtWDHN0z0QHI3QGPwE5+3gmFBBYqxgARjBnOWrgC0HWnDTJVYvYX0M8UwR4AHFUDReRy8o+BPlmZYabpObbmjXVjT9nfScoLm0iLObigyEoGLbQ6/MorW44/GSubVKmSoQZozsDhldEbJSeWvBeD7DF2BidyCJpRDwanxFr637BUa0bFUgEvxFIoH1pn2+M17ARdY63egeMnxUXzW73Sv+4NO98Ujd0BMplik9wSHnKJ5YbaCj+dISLPUA3ek2GpaBYUwUu3VOVvz48OwSmuI82eKxga+Zrnl+HPCrxyyBr3FkG/Hyn0C/7cMapvN8LQqdFe8FTSUOIOQeEzYSKElMbFogzUAUyyQFHyOcAqdWbu2MWXSaljxDcJD649n6PUhTaunCbRPsKgIVbUgd3b3nuwffHn49Oi4Gf7x+vfHH1RazKwLjp05P7ROPzi1bun2pMpd9pA1/f4g6V4+O0363/aTq+uk+yLZBKg43W7XUehGyd2TxY2qBztYyrflr+Wb8qfyB/j7W/lz+WP5S/mmTrhA8i3o3EPjqhvXERsM60gNn9eRuvRT8mJtQtaiAF1v4qsY+h5nOYMs2VoO/0N5+MlvOD6Rt5OHD9lxn1rA/1W/PexX6i15Lu6e978annX+r9l/y4P+aXU13biLRuGdl2W3kzPBcnCre4dZ3bDbB/s7cLu9c6vRALTN/1e0G38CUEsDBBQAAgAIAD2/SlbedwrXggMAAJ8MAAAhAAAAdW5pdmVyc2FsL2ZsYXNoX3NraW5fc2V0dGluZ3MueG1slVdtTyIxEP7uryDcdzlAeUlWEkBNzHlqTuL3wg7Q2G03bRePf3/Tl2Vb2BWOhoTOzNN5ezrVRH1S3tqBVFTwu3avPblqtZJVISVwvYAsZ0RDi5MM7tqFAjlod5yFYEK+g9aUb5SRlLIWTe/ay0Jrwa9Xgms85poLmRHWnvx4tJ+kYy3PoQRGdSlmTVZQuRlMB73u9BKI9zG6H93e/GwCrESWE75/FhtxvSSrz40UBU9NaH2zmmDbfQ6SUf6Jlre90ey+MQlGlX7SkEUxPfRxdS+D5BKUAhPSdGDWWRQjS2Clp5uRWRdiKlffN+YItqOKagsb9s1qguVkA3GRx7fj/rDXbM/x9Lgr38blABr+apP5EDNvJApyfw/y6PDu42z20IgQeZH/D0dyKTamoDHm/nY27g/OYpggKV4/AxibdRZgEjKOTBe6g/nNsAmhGE2xDUKm7gr2zGoyLmt5zCL/MxwSibnbUrA304Sj6WEYsmQw0bKApFPunE5txddrofEywWRNmEKDUFQZvWGGbwQHlT8mllV2f+CL8jQw8oLK4kOwIoO5izd0GisqwHw+s4MltD3Igggl7LwwCLESVpYvWNcTy0BYWb6bdr1ytj8xP9Y4TEmIGfHd/L78qAVOcFsWrNyVWuPp2VxzFbj2gtImEylMLK8WNAPTtqRjZS6kzklMCSc7uiEa36Xfxm65t8mopHOk8FSrJ1aiqWZQx7eVKKTCYFD94bP1navROIh7OdRUP8Nal9axsGqKeS5CLth9THWv3dU5ORTO7VsaX5O7dkbkJ8iFEEy1Wx6HNxCL7t7lU4SZ1/iagnzia3EhhgsN4fk2ziZj4S7hpeZEa7LaZhhSUwaHkrrO1jcw8W7rOsuLbAnyAQlBoWRkLHN2W7rZMvzqDwpfkMaABqVD6i0exwk9ED4QeAYAkatteR3cxmmygmnKYAfMawOBTbgps0Qh/evyNeyKORlILiKkn0EVUUK7WFED+MC4RDzNQsUFnNdkqWxm0Ugpx3t1cjTwyzFpyBpOSLv3TIoORn1dBbFXUTlJocW7JlL7Q6u9z53sYMppZicQKgL3NRqHYULkvixWWZbhRF6FYJ6tw2GqBNRomiBmzk56dRCrOR6yC7yek7UECAesFV4FT8Av2C8FkenLwSR6E2rUDo054qtp57UytXzFPz2TTiB1/Tl0An/jPyaTf1BLAwQUAAIACAA9v0pWizHl5LIDAACEEAAAJgAAAHVuaXZlcnNhbC9odG1sX3B1Ymxpc2hpbmdfc2V0dGluZ3MueG1s7VjNbhs3EL7rKYgtcow2cZw6NlYyUktGhNiS4N0m8cmglpSWCJfc8keKcuo7FEUvLZIe2sfZh+iTZLiUFClWnHUapS3Qg344nPlmOPNxRqvo+FXO0ZQqzaRoBfeb9wJERSoJE5NW8H1yevdRgLTBgmAuBW0FQgbouN2ICjviTGcxNQZUNQIYoY8K0woyY4qjMJzNZk2mC+V2JbcG8HUzlXlYKKqpMFSFBcdz+DDzgupggVADAF65FAuzdqOBUOSRziWxnCJGIHLB3KEwf2JyHoRea4TTlxMlrSAnkkuF1GTUCr45fHj44GBvqeOROiynwqVEt0HoxOYIE8JcEJjH7DVFGWWTDKI92A/QjBGTtYK9fYcC2uF1lArbnxw7lBMJKRBmAZ9Tgwk22C+9P0NfGb0UeBGZC5yzNIEd5I7fCjrJ1ZPLYffirNd/epUMBmdJb+iDqGzCTZwo3HQUQUDSqpSu/ETYGJxmEDfYjDHXNArXRUs15gqIU8OmkBP6QZhjy3lsi0Iq0zbK0iqMdeEqvI/ARGMpNs7u1mgkOVS2CgpImo8o6eMccjA8FQEaQ2L4vBUMCipQjAUQihnMWbqy0HakDTMVkU4X2o8VwxwBWYDxFJ3HwXuf/ihphpWm67Esd7SrY9p+Li0naC4t4uwlRUYiyKnN4VtG0XrB0VjJvJJyrA3SnIHHKaMzSo6rBC0AP+boElzkFiyB/gWnxnv4wbLXaETHUgEuxVO4LCBn2uM3bwVcYK3fg+JljHfis16ne9Xrd7ov7rgDYjLFIr0lOJCI5oXZCT6eIyHN0g7SkWKraVUUwki1V+dszc8vw4rHUOcvVI0NfM1yy/GXhF8lZA16hyXfjZfbFP6TEdR2m+FpddHd5a2g4YozKInHhI0UuhUTi75XAzDFAknB5win0Iq1axtTJq0GiW8QHlp/foTeHmharSYwG8GjIlTVgrx3f+/B/sNvDx4dHjXDv3788+6NRoshNeTYufNT6uTGMXXN9lSq3LGHrNn3+kn34vFJ0nvWSy6vku6LZBOgiul6u45CNzu2jxI3mz6cJKN/bpSUb8vfyzflL+VP8P5H+Wv5c/lb+aZOgUDzLdjcwuKyG9dR6w/qaA2e1tG68HNxuDYTa4UAfW7i7y10Os5yBrzYGWu/EvO2/ohhN1LPk3U3zPs3p2rrJf0/VbVZpbd1NBTTnDmjr9TadpS1uHve+25w1tlp+li9/P0HSfd30+dXq2fLjYfJKNz6tNsA+eY/B+3GO1BLAwQUAAIACAA9v0pWiAnDQc0BAAB9BgAAHwAAAHVuaXZlcnNhbC9odG1sX3NraW5fc2V0dGluZ3MuanONlMFu4jAQhu99CpS9rlAhEKA3WFqpUg+V2lvVgxOGEOF4LNukpVXfvXZIwU6GLpkL/vPlH88Yz+dVzz5RFvVuep/173r9GK5rDZxm1A7+hjo/o5dOjzQvVvBclMALAVELqX4+PcpfJ4IyjkRtmu6fnK32/CJ0b9aMax+XhIUiNE1oFaG9UUneKfEjKK0p61CS1+d0ZwyKfobCgDB9gapkNRP9uasfv8IWjBWo/6BrlkFgmsyT4WB+jjw5TpfT8eja5zIsJRP7B8yxn7JsmyvciVWTP3bh05u9BGVPfHsAxsPpYhlskBfa3Bso24lvYxuD86RUoDU0eeeJCxLmLAXu+Y6mLn5BA+NuQ1t0VejC/NCT2IVPS5ZDp0uz8SyeDENMWK9ONzvJD5yBd9MUM7HFBKcoOduD6loN7haL2wBEuZMXHKBUmLuOdNDleDGLExLlyFaFyBtu5oLk3GadbdO9QfJvNPHBemT0U1Sr4x986MJnvGYcTja4Zti6ZhviKpfnpssFo8GQl1u3sj5Qc4FTIpUXCU1SH1dHMdiNaY8at36xdTO1BfWMyO34dKcC2k4TUPdijU5gxrBsU1rN1vPqTwpy69nFRbb3efX1DVBLAwQUAAIACAA9v0pWTQHMS2IAAABkAAAAHAAAAHVuaXZlcnNhbC9sb2NhbF9zZXR0aW5ncy54bWyzsa/IzVEoSy0qzszPs1Uy1DNQUkjNS85PycxLt1UKDXHTtVBSKC5JzEtJzMnPS7VVystXUrC347LJyU9OzAlOLSkBKixWKMhJrEwtCknNBTJKUv0Sc4EqS4tTi8yU9O24AFBLAwQUAAIACABAv0pWhahhHZARAADpHwAAFwAAAHVuaXZlcnNhbC91bml2ZXJzYWwucG5n7Vn5X1PXto91Hoqt1qqMt9Vq60WpWGYCpag4MQkYJAPWFKiBEAEDmJDkyq3XKpDU2ktECHAFmZMU0QAJSaxaTmuEVCEJIYRU04jkEJAhCSQkvAO29/Xd9354fwA/nM/+7nP2WXsNe+211mddjooIe3ON4xoYDPbm4UP7j8NgS2NhsDe4q1ZAb/Ch9H3QsCTreNhnME638zA0WZYSEh4CgzUz1s5+vhyarz576GQWDObwYP5ZAhDqvoDB3KiH94fE5mIMahV3JAUNjNu36llX13LbPFGkv1/ufLg2/23s1zU36uLzy468H/KXkFW/rDiwti7W6fQZWPT2RyHrPlm2e+W2/HrnhNA1jg750Td4dXcKqQhzK8UC7quVPh4kd/Vzd55Pyumajdg3WXpSSk5my8ATD3KnyWauK2k6q3Glq32qhEAzb4MYVNwZrcLdwtVkBL4bqzk/XT78CHoZyOmvB05G2aTbEll7VsFg967FhbKWy7ZpyF/yoc8wMO4oGhG80lewAQb7m7HhFkcwJ8gJ5y6DwU4JcfVgMgJa8z2r8g0YbNXqXdCSb/4TGjbFmjW0YIjyRS+wMtzk0KDUQf/URkQtgcG+WrYJBvv00CJchItwES7CRbgIF+EiXISLcBEuwv8n5CwMqP0a6qvBMyvxtxHz01e+IVBd+tYGqIyFvfefsD+gTmQ3iFE2ZUVwDrEntUJEGi6KRNv6Pez32hHASQAJoIFgARp2LznHZgMRrR3jtRE4h3s/yrM6/D3A2TJWq7Xu/HMVQWxPK03iRe6hU8vAvcHVb5vWNFhFpm7ZWkLuo6m/RRxwoanpSsNS2It0CthSo0E8C6yfPJdtH30+mcg3/DbU/pu+mZt1Kjs9rQURhf5uc09oeRrsLLv+cOeI9aOysOHqtiDdDTwjNYy1tCULWyrM19+MJb+mWN5E/YJqsr3TXeWfmDI07t2CzzCUsJxUI5tiW1jlDQtLjkVlHFm26dJ16PWqXb9eCTC5tR6ee/X4vJ+D75i+rJw1edZVNuMfwGgtwRekSkcG+g5GLUH06uxa77sGtP31wuX5V2Ler/N9+MfXf05rvQWzz0omM53Prlm2qXZ/VMbXyvbmokr/m+Q5A7yRKXx+vlFKHXfpAVMwWT1FKWAR09YF2H9NC/DIHeeWtWvVPvBnJPoQJ1JsaLby7S5uBWbqrzlu5HWD0y+YbJGlYox2ny9wbwW9i5OHDrDJoIoKNhuKhg7sRoJTRKKgk5iD5piiISvBMdRjzMmYf52wXjeQz2HoSyMuVD7/btUuh70BPry3Y8OOb+xJpHZ7NJXbJoMF2Z6C2GdxoLsH93Lmgbjw9FRksH1jcDuiullA6tCLONb2UfOVIn7H/So3yfFmr4LCcImBX3SLCLGAVL00yDzvMvgcuuB04x6uKsaK5ojx7f0n8GIeUlIIuvSMzOT6PTbBb7CzoOHN2oN/0nzDtvqfz9gEwz0Xblm2n2JGVpiUOwSNQNMbpztGtkrzOrEVTwsZXVv8Nrm6OJcWq86pd4DdBQk568CEmmK2lq11ZbJVsqEvLsazglXFjbTUEj5egYtiOxEERkWtZOw0j+Dr9WcjuSiDxnuumZXEKss7n5cdynJuOfsSIJh85TsvGgnwd11O/3sTHV+bIRdriVp848uG+H7eQI2EfsaUh7LYNAKqsYQ2fU9fUDEn8E1Otrp2yUuKQk83zAv3InNZHFxM7qVJiy98Vcnv22NOBaCdXzSskGWOkNR7H6dr9j7e8WSfsT5kLle5w/jRw4mYd+jYdx2wle5uwMl1+IR0Bb7Qm7X5TNRdNLMUnX2sZQhLNv6VmmbkJoqsT1vsT8YRtIzJc0r8wsYn6ec0VUrRs17ngDr7FJ2ZSCpmn1gfNJ3YyFRP3xnO3Odm/8WtPPymvB4kK0mhX3Rwynt0rYnmxzvTWnrBSPHVHj3Iz2tHJQZjMJa+Tp/T3i5jbaMT8RJgzsSKbCPoqY0SsK2TeNSNrOaNb5EUpE8/27k7UTUKAipfjo8+qVMVQ6AaSbfMAUEr8ExVjvvQB3VyuIlCdXerLRlvHiaa4JESztC9TGE0N+eu9EKCCOND6p08zUPhINfeVkdP875cvpXWi2NZvvjcb8mL3ORnH694NJHRsSHk7nBH28uQOA+TxvICsQeuRaTMoT142ofVvWtT0AimVBRyRykKayEWV2G+Z2qqTV4qn7Ib2BVx8NrO5rJv8DHctaUH0RrJiUC2kzZLQP+8ZwujOf9WWKJ8XlCstwvBI+aaNLwqEcS9r8QG1gTZSfgmLoBtas5zcWmNwa57TKxibiVEjnGNVACoHCFZ6bqOZTI+IJIydNpPnLTYa+W1Xtnwld4uMVyya/cFHSXjpVn/5PeDlrZB2EtrOpWNbozcpc9Jzp65+qnnpj2SyLnsGZeGJzW6bPVBVTamWhwqy0aP4pbLpt+ARxws1rPaMnoFyJbNTyHRJLqjjP5kxpWGUJFSOn+4rod4UdfArdVJpVR23dCZ8MGEYAJwGbUyztBSXM9NfSO+ame+cXY0R0BulwP+EY7ghCvlJIgtXS6byD2KDk4noGp2FFJQxPMELiHFBZkoB5TXXmSUenUaJdOrPy8KKn5aVTyM/cjm7ys6odhCSB3LyVtnue0oGBBhfQkhXoOjTyt+6qWZt3ATMRiJa2a5vM/ovEUBGlox5o6ypdq8U3lBzn+YlVmpv/xqhP90b5zqjHb/DW39vZdW3v2bwT/US3al+39p5WplNMR0L/YOvj1c0QXdgHrLXpjVuX6OIwkY1E93ah40YNkS3m4F52CUbHslwNssI2LzQjxaKIzOJGRR+TeFQKxH75nYrnnFxIfESXtcva4eKUfAS5BBQ2SVdn96tnJ6gMMFLusmukrG0bPlUfRrDzKUngE8IqAiHY+/9kxnaw6U3579rkFT77bzO0rh3TF+xdFEBE7Jb2KwCcjhvRhvPdGiGc9wNqskY2Qr/VnHcsj+1J723iq3S1OBbGzfkHPfuWNsxTCNK/eLUjVQzPE5wWOpr1XQtOOh6nntDjn8B1b9YdvTmsve7STnXZ76IA4NaKuLL1HPEWemD0v5Oh669Y6h48NNoUIhnX8cQKvGwM6s70WjX/ffQTUa6KognnIyo6fAULfTAa6/eAfzqVUtepKmqdJN3ML0AVyw9IShqjo44uOF879M5hvd+GRjG8W4Pd3vfAM3tXBjuzIJfqFxiEhRq5BmB3MmTWuokxw0OsqZXCStHhjJiegEAWvjYG5DNIDCFSoYQJ/EZITPcCTWvk4iudeoxYMgmeU/KBJSRoSahOR2ISVd869uZJRMrKUoNS2dwJn2dIYokYT8+Txf6vcxx8d1ctrWrPBbP3Qvt8PrW7x7V3cRftmmswe6yhlwubCPZ6/5Bav2KfZUmb/kdR+7GOsYkzR/VwOrGsqnFXU+0cmSkdN+GWlGYlHG+wpmXKBMd8suOCgs7/UUCjOE0YkaKzLi12RsIE9nOQrnoYMj3gEit+PcGZTATuq2hsRE6zU6v4OBHzDxnygYrSl51xrp9eYA10jGPOPfVvLHUgFb84OnZlnmFN7FrVbHh5OUg/JcDb0TuCVybRUuCEHPEGtF3Q/8fiE8kvd94tEnG5l9HehHZvqw6gI8uHnM0gqktb+WgmNR/4heiAFbQrzsPx0/0BUkrXqS+bzPQvy87Kci7iZt3ep4muOgyknhtNvsE+EL3n7yXkUUXkD1UzprTiVgfFyxFHQVnW0XPODZBQw8ShwGxxDPgyCztVbMsd4xI5m7W1vHDAH7N8TO5ZpLa1T++zU+xvgis24C0OLcFYYn5qOE1A5CGIWikUrwij4d5J2Nc+lapwIJxahAaJ3rFFep16oPslpbdKa9AcFQInBvkxc5yNRnWh3XqCM95sy7VzI4clO0V15gnohpJFac7notUhx9PGIi01OhBx21+zkejRTjw7NbM22k41JQyXA2f8EefFzPJd+Px7aPjPTJXQjgz4bcATYGQXJn4Hsy3LmgVejB5YITQTx+h8IAuVbCYPn4FmvPlXFedevYW4ej/qnkOTR3cIu94f+AWzJ8pwLVxnnnMgSylgoNjpRSB6+FzCXAcp+pucs3GMTtpAe7pbR8fhOnlL00UAkZxaPbNqr0tr2RMNf9uyRp+6hVW6sa7GwuU8JciJN/rcPd790odgR33Ch135nFFnH2RvQnM3cXbeTrSv21tTgoCdhR1oJF5nTgB4AJsy95QyAZP3DOWQJazJ2WjXcGI92QuzWgaYuHU1d6ZKSJbNXaWIOiUNTDSv9/Mw1dh3fnXMHP9r1Ot5Cx7nG+wtEXToiK6V5WI3lUaF09OvvSeoKbJ3szRbLqr33ppryRzRZHUDR+h2puPCg8JC3+6LUtTgfKSUu4XHK+L5K64CNrGjyDLqVOOW0UJPgcNvws871aivbeZ59GCaNjJGYqrnBjX/jGbmVz1x4n2fazeUyhGY6RV/gXersAE/x+wJf0XAnIrw3fTp/ybFG1rNMlJHfsaadcgm74u84UDZ60jgzlXO8NDUNRu20wc4pHZjWedyi8cFJ7feiXheCGf2W0Bn9PmmmkDrvf8C5a6Ub6Na0kgScvwa/NhXwj3oJmQ+p1NeYrPfqMBFro9RID+RNkCgIbW4TljaRpzuLoW2OT/PYOTKEwN8JfHKGgsWU/de1BpuRtpjhLfNK9w/NTAN5obhjRClirw4TdRRv1T2q019GKimWFwe/KAO9RrPplklxdPk7MOE/bCR2fzV51jyCW9yyw7K5oTxj6FJ9a2Nw/mtbe+zvPL5CJt/k2ug/aP9+glSPLW0nGAupZo5Rm+6TtG7vuWuncpV7Bdbjb0bk+FIPU3LQZlGtWkdLIPjje2JM0FqV3727I13/PtXCffSK6fHv27ZrGW1RUw44c/Iz1BBMpdKBbudYzvIF6/vHWMShZ0GXelfaEOmudX7p5NEVztwFBjOShTm+EVx2nRmlworxY21ph+1Aj0v4onbkqW0kg6895rtn8w8jMbYZyslnmc3EcXavsM6qbFhKd7LuFYteWpBTrP2KyRirzJcM3V25iKhbEY0fT0m5SU3B+g5OjrU3pMywnaS/NAwCCJuiyLvF4aM/lD1HLWoYkQclSIFrYExvM/1hERleJODm3sik70xckRDcV1Du26ObJb6vz/SD/Sujj+Vtb5uhxfrgFobEwCKgbO+D+QTPj69mYVwNukOulOWtmOxEnxJYsTTDr6/sHPiaLRrCmvA7nheS0HRr+k5aU/EyKOlINAJ41/ZmouR6Nzx//aS/6BCZZygJr+gEotv2vGiohNOqHgXnFIDWWpuGsies4N8g/uiUZ9z56K7ZsQ8iP781rNh9XpGTMysaO7cbiZsix1N8YBZBnKQFKInkoyXaujof+v+uh1N6KYxW26CsB9t9eAKcb7GQ/PeP4dM8wKrbC+ooRUeFhtcwy05Hqqf7ayIrSS3V4OS/FWubnASwZYv0POnnP99HukNRdPphH1eowdgzYzVsNqz303zUPVIQyJwEsp5rv0qJqnbpRWt7Cn6waE3x3RBUGVXGPecthtfptbhTd1HyZSxR1d2vxGJI2plal7Y8eugdZO5lbyd8gfkj5YMRS8NxM0QpTxEeN9vUi8LhnF/D39fCzvGN/EGqgup1dKISnzAiPR4FMlAWohupwie3oAOK+SPwh5kKsONIoD6ba9OXkMdF3UQyG1N5T2019zC1+OwaGiiWIbZZhc5xvpD6QxRIL2lZNojKt3ve/5FbuYoLMNu5XodTo2W6GOMn4D2Q5zTTUG0Y8ifZBroTt+daifmdjBFSCe/RoWI6siUDmwL9ox3Bj873fX6Pz18Bgf9leB4PBPvsTVKjn1IKahc4x5m4vcT18tn34n9CsCbGbqH6gEdBIH/zeeW61zI2zLo2V7IG97kzLfNc2OM7ZfmLWrIXov2rD1boylscVzVF+0yDWB84ODx+Z73Pfnu9yAwDOSAsvvbTi0Uig63wn+/CBiP2cz07l/xdQSwMEFAACAAgAQL9KVj12t3lKAAAAagAAABsAAAB1bml2ZXJzYWwvdW5pdmVyc2FsLnBuZy54bWyzsa/IzVEoSy0qzszPs1Uy1DNQsrfj5bIpKEoty0wtV6gAigEFIUBJoRLINUJwyzNTSjJslSyMLBBiGamZ6RkltkpmRgh9+kAjAVBLAQIAABQAAgAIAKJNRFI2YVgCRwMAAOEJAAAUAAAAAAAAAAEAAAAAAAAAAAB1bml2ZXJzYWwvcGxheWVyLnhtbFBLAQIAABQAAgAIAD2/SlaQQuBNNgYAAFMXAAAdAAAAAAAAAAEAAAAAAHkDAAB1bml2ZXJzYWwvY29tbW9uX21lc3NhZ2VzLmxuZ1BLAQIAABQAAgAIAD2/Sla2svfIpQAAAIIBAAAuAAAAAAAAAAEAAAAAAOoJAAB1bml2ZXJzYWwvcGxheWJhY2tfYW5kX25hdmlnYXRpb25fc2V0dGluZ3MueG1sUEsBAgAAFAACAAgAPb9KVpEsU162AwAA+hAAACcAAAAAAAAAAQAAAAAA2woAAHVuaXZlcnNhbC9mbGFzaF9wdWJsaXNoaW5nX3NldHRpbmdzLnhtbFBLAQIAABQAAgAIAD2/SlbedwrXggMAAJ8MAAAhAAAAAAAAAAEAAAAAANYOAAB1bml2ZXJzYWwvZmxhc2hfc2tpbl9zZXR0aW5ncy54bWxQSwECAAAUAAIACAA9v0pWizHl5LIDAACEEAAAJgAAAAAAAAABAAAAAACXEgAAdW5pdmVyc2FsL2h0bWxfcHVibGlzaGluZ19zZXR0aW5ncy54bWxQSwECAAAUAAIACAA9v0pWiAnDQc0BAAB9BgAAHwAAAAAAAAABAAAAAACNFgAAdW5pdmVyc2FsL2h0bWxfc2tpbl9zZXR0aW5ncy5qc1BLAQIAABQAAgAIAD2/SlZNAcxLYgAAAGQAAAAcAAAAAAAAAAEAAAAAAJcYAAB1bml2ZXJzYWwvbG9jYWxfc2V0dGluZ3MueG1sUEsBAgAAFAACAAgAQL9KVoWoYR2QEQAA6R8AABcAAAAAAAAAAAAAAAAAMxkAAHVuaXZlcnNhbC91bml2ZXJzYWwucG5nUEsBAgAAFAACAAgAQL9KVj12t3lKAAAAagAAABsAAAAAAAAAAQAAAAAA+CoAAHVuaXZlcnNhbC91bml2ZXJzYWwucG5nLnhtbFBLBQYAAAAACgAKAAYDAAB7KwAAAAA="/>
  <p:tag name="ISPRING_SCORM_ENDPOINT" val="&lt;endpoint&gt;&lt;enable&gt;0&lt;/enable&gt;&lt;lrs&gt;http://&lt;/lrs&gt;&lt;auth&gt;0&lt;/auth&gt;&lt;login&gt;&lt;/login&gt;&lt;password&gt;&lt;/password&gt;&lt;key&gt;&lt;/key&gt;&lt;name&gt;&lt;/name&gt;&lt;email&gt;&lt;/email&gt;&lt;/endpoint&gt;&#10;"/>
  <p:tag name="ISPRING_FIRST_PUBLISH" val="1"/>
  <p:tag name="ISPRING_ULTRA_SCORM_COURCE_TITLE" val="ΣΥΓΚΟΙΝΩΝΟΎΝΤΑ ΔΟΧΕΙΑ"/>
  <p:tag name="ISPRING_SCORM_RATE_QUIZZES" val="0"/>
  <p:tag name="ISPRING_PRESENTATION_TITLE" val="ΣΥΓΚΟΙΝΩΝΟΎΝΤΑ ΔΟΧΕΙΑ"/>
</p:tagLst>
</file>

<file path=ppt/tags/tag10.xml><?xml version="1.0" encoding="utf-8"?>
<p:tagLst xmlns:a="http://schemas.openxmlformats.org/drawingml/2006/main" xmlns:r="http://schemas.openxmlformats.org/officeDocument/2006/relationships" xmlns:p="http://schemas.openxmlformats.org/presentationml/2006/main">
  <p:tag name="GENSWF_SLIDE_UID" val="{0C33264F-C084-4EB7-B973-1C2BE8DAB9B8}: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06427442-8E14-4B92-A617-66F4D049D150}:269"/>
</p:tagLst>
</file>

<file path=ppt/tags/tag12.xml><?xml version="1.0" encoding="utf-8"?>
<p:tagLst xmlns:a="http://schemas.openxmlformats.org/drawingml/2006/main" xmlns:r="http://schemas.openxmlformats.org/officeDocument/2006/relationships" xmlns:p="http://schemas.openxmlformats.org/presentationml/2006/main">
  <p:tag name="GENSWF_SLIDE_UID" val="{8FC87411-6413-48E8-AF4B-236BBD686656}:271"/>
</p:tagLst>
</file>

<file path=ppt/tags/tag13.xml><?xml version="1.0" encoding="utf-8"?>
<p:tagLst xmlns:a="http://schemas.openxmlformats.org/drawingml/2006/main" xmlns:r="http://schemas.openxmlformats.org/officeDocument/2006/relationships" xmlns:p="http://schemas.openxmlformats.org/presentationml/2006/main">
  <p:tag name="GENSWF_SLIDE_UID" val="{F001CDF8-225E-4AFB-80CC-3169A3C3C0B4}:27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E3766F5E-B84A-4DD4-A67D-1CFAC8FD5885}:26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BDF9585F-46A1-4A23-9BB6-1AB46C7D8FFD}:259"/>
</p:tagLst>
</file>

<file path=ppt/tags/tag4.xml><?xml version="1.0" encoding="utf-8"?>
<p:tagLst xmlns:a="http://schemas.openxmlformats.org/drawingml/2006/main" xmlns:r="http://schemas.openxmlformats.org/officeDocument/2006/relationships" xmlns:p="http://schemas.openxmlformats.org/presentationml/2006/main">
  <p:tag name="GENSWF_SLIDE_UID" val="{345E8C37-CF23-4F61-A76B-E56E06B38878}:265"/>
</p:tagLst>
</file>

<file path=ppt/tags/tag5.xml><?xml version="1.0" encoding="utf-8"?>
<p:tagLst xmlns:a="http://schemas.openxmlformats.org/drawingml/2006/main" xmlns:r="http://schemas.openxmlformats.org/officeDocument/2006/relationships" xmlns:p="http://schemas.openxmlformats.org/presentationml/2006/main">
  <p:tag name="GENSWF_SLIDE_UID" val="{86F42235-3BF2-4DFD-91AB-432379A23D9E}:264"/>
</p:tagLst>
</file>

<file path=ppt/tags/tag6.xml><?xml version="1.0" encoding="utf-8"?>
<p:tagLst xmlns:a="http://schemas.openxmlformats.org/drawingml/2006/main" xmlns:r="http://schemas.openxmlformats.org/officeDocument/2006/relationships" xmlns:p="http://schemas.openxmlformats.org/presentationml/2006/main">
  <p:tag name="GENSWF_SLIDE_UID" val="{FA97BB32-A02B-455B-99C3-5BA19DFA034A}:261"/>
</p:tagLst>
</file>

<file path=ppt/tags/tag7.xml><?xml version="1.0" encoding="utf-8"?>
<p:tagLst xmlns:a="http://schemas.openxmlformats.org/drawingml/2006/main" xmlns:r="http://schemas.openxmlformats.org/officeDocument/2006/relationships" xmlns:p="http://schemas.openxmlformats.org/presentationml/2006/main">
  <p:tag name="GENSWF_SLIDE_UID" val="{7CF4981C-8DEB-47E5-B4F6-992425419CA8}:266"/>
</p:tagLst>
</file>

<file path=ppt/tags/tag8.xml><?xml version="1.0" encoding="utf-8"?>
<p:tagLst xmlns:a="http://schemas.openxmlformats.org/drawingml/2006/main" xmlns:r="http://schemas.openxmlformats.org/officeDocument/2006/relationships" xmlns:p="http://schemas.openxmlformats.org/presentationml/2006/main">
  <p:tag name="GENSWF_SLIDE_UID" val="{0CF0D8F6-999F-4F1A-B393-AE9722BBB13D}:267"/>
</p:tagLst>
</file>

<file path=ppt/tags/tag9.xml><?xml version="1.0" encoding="utf-8"?>
<p:tagLst xmlns:a="http://schemas.openxmlformats.org/drawingml/2006/main" xmlns:r="http://schemas.openxmlformats.org/officeDocument/2006/relationships" xmlns:p="http://schemas.openxmlformats.org/presentationml/2006/main">
  <p:tag name="GENSWF_SLIDE_UID" val="{EA8D86F5-C0B2-41E1-9BFD-40ACC612D715}:268"/>
</p:tagLst>
</file>

<file path=ppt/theme/theme1.xml><?xml version="1.0" encoding="utf-8"?>
<a:theme xmlns:a="http://schemas.openxmlformats.org/drawingml/2006/main" name="Προεπιλεγμένη σχεδίαση">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Προεπιλεγμένη σχεδίαση">
      <a:majorFont>
        <a:latin typeface="Arial"/>
        <a:ea typeface=""/>
        <a:cs typeface="Arial"/>
      </a:majorFont>
      <a:minorFont>
        <a:latin typeface="Arial"/>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5666</TotalTime>
  <Words>812</Words>
  <Application>Microsoft Office PowerPoint</Application>
  <PresentationFormat>Προβολή στην οθόνη (4:3)</PresentationFormat>
  <Paragraphs>137</Paragraphs>
  <Slides>12</Slides>
  <Notes>11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12</vt:i4>
      </vt:variant>
    </vt:vector>
  </HeadingPairs>
  <TitlesOfParts>
    <vt:vector size="15" baseType="lpstr">
      <vt:lpstr>Arial</vt:lpstr>
      <vt:lpstr>Calibri</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ΣΥΓΚΟΙΝΩΝΟΎΝΤΑ ΔΟΧΕΙΑ</dc:title>
  <dc:creator>giordok</dc:creator>
  <cp:lastModifiedBy>giordok</cp:lastModifiedBy>
  <cp:revision>107</cp:revision>
  <cp:lastPrinted>1601-01-01T00:00:00Z</cp:lastPrinted>
  <dcterms:created xsi:type="dcterms:W3CDTF">2014-12-11T16:26:52Z</dcterms:created>
  <dcterms:modified xsi:type="dcterms:W3CDTF">2023-02-10T22:55:00Z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ArticulateUseProject">
    <vt:lpwstr>1</vt:lpwstr>
  </property>
  <property fmtid="{D5CDD505-2E9C-101B-9397-08002B2CF9AE}" pid="4" name="ArticulatePath">
    <vt:lpwstr>Πίεση</vt:lpwstr>
  </property>
  <property fmtid="{D5CDD505-2E9C-101B-9397-08002B2CF9AE}" pid="5" name="ArticulateGUID">
    <vt:lpwstr>D4524E7B-E986-415E-BB7C-6A65C3DAB8FB</vt:lpwstr>
  </property>
  <property fmtid="{D5CDD505-2E9C-101B-9397-08002B2CF9AE}" pid="6" name="ArticulateProjectFull">
    <vt:lpwstr>C:\Users\giordok\Documents\SCHOOL\Β' Γυμνασίου\Φυσική\Παρουσιάσεις\Πίεση\Πίεση.ppta</vt:lpwstr>
  </property>
</Properties>
</file>