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F6C"/>
    <a:srgbClr val="CC66FF"/>
    <a:srgbClr val="037D6E"/>
    <a:srgbClr val="9966FF"/>
    <a:srgbClr val="B88800"/>
    <a:srgbClr val="CC9900"/>
    <a:srgbClr val="006699"/>
    <a:srgbClr val="0066CC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tags" Target="../tags/tag10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971600" y="476672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Μέγεθος</a:t>
            </a:r>
            <a:endParaRPr lang="el-GR" sz="2400" dirty="0"/>
          </a:p>
        </p:txBody>
      </p:sp>
      <p:sp>
        <p:nvSpPr>
          <p:cNvPr id="5" name="4 - Επεξήγηση με αριστερό βέλος"/>
          <p:cNvSpPr/>
          <p:nvPr/>
        </p:nvSpPr>
        <p:spPr>
          <a:xfrm>
            <a:off x="3419872" y="404664"/>
            <a:ext cx="5112568" cy="576064"/>
          </a:xfrm>
          <a:prstGeom prst="leftArrowCallout">
            <a:avLst>
              <a:gd name="adj1" fmla="val 31596"/>
              <a:gd name="adj2" fmla="val 41103"/>
              <a:gd name="adj3" fmla="val 34202"/>
              <a:gd name="adj4" fmla="val 8762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Κάθε ποσότητα που μπορεί να μετρηθεί </a:t>
            </a:r>
            <a:endParaRPr lang="el-GR" sz="2000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539552" y="1628800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Μέγεθος </a:t>
            </a:r>
            <a:r>
              <a:rPr lang="en-US" sz="2400" dirty="0" smtClean="0"/>
              <a:t>2</a:t>
            </a:r>
            <a:endParaRPr lang="el-GR" sz="2400" dirty="0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4860032" y="1340768"/>
            <a:ext cx="38884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r"/>
            <a:r>
              <a:rPr lang="el-GR" sz="2400" dirty="0" smtClean="0"/>
              <a:t>Μέγεθος </a:t>
            </a:r>
            <a:r>
              <a:rPr lang="en-US" sz="2400" dirty="0" smtClean="0"/>
              <a:t>1</a:t>
            </a:r>
            <a:endParaRPr lang="el-GR" sz="2400" dirty="0"/>
          </a:p>
        </p:txBody>
      </p:sp>
      <p:sp>
        <p:nvSpPr>
          <p:cNvPr id="10" name="9 - Δεξιό βέλος"/>
          <p:cNvSpPr/>
          <p:nvPr/>
        </p:nvSpPr>
        <p:spPr>
          <a:xfrm>
            <a:off x="2987824" y="1484784"/>
            <a:ext cx="1656184" cy="86409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Μέτρηση</a:t>
            </a:r>
            <a:endParaRPr lang="el-GR" sz="2000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860032" y="1340768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Μέγεθος </a:t>
            </a:r>
            <a:r>
              <a:rPr lang="en-US" sz="2400" dirty="0" smtClean="0"/>
              <a:t>2</a:t>
            </a:r>
            <a:endParaRPr lang="el-GR" sz="2400" dirty="0"/>
          </a:p>
        </p:txBody>
      </p:sp>
      <p:sp>
        <p:nvSpPr>
          <p:cNvPr id="16" name="15 - Επεξήγηση με στρογγυλεμένο παραλληλόγραμμο"/>
          <p:cNvSpPr/>
          <p:nvPr/>
        </p:nvSpPr>
        <p:spPr>
          <a:xfrm>
            <a:off x="3923928" y="2708920"/>
            <a:ext cx="4752528" cy="576064"/>
          </a:xfrm>
          <a:prstGeom prst="wedgeRoundRectCallout">
            <a:avLst>
              <a:gd name="adj1" fmla="val -39112"/>
              <a:gd name="adj2" fmla="val -10390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Διαδικασία σύγκρισης ομοειδών μεγεθών</a:t>
            </a:r>
            <a:endParaRPr lang="el-GR" sz="2000" dirty="0"/>
          </a:p>
        </p:txBody>
      </p:sp>
      <p:sp>
        <p:nvSpPr>
          <p:cNvPr id="17" name="16 - Επεξήγηση με επάνω βέλος"/>
          <p:cNvSpPr/>
          <p:nvPr/>
        </p:nvSpPr>
        <p:spPr>
          <a:xfrm>
            <a:off x="611560" y="2348880"/>
            <a:ext cx="2448272" cy="936104"/>
          </a:xfrm>
          <a:prstGeom prst="upArrow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Μονάδα μέτρησης</a:t>
            </a:r>
            <a:endParaRPr lang="el-GR" sz="2000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23528" y="5301208"/>
            <a:ext cx="208823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Μέγεθος 1</a:t>
            </a:r>
            <a:endParaRPr lang="el-GR" sz="2400" dirty="0"/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6588224" y="5301208"/>
            <a:ext cx="208823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Μέγεθος 2</a:t>
            </a:r>
            <a:endParaRPr lang="el-GR" sz="2400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2627784" y="4005064"/>
            <a:ext cx="3888432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/>
              <a:t>Φυσικό Φαινόμενο</a:t>
            </a:r>
            <a:endParaRPr lang="el-GR" sz="2800" dirty="0"/>
          </a:p>
        </p:txBody>
      </p:sp>
      <p:sp>
        <p:nvSpPr>
          <p:cNvPr id="14" name="13 - Δεξιό βέλος"/>
          <p:cNvSpPr/>
          <p:nvPr/>
        </p:nvSpPr>
        <p:spPr>
          <a:xfrm rot="19904793">
            <a:off x="1032147" y="4397955"/>
            <a:ext cx="1512168" cy="636389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Περιγράφει</a:t>
            </a:r>
            <a:endParaRPr lang="el-GR" dirty="0"/>
          </a:p>
        </p:txBody>
      </p:sp>
      <p:sp>
        <p:nvSpPr>
          <p:cNvPr id="15" name="14 - Αριστερό βέλος"/>
          <p:cNvSpPr/>
          <p:nvPr/>
        </p:nvSpPr>
        <p:spPr>
          <a:xfrm rot="1672806">
            <a:off x="6596465" y="4393023"/>
            <a:ext cx="1512168" cy="648072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Περιγράφει</a:t>
            </a:r>
            <a:endParaRPr lang="el-GR" dirty="0"/>
          </a:p>
        </p:txBody>
      </p:sp>
      <p:sp>
        <p:nvSpPr>
          <p:cNvPr id="18" name="17 - Επεξήγηση με αριστερό-δεξιό βέλος"/>
          <p:cNvSpPr/>
          <p:nvPr/>
        </p:nvSpPr>
        <p:spPr>
          <a:xfrm>
            <a:off x="2627784" y="5157192"/>
            <a:ext cx="3672408" cy="72008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7455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/>
              <a:t>Φυσικά μεγέθη</a:t>
            </a:r>
            <a:endParaRPr lang="el-GR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858 0.04464 L 0.00382 -0.0050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9" grpId="0" animBg="1"/>
      <p:bldP spid="9" grpId="1" animBg="1"/>
      <p:bldP spid="16" grpId="0" animBg="1"/>
      <p:bldP spid="1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Στρογγυλεμένο ορθογώνιο"/>
          <p:cNvSpPr/>
          <p:nvPr/>
        </p:nvSpPr>
        <p:spPr>
          <a:xfrm>
            <a:off x="3419872" y="404664"/>
            <a:ext cx="2448272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Φυσικά μεγέθη</a:t>
            </a:r>
            <a:endParaRPr lang="el-GR" sz="2400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1043608" y="1628800"/>
            <a:ext cx="244827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Θεμελιώδη </a:t>
            </a:r>
            <a:endParaRPr lang="el-GR" sz="2400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5724128" y="1628800"/>
            <a:ext cx="244827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Παράγωγα</a:t>
            </a:r>
            <a:endParaRPr lang="el-GR" sz="2400" dirty="0"/>
          </a:p>
        </p:txBody>
      </p:sp>
      <p:cxnSp>
        <p:nvCxnSpPr>
          <p:cNvPr id="13" name="12 - Γωνιακή σύνδεση"/>
          <p:cNvCxnSpPr>
            <a:stCxn id="8" idx="2"/>
            <a:endCxn id="11" idx="1"/>
          </p:cNvCxnSpPr>
          <p:nvPr/>
        </p:nvCxnSpPr>
        <p:spPr>
          <a:xfrm rot="16200000" flipH="1">
            <a:off x="4698014" y="854714"/>
            <a:ext cx="972108" cy="1080120"/>
          </a:xfrm>
          <a:prstGeom prst="bentConnector2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Γωνιακή σύνδεση"/>
          <p:cNvCxnSpPr>
            <a:stCxn id="8" idx="2"/>
            <a:endCxn id="10" idx="3"/>
          </p:cNvCxnSpPr>
          <p:nvPr/>
        </p:nvCxnSpPr>
        <p:spPr>
          <a:xfrm rot="5400000">
            <a:off x="3581890" y="818710"/>
            <a:ext cx="972108" cy="1152128"/>
          </a:xfrm>
          <a:prstGeom prst="bentConnector2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Επεξήγηση με στρογγυλεμένο παραλληλόγραμμο"/>
          <p:cNvSpPr/>
          <p:nvPr/>
        </p:nvSpPr>
        <p:spPr>
          <a:xfrm>
            <a:off x="323528" y="260648"/>
            <a:ext cx="2736304" cy="864096"/>
          </a:xfrm>
          <a:prstGeom prst="wedgeRoundRectCallout">
            <a:avLst>
              <a:gd name="adj1" fmla="val -2429"/>
              <a:gd name="adj2" fmla="val 92866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Προκύπτουν άμεσα. Δε χρειάζονται τη βοήθεια άλλων μεγεθών</a:t>
            </a:r>
            <a:endParaRPr lang="el-GR" dirty="0"/>
          </a:p>
        </p:txBody>
      </p:sp>
      <p:sp>
        <p:nvSpPr>
          <p:cNvPr id="19" name="18 - Επεξήγηση με στρογγυλεμένο παραλληλόγραμμο"/>
          <p:cNvSpPr/>
          <p:nvPr/>
        </p:nvSpPr>
        <p:spPr>
          <a:xfrm>
            <a:off x="6156176" y="216024"/>
            <a:ext cx="2808312" cy="908720"/>
          </a:xfrm>
          <a:prstGeom prst="wedgeRoundRectCallout">
            <a:avLst>
              <a:gd name="adj1" fmla="val 435"/>
              <a:gd name="adj2" fmla="val 92015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Προκύπτουν από τα θεμελιώδη με τη βοήθεια μαθηματικών σχέσεων</a:t>
            </a:r>
            <a:endParaRPr lang="el-GR" dirty="0"/>
          </a:p>
        </p:txBody>
      </p:sp>
      <p:sp>
        <p:nvSpPr>
          <p:cNvPr id="20" name="19 - Στρογγυλεμένο ορθογώνιο"/>
          <p:cNvSpPr/>
          <p:nvPr/>
        </p:nvSpPr>
        <p:spPr>
          <a:xfrm>
            <a:off x="539552" y="24208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Μήκος</a:t>
            </a:r>
            <a:r>
              <a:rPr lang="en-US" sz="2000" dirty="0" smtClean="0"/>
              <a:t> (</a:t>
            </a:r>
            <a:r>
              <a:rPr lang="en-US" sz="2000" b="1" dirty="0" err="1" smtClean="0"/>
              <a:t>x,s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21" name="20 - Στρογγυλεμένο ορθογώνιο"/>
          <p:cNvSpPr/>
          <p:nvPr/>
        </p:nvSpPr>
        <p:spPr>
          <a:xfrm>
            <a:off x="539552" y="3068960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Χρόνος</a:t>
            </a:r>
            <a:r>
              <a:rPr lang="en-US" sz="2000" dirty="0" smtClean="0"/>
              <a:t> (</a:t>
            </a:r>
            <a:r>
              <a:rPr lang="en-US" sz="2000" b="1" dirty="0" smtClean="0"/>
              <a:t>t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539552" y="3717032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Μάζα</a:t>
            </a:r>
            <a:r>
              <a:rPr lang="en-US" sz="2000" dirty="0" smtClean="0"/>
              <a:t> (</a:t>
            </a:r>
            <a:r>
              <a:rPr lang="en-US" sz="2000" b="1" dirty="0" smtClean="0"/>
              <a:t>m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29" name="28 - Δεξιό βέλος"/>
          <p:cNvSpPr/>
          <p:nvPr/>
        </p:nvSpPr>
        <p:spPr>
          <a:xfrm>
            <a:off x="2123728" y="2564904"/>
            <a:ext cx="360040" cy="14401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29 - Δεξιό βέλος"/>
          <p:cNvSpPr/>
          <p:nvPr/>
        </p:nvSpPr>
        <p:spPr>
          <a:xfrm>
            <a:off x="2123728" y="3212976"/>
            <a:ext cx="360040" cy="14401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Δεξιό βέλος"/>
          <p:cNvSpPr/>
          <p:nvPr/>
        </p:nvSpPr>
        <p:spPr>
          <a:xfrm>
            <a:off x="2123728" y="3861048"/>
            <a:ext cx="360040" cy="14401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Στρογγυλεμένο ορθογώνιο"/>
          <p:cNvSpPr/>
          <p:nvPr/>
        </p:nvSpPr>
        <p:spPr>
          <a:xfrm>
            <a:off x="2627784" y="2420888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sp>
        <p:nvSpPr>
          <p:cNvPr id="33" name="32 - Στρογγυλεμένο ορθογώνιο"/>
          <p:cNvSpPr/>
          <p:nvPr/>
        </p:nvSpPr>
        <p:spPr>
          <a:xfrm>
            <a:off x="2627784" y="306896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sec</a:t>
            </a:r>
            <a:endParaRPr lang="el-GR" sz="2000" b="1" dirty="0"/>
          </a:p>
        </p:txBody>
      </p:sp>
      <p:sp>
        <p:nvSpPr>
          <p:cNvPr id="34" name="33 - Στρογγυλεμένο ορθογώνιο"/>
          <p:cNvSpPr/>
          <p:nvPr/>
        </p:nvSpPr>
        <p:spPr>
          <a:xfrm>
            <a:off x="2627784" y="371703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</a:t>
            </a:r>
            <a:r>
              <a:rPr lang="en-US" sz="2000" b="1" dirty="0" err="1" smtClean="0"/>
              <a:t>kgr</a:t>
            </a:r>
            <a:endParaRPr lang="el-GR" sz="2000" b="1" dirty="0"/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4067944" y="2420888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Εμβαδό </a:t>
            </a:r>
            <a:r>
              <a:rPr lang="en-US" sz="2000" dirty="0" smtClean="0"/>
              <a:t>(</a:t>
            </a:r>
            <a:r>
              <a:rPr lang="el-GR" sz="2000" b="1" dirty="0" smtClean="0"/>
              <a:t>Ε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4067944" y="3717032"/>
            <a:ext cx="12961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Όγκος</a:t>
            </a:r>
            <a:r>
              <a:rPr lang="en-US" sz="2000" dirty="0" smtClean="0"/>
              <a:t> (</a:t>
            </a:r>
            <a:r>
              <a:rPr lang="en-US" sz="2000" b="1" dirty="0" smtClean="0"/>
              <a:t>V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37" name="36 - Στρογγυλεμένο ορθογώνιο"/>
          <p:cNvSpPr/>
          <p:nvPr/>
        </p:nvSpPr>
        <p:spPr>
          <a:xfrm>
            <a:off x="4067944" y="5013176"/>
            <a:ext cx="194421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Πυκνότητα </a:t>
            </a:r>
            <a:r>
              <a:rPr lang="en-US" sz="2000" dirty="0" smtClean="0"/>
              <a:t>(</a:t>
            </a:r>
            <a:r>
              <a:rPr lang="en-US" sz="2000" b="1" dirty="0" smtClean="0"/>
              <a:t>d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38" name="37 - Λυγισμένο βέλος"/>
          <p:cNvSpPr/>
          <p:nvPr/>
        </p:nvSpPr>
        <p:spPr>
          <a:xfrm flipV="1">
            <a:off x="4211960" y="2924944"/>
            <a:ext cx="360040" cy="360040"/>
          </a:xfrm>
          <a:prstGeom prst="ben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Στρογγυλεμένο ορθογώνιο"/>
          <p:cNvSpPr/>
          <p:nvPr/>
        </p:nvSpPr>
        <p:spPr>
          <a:xfrm>
            <a:off x="4716016" y="2996952"/>
            <a:ext cx="7920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44" name="43 - Στρογγυλεμένο ορθογώνιο"/>
          <p:cNvSpPr/>
          <p:nvPr/>
        </p:nvSpPr>
        <p:spPr>
          <a:xfrm>
            <a:off x="5940152" y="2420888"/>
            <a:ext cx="244827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Μήκος1  </a:t>
            </a:r>
            <a:r>
              <a:rPr lang="en-US" sz="2000" b="1" dirty="0" smtClean="0"/>
              <a:t>x</a:t>
            </a:r>
            <a:r>
              <a:rPr lang="el-GR" sz="2000" dirty="0" smtClean="0"/>
              <a:t>  Μήκος2 </a:t>
            </a:r>
            <a:endParaRPr lang="el-GR" sz="2000" dirty="0"/>
          </a:p>
        </p:txBody>
      </p:sp>
      <p:sp>
        <p:nvSpPr>
          <p:cNvPr id="45" name="44 - Στρογγυλεμένο ορθογώνιο"/>
          <p:cNvSpPr/>
          <p:nvPr/>
        </p:nvSpPr>
        <p:spPr>
          <a:xfrm>
            <a:off x="5940152" y="2996952"/>
            <a:ext cx="244827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    x    1 m</a:t>
            </a:r>
            <a:endParaRPr lang="el-GR" sz="2000" b="1" dirty="0"/>
          </a:p>
        </p:txBody>
      </p:sp>
      <p:sp>
        <p:nvSpPr>
          <p:cNvPr id="46" name="45 - Ίσο"/>
          <p:cNvSpPr/>
          <p:nvPr/>
        </p:nvSpPr>
        <p:spPr>
          <a:xfrm>
            <a:off x="5580112" y="249289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7" name="46 - Ίσο"/>
          <p:cNvSpPr/>
          <p:nvPr/>
        </p:nvSpPr>
        <p:spPr>
          <a:xfrm>
            <a:off x="5580112" y="306896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48" name="47 - Λυγισμένο βέλος"/>
          <p:cNvSpPr/>
          <p:nvPr/>
        </p:nvSpPr>
        <p:spPr>
          <a:xfrm flipV="1">
            <a:off x="4139952" y="4221088"/>
            <a:ext cx="360040" cy="360040"/>
          </a:xfrm>
          <a:prstGeom prst="ben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48 - Στρογγυλεμένο ορθογώνιο"/>
          <p:cNvSpPr/>
          <p:nvPr/>
        </p:nvSpPr>
        <p:spPr>
          <a:xfrm>
            <a:off x="4644008" y="4293096"/>
            <a:ext cx="72008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50" name="49 - Στρογγυλεμένο ορθογώνιο"/>
          <p:cNvSpPr/>
          <p:nvPr/>
        </p:nvSpPr>
        <p:spPr>
          <a:xfrm>
            <a:off x="5796136" y="3717032"/>
            <a:ext cx="31683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Μήκος1 </a:t>
            </a:r>
            <a:r>
              <a:rPr lang="en-US" sz="2000" b="1" dirty="0" smtClean="0"/>
              <a:t>x</a:t>
            </a:r>
            <a:r>
              <a:rPr lang="el-GR" sz="2000" dirty="0" smtClean="0"/>
              <a:t> Μήκος2</a:t>
            </a:r>
            <a:r>
              <a:rPr lang="en-US" sz="2000" dirty="0" smtClean="0"/>
              <a:t> </a:t>
            </a:r>
            <a:r>
              <a:rPr lang="en-US" sz="2000" b="1" dirty="0" smtClean="0"/>
              <a:t>x</a:t>
            </a:r>
            <a:r>
              <a:rPr lang="el-GR" sz="2000" dirty="0" smtClean="0"/>
              <a:t> Μήκος</a:t>
            </a:r>
            <a:r>
              <a:rPr lang="en-US" sz="2000" dirty="0" smtClean="0"/>
              <a:t>3</a:t>
            </a:r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1" name="50 - Στρογγυλεμένο ορθογώνιο"/>
          <p:cNvSpPr/>
          <p:nvPr/>
        </p:nvSpPr>
        <p:spPr>
          <a:xfrm>
            <a:off x="5796136" y="4293096"/>
            <a:ext cx="31683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    x     1 m     x    1 m</a:t>
            </a:r>
            <a:endParaRPr lang="el-GR" sz="2000" b="1" dirty="0"/>
          </a:p>
        </p:txBody>
      </p:sp>
      <p:sp>
        <p:nvSpPr>
          <p:cNvPr id="52" name="51 - Ίσο"/>
          <p:cNvSpPr/>
          <p:nvPr/>
        </p:nvSpPr>
        <p:spPr>
          <a:xfrm>
            <a:off x="5436096" y="378904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3" name="52 - Ίσο"/>
          <p:cNvSpPr/>
          <p:nvPr/>
        </p:nvSpPr>
        <p:spPr>
          <a:xfrm>
            <a:off x="5436096" y="436510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4" name="53 - Λυγισμένο βέλος"/>
          <p:cNvSpPr/>
          <p:nvPr/>
        </p:nvSpPr>
        <p:spPr>
          <a:xfrm flipV="1">
            <a:off x="4139952" y="5517232"/>
            <a:ext cx="360040" cy="360040"/>
          </a:xfrm>
          <a:prstGeom prst="ben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54 - Στρογγυλεμένο ορθογώνιο"/>
          <p:cNvSpPr/>
          <p:nvPr/>
        </p:nvSpPr>
        <p:spPr>
          <a:xfrm>
            <a:off x="4644008" y="5589240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kgr</a:t>
            </a:r>
            <a:r>
              <a:rPr lang="en-US" sz="2000" b="1" dirty="0" smtClean="0"/>
              <a:t> /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n-US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56" name="55 - Στρογγυλεμένο ορθογώνιο"/>
          <p:cNvSpPr/>
          <p:nvPr/>
        </p:nvSpPr>
        <p:spPr>
          <a:xfrm>
            <a:off x="6516216" y="5013176"/>
            <a:ext cx="230425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Μάζα  </a:t>
            </a:r>
            <a:r>
              <a:rPr lang="el-GR" sz="2000" b="1" dirty="0" smtClean="0"/>
              <a:t>/</a:t>
            </a:r>
            <a:r>
              <a:rPr lang="el-GR" sz="2000" dirty="0" smtClean="0"/>
              <a:t>  Όγκος  </a:t>
            </a:r>
            <a:endParaRPr lang="el-GR" sz="2000" dirty="0"/>
          </a:p>
        </p:txBody>
      </p:sp>
      <p:sp>
        <p:nvSpPr>
          <p:cNvPr id="57" name="56 - Στρογγυλεμένο ορθογώνιο"/>
          <p:cNvSpPr/>
          <p:nvPr/>
        </p:nvSpPr>
        <p:spPr>
          <a:xfrm>
            <a:off x="6516216" y="5589240"/>
            <a:ext cx="230425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err="1" smtClean="0"/>
              <a:t>kgr</a:t>
            </a:r>
            <a:r>
              <a:rPr lang="en-US" sz="2000" b="1" dirty="0" smtClean="0"/>
              <a:t>   /    1 m</a:t>
            </a:r>
            <a:r>
              <a:rPr lang="en-US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58" name="57 - Ίσο"/>
          <p:cNvSpPr/>
          <p:nvPr/>
        </p:nvSpPr>
        <p:spPr>
          <a:xfrm>
            <a:off x="6084168" y="508518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9" name="58 - Ίσο"/>
          <p:cNvSpPr/>
          <p:nvPr/>
        </p:nvSpPr>
        <p:spPr>
          <a:xfrm>
            <a:off x="6084168" y="566124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1028" name="Picture 4" descr="https://i.pinimg.com/736x/ed/34/9e/ed349ef1c1d0e60d000babf6c07203c2--the-ojay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19718"/>
            <a:ext cx="3779912" cy="2538282"/>
          </a:xfrm>
          <a:prstGeom prst="rect">
            <a:avLst/>
          </a:prstGeom>
          <a:noFill/>
        </p:spPr>
      </p:pic>
      <p:pic>
        <p:nvPicPr>
          <p:cNvPr id="1030" name="Picture 6" descr="http://www.scholastic.com/content/images/articles/sn_ts/sn_ts_032713_hd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" y="4293097"/>
            <a:ext cx="3779910" cy="256490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2123728" y="980728"/>
            <a:ext cx="48245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Μήκος :  Υποδιαιρέσεις του  1</a:t>
            </a:r>
            <a:r>
              <a:rPr lang="en-US" sz="2400" dirty="0" smtClean="0"/>
              <a:t>m</a:t>
            </a:r>
            <a:endParaRPr lang="el-GR" sz="2400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2411760" y="1772816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endParaRPr lang="el-GR" sz="2000" b="1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2411760" y="3933056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mm</a:t>
            </a:r>
            <a:endParaRPr lang="el-GR" sz="2000" b="1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2411760" y="2492896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sp>
        <p:nvSpPr>
          <p:cNvPr id="7" name="6 - Ίσο"/>
          <p:cNvSpPr/>
          <p:nvPr/>
        </p:nvSpPr>
        <p:spPr>
          <a:xfrm>
            <a:off x="3419872" y="256490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3779912" y="2492896"/>
            <a:ext cx="115212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</a:t>
            </a:r>
            <a:r>
              <a:rPr lang="el-GR" sz="2000" b="1" dirty="0" smtClean="0"/>
              <a:t> </a:t>
            </a:r>
            <a:r>
              <a:rPr lang="en-US" sz="2000" b="1" dirty="0" smtClean="0"/>
              <a:t>cm</a:t>
            </a:r>
            <a:endParaRPr lang="el-GR" sz="2000" b="1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2411760" y="3140968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endParaRPr lang="el-GR" sz="2000" b="1" dirty="0"/>
          </a:p>
        </p:txBody>
      </p:sp>
      <p:sp>
        <p:nvSpPr>
          <p:cNvPr id="10" name="9 - Ίσο"/>
          <p:cNvSpPr/>
          <p:nvPr/>
        </p:nvSpPr>
        <p:spPr>
          <a:xfrm>
            <a:off x="3419872" y="321297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779912" y="3140968"/>
            <a:ext cx="12961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</a:t>
            </a:r>
            <a:r>
              <a:rPr lang="en-US" sz="2000" b="1" dirty="0" smtClean="0"/>
              <a:t>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sp>
        <p:nvSpPr>
          <p:cNvPr id="12" name="11 - Ίσο"/>
          <p:cNvSpPr/>
          <p:nvPr/>
        </p:nvSpPr>
        <p:spPr>
          <a:xfrm>
            <a:off x="5148064" y="321297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508104" y="3140968"/>
            <a:ext cx="12961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cxnSp>
        <p:nvCxnSpPr>
          <p:cNvPr id="14" name="14 - Γωνιακή σύνδεση"/>
          <p:cNvCxnSpPr>
            <a:stCxn id="3" idx="1"/>
            <a:endCxn id="4" idx="1"/>
          </p:cNvCxnSpPr>
          <p:nvPr/>
        </p:nvCxnSpPr>
        <p:spPr>
          <a:xfrm rot="10800000" flipH="1" flipV="1">
            <a:off x="2123728" y="1196752"/>
            <a:ext cx="288032" cy="756084"/>
          </a:xfrm>
          <a:prstGeom prst="bentConnector3">
            <a:avLst>
              <a:gd name="adj1" fmla="val -7936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4 - Γωνιακή σύνδεση"/>
          <p:cNvCxnSpPr>
            <a:stCxn id="3" idx="1"/>
            <a:endCxn id="5" idx="1"/>
          </p:cNvCxnSpPr>
          <p:nvPr/>
        </p:nvCxnSpPr>
        <p:spPr>
          <a:xfrm rot="10800000" flipH="1" flipV="1">
            <a:off x="2123728" y="1196752"/>
            <a:ext cx="288032" cy="2916324"/>
          </a:xfrm>
          <a:prstGeom prst="bentConnector3">
            <a:avLst>
              <a:gd name="adj1" fmla="val -7936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Στρογγυλεμένο ορθογώνιο"/>
          <p:cNvSpPr/>
          <p:nvPr/>
        </p:nvSpPr>
        <p:spPr>
          <a:xfrm>
            <a:off x="2411760" y="4581128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sp>
        <p:nvSpPr>
          <p:cNvPr id="25" name="24 - Ίσο"/>
          <p:cNvSpPr/>
          <p:nvPr/>
        </p:nvSpPr>
        <p:spPr>
          <a:xfrm>
            <a:off x="3419872" y="465313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6" name="25 - Στρογγυλεμένο ορθογώνιο"/>
          <p:cNvSpPr/>
          <p:nvPr/>
        </p:nvSpPr>
        <p:spPr>
          <a:xfrm>
            <a:off x="3779912" y="4581128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mm</a:t>
            </a:r>
            <a:endParaRPr lang="el-GR" sz="2000" b="1" dirty="0"/>
          </a:p>
        </p:txBody>
      </p:sp>
      <p:sp>
        <p:nvSpPr>
          <p:cNvPr id="27" name="26 - Στρογγυλεμένο ορθογώνιο"/>
          <p:cNvSpPr/>
          <p:nvPr/>
        </p:nvSpPr>
        <p:spPr>
          <a:xfrm>
            <a:off x="2411760" y="522920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mm</a:t>
            </a:r>
            <a:endParaRPr lang="el-GR" sz="2000" b="1" dirty="0"/>
          </a:p>
        </p:txBody>
      </p:sp>
      <p:sp>
        <p:nvSpPr>
          <p:cNvPr id="28" name="27 - Ίσο"/>
          <p:cNvSpPr/>
          <p:nvPr/>
        </p:nvSpPr>
        <p:spPr>
          <a:xfrm>
            <a:off x="3419872" y="530120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9" name="28 - Στρογγυλεμένο ορθογώνιο"/>
          <p:cNvSpPr/>
          <p:nvPr/>
        </p:nvSpPr>
        <p:spPr>
          <a:xfrm>
            <a:off x="3779912" y="5229200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 </a:t>
            </a:r>
            <a:r>
              <a:rPr lang="en-US" sz="2000" b="1" dirty="0" smtClean="0"/>
              <a:t>1/</a:t>
            </a:r>
            <a:r>
              <a:rPr lang="el-GR" sz="2000" b="1" dirty="0" smtClean="0"/>
              <a:t> 1</a:t>
            </a:r>
            <a:r>
              <a:rPr lang="en-US" sz="2000" b="1" dirty="0" smtClean="0"/>
              <a:t>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  <p:sp>
        <p:nvSpPr>
          <p:cNvPr id="30" name="29 - Ίσο"/>
          <p:cNvSpPr/>
          <p:nvPr/>
        </p:nvSpPr>
        <p:spPr>
          <a:xfrm>
            <a:off x="5220072" y="530120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1" name="30 - Στρογγυλεμένο ορθογώνιο"/>
          <p:cNvSpPr/>
          <p:nvPr/>
        </p:nvSpPr>
        <p:spPr>
          <a:xfrm>
            <a:off x="5580112" y="5229200"/>
            <a:ext cx="12961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l-GR" sz="20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611560" y="476672"/>
            <a:ext cx="48245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Εμβαδό:  Υποδιαιρέσεις του  1</a:t>
            </a:r>
            <a:r>
              <a:rPr lang="en-US" sz="2400" dirty="0" smtClean="0"/>
              <a:t>m</a:t>
            </a:r>
            <a:r>
              <a:rPr lang="el-GR" sz="2400" baseline="30000" dirty="0" smtClean="0"/>
              <a:t>2</a:t>
            </a:r>
            <a:endParaRPr lang="el-GR" sz="2400" baseline="30000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755576" y="126876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755576" y="407707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mm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755576" y="198884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7" name="6 - Ίσο"/>
          <p:cNvSpPr/>
          <p:nvPr/>
        </p:nvSpPr>
        <p:spPr>
          <a:xfrm>
            <a:off x="1763688" y="263691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123728" y="2564904"/>
            <a:ext cx="2376264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 cm</a:t>
            </a:r>
            <a:r>
              <a:rPr lang="el-GR" sz="2000" b="1" dirty="0" smtClean="0"/>
              <a:t>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</a:t>
            </a:r>
            <a:r>
              <a:rPr lang="en-US" sz="2000" b="1" dirty="0" smtClean="0"/>
              <a:t> 100 cm</a:t>
            </a:r>
            <a:endParaRPr lang="el-GR" sz="2000" b="1" baseline="30000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755576" y="3284984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10" name="9 - Ίσο"/>
          <p:cNvSpPr/>
          <p:nvPr/>
        </p:nvSpPr>
        <p:spPr>
          <a:xfrm>
            <a:off x="1763688" y="335699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2123728" y="3284984"/>
            <a:ext cx="172819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</a:t>
            </a:r>
            <a:r>
              <a:rPr lang="en-US" sz="2000" b="1" dirty="0" smtClean="0"/>
              <a:t>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12" name="11 - Ίσο"/>
          <p:cNvSpPr/>
          <p:nvPr/>
        </p:nvSpPr>
        <p:spPr>
          <a:xfrm>
            <a:off x="3923928" y="335699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283968" y="3284984"/>
            <a:ext cx="180020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cxnSp>
        <p:nvCxnSpPr>
          <p:cNvPr id="14" name="14 - Γωνιακή σύνδεση"/>
          <p:cNvCxnSpPr>
            <a:stCxn id="3" idx="1"/>
            <a:endCxn id="4" idx="1"/>
          </p:cNvCxnSpPr>
          <p:nvPr/>
        </p:nvCxnSpPr>
        <p:spPr>
          <a:xfrm rot="10800000" flipH="1" flipV="1">
            <a:off x="611560" y="692696"/>
            <a:ext cx="144016" cy="756084"/>
          </a:xfrm>
          <a:prstGeom prst="bentConnector3">
            <a:avLst>
              <a:gd name="adj1" fmla="val -158732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4 - Γωνιακή σύνδεση"/>
          <p:cNvCxnSpPr>
            <a:stCxn id="3" idx="1"/>
            <a:endCxn id="5" idx="1"/>
          </p:cNvCxnSpPr>
          <p:nvPr/>
        </p:nvCxnSpPr>
        <p:spPr>
          <a:xfrm rot="10800000" flipH="1" flipV="1">
            <a:off x="611560" y="692696"/>
            <a:ext cx="144016" cy="3564396"/>
          </a:xfrm>
          <a:prstGeom prst="bentConnector3">
            <a:avLst>
              <a:gd name="adj1" fmla="val -158732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Ίσο"/>
          <p:cNvSpPr/>
          <p:nvPr/>
        </p:nvSpPr>
        <p:spPr>
          <a:xfrm>
            <a:off x="1763688" y="206084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2" name="31 - Στρογγυλεμένο ορθογώνιο"/>
          <p:cNvSpPr/>
          <p:nvPr/>
        </p:nvSpPr>
        <p:spPr>
          <a:xfrm>
            <a:off x="2123728" y="1988840"/>
            <a:ext cx="2376264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 m</a:t>
            </a:r>
            <a:r>
              <a:rPr lang="el-GR" sz="2000" b="1" dirty="0" smtClean="0"/>
              <a:t>   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  </a:t>
            </a:r>
            <a:r>
              <a:rPr lang="en-US" sz="2000" b="1" dirty="0" smtClean="0"/>
              <a:t> 1 m</a:t>
            </a:r>
            <a:endParaRPr lang="el-GR" sz="2000" b="1" baseline="30000" dirty="0"/>
          </a:p>
        </p:txBody>
      </p:sp>
      <p:sp>
        <p:nvSpPr>
          <p:cNvPr id="34" name="33 - Ίσο"/>
          <p:cNvSpPr/>
          <p:nvPr/>
        </p:nvSpPr>
        <p:spPr>
          <a:xfrm>
            <a:off x="4572000" y="263691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4932040" y="2564904"/>
            <a:ext cx="158417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755576" y="479715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37" name="36 - Ίσο"/>
          <p:cNvSpPr/>
          <p:nvPr/>
        </p:nvSpPr>
        <p:spPr>
          <a:xfrm>
            <a:off x="1776940" y="544522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8" name="37 - Στρογγυλεμένο ορθογώνιο"/>
          <p:cNvSpPr/>
          <p:nvPr/>
        </p:nvSpPr>
        <p:spPr>
          <a:xfrm>
            <a:off x="2136980" y="5373216"/>
            <a:ext cx="2664296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000 mm</a:t>
            </a:r>
            <a:r>
              <a:rPr lang="el-GR" sz="2000" b="1" dirty="0" smtClean="0"/>
              <a:t>  </a:t>
            </a:r>
            <a:r>
              <a:rPr lang="en-US" sz="2000" b="1" dirty="0" smtClean="0"/>
              <a:t>x  1000 mm</a:t>
            </a:r>
            <a:endParaRPr lang="el-GR" sz="2000" b="1" baseline="30000" dirty="0"/>
          </a:p>
        </p:txBody>
      </p:sp>
      <p:sp>
        <p:nvSpPr>
          <p:cNvPr id="39" name="38 - Στρογγυλεμένο ορθογώνιο"/>
          <p:cNvSpPr/>
          <p:nvPr/>
        </p:nvSpPr>
        <p:spPr>
          <a:xfrm>
            <a:off x="755576" y="6021288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40" name="39 - Ίσο"/>
          <p:cNvSpPr/>
          <p:nvPr/>
        </p:nvSpPr>
        <p:spPr>
          <a:xfrm>
            <a:off x="1763688" y="609329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" name="40 - Στρογγυλεμένο ορθογώνιο"/>
          <p:cNvSpPr/>
          <p:nvPr/>
        </p:nvSpPr>
        <p:spPr>
          <a:xfrm>
            <a:off x="2123728" y="6021288"/>
            <a:ext cx="216024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</a:t>
            </a:r>
            <a:r>
              <a:rPr lang="en-US" sz="2000" b="1" dirty="0" smtClean="0"/>
              <a:t>.000.000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42" name="41 - Ίσο"/>
          <p:cNvSpPr/>
          <p:nvPr/>
        </p:nvSpPr>
        <p:spPr>
          <a:xfrm>
            <a:off x="4355976" y="609329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3" name="42 - Στρογγυλεμένο ορθογώνιο"/>
          <p:cNvSpPr/>
          <p:nvPr/>
        </p:nvSpPr>
        <p:spPr>
          <a:xfrm>
            <a:off x="4716016" y="6021288"/>
            <a:ext cx="180020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0,000001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  <p:sp>
        <p:nvSpPr>
          <p:cNvPr id="44" name="43 - Ίσο"/>
          <p:cNvSpPr/>
          <p:nvPr/>
        </p:nvSpPr>
        <p:spPr>
          <a:xfrm>
            <a:off x="1763688" y="486916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5" name="44 - Στρογγυλεμένο ορθογώνιο"/>
          <p:cNvSpPr/>
          <p:nvPr/>
        </p:nvSpPr>
        <p:spPr>
          <a:xfrm>
            <a:off x="2123728" y="4797152"/>
            <a:ext cx="2664296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 m</a:t>
            </a:r>
            <a:r>
              <a:rPr lang="el-GR" sz="2000" b="1" dirty="0" smtClean="0"/>
              <a:t>        </a:t>
            </a:r>
            <a:r>
              <a:rPr lang="en-US" sz="2000" b="1" dirty="0" smtClean="0"/>
              <a:t>x  </a:t>
            </a:r>
            <a:r>
              <a:rPr lang="el-GR" sz="2000" b="1" dirty="0" smtClean="0"/>
              <a:t>     </a:t>
            </a:r>
            <a:r>
              <a:rPr lang="en-US" sz="2000" b="1" dirty="0" smtClean="0"/>
              <a:t>1 m</a:t>
            </a:r>
            <a:endParaRPr lang="el-GR" sz="2000" b="1" baseline="30000" dirty="0"/>
          </a:p>
        </p:txBody>
      </p:sp>
      <p:sp>
        <p:nvSpPr>
          <p:cNvPr id="46" name="45 - Ίσο"/>
          <p:cNvSpPr/>
          <p:nvPr/>
        </p:nvSpPr>
        <p:spPr>
          <a:xfrm>
            <a:off x="4860032" y="544522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7" name="46 - Στρογγυλεμένο ορθογώνιο"/>
          <p:cNvSpPr/>
          <p:nvPr/>
        </p:nvSpPr>
        <p:spPr>
          <a:xfrm>
            <a:off x="5292080" y="5373216"/>
            <a:ext cx="187220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.000.000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mm</a:t>
            </a:r>
            <a:r>
              <a:rPr lang="el-GR" sz="2000" b="1" baseline="30000" dirty="0" smtClean="0"/>
              <a:t>2</a:t>
            </a:r>
            <a:endParaRPr lang="el-GR" sz="2000" b="1" baseline="30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Στρογγυλεμένο ορθογώνιο"/>
          <p:cNvSpPr/>
          <p:nvPr/>
        </p:nvSpPr>
        <p:spPr>
          <a:xfrm>
            <a:off x="611560" y="476672"/>
            <a:ext cx="48245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Όγκος:  Υποδιαιρέσεις του  1</a:t>
            </a:r>
            <a:r>
              <a:rPr lang="en-US" sz="2400" dirty="0" smtClean="0"/>
              <a:t>m</a:t>
            </a:r>
            <a:r>
              <a:rPr lang="el-GR" sz="2400" baseline="30000" dirty="0" smtClean="0"/>
              <a:t>3</a:t>
            </a:r>
            <a:endParaRPr lang="el-GR" sz="2400" baseline="30000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755576" y="126876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755576" y="407707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mm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755576" y="198884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7" name="6 - Ίσο"/>
          <p:cNvSpPr/>
          <p:nvPr/>
        </p:nvSpPr>
        <p:spPr>
          <a:xfrm>
            <a:off x="1763688" y="263691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123728" y="2564904"/>
            <a:ext cx="3528392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 cm</a:t>
            </a:r>
            <a:r>
              <a:rPr lang="el-GR" sz="2000" b="1" dirty="0" smtClean="0"/>
              <a:t>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</a:t>
            </a:r>
            <a:r>
              <a:rPr lang="en-US" sz="2000" b="1" dirty="0" smtClean="0"/>
              <a:t> 100 cm</a:t>
            </a:r>
            <a:r>
              <a:rPr lang="el-GR" sz="2000" b="1" dirty="0" smtClean="0"/>
              <a:t>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</a:t>
            </a:r>
            <a:r>
              <a:rPr lang="en-US" sz="2000" b="1" dirty="0" smtClean="0"/>
              <a:t> 100 cm</a:t>
            </a:r>
            <a:endParaRPr lang="el-GR" sz="2000" b="1" baseline="30000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755576" y="3284984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10" name="9 - Ίσο"/>
          <p:cNvSpPr/>
          <p:nvPr/>
        </p:nvSpPr>
        <p:spPr>
          <a:xfrm>
            <a:off x="1763688" y="335699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2123728" y="3284984"/>
            <a:ext cx="223224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1.</a:t>
            </a:r>
            <a:r>
              <a:rPr lang="en-US" sz="2000" b="1" dirty="0" smtClean="0"/>
              <a:t>0</a:t>
            </a:r>
            <a:r>
              <a:rPr lang="el-GR" sz="2000" b="1" dirty="0" smtClean="0"/>
              <a:t>00</a:t>
            </a:r>
            <a:r>
              <a:rPr lang="en-US" sz="2000" b="1" dirty="0" smtClean="0"/>
              <a:t>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12" name="11 - Ίσο"/>
          <p:cNvSpPr/>
          <p:nvPr/>
        </p:nvSpPr>
        <p:spPr>
          <a:xfrm>
            <a:off x="4499992" y="335699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932040" y="3284984"/>
            <a:ext cx="208823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</a:t>
            </a:r>
            <a:r>
              <a:rPr lang="el-GR" sz="2000" b="1" dirty="0" smtClean="0"/>
              <a:t>00</a:t>
            </a:r>
            <a:r>
              <a:rPr lang="en-US" sz="2000" b="1" dirty="0" smtClean="0"/>
              <a:t>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cxnSp>
        <p:nvCxnSpPr>
          <p:cNvPr id="14" name="14 - Γωνιακή σύνδεση"/>
          <p:cNvCxnSpPr>
            <a:stCxn id="3" idx="1"/>
            <a:endCxn id="4" idx="1"/>
          </p:cNvCxnSpPr>
          <p:nvPr/>
        </p:nvCxnSpPr>
        <p:spPr>
          <a:xfrm rot="10800000" flipH="1" flipV="1">
            <a:off x="611560" y="692696"/>
            <a:ext cx="144016" cy="756084"/>
          </a:xfrm>
          <a:prstGeom prst="bentConnector3">
            <a:avLst>
              <a:gd name="adj1" fmla="val -158732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4 - Γωνιακή σύνδεση"/>
          <p:cNvCxnSpPr>
            <a:stCxn id="3" idx="1"/>
            <a:endCxn id="5" idx="1"/>
          </p:cNvCxnSpPr>
          <p:nvPr/>
        </p:nvCxnSpPr>
        <p:spPr>
          <a:xfrm rot="10800000" flipH="1" flipV="1">
            <a:off x="611560" y="692696"/>
            <a:ext cx="144016" cy="3564396"/>
          </a:xfrm>
          <a:prstGeom prst="bentConnector3">
            <a:avLst>
              <a:gd name="adj1" fmla="val -158732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Ίσο"/>
          <p:cNvSpPr/>
          <p:nvPr/>
        </p:nvSpPr>
        <p:spPr>
          <a:xfrm>
            <a:off x="1763688" y="206084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2" name="31 - Στρογγυλεμένο ορθογώνιο"/>
          <p:cNvSpPr/>
          <p:nvPr/>
        </p:nvSpPr>
        <p:spPr>
          <a:xfrm>
            <a:off x="2123728" y="1988840"/>
            <a:ext cx="3528392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 m</a:t>
            </a:r>
            <a:r>
              <a:rPr lang="el-GR" sz="2000" b="1" dirty="0" smtClean="0"/>
              <a:t>   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    </a:t>
            </a:r>
            <a:r>
              <a:rPr lang="en-US" sz="2000" b="1" dirty="0" smtClean="0"/>
              <a:t>1 m</a:t>
            </a:r>
            <a:r>
              <a:rPr lang="el-GR" sz="2000" b="1" dirty="0" smtClean="0"/>
              <a:t>      </a:t>
            </a:r>
            <a:r>
              <a:rPr lang="en-US" sz="2000" b="1" dirty="0" smtClean="0"/>
              <a:t>x</a:t>
            </a:r>
            <a:r>
              <a:rPr lang="el-GR" sz="2000" b="1" dirty="0" smtClean="0"/>
              <a:t>    </a:t>
            </a:r>
            <a:r>
              <a:rPr lang="en-US" sz="2000" b="1" dirty="0" smtClean="0"/>
              <a:t>  1 m</a:t>
            </a:r>
            <a:endParaRPr lang="el-GR" sz="2000" b="1" baseline="30000" dirty="0" smtClean="0"/>
          </a:p>
        </p:txBody>
      </p:sp>
      <p:sp>
        <p:nvSpPr>
          <p:cNvPr id="34" name="33 - Ίσο"/>
          <p:cNvSpPr/>
          <p:nvPr/>
        </p:nvSpPr>
        <p:spPr>
          <a:xfrm>
            <a:off x="5724128" y="263691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6084168" y="2564904"/>
            <a:ext cx="194421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.000.000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cm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755576" y="479715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37" name="36 - Ίσο"/>
          <p:cNvSpPr/>
          <p:nvPr/>
        </p:nvSpPr>
        <p:spPr>
          <a:xfrm>
            <a:off x="1763688" y="544522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8" name="37 - Στρογγυλεμένο ορθογώνιο"/>
          <p:cNvSpPr/>
          <p:nvPr/>
        </p:nvSpPr>
        <p:spPr>
          <a:xfrm>
            <a:off x="2123728" y="5373216"/>
            <a:ext cx="403244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000 mm</a:t>
            </a:r>
            <a:r>
              <a:rPr lang="el-GR" sz="2000" b="1" dirty="0" smtClean="0"/>
              <a:t>  </a:t>
            </a:r>
            <a:r>
              <a:rPr lang="en-US" sz="2000" b="1" dirty="0" smtClean="0"/>
              <a:t>x  1000 mm</a:t>
            </a:r>
            <a:r>
              <a:rPr lang="el-GR" sz="2000" b="1" dirty="0" smtClean="0"/>
              <a:t>   </a:t>
            </a:r>
            <a:r>
              <a:rPr lang="en-US" sz="2000" b="1" dirty="0" smtClean="0"/>
              <a:t>x  1000 mm</a:t>
            </a:r>
            <a:endParaRPr lang="el-GR" sz="2000" b="1" baseline="30000" dirty="0"/>
          </a:p>
        </p:txBody>
      </p:sp>
      <p:sp>
        <p:nvSpPr>
          <p:cNvPr id="39" name="38 - Στρογγυλεμένο ορθογώνιο"/>
          <p:cNvSpPr/>
          <p:nvPr/>
        </p:nvSpPr>
        <p:spPr>
          <a:xfrm>
            <a:off x="755576" y="6021288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40" name="39 - Ίσο"/>
          <p:cNvSpPr/>
          <p:nvPr/>
        </p:nvSpPr>
        <p:spPr>
          <a:xfrm>
            <a:off x="1763688" y="609329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" name="40 - Στρογγυλεμένο ορθογώνιο"/>
          <p:cNvSpPr/>
          <p:nvPr/>
        </p:nvSpPr>
        <p:spPr>
          <a:xfrm>
            <a:off x="2123728" y="6021288"/>
            <a:ext cx="259228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</a:t>
            </a:r>
            <a:r>
              <a:rPr lang="en-US" sz="2000" b="1" dirty="0" smtClean="0"/>
              <a:t>.</a:t>
            </a:r>
            <a:r>
              <a:rPr lang="el-GR" sz="2000" b="1" dirty="0" smtClean="0"/>
              <a:t>000.</a:t>
            </a:r>
            <a:r>
              <a:rPr lang="en-US" sz="2000" b="1" dirty="0" smtClean="0"/>
              <a:t>000.000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42" name="41 - Ίσο"/>
          <p:cNvSpPr/>
          <p:nvPr/>
        </p:nvSpPr>
        <p:spPr>
          <a:xfrm>
            <a:off x="4860032" y="6093296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3" name="42 - Στρογγυλεμένο ορθογώνιο"/>
          <p:cNvSpPr/>
          <p:nvPr/>
        </p:nvSpPr>
        <p:spPr>
          <a:xfrm>
            <a:off x="5292080" y="6021288"/>
            <a:ext cx="230425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</a:t>
            </a:r>
            <a:r>
              <a:rPr lang="el-GR" sz="2000" b="1" dirty="0" smtClean="0"/>
              <a:t>000</a:t>
            </a:r>
            <a:r>
              <a:rPr lang="en-US" sz="2000" b="1" dirty="0" smtClean="0"/>
              <a:t>0001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  <p:sp>
        <p:nvSpPr>
          <p:cNvPr id="44" name="43 - Ίσο"/>
          <p:cNvSpPr/>
          <p:nvPr/>
        </p:nvSpPr>
        <p:spPr>
          <a:xfrm>
            <a:off x="1763688" y="486916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5" name="44 - Στρογγυλεμένο ορθογώνιο"/>
          <p:cNvSpPr/>
          <p:nvPr/>
        </p:nvSpPr>
        <p:spPr>
          <a:xfrm>
            <a:off x="2123728" y="4797152"/>
            <a:ext cx="403244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 m</a:t>
            </a:r>
            <a:r>
              <a:rPr lang="el-GR" sz="2000" b="1" dirty="0" smtClean="0"/>
              <a:t>       </a:t>
            </a:r>
            <a:r>
              <a:rPr lang="en-US" sz="2000" b="1" dirty="0" smtClean="0"/>
              <a:t>x </a:t>
            </a:r>
            <a:r>
              <a:rPr lang="el-GR" sz="2000" b="1" dirty="0" smtClean="0"/>
              <a:t>      </a:t>
            </a:r>
            <a:r>
              <a:rPr lang="en-US" sz="2000" b="1" dirty="0" smtClean="0"/>
              <a:t>1 m</a:t>
            </a:r>
            <a:r>
              <a:rPr lang="el-GR" sz="2000" b="1" dirty="0" smtClean="0"/>
              <a:t>       </a:t>
            </a:r>
            <a:r>
              <a:rPr lang="en-US" sz="2000" b="1" dirty="0" smtClean="0"/>
              <a:t>x</a:t>
            </a:r>
            <a:r>
              <a:rPr lang="el-GR" sz="2000" b="1" dirty="0" smtClean="0"/>
              <a:t>     </a:t>
            </a:r>
            <a:r>
              <a:rPr lang="en-US" sz="2000" b="1" dirty="0" smtClean="0"/>
              <a:t>  1 m</a:t>
            </a:r>
            <a:endParaRPr lang="el-GR" sz="2000" b="1" baseline="30000" dirty="0" smtClean="0"/>
          </a:p>
        </p:txBody>
      </p:sp>
      <p:sp>
        <p:nvSpPr>
          <p:cNvPr id="46" name="45 - Ίσο"/>
          <p:cNvSpPr/>
          <p:nvPr/>
        </p:nvSpPr>
        <p:spPr>
          <a:xfrm>
            <a:off x="6228184" y="544522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7" name="46 - Στρογγυλεμένο ορθογώνιο"/>
          <p:cNvSpPr/>
          <p:nvPr/>
        </p:nvSpPr>
        <p:spPr>
          <a:xfrm>
            <a:off x="6624736" y="5373216"/>
            <a:ext cx="22677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1.000</a:t>
            </a:r>
            <a:r>
              <a:rPr lang="en-US" sz="2000" b="1" dirty="0" smtClean="0"/>
              <a:t>.000.000</a:t>
            </a:r>
            <a:r>
              <a:rPr lang="el-GR" sz="2000" b="1" dirty="0" smtClean="0"/>
              <a:t> </a:t>
            </a:r>
            <a:r>
              <a:rPr lang="en-US" sz="2000" b="1" dirty="0" smtClean="0"/>
              <a:t>mm</a:t>
            </a:r>
            <a:r>
              <a:rPr lang="el-GR" sz="2000" b="1" baseline="30000" dirty="0" smtClean="0"/>
              <a:t>3</a:t>
            </a:r>
            <a:endParaRPr lang="el-GR" sz="2000" b="1" baseline="30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1475657" y="404664"/>
            <a:ext cx="4680519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Μάζα :  Υποδιαιρέσεις του  1</a:t>
            </a:r>
            <a:r>
              <a:rPr lang="en-US" sz="2400" dirty="0" smtClean="0"/>
              <a:t> </a:t>
            </a:r>
            <a:r>
              <a:rPr lang="en-US" sz="2400" dirty="0" err="1" smtClean="0"/>
              <a:t>kgr</a:t>
            </a:r>
            <a:endParaRPr lang="el-GR" sz="2400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763689" y="119675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err="1" smtClean="0"/>
              <a:t>gr</a:t>
            </a:r>
            <a:endParaRPr lang="el-GR" sz="2000" b="1" dirty="0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3491880" y="126876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kgr</a:t>
            </a:r>
            <a:endParaRPr lang="el-GR" sz="2000" b="1" dirty="0"/>
          </a:p>
        </p:txBody>
      </p:sp>
      <p:sp>
        <p:nvSpPr>
          <p:cNvPr id="9" name="8 - Ίσο"/>
          <p:cNvSpPr/>
          <p:nvPr/>
        </p:nvSpPr>
        <p:spPr>
          <a:xfrm>
            <a:off x="4499992" y="134076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860032" y="1268760"/>
            <a:ext cx="115212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</a:t>
            </a:r>
            <a:r>
              <a:rPr lang="en-US" sz="2000" b="1" dirty="0" smtClean="0"/>
              <a:t>000 </a:t>
            </a:r>
            <a:r>
              <a:rPr lang="en-US" sz="2000" b="1" dirty="0" err="1" smtClean="0"/>
              <a:t>gr</a:t>
            </a:r>
            <a:endParaRPr lang="el-GR" sz="2000" b="1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491881" y="191683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err="1" smtClean="0"/>
              <a:t>gr</a:t>
            </a:r>
            <a:endParaRPr lang="el-GR" sz="2000" b="1" dirty="0"/>
          </a:p>
        </p:txBody>
      </p:sp>
      <p:sp>
        <p:nvSpPr>
          <p:cNvPr id="12" name="11 - Ίσο"/>
          <p:cNvSpPr/>
          <p:nvPr/>
        </p:nvSpPr>
        <p:spPr>
          <a:xfrm>
            <a:off x="4499993" y="198884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860032" y="1916832"/>
            <a:ext cx="1584176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1</a:t>
            </a:r>
            <a:r>
              <a:rPr lang="en-US" sz="2000" b="1" dirty="0" smtClean="0"/>
              <a:t>000 </a:t>
            </a:r>
            <a:r>
              <a:rPr lang="en-US" sz="2000" b="1" dirty="0" err="1" smtClean="0"/>
              <a:t>kgr</a:t>
            </a:r>
            <a:endParaRPr lang="el-GR" sz="2000" b="1" dirty="0"/>
          </a:p>
        </p:txBody>
      </p:sp>
      <p:sp>
        <p:nvSpPr>
          <p:cNvPr id="14" name="13 - Ίσο"/>
          <p:cNvSpPr/>
          <p:nvPr/>
        </p:nvSpPr>
        <p:spPr>
          <a:xfrm>
            <a:off x="6516216" y="198884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6876256" y="1916832"/>
            <a:ext cx="144016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0,001</a:t>
            </a:r>
            <a:r>
              <a:rPr lang="el-GR" sz="2000" b="1" dirty="0" smtClean="0"/>
              <a:t> </a:t>
            </a:r>
            <a:r>
              <a:rPr lang="en-US" sz="2000" b="1" dirty="0" err="1" smtClean="0"/>
              <a:t>kgr</a:t>
            </a:r>
            <a:endParaRPr lang="el-GR" sz="2000" b="1" dirty="0"/>
          </a:p>
        </p:txBody>
      </p:sp>
      <p:cxnSp>
        <p:nvCxnSpPr>
          <p:cNvPr id="16" name="14 - Γωνιακή σύνδεση"/>
          <p:cNvCxnSpPr>
            <a:stCxn id="5" idx="1"/>
            <a:endCxn id="6" idx="1"/>
          </p:cNvCxnSpPr>
          <p:nvPr/>
        </p:nvCxnSpPr>
        <p:spPr>
          <a:xfrm rot="10800000" flipH="1" flipV="1">
            <a:off x="1475657" y="620688"/>
            <a:ext cx="288032" cy="756084"/>
          </a:xfrm>
          <a:prstGeom prst="bentConnector3">
            <a:avLst>
              <a:gd name="adj1" fmla="val -7936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Στρογγυλεμένο ορθογώνιο"/>
          <p:cNvSpPr/>
          <p:nvPr/>
        </p:nvSpPr>
        <p:spPr>
          <a:xfrm>
            <a:off x="1475656" y="2852936"/>
            <a:ext cx="482453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Χρόνος :  Πολλαπλάσια του  1</a:t>
            </a:r>
            <a:r>
              <a:rPr lang="en-US" sz="2400" dirty="0" smtClean="0"/>
              <a:t> sec</a:t>
            </a:r>
            <a:endParaRPr lang="el-GR" sz="2400" dirty="0"/>
          </a:p>
        </p:txBody>
      </p:sp>
      <p:sp>
        <p:nvSpPr>
          <p:cNvPr id="48" name="47 - Στρογγυλεμένο ορθογώνιο"/>
          <p:cNvSpPr/>
          <p:nvPr/>
        </p:nvSpPr>
        <p:spPr>
          <a:xfrm>
            <a:off x="1763688" y="3645024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min</a:t>
            </a:r>
            <a:endParaRPr lang="el-GR" sz="2000" b="1" dirty="0"/>
          </a:p>
        </p:txBody>
      </p:sp>
      <p:sp>
        <p:nvSpPr>
          <p:cNvPr id="49" name="48 - Στρογγυλεμένο ορθογώνιο"/>
          <p:cNvSpPr/>
          <p:nvPr/>
        </p:nvSpPr>
        <p:spPr>
          <a:xfrm>
            <a:off x="1763688" y="522920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 h</a:t>
            </a:r>
            <a:endParaRPr lang="el-GR" sz="2000" b="1" dirty="0"/>
          </a:p>
        </p:txBody>
      </p:sp>
      <p:sp>
        <p:nvSpPr>
          <p:cNvPr id="50" name="49 - Στρογγυλεμένο ορθογώνιο"/>
          <p:cNvSpPr/>
          <p:nvPr/>
        </p:nvSpPr>
        <p:spPr>
          <a:xfrm>
            <a:off x="3491880" y="3645024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min</a:t>
            </a:r>
            <a:endParaRPr lang="el-GR" sz="2000" b="1" dirty="0"/>
          </a:p>
        </p:txBody>
      </p:sp>
      <p:sp>
        <p:nvSpPr>
          <p:cNvPr id="51" name="50 - Ίσο"/>
          <p:cNvSpPr/>
          <p:nvPr/>
        </p:nvSpPr>
        <p:spPr>
          <a:xfrm>
            <a:off x="4499992" y="3717032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2" name="51 - Στρογγυλεμένο ορθογώνιο"/>
          <p:cNvSpPr/>
          <p:nvPr/>
        </p:nvSpPr>
        <p:spPr>
          <a:xfrm>
            <a:off x="4860032" y="3645024"/>
            <a:ext cx="1152128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60</a:t>
            </a:r>
            <a:r>
              <a:rPr lang="el-GR" sz="2000" b="1" dirty="0" smtClean="0"/>
              <a:t> </a:t>
            </a:r>
            <a:r>
              <a:rPr lang="en-US" sz="2000" b="1" dirty="0" smtClean="0"/>
              <a:t>sec</a:t>
            </a:r>
            <a:endParaRPr lang="el-GR" sz="2000" b="1" dirty="0"/>
          </a:p>
        </p:txBody>
      </p:sp>
      <p:sp>
        <p:nvSpPr>
          <p:cNvPr id="53" name="52 - Στρογγυλεμένο ορθογώνιο"/>
          <p:cNvSpPr/>
          <p:nvPr/>
        </p:nvSpPr>
        <p:spPr>
          <a:xfrm>
            <a:off x="3491880" y="4293096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sec</a:t>
            </a:r>
            <a:endParaRPr lang="el-GR" sz="2000" b="1" dirty="0"/>
          </a:p>
        </p:txBody>
      </p:sp>
      <p:sp>
        <p:nvSpPr>
          <p:cNvPr id="54" name="53 - Ίσο"/>
          <p:cNvSpPr/>
          <p:nvPr/>
        </p:nvSpPr>
        <p:spPr>
          <a:xfrm>
            <a:off x="4499992" y="4365104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55" name="54 - Στρογγυλεμένο ορθογώνιο"/>
          <p:cNvSpPr/>
          <p:nvPr/>
        </p:nvSpPr>
        <p:spPr>
          <a:xfrm>
            <a:off x="4860032" y="4293096"/>
            <a:ext cx="129614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r>
              <a:rPr lang="el-GR" sz="2000" b="1" dirty="0" smtClean="0"/>
              <a:t> </a:t>
            </a:r>
            <a:r>
              <a:rPr lang="en-US" sz="2000" b="1" dirty="0" smtClean="0"/>
              <a:t>/</a:t>
            </a:r>
            <a:r>
              <a:rPr lang="el-GR" sz="2000" b="1" dirty="0" smtClean="0"/>
              <a:t> </a:t>
            </a:r>
            <a:r>
              <a:rPr lang="en-US" sz="2000" b="1" dirty="0" smtClean="0"/>
              <a:t>60</a:t>
            </a:r>
            <a:r>
              <a:rPr lang="el-GR" sz="2000" b="1" dirty="0" smtClean="0"/>
              <a:t> </a:t>
            </a:r>
            <a:r>
              <a:rPr lang="en-US" sz="2000" b="1" dirty="0" smtClean="0"/>
              <a:t>min</a:t>
            </a:r>
            <a:endParaRPr lang="el-GR" sz="2000" b="1" dirty="0"/>
          </a:p>
        </p:txBody>
      </p:sp>
      <p:cxnSp>
        <p:nvCxnSpPr>
          <p:cNvPr id="58" name="14 - Γωνιακή σύνδεση"/>
          <p:cNvCxnSpPr>
            <a:stCxn id="47" idx="1"/>
            <a:endCxn id="48" idx="1"/>
          </p:cNvCxnSpPr>
          <p:nvPr/>
        </p:nvCxnSpPr>
        <p:spPr>
          <a:xfrm rot="10800000" flipH="1" flipV="1">
            <a:off x="1475656" y="3068960"/>
            <a:ext cx="288032" cy="756084"/>
          </a:xfrm>
          <a:prstGeom prst="bentConnector3">
            <a:avLst>
              <a:gd name="adj1" fmla="val -7936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14 - Γωνιακή σύνδεση"/>
          <p:cNvCxnSpPr>
            <a:stCxn id="47" idx="1"/>
            <a:endCxn id="49" idx="1"/>
          </p:cNvCxnSpPr>
          <p:nvPr/>
        </p:nvCxnSpPr>
        <p:spPr>
          <a:xfrm rot="10800000" flipH="1" flipV="1">
            <a:off x="1475656" y="3068960"/>
            <a:ext cx="288032" cy="2340260"/>
          </a:xfrm>
          <a:prstGeom prst="bentConnector3">
            <a:avLst>
              <a:gd name="adj1" fmla="val -79366"/>
            </a:avLst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Στρογγυλεμένο ορθογώνιο"/>
          <p:cNvSpPr/>
          <p:nvPr/>
        </p:nvSpPr>
        <p:spPr>
          <a:xfrm>
            <a:off x="3491880" y="5229200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h</a:t>
            </a:r>
            <a:endParaRPr lang="el-GR" sz="2000" b="1" dirty="0"/>
          </a:p>
        </p:txBody>
      </p:sp>
      <p:sp>
        <p:nvSpPr>
          <p:cNvPr id="61" name="60 - Ίσο"/>
          <p:cNvSpPr/>
          <p:nvPr/>
        </p:nvSpPr>
        <p:spPr>
          <a:xfrm>
            <a:off x="4499992" y="530120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2" name="61 - Στρογγυλεμένο ορθογώνιο"/>
          <p:cNvSpPr/>
          <p:nvPr/>
        </p:nvSpPr>
        <p:spPr>
          <a:xfrm>
            <a:off x="4860032" y="5229200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60</a:t>
            </a:r>
            <a:r>
              <a:rPr lang="el-GR" sz="2000" b="1" dirty="0" smtClean="0"/>
              <a:t> </a:t>
            </a:r>
            <a:r>
              <a:rPr lang="en-US" sz="2000" b="1" dirty="0" smtClean="0"/>
              <a:t>min</a:t>
            </a:r>
            <a:endParaRPr lang="el-GR" sz="2000" b="1" dirty="0"/>
          </a:p>
        </p:txBody>
      </p:sp>
      <p:sp>
        <p:nvSpPr>
          <p:cNvPr id="63" name="62 - Στρογγυλεμένο ορθογώνιο"/>
          <p:cNvSpPr/>
          <p:nvPr/>
        </p:nvSpPr>
        <p:spPr>
          <a:xfrm>
            <a:off x="3491880" y="5877272"/>
            <a:ext cx="936104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1 </a:t>
            </a:r>
            <a:r>
              <a:rPr lang="en-US" sz="2000" b="1" dirty="0" smtClean="0"/>
              <a:t>sec</a:t>
            </a:r>
            <a:endParaRPr lang="el-GR" sz="2000" b="1" dirty="0"/>
          </a:p>
        </p:txBody>
      </p:sp>
      <p:sp>
        <p:nvSpPr>
          <p:cNvPr id="64" name="63 - Ίσο"/>
          <p:cNvSpPr/>
          <p:nvPr/>
        </p:nvSpPr>
        <p:spPr>
          <a:xfrm>
            <a:off x="4499992" y="5949280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5" name="64 - Στρογγυλεμένο ορθογώνιο"/>
          <p:cNvSpPr/>
          <p:nvPr/>
        </p:nvSpPr>
        <p:spPr>
          <a:xfrm>
            <a:off x="4860032" y="5877272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 </a:t>
            </a:r>
            <a:r>
              <a:rPr lang="en-US" sz="2000" b="1" dirty="0" smtClean="0"/>
              <a:t>1/</a:t>
            </a:r>
            <a:r>
              <a:rPr lang="el-GR" sz="2000" b="1" dirty="0" smtClean="0"/>
              <a:t> </a:t>
            </a:r>
            <a:r>
              <a:rPr lang="en-US" sz="2000" b="1" dirty="0" smtClean="0"/>
              <a:t>3600</a:t>
            </a:r>
            <a:r>
              <a:rPr lang="el-GR" sz="2000" b="1" dirty="0" smtClean="0"/>
              <a:t> </a:t>
            </a:r>
            <a:r>
              <a:rPr lang="en-US" sz="2000" b="1" dirty="0" smtClean="0"/>
              <a:t>h</a:t>
            </a:r>
            <a:endParaRPr lang="el-GR" sz="2000" b="1" dirty="0"/>
          </a:p>
        </p:txBody>
      </p:sp>
      <p:sp>
        <p:nvSpPr>
          <p:cNvPr id="68" name="67 - Ίσο"/>
          <p:cNvSpPr/>
          <p:nvPr/>
        </p:nvSpPr>
        <p:spPr>
          <a:xfrm>
            <a:off x="6300192" y="5301208"/>
            <a:ext cx="288032" cy="216024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9" name="68 - Στρογγυλεμένο ορθογώνιο"/>
          <p:cNvSpPr/>
          <p:nvPr/>
        </p:nvSpPr>
        <p:spPr>
          <a:xfrm>
            <a:off x="6660232" y="5229200"/>
            <a:ext cx="1368152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3600</a:t>
            </a:r>
            <a:r>
              <a:rPr lang="el-GR" sz="2000" b="1" dirty="0" smtClean="0"/>
              <a:t> </a:t>
            </a:r>
            <a:r>
              <a:rPr lang="en-US" sz="2000" b="1" dirty="0" smtClean="0"/>
              <a:t>sec</a:t>
            </a:r>
            <a:endParaRPr lang="el-GR" sz="20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54 - Ομάδα"/>
          <p:cNvGrpSpPr/>
          <p:nvPr/>
        </p:nvGrpSpPr>
        <p:grpSpPr>
          <a:xfrm>
            <a:off x="650076" y="515188"/>
            <a:ext cx="1155477" cy="1155478"/>
            <a:chOff x="650076" y="515188"/>
            <a:chExt cx="1155477" cy="1155478"/>
          </a:xfrm>
        </p:grpSpPr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650076" y="515188"/>
              <a:ext cx="1155477" cy="115547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A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1024964" y="658981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881171" y="977379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1487155" y="977379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1343362" y="658981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343362" y="1352267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1024964" y="1352267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56" name="55 - Ομάδα"/>
          <p:cNvGrpSpPr/>
          <p:nvPr/>
        </p:nvGrpSpPr>
        <p:grpSpPr>
          <a:xfrm>
            <a:off x="2500685" y="515188"/>
            <a:ext cx="1155477" cy="1155478"/>
            <a:chOff x="2500685" y="515188"/>
            <a:chExt cx="1155477" cy="1155478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2500685" y="515188"/>
              <a:ext cx="1155477" cy="115547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chemeClr val="tx1"/>
                  </a:solidFill>
                </a:rPr>
                <a:t>B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2851180" y="658981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31780" y="890076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2731780" y="1121172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2893547" y="1352267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3110520" y="658981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3337764" y="890076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3337764" y="1121172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3195255" y="1356119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3014230" y="996637"/>
              <a:ext cx="87303" cy="873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57" name="56 - Ομάδα"/>
          <p:cNvGrpSpPr/>
          <p:nvPr/>
        </p:nvGrpSpPr>
        <p:grpSpPr>
          <a:xfrm>
            <a:off x="649768" y="2603112"/>
            <a:ext cx="1146250" cy="1146250"/>
            <a:chOff x="649768" y="2387088"/>
            <a:chExt cx="1146250" cy="1146250"/>
          </a:xfrm>
        </p:grpSpPr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649768" y="2387088"/>
              <a:ext cx="1146250" cy="114625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l-GR" b="1" dirty="0" smtClean="0">
                  <a:solidFill>
                    <a:schemeClr val="tx1"/>
                  </a:solidFill>
                </a:rPr>
                <a:t>Γ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092" name="Oval 44"/>
            <p:cNvSpPr>
              <a:spLocks noChangeArrowheads="1"/>
            </p:cNvSpPr>
            <p:nvPr/>
          </p:nvSpPr>
          <p:spPr bwMode="auto">
            <a:xfrm>
              <a:off x="1021663" y="2758983"/>
              <a:ext cx="86606" cy="8660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3" name="Oval 45"/>
            <p:cNvSpPr>
              <a:spLocks noChangeArrowheads="1"/>
            </p:cNvSpPr>
            <p:nvPr/>
          </p:nvSpPr>
          <p:spPr bwMode="auto">
            <a:xfrm>
              <a:off x="1337518" y="2758983"/>
              <a:ext cx="86606" cy="8660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4" name="Oval 46"/>
            <p:cNvSpPr>
              <a:spLocks noChangeArrowheads="1"/>
            </p:cNvSpPr>
            <p:nvPr/>
          </p:nvSpPr>
          <p:spPr bwMode="auto">
            <a:xfrm>
              <a:off x="1337518" y="3074838"/>
              <a:ext cx="86606" cy="8660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5" name="Oval 47"/>
            <p:cNvSpPr>
              <a:spLocks noChangeArrowheads="1"/>
            </p:cNvSpPr>
            <p:nvPr/>
          </p:nvSpPr>
          <p:spPr bwMode="auto">
            <a:xfrm>
              <a:off x="1021663" y="3074838"/>
              <a:ext cx="86606" cy="8660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grpSp>
        <p:nvGrpSpPr>
          <p:cNvPr id="58" name="57 - Ομάδα"/>
          <p:cNvGrpSpPr/>
          <p:nvPr/>
        </p:nvGrpSpPr>
        <p:grpSpPr>
          <a:xfrm>
            <a:off x="2483768" y="2603112"/>
            <a:ext cx="1146250" cy="1146250"/>
            <a:chOff x="2483768" y="2387088"/>
            <a:chExt cx="1146250" cy="1146250"/>
          </a:xfrm>
        </p:grpSpPr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2483768" y="2387088"/>
              <a:ext cx="1146250" cy="114625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l-GR" b="1" dirty="0" smtClean="0">
                  <a:solidFill>
                    <a:schemeClr val="tx1"/>
                  </a:solidFill>
                </a:rPr>
                <a:t>Δ</a:t>
              </a:r>
              <a:endParaRPr lang="el-GR" b="1" dirty="0">
                <a:solidFill>
                  <a:schemeClr val="tx1"/>
                </a:solidFill>
              </a:endParaRPr>
            </a:p>
          </p:txBody>
        </p:sp>
        <p:sp>
          <p:nvSpPr>
            <p:cNvPr id="2096" name="Oval 48"/>
            <p:cNvSpPr>
              <a:spLocks noChangeArrowheads="1"/>
            </p:cNvSpPr>
            <p:nvPr/>
          </p:nvSpPr>
          <p:spPr bwMode="auto">
            <a:xfrm>
              <a:off x="2713018" y="2616338"/>
              <a:ext cx="229250" cy="22925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7" name="Oval 49"/>
            <p:cNvSpPr>
              <a:spLocks noChangeArrowheads="1"/>
            </p:cNvSpPr>
            <p:nvPr/>
          </p:nvSpPr>
          <p:spPr bwMode="auto">
            <a:xfrm flipV="1">
              <a:off x="2713018" y="3076112"/>
              <a:ext cx="229250" cy="22797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8" name="Oval 50"/>
            <p:cNvSpPr>
              <a:spLocks noChangeArrowheads="1"/>
            </p:cNvSpPr>
            <p:nvPr/>
          </p:nvSpPr>
          <p:spPr bwMode="auto">
            <a:xfrm>
              <a:off x="3171518" y="2616338"/>
              <a:ext cx="229250" cy="22925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99" name="Oval 51"/>
            <p:cNvSpPr>
              <a:spLocks noChangeArrowheads="1"/>
            </p:cNvSpPr>
            <p:nvPr/>
          </p:nvSpPr>
          <p:spPr bwMode="auto">
            <a:xfrm flipV="1">
              <a:off x="3171518" y="3076112"/>
              <a:ext cx="229250" cy="22797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54" name="53 - Επεξήγηση με αριστερό βέλος"/>
          <p:cNvSpPr/>
          <p:nvPr/>
        </p:nvSpPr>
        <p:spPr>
          <a:xfrm>
            <a:off x="3851920" y="404664"/>
            <a:ext cx="4752528" cy="1368152"/>
          </a:xfrm>
          <a:prstGeom prst="leftArrowCallout">
            <a:avLst>
              <a:gd name="adj1" fmla="val 16339"/>
              <a:gd name="adj2" fmla="val 14175"/>
              <a:gd name="adj3" fmla="val 28248"/>
              <a:gd name="adj4" fmla="val 8759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Έστω δύο υλικά Α, Β, που έχουν </a:t>
            </a:r>
            <a:r>
              <a:rPr lang="el-GR" b="1" dirty="0" smtClean="0"/>
              <a:t>τον ίδιο όγκο</a:t>
            </a:r>
            <a:r>
              <a:rPr lang="el-GR" dirty="0" smtClean="0"/>
              <a:t>. Το Α συνίσταται από 6 μόρια και το Β από 9 μόρια που έχουν την ίδια μάζα με τα μόρια του Α</a:t>
            </a:r>
            <a:endParaRPr lang="el-GR" dirty="0"/>
          </a:p>
        </p:txBody>
      </p:sp>
      <p:sp>
        <p:nvSpPr>
          <p:cNvPr id="59" name="58 - Επεξήγηση με αριστερό βέλος"/>
          <p:cNvSpPr/>
          <p:nvPr/>
        </p:nvSpPr>
        <p:spPr>
          <a:xfrm>
            <a:off x="3851920" y="2492896"/>
            <a:ext cx="4752528" cy="1368152"/>
          </a:xfrm>
          <a:prstGeom prst="leftArrowCallout">
            <a:avLst>
              <a:gd name="adj1" fmla="val 16339"/>
              <a:gd name="adj2" fmla="val 14175"/>
              <a:gd name="adj3" fmla="val 28248"/>
              <a:gd name="adj4" fmla="val 8759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Έστω δύο υλικά Γ, Δ που έχουν </a:t>
            </a:r>
            <a:r>
              <a:rPr lang="el-GR" b="1" dirty="0" smtClean="0"/>
              <a:t>τον ίδιο όγκο</a:t>
            </a:r>
            <a:r>
              <a:rPr lang="el-GR" dirty="0" smtClean="0"/>
              <a:t>. Το Γ συνίσταται από 4 μόρια και το Δ επίσης από 4 μόρια που όμως έχουν μεγαλύτερη μάζα από τα μόρια του Γ</a:t>
            </a:r>
            <a:endParaRPr lang="el-GR" dirty="0"/>
          </a:p>
        </p:txBody>
      </p:sp>
      <p:sp>
        <p:nvSpPr>
          <p:cNvPr id="61" name="60 - Στρογγυλεμένο ορθογώνιο"/>
          <p:cNvSpPr/>
          <p:nvPr/>
        </p:nvSpPr>
        <p:spPr>
          <a:xfrm>
            <a:off x="1043608" y="1772816"/>
            <a:ext cx="79208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ρ</a:t>
            </a:r>
            <a:r>
              <a:rPr lang="en-US" sz="2800" b="1" baseline="-25000" dirty="0" smtClean="0"/>
              <a:t>A</a:t>
            </a:r>
            <a:endParaRPr lang="el-GR" sz="2800" b="1" baseline="-25000" dirty="0"/>
          </a:p>
        </p:txBody>
      </p:sp>
      <p:sp>
        <p:nvSpPr>
          <p:cNvPr id="62" name="61 - Στρογγυλεμένο ορθογώνιο"/>
          <p:cNvSpPr/>
          <p:nvPr/>
        </p:nvSpPr>
        <p:spPr>
          <a:xfrm>
            <a:off x="2483768" y="1772816"/>
            <a:ext cx="79208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ρ</a:t>
            </a:r>
            <a:r>
              <a:rPr lang="en-US" sz="2800" b="1" baseline="-25000" dirty="0" smtClean="0"/>
              <a:t>B</a:t>
            </a:r>
            <a:endParaRPr lang="el-GR" sz="2800" b="1" baseline="-25000" dirty="0"/>
          </a:p>
        </p:txBody>
      </p:sp>
      <p:sp>
        <p:nvSpPr>
          <p:cNvPr id="63" name="62 - Στρογγυλεμένο ορθογώνιο"/>
          <p:cNvSpPr/>
          <p:nvPr/>
        </p:nvSpPr>
        <p:spPr>
          <a:xfrm>
            <a:off x="1043608" y="3861048"/>
            <a:ext cx="79208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ρ</a:t>
            </a:r>
            <a:r>
              <a:rPr lang="el-GR" sz="2800" b="1" baseline="-25000" dirty="0" smtClean="0"/>
              <a:t>Γ</a:t>
            </a:r>
            <a:endParaRPr lang="el-GR" sz="2800" b="1" baseline="-25000" dirty="0"/>
          </a:p>
        </p:txBody>
      </p:sp>
      <p:sp>
        <p:nvSpPr>
          <p:cNvPr id="64" name="63 - Στρογγυλεμένο ορθογώνιο"/>
          <p:cNvSpPr/>
          <p:nvPr/>
        </p:nvSpPr>
        <p:spPr>
          <a:xfrm>
            <a:off x="2483768" y="3861048"/>
            <a:ext cx="792088" cy="6480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/>
              <a:t>ρ</a:t>
            </a:r>
            <a:r>
              <a:rPr lang="el-GR" sz="2800" b="1" baseline="-25000" dirty="0" smtClean="0"/>
              <a:t>Δ</a:t>
            </a:r>
            <a:endParaRPr lang="el-GR" sz="2800" b="1" baseline="-25000" dirty="0"/>
          </a:p>
        </p:txBody>
      </p:sp>
      <p:sp>
        <p:nvSpPr>
          <p:cNvPr id="65" name="64 - Σχήμα L"/>
          <p:cNvSpPr/>
          <p:nvPr/>
        </p:nvSpPr>
        <p:spPr>
          <a:xfrm rot="2891205">
            <a:off x="2009858" y="1968336"/>
            <a:ext cx="323363" cy="312039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65 - Σχήμα L"/>
          <p:cNvSpPr/>
          <p:nvPr/>
        </p:nvSpPr>
        <p:spPr>
          <a:xfrm rot="2891205">
            <a:off x="2042110" y="4056568"/>
            <a:ext cx="323363" cy="312039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Στρογγυλεμένο ορθογώνιο"/>
          <p:cNvSpPr/>
          <p:nvPr/>
        </p:nvSpPr>
        <p:spPr>
          <a:xfrm>
            <a:off x="1259632" y="5013176"/>
            <a:ext cx="6624736" cy="122413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η πυκνότητα εξαρτάται από το πόσο μεγάλη ή μικρή μάζα έχουν τα μόρια ενός υλικού και από το πόσο κοντά ή μακριά βρίσκονται μεταξύ τους.</a:t>
            </a:r>
            <a:endParaRPr lang="el-GR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12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12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2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8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99592" y="476672"/>
            <a:ext cx="648072" cy="643433"/>
          </a:xfrm>
          <a:prstGeom prst="cube">
            <a:avLst>
              <a:gd name="adj" fmla="val 14702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</a:t>
            </a:r>
            <a:endParaRPr lang="el-GR" dirty="0"/>
          </a:p>
        </p:txBody>
      </p:sp>
      <p:grpSp>
        <p:nvGrpSpPr>
          <p:cNvPr id="25" name="24 - Ομάδα"/>
          <p:cNvGrpSpPr/>
          <p:nvPr/>
        </p:nvGrpSpPr>
        <p:grpSpPr>
          <a:xfrm>
            <a:off x="591310" y="1268760"/>
            <a:ext cx="1316394" cy="1005619"/>
            <a:chOff x="735326" y="2204864"/>
            <a:chExt cx="1316394" cy="1005619"/>
          </a:xfrm>
        </p:grpSpPr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735326" y="2348524"/>
              <a:ext cx="1316394" cy="86195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 flipV="1">
              <a:off x="1393524" y="2204864"/>
              <a:ext cx="732" cy="14366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965695" y="2204864"/>
              <a:ext cx="789836" cy="79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090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39348" y="2537631"/>
              <a:ext cx="933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2843808" y="476672"/>
            <a:ext cx="648072" cy="643433"/>
          </a:xfrm>
          <a:prstGeom prst="cube">
            <a:avLst>
              <a:gd name="adj" fmla="val 14702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</a:t>
            </a:r>
            <a:endParaRPr lang="el-GR" dirty="0"/>
          </a:p>
        </p:txBody>
      </p:sp>
      <p:grpSp>
        <p:nvGrpSpPr>
          <p:cNvPr id="27" name="26 - Ομάδα"/>
          <p:cNvGrpSpPr/>
          <p:nvPr/>
        </p:nvGrpSpPr>
        <p:grpSpPr>
          <a:xfrm>
            <a:off x="2535526" y="1268760"/>
            <a:ext cx="1316394" cy="1005619"/>
            <a:chOff x="735326" y="2204864"/>
            <a:chExt cx="1316394" cy="1005619"/>
          </a:xfrm>
        </p:grpSpPr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735326" y="2348524"/>
              <a:ext cx="1316394" cy="86195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 flipV="1">
              <a:off x="1393524" y="2204864"/>
              <a:ext cx="732" cy="14366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>
              <a:off x="965695" y="2204864"/>
              <a:ext cx="789836" cy="79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31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39348" y="2537631"/>
              <a:ext cx="933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31 - Στρογγυλεμένο ορθογώνιο"/>
          <p:cNvSpPr/>
          <p:nvPr/>
        </p:nvSpPr>
        <p:spPr>
          <a:xfrm>
            <a:off x="539552" y="3284984"/>
            <a:ext cx="136815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m</a:t>
            </a:r>
            <a:r>
              <a:rPr lang="en-US" sz="2000" b="1" baseline="-25000" dirty="0" err="1" smtClean="0"/>
              <a:t>A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= 4 </a:t>
            </a:r>
            <a:r>
              <a:rPr lang="en-US" sz="2000" b="1" dirty="0" err="1" smtClean="0"/>
              <a:t>kgr</a:t>
            </a:r>
            <a:endParaRPr lang="el-GR" sz="2000" b="1" baseline="-25000" dirty="0"/>
          </a:p>
        </p:txBody>
      </p:sp>
      <p:sp>
        <p:nvSpPr>
          <p:cNvPr id="33" name="32 - Στρογγυλεμένο ορθογώνιο"/>
          <p:cNvSpPr/>
          <p:nvPr/>
        </p:nvSpPr>
        <p:spPr>
          <a:xfrm>
            <a:off x="2555776" y="3284984"/>
            <a:ext cx="136815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m</a:t>
            </a:r>
            <a:r>
              <a:rPr lang="en-US" sz="2000" b="1" baseline="-25000" dirty="0" err="1" smtClean="0"/>
              <a:t>B</a:t>
            </a:r>
            <a:r>
              <a:rPr lang="en-US" sz="2000" b="1" dirty="0" smtClean="0"/>
              <a:t> = 3</a:t>
            </a:r>
            <a:r>
              <a:rPr lang="el-GR" sz="2000" b="1" dirty="0" smtClean="0"/>
              <a:t> </a:t>
            </a:r>
            <a:r>
              <a:rPr lang="en-US" sz="2000" b="1" dirty="0" err="1" smtClean="0"/>
              <a:t>kgr</a:t>
            </a:r>
            <a:endParaRPr lang="el-GR" sz="2000" b="1" baseline="-25000" dirty="0"/>
          </a:p>
        </p:txBody>
      </p:sp>
      <p:sp>
        <p:nvSpPr>
          <p:cNvPr id="34" name="33 - Σχήμα L"/>
          <p:cNvSpPr/>
          <p:nvPr/>
        </p:nvSpPr>
        <p:spPr>
          <a:xfrm rot="13500000">
            <a:off x="2103911" y="3408908"/>
            <a:ext cx="252000" cy="252000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1259632" y="256490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</a:t>
            </a:r>
            <a:r>
              <a:rPr lang="en-US" sz="2000" b="1" baseline="-25000" dirty="0" smtClean="0"/>
              <a:t>A </a:t>
            </a:r>
            <a:endParaRPr lang="el-GR" sz="2000" b="1" baseline="-25000" dirty="0"/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2555776" y="256490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</a:t>
            </a:r>
            <a:r>
              <a:rPr lang="en-US" sz="2000" b="1" baseline="-25000" dirty="0" smtClean="0"/>
              <a:t>B</a:t>
            </a:r>
            <a:endParaRPr lang="el-GR" sz="2000" b="1" baseline="-25000" dirty="0"/>
          </a:p>
        </p:txBody>
      </p:sp>
      <p:sp>
        <p:nvSpPr>
          <p:cNvPr id="37" name="36 - Ίσο"/>
          <p:cNvSpPr/>
          <p:nvPr/>
        </p:nvSpPr>
        <p:spPr>
          <a:xfrm>
            <a:off x="2051720" y="2708920"/>
            <a:ext cx="288032" cy="288032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8" name="37 - Σχήμα L"/>
          <p:cNvSpPr/>
          <p:nvPr/>
        </p:nvSpPr>
        <p:spPr>
          <a:xfrm rot="13500000">
            <a:off x="2103911" y="4125330"/>
            <a:ext cx="252000" cy="252000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38 - Στρογγυλεμένο ορθογώνιο"/>
          <p:cNvSpPr/>
          <p:nvPr/>
        </p:nvSpPr>
        <p:spPr>
          <a:xfrm>
            <a:off x="1259632" y="400506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n-US" sz="2400" b="1" baseline="-25000" dirty="0" smtClean="0"/>
              <a:t>A </a:t>
            </a:r>
            <a:endParaRPr lang="el-GR" sz="2400" b="1" baseline="-25000" dirty="0"/>
          </a:p>
        </p:txBody>
      </p:sp>
      <p:sp>
        <p:nvSpPr>
          <p:cNvPr id="40" name="39 - Στρογγυλεμένο ορθογώνιο"/>
          <p:cNvSpPr/>
          <p:nvPr/>
        </p:nvSpPr>
        <p:spPr>
          <a:xfrm>
            <a:off x="2555776" y="4005064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n-US" sz="2400" b="1" baseline="-25000" dirty="0" smtClean="0"/>
              <a:t>B</a:t>
            </a:r>
            <a:endParaRPr lang="el-GR" sz="2400" b="1" baseline="-25000" dirty="0"/>
          </a:p>
        </p:txBody>
      </p:sp>
      <p:sp>
        <p:nvSpPr>
          <p:cNvPr id="41" name="40 - Στρογγυλεμένο ορθογώνιο"/>
          <p:cNvSpPr/>
          <p:nvPr/>
        </p:nvSpPr>
        <p:spPr>
          <a:xfrm>
            <a:off x="755576" y="5661248"/>
            <a:ext cx="648072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n-US" sz="2400" b="1" baseline="-25000" dirty="0" smtClean="0"/>
              <a:t> </a:t>
            </a:r>
            <a:endParaRPr lang="el-GR" sz="2400" b="1" baseline="-25000" dirty="0"/>
          </a:p>
        </p:txBody>
      </p:sp>
      <p:sp>
        <p:nvSpPr>
          <p:cNvPr id="42" name="41 - Στρογγυλεμένο ορθογώνιο"/>
          <p:cNvSpPr/>
          <p:nvPr/>
        </p:nvSpPr>
        <p:spPr>
          <a:xfrm>
            <a:off x="3131840" y="5661248"/>
            <a:ext cx="648072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</a:t>
            </a:r>
            <a:endParaRPr lang="el-GR" sz="2400" b="1" baseline="-25000" dirty="0"/>
          </a:p>
        </p:txBody>
      </p:sp>
      <p:sp>
        <p:nvSpPr>
          <p:cNvPr id="43" name="42 - Στρογγυλεμένο ορθογώνιο"/>
          <p:cNvSpPr/>
          <p:nvPr/>
        </p:nvSpPr>
        <p:spPr>
          <a:xfrm>
            <a:off x="1403648" y="5661248"/>
            <a:ext cx="1728192" cy="576064"/>
          </a:xfrm>
          <a:prstGeom prst="roundRect">
            <a:avLst/>
          </a:prstGeom>
          <a:solidFill>
            <a:schemeClr val="accent3">
              <a:alpha val="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ανάλογο</a:t>
            </a:r>
            <a:endParaRPr lang="el-GR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4" name="43 - Στρογγυλεμένο ορθογώνιο"/>
          <p:cNvSpPr/>
          <p:nvPr/>
        </p:nvSpPr>
        <p:spPr>
          <a:xfrm>
            <a:off x="683568" y="4653136"/>
            <a:ext cx="3096344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Σε ίδιο όγκο η πυκνότητα είναι </a:t>
            </a:r>
            <a:r>
              <a:rPr lang="el-GR" sz="2000" b="1" dirty="0" smtClean="0"/>
              <a:t>ανάλογη</a:t>
            </a:r>
            <a:r>
              <a:rPr lang="el-GR" sz="2000" dirty="0" smtClean="0"/>
              <a:t> με τη μάζα</a:t>
            </a:r>
            <a:endParaRPr lang="el-GR" sz="2000" dirty="0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508104" y="404664"/>
            <a:ext cx="720000" cy="720000"/>
          </a:xfrm>
          <a:prstGeom prst="cube">
            <a:avLst>
              <a:gd name="adj" fmla="val 14702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dirty="0" smtClean="0"/>
              <a:t>Γ</a:t>
            </a:r>
            <a:endParaRPr lang="el-GR" dirty="0"/>
          </a:p>
        </p:txBody>
      </p:sp>
      <p:grpSp>
        <p:nvGrpSpPr>
          <p:cNvPr id="46" name="45 - Ομάδα"/>
          <p:cNvGrpSpPr/>
          <p:nvPr/>
        </p:nvGrpSpPr>
        <p:grpSpPr>
          <a:xfrm>
            <a:off x="5199822" y="1196753"/>
            <a:ext cx="1316394" cy="1005619"/>
            <a:chOff x="735326" y="2204864"/>
            <a:chExt cx="1316394" cy="1005619"/>
          </a:xfrm>
        </p:grpSpPr>
        <p:sp>
          <p:nvSpPr>
            <p:cNvPr id="47" name="Rectangle 6"/>
            <p:cNvSpPr>
              <a:spLocks noChangeArrowheads="1"/>
            </p:cNvSpPr>
            <p:nvPr/>
          </p:nvSpPr>
          <p:spPr bwMode="auto">
            <a:xfrm>
              <a:off x="735326" y="2348524"/>
              <a:ext cx="1316394" cy="86195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8" name="Line 8"/>
            <p:cNvSpPr>
              <a:spLocks noChangeShapeType="1"/>
            </p:cNvSpPr>
            <p:nvPr/>
          </p:nvSpPr>
          <p:spPr bwMode="auto">
            <a:xfrm flipV="1">
              <a:off x="1393524" y="2204864"/>
              <a:ext cx="732" cy="14366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965695" y="2204864"/>
              <a:ext cx="789836" cy="79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50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39348" y="2537631"/>
              <a:ext cx="933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7524328" y="584745"/>
            <a:ext cx="540000" cy="540000"/>
          </a:xfrm>
          <a:prstGeom prst="cube">
            <a:avLst>
              <a:gd name="adj" fmla="val 14702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dirty="0" smtClean="0"/>
              <a:t>Δ</a:t>
            </a:r>
            <a:endParaRPr lang="el-GR" dirty="0"/>
          </a:p>
        </p:txBody>
      </p:sp>
      <p:grpSp>
        <p:nvGrpSpPr>
          <p:cNvPr id="52" name="51 - Ομάδα"/>
          <p:cNvGrpSpPr/>
          <p:nvPr/>
        </p:nvGrpSpPr>
        <p:grpSpPr>
          <a:xfrm>
            <a:off x="7144038" y="1196753"/>
            <a:ext cx="1316394" cy="1005619"/>
            <a:chOff x="735326" y="2204864"/>
            <a:chExt cx="1316394" cy="1005619"/>
          </a:xfrm>
        </p:grpSpPr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735326" y="2348524"/>
              <a:ext cx="1316394" cy="861959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 flipV="1">
              <a:off x="1393524" y="2204864"/>
              <a:ext cx="732" cy="14366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965695" y="2204864"/>
              <a:ext cx="789836" cy="79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pic>
          <p:nvPicPr>
            <p:cNvPr id="56" name="Picture 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39348" y="2537631"/>
              <a:ext cx="933450" cy="50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7" name="56 - Στρογγυλεμένο ορθογώνιο"/>
          <p:cNvSpPr/>
          <p:nvPr/>
        </p:nvSpPr>
        <p:spPr>
          <a:xfrm>
            <a:off x="5148064" y="3212977"/>
            <a:ext cx="136815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r>
              <a:rPr lang="el-GR" sz="2000" b="1" baseline="-25000" dirty="0" smtClean="0"/>
              <a:t>Γ</a:t>
            </a:r>
            <a:r>
              <a:rPr lang="en-US" sz="2000" b="1" baseline="-25000" dirty="0" smtClean="0"/>
              <a:t> </a:t>
            </a:r>
            <a:r>
              <a:rPr lang="en-US" sz="2000" b="1" dirty="0" smtClean="0"/>
              <a:t>= 4 </a:t>
            </a:r>
            <a:r>
              <a:rPr lang="en-US" sz="2000" b="1" dirty="0" err="1" smtClean="0"/>
              <a:t>kgr</a:t>
            </a:r>
            <a:endParaRPr lang="el-GR" sz="2000" b="1" baseline="-25000" dirty="0"/>
          </a:p>
        </p:txBody>
      </p:sp>
      <p:sp>
        <p:nvSpPr>
          <p:cNvPr id="58" name="57 - Στρογγυλεμένο ορθογώνιο"/>
          <p:cNvSpPr/>
          <p:nvPr/>
        </p:nvSpPr>
        <p:spPr>
          <a:xfrm>
            <a:off x="7164288" y="3212977"/>
            <a:ext cx="136815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</a:t>
            </a:r>
            <a:r>
              <a:rPr lang="el-GR" sz="2000" b="1" baseline="-25000" dirty="0" smtClean="0"/>
              <a:t>Δ</a:t>
            </a:r>
            <a:r>
              <a:rPr lang="en-US" sz="2000" b="1" dirty="0" smtClean="0"/>
              <a:t> = </a:t>
            </a:r>
            <a:r>
              <a:rPr lang="el-GR" sz="2000" b="1" dirty="0" smtClean="0"/>
              <a:t>4 </a:t>
            </a:r>
            <a:r>
              <a:rPr lang="en-US" sz="2000" b="1" dirty="0" err="1" smtClean="0"/>
              <a:t>kgr</a:t>
            </a:r>
            <a:endParaRPr lang="el-GR" sz="2000" b="1" baseline="-25000" dirty="0"/>
          </a:p>
        </p:txBody>
      </p:sp>
      <p:sp>
        <p:nvSpPr>
          <p:cNvPr id="59" name="58 - Σχήμα L"/>
          <p:cNvSpPr/>
          <p:nvPr/>
        </p:nvSpPr>
        <p:spPr>
          <a:xfrm rot="13500000">
            <a:off x="6712423" y="2670104"/>
            <a:ext cx="252000" cy="252000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0" name="59 - Στρογγυλεμένο ορθογώνιο"/>
          <p:cNvSpPr/>
          <p:nvPr/>
        </p:nvSpPr>
        <p:spPr>
          <a:xfrm>
            <a:off x="5868144" y="2492897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</a:t>
            </a:r>
            <a:r>
              <a:rPr lang="el-GR" sz="2000" b="1" baseline="-25000" dirty="0" smtClean="0"/>
              <a:t>Γ</a:t>
            </a:r>
            <a:r>
              <a:rPr lang="en-US" sz="2000" b="1" baseline="-25000" dirty="0" smtClean="0"/>
              <a:t> </a:t>
            </a:r>
            <a:endParaRPr lang="el-GR" sz="2000" b="1" baseline="-25000" dirty="0"/>
          </a:p>
        </p:txBody>
      </p:sp>
      <p:sp>
        <p:nvSpPr>
          <p:cNvPr id="61" name="60 - Στρογγυλεμένο ορθογώνιο"/>
          <p:cNvSpPr/>
          <p:nvPr/>
        </p:nvSpPr>
        <p:spPr>
          <a:xfrm>
            <a:off x="7164288" y="2492897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</a:t>
            </a:r>
            <a:r>
              <a:rPr lang="el-GR" sz="2000" b="1" baseline="-25000" dirty="0" smtClean="0"/>
              <a:t>Δ</a:t>
            </a:r>
            <a:endParaRPr lang="el-GR" sz="2000" b="1" baseline="-25000" dirty="0"/>
          </a:p>
        </p:txBody>
      </p:sp>
      <p:sp>
        <p:nvSpPr>
          <p:cNvPr id="62" name="61 - Ίσο"/>
          <p:cNvSpPr/>
          <p:nvPr/>
        </p:nvSpPr>
        <p:spPr>
          <a:xfrm>
            <a:off x="6686736" y="3356993"/>
            <a:ext cx="288032" cy="288032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3" name="62 - Σχήμα L"/>
          <p:cNvSpPr/>
          <p:nvPr/>
        </p:nvSpPr>
        <p:spPr>
          <a:xfrm rot="2700000">
            <a:off x="6788089" y="4053323"/>
            <a:ext cx="252000" cy="252000"/>
          </a:xfrm>
          <a:prstGeom prst="corner">
            <a:avLst>
              <a:gd name="adj1" fmla="val 31596"/>
              <a:gd name="adj2" fmla="val 3159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63 - Στρογγυλεμένο ορθογώνιο"/>
          <p:cNvSpPr/>
          <p:nvPr/>
        </p:nvSpPr>
        <p:spPr>
          <a:xfrm>
            <a:off x="5868144" y="3933057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l-GR" sz="2400" b="1" baseline="-25000" dirty="0" smtClean="0"/>
              <a:t>Γ</a:t>
            </a:r>
            <a:r>
              <a:rPr lang="en-US" sz="2400" b="1" baseline="-25000" dirty="0" smtClean="0"/>
              <a:t> </a:t>
            </a:r>
            <a:endParaRPr lang="el-GR" sz="2400" b="1" baseline="-25000" dirty="0"/>
          </a:p>
        </p:txBody>
      </p:sp>
      <p:sp>
        <p:nvSpPr>
          <p:cNvPr id="65" name="64 - Στρογγυλεμένο ορθογώνιο"/>
          <p:cNvSpPr/>
          <p:nvPr/>
        </p:nvSpPr>
        <p:spPr>
          <a:xfrm>
            <a:off x="7164288" y="3933057"/>
            <a:ext cx="648072" cy="5040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l-GR" sz="2400" b="1" baseline="-25000" dirty="0" smtClean="0"/>
              <a:t>Δ</a:t>
            </a:r>
            <a:endParaRPr lang="el-GR" sz="2400" b="1" baseline="-25000" dirty="0"/>
          </a:p>
        </p:txBody>
      </p:sp>
      <p:sp>
        <p:nvSpPr>
          <p:cNvPr id="66" name="65 - Στρογγυλεμένο ορθογώνιο"/>
          <p:cNvSpPr/>
          <p:nvPr/>
        </p:nvSpPr>
        <p:spPr>
          <a:xfrm>
            <a:off x="5148064" y="5661249"/>
            <a:ext cx="648072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r>
              <a:rPr lang="en-US" sz="2400" b="1" baseline="-25000" dirty="0" smtClean="0"/>
              <a:t> </a:t>
            </a:r>
            <a:endParaRPr lang="el-GR" sz="2400" b="1" baseline="-25000" dirty="0"/>
          </a:p>
        </p:txBody>
      </p:sp>
      <p:sp>
        <p:nvSpPr>
          <p:cNvPr id="67" name="66 - Στρογγυλεμένο ορθογώνιο"/>
          <p:cNvSpPr/>
          <p:nvPr/>
        </p:nvSpPr>
        <p:spPr>
          <a:xfrm>
            <a:off x="7956376" y="5661249"/>
            <a:ext cx="648072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</a:t>
            </a:r>
            <a:endParaRPr lang="el-GR" sz="2400" b="1" baseline="-25000" dirty="0"/>
          </a:p>
        </p:txBody>
      </p:sp>
      <p:sp>
        <p:nvSpPr>
          <p:cNvPr id="68" name="67 - Στρογγυλεμένο ορθογώνιο"/>
          <p:cNvSpPr/>
          <p:nvPr/>
        </p:nvSpPr>
        <p:spPr>
          <a:xfrm>
            <a:off x="5796136" y="5517233"/>
            <a:ext cx="2160240" cy="864096"/>
          </a:xfrm>
          <a:prstGeom prst="roundRect">
            <a:avLst/>
          </a:prstGeom>
          <a:solidFill>
            <a:schemeClr val="accent3">
              <a:alpha val="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αντίστροφα ανάλογο</a:t>
            </a:r>
            <a:endParaRPr lang="el-GR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9" name="68 - Στρογγυλεμένο ορθογώνιο"/>
          <p:cNvSpPr/>
          <p:nvPr/>
        </p:nvSpPr>
        <p:spPr>
          <a:xfrm>
            <a:off x="4932040" y="4581129"/>
            <a:ext cx="3744416" cy="7920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Για ίδια μάζα η πυκνότητα είναι </a:t>
            </a:r>
            <a:r>
              <a:rPr lang="el-GR" sz="2000" b="1" dirty="0" smtClean="0"/>
              <a:t>αντίστροφα</a:t>
            </a:r>
            <a:r>
              <a:rPr lang="el-GR" sz="2000" dirty="0" smtClean="0"/>
              <a:t> </a:t>
            </a:r>
            <a:r>
              <a:rPr lang="el-GR" sz="2000" b="1" dirty="0" smtClean="0"/>
              <a:t>ανάλογη</a:t>
            </a:r>
            <a:r>
              <a:rPr lang="el-GR" sz="2000" dirty="0" smtClean="0"/>
              <a:t> με τη όγκο</a:t>
            </a:r>
            <a:endParaRPr lang="el-GR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2544E-6 L 0.00382 -0.14131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7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6 2.52544E-6 L -0.00382 -0.14131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37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7" decel="50000" autoRev="1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1" fill="hold">
                                          <p:stCondLst>
                                            <p:cond delay="25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37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7" decel="50000" autoRev="1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fill="hold">
                                          <p:stCondLst>
                                            <p:cond delay="25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2544E-6 L 0.00382 -0.14131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71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6 2.52544E-6 L -0.00382 -0.14131 " pathEditMode="relative" rAng="0" ptsTypes="AA">
                                      <p:cBhvr>
                                        <p:cTn id="1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0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37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47" decel="50000" autoRev="1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41" fill="hold">
                                          <p:stCondLst>
                                            <p:cond delay="25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4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37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47" decel="50000" autoRev="1" fill="hold">
                                          <p:stCondLst>
                                            <p:cond delay="137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41" fill="hold">
                                          <p:stCondLst>
                                            <p:cond delay="25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53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5" dur="8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6" dur="8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8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6" grpId="1" animBg="1"/>
      <p:bldP spid="3076" grpId="3" animBg="1"/>
      <p:bldP spid="26" grpId="0" animBg="1"/>
      <p:bldP spid="26" grpId="1" animBg="1"/>
      <p:bldP spid="26" grpId="3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uiExpand="1" build="allAtOnce" animBg="1"/>
      <p:bldP spid="45" grpId="0" animBg="1"/>
      <p:bldP spid="45" grpId="1" animBg="1"/>
      <p:bldP spid="45" grpId="2" animBg="1"/>
      <p:bldP spid="51" grpId="0" animBg="1"/>
      <p:bldP spid="51" grpId="1" animBg="1"/>
      <p:bldP spid="51" grpId="2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Ορθογώνιο"/>
          <p:cNvSpPr/>
          <p:nvPr/>
        </p:nvSpPr>
        <p:spPr>
          <a:xfrm>
            <a:off x="683568" y="2492896"/>
            <a:ext cx="777686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1115616" y="476672"/>
            <a:ext cx="2952328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  ανάλογο  </a:t>
            </a:r>
            <a:r>
              <a:rPr lang="en-US" sz="2400" b="1" dirty="0" smtClean="0"/>
              <a:t>m</a:t>
            </a:r>
            <a:endParaRPr lang="el-GR" sz="2400" b="1" baseline="-25000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67544" y="1124744"/>
            <a:ext cx="3672408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  αντίστροφα ανάλογο  </a:t>
            </a:r>
            <a:r>
              <a:rPr lang="en-US" sz="2400" b="1" dirty="0" smtClean="0"/>
              <a:t>V</a:t>
            </a:r>
            <a:endParaRPr lang="el-GR" sz="2400" b="1" baseline="-25000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5292080" y="908720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endParaRPr lang="el-GR" sz="2400" b="1" dirty="0"/>
          </a:p>
        </p:txBody>
      </p:sp>
      <p:sp>
        <p:nvSpPr>
          <p:cNvPr id="12" name="11 - Ίσο"/>
          <p:cNvSpPr/>
          <p:nvPr/>
        </p:nvSpPr>
        <p:spPr>
          <a:xfrm>
            <a:off x="6228184" y="1052736"/>
            <a:ext cx="360040" cy="288032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6876256" y="908720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</a:t>
            </a:r>
            <a:endParaRPr lang="el-GR" sz="2400" b="1" dirty="0"/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7884368" y="908720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</a:t>
            </a:r>
            <a:endParaRPr lang="el-GR" sz="2400" b="1" dirty="0"/>
          </a:p>
        </p:txBody>
      </p:sp>
      <p:sp>
        <p:nvSpPr>
          <p:cNvPr id="15" name="14 - Διαίρεση"/>
          <p:cNvSpPr/>
          <p:nvPr/>
        </p:nvSpPr>
        <p:spPr>
          <a:xfrm>
            <a:off x="6620476" y="980728"/>
            <a:ext cx="1224136" cy="432048"/>
          </a:xfrm>
          <a:prstGeom prst="mathDivid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103640" y="2420888"/>
          <a:ext cx="1031340" cy="864096"/>
        </p:xfrm>
        <a:graphic>
          <a:graphicData uri="http://schemas.openxmlformats.org/presentationml/2006/ole">
            <p:oleObj spid="_x0000_s1036" name="Equation" r:id="rId4" imgW="469800" imgH="393480" progId="Equation.DSMT4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2195736" y="2746542"/>
          <a:ext cx="432048" cy="322418"/>
        </p:xfrm>
        <a:graphic>
          <a:graphicData uri="http://schemas.openxmlformats.org/presentationml/2006/ole">
            <p:oleObj spid="_x0000_s1037" name="Equation" r:id="rId5" imgW="190440" imgH="139680" progId="Equation.DSMT4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2887154" y="2473896"/>
          <a:ext cx="736766" cy="781375"/>
        </p:xfrm>
        <a:graphic>
          <a:graphicData uri="http://schemas.openxmlformats.org/presentationml/2006/ole">
            <p:oleObj spid="_x0000_s1038" name="Equation" r:id="rId6" imgW="457200" imgH="393480" progId="Equation.DSMT4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3840192" y="2746697"/>
          <a:ext cx="431800" cy="322263"/>
        </p:xfrm>
        <a:graphic>
          <a:graphicData uri="http://schemas.openxmlformats.org/presentationml/2006/ole">
            <p:oleObj spid="_x0000_s1040" name="Equation" r:id="rId7" imgW="190440" imgH="139680" progId="Equation.DSMT4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4488016" y="2663416"/>
          <a:ext cx="1512168" cy="456503"/>
        </p:xfrm>
        <a:graphic>
          <a:graphicData uri="http://schemas.openxmlformats.org/presentationml/2006/ole">
            <p:oleObj spid="_x0000_s1041" name="Equation" r:id="rId8" imgW="672840" imgH="203040" progId="Equation.DSMT4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6156176" y="2746697"/>
          <a:ext cx="431800" cy="322263"/>
        </p:xfrm>
        <a:graphic>
          <a:graphicData uri="http://schemas.openxmlformats.org/presentationml/2006/ole">
            <p:oleObj spid="_x0000_s1042" name="Equation" r:id="rId9" imgW="190440" imgH="139680" progId="Equation.DSMT4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6792272" y="2708920"/>
          <a:ext cx="1254275" cy="370582"/>
        </p:xfrm>
        <a:graphic>
          <a:graphicData uri="http://schemas.openxmlformats.org/presentationml/2006/ole">
            <p:oleObj spid="_x0000_s1043" name="Equation" r:id="rId10" imgW="558720" imgH="164880" progId="Equation.DSMT4">
              <p:embed/>
            </p:oleObj>
          </a:graphicData>
        </a:graphic>
      </p:graphicFrame>
      <p:sp>
        <p:nvSpPr>
          <p:cNvPr id="40" name="39 - Ορθογώνιο"/>
          <p:cNvSpPr/>
          <p:nvPr/>
        </p:nvSpPr>
        <p:spPr>
          <a:xfrm>
            <a:off x="251520" y="3717032"/>
            <a:ext cx="8640960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41" name="Object 12"/>
          <p:cNvGraphicFramePr>
            <a:graphicFrameLocks noChangeAspect="1"/>
          </p:cNvGraphicFramePr>
          <p:nvPr/>
        </p:nvGraphicFramePr>
        <p:xfrm>
          <a:off x="383560" y="3645024"/>
          <a:ext cx="1020088" cy="864096"/>
        </p:xfrm>
        <a:graphic>
          <a:graphicData uri="http://schemas.openxmlformats.org/presentationml/2006/ole">
            <p:oleObj spid="_x0000_s1044" name="Equation" r:id="rId11" imgW="469800" imgH="393480" progId="Equation.DSMT4">
              <p:embed/>
            </p:oleObj>
          </a:graphicData>
        </a:graphic>
      </p:graphicFrame>
      <p:graphicFrame>
        <p:nvGraphicFramePr>
          <p:cNvPr id="42" name="Object 13"/>
          <p:cNvGraphicFramePr>
            <a:graphicFrameLocks noChangeAspect="1"/>
          </p:cNvGraphicFramePr>
          <p:nvPr/>
        </p:nvGraphicFramePr>
        <p:xfrm>
          <a:off x="1475656" y="3970678"/>
          <a:ext cx="432048" cy="322418"/>
        </p:xfrm>
        <a:graphic>
          <a:graphicData uri="http://schemas.openxmlformats.org/presentationml/2006/ole">
            <p:oleObj spid="_x0000_s1045" name="Equation" r:id="rId12" imgW="190440" imgH="139680" progId="Equation.DSMT4">
              <p:embed/>
            </p:oleObj>
          </a:graphicData>
        </a:graphic>
      </p:graphicFrame>
      <p:graphicFrame>
        <p:nvGraphicFramePr>
          <p:cNvPr id="43" name="Object 14"/>
          <p:cNvGraphicFramePr>
            <a:graphicFrameLocks noChangeAspect="1"/>
          </p:cNvGraphicFramePr>
          <p:nvPr/>
        </p:nvGraphicFramePr>
        <p:xfrm>
          <a:off x="2035034" y="3698032"/>
          <a:ext cx="736766" cy="781375"/>
        </p:xfrm>
        <a:graphic>
          <a:graphicData uri="http://schemas.openxmlformats.org/presentationml/2006/ole">
            <p:oleObj spid="_x0000_s1046" name="Equation" r:id="rId13" imgW="457200" imgH="393480" progId="Equation.DSMT4">
              <p:embed/>
            </p:oleObj>
          </a:graphicData>
        </a:graphic>
      </p:graphicFrame>
      <p:graphicFrame>
        <p:nvGraphicFramePr>
          <p:cNvPr id="44" name="Object 16"/>
          <p:cNvGraphicFramePr>
            <a:graphicFrameLocks noChangeAspect="1"/>
          </p:cNvGraphicFramePr>
          <p:nvPr/>
        </p:nvGraphicFramePr>
        <p:xfrm>
          <a:off x="2915816" y="3970833"/>
          <a:ext cx="431800" cy="322263"/>
        </p:xfrm>
        <a:graphic>
          <a:graphicData uri="http://schemas.openxmlformats.org/presentationml/2006/ole">
            <p:oleObj spid="_x0000_s1047" name="Equation" r:id="rId14" imgW="190440" imgH="139680" progId="Equation.DSMT4">
              <p:embed/>
            </p:oleObj>
          </a:graphicData>
        </a:graphic>
      </p:graphicFrame>
      <p:graphicFrame>
        <p:nvGraphicFramePr>
          <p:cNvPr id="45" name="Object 17"/>
          <p:cNvGraphicFramePr>
            <a:graphicFrameLocks noChangeAspect="1"/>
          </p:cNvGraphicFramePr>
          <p:nvPr/>
        </p:nvGraphicFramePr>
        <p:xfrm>
          <a:off x="3491880" y="3887552"/>
          <a:ext cx="1512168" cy="456503"/>
        </p:xfrm>
        <a:graphic>
          <a:graphicData uri="http://schemas.openxmlformats.org/presentationml/2006/ole">
            <p:oleObj spid="_x0000_s1048" name="Equation" r:id="rId15" imgW="672840" imgH="203040" progId="Equation.DSMT4">
              <p:embed/>
            </p:oleObj>
          </a:graphicData>
        </a:graphic>
      </p:graphicFrame>
      <p:graphicFrame>
        <p:nvGraphicFramePr>
          <p:cNvPr id="46" name="Object 18"/>
          <p:cNvGraphicFramePr>
            <a:graphicFrameLocks noChangeAspect="1"/>
          </p:cNvGraphicFramePr>
          <p:nvPr/>
        </p:nvGraphicFramePr>
        <p:xfrm>
          <a:off x="5076056" y="3970833"/>
          <a:ext cx="431800" cy="322263"/>
        </p:xfrm>
        <a:graphic>
          <a:graphicData uri="http://schemas.openxmlformats.org/presentationml/2006/ole">
            <p:oleObj spid="_x0000_s1049" name="Equation" r:id="rId16" imgW="190440" imgH="139680" progId="Equation.DSMT4">
              <p:embed/>
            </p:oleObj>
          </a:graphicData>
        </a:graphic>
      </p:graphicFrame>
      <p:graphicFrame>
        <p:nvGraphicFramePr>
          <p:cNvPr id="47" name="Object 19"/>
          <p:cNvGraphicFramePr>
            <a:graphicFrameLocks noChangeAspect="1"/>
          </p:cNvGraphicFramePr>
          <p:nvPr/>
        </p:nvGraphicFramePr>
        <p:xfrm>
          <a:off x="5643790" y="3678134"/>
          <a:ext cx="1664514" cy="849986"/>
        </p:xfrm>
        <a:graphic>
          <a:graphicData uri="http://schemas.openxmlformats.org/presentationml/2006/ole">
            <p:oleObj spid="_x0000_s1050" name="Equation" r:id="rId17" imgW="749160" imgH="419040" progId="Equation.DSMT4">
              <p:embed/>
            </p:oleObj>
          </a:graphicData>
        </a:graphic>
      </p:graphicFrame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7380560" y="3933056"/>
          <a:ext cx="431800" cy="322262"/>
        </p:xfrm>
        <a:graphic>
          <a:graphicData uri="http://schemas.openxmlformats.org/presentationml/2006/ole">
            <p:oleObj spid="_x0000_s1052" name="Equation" r:id="rId18" imgW="190440" imgH="139680" progId="Equation.DSMT4">
              <p:embed/>
            </p:oleObj>
          </a:graphicData>
        </a:graphic>
      </p:graphicFrame>
      <p:graphicFrame>
        <p:nvGraphicFramePr>
          <p:cNvPr id="1054" name="Object 30"/>
          <p:cNvGraphicFramePr>
            <a:graphicFrameLocks noChangeAspect="1"/>
          </p:cNvGraphicFramePr>
          <p:nvPr/>
        </p:nvGraphicFramePr>
        <p:xfrm>
          <a:off x="7937822" y="3617913"/>
          <a:ext cx="882650" cy="919162"/>
        </p:xfrm>
        <a:graphic>
          <a:graphicData uri="http://schemas.openxmlformats.org/presentationml/2006/ole">
            <p:oleObj spid="_x0000_s1054" name="Equation" r:id="rId19" imgW="406080" imgH="419040" progId="Equation.DSMT4">
              <p:embed/>
            </p:oleObj>
          </a:graphicData>
        </a:graphic>
      </p:graphicFrame>
      <p:sp>
        <p:nvSpPr>
          <p:cNvPr id="52" name="51 - Στρογγυλεμένο ορθογώνιο"/>
          <p:cNvSpPr/>
          <p:nvPr/>
        </p:nvSpPr>
        <p:spPr>
          <a:xfrm>
            <a:off x="926096" y="5373216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endParaRPr lang="el-GR" sz="2400" b="1" dirty="0"/>
          </a:p>
        </p:txBody>
      </p:sp>
      <p:sp>
        <p:nvSpPr>
          <p:cNvPr id="53" name="52 - Ίσο"/>
          <p:cNvSpPr/>
          <p:nvPr/>
        </p:nvSpPr>
        <p:spPr>
          <a:xfrm>
            <a:off x="1862200" y="5517232"/>
            <a:ext cx="360040" cy="288032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4" name="53 - Στρογγυλεμένο ορθογώνιο"/>
          <p:cNvSpPr/>
          <p:nvPr/>
        </p:nvSpPr>
        <p:spPr>
          <a:xfrm>
            <a:off x="2510272" y="4941168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</a:t>
            </a:r>
            <a:endParaRPr lang="el-GR" sz="2400" b="1" dirty="0"/>
          </a:p>
        </p:txBody>
      </p:sp>
      <p:sp>
        <p:nvSpPr>
          <p:cNvPr id="55" name="54 - Στρογγυλεμένο ορθογώνιο"/>
          <p:cNvSpPr/>
          <p:nvPr/>
        </p:nvSpPr>
        <p:spPr>
          <a:xfrm>
            <a:off x="2523524" y="5877272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</a:t>
            </a:r>
            <a:endParaRPr lang="el-GR" sz="2400" b="1" dirty="0"/>
          </a:p>
        </p:txBody>
      </p:sp>
      <p:sp>
        <p:nvSpPr>
          <p:cNvPr id="56" name="55 - Διαίρεση"/>
          <p:cNvSpPr/>
          <p:nvPr/>
        </p:nvSpPr>
        <p:spPr>
          <a:xfrm>
            <a:off x="2254492" y="5445224"/>
            <a:ext cx="1224136" cy="432048"/>
          </a:xfrm>
          <a:prstGeom prst="mathDivid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56 - Στρογγυλεμένο ορθογώνιο"/>
          <p:cNvSpPr/>
          <p:nvPr/>
        </p:nvSpPr>
        <p:spPr>
          <a:xfrm>
            <a:off x="5763884" y="5373216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endParaRPr lang="el-GR" sz="2400" b="1" dirty="0"/>
          </a:p>
        </p:txBody>
      </p:sp>
      <p:sp>
        <p:nvSpPr>
          <p:cNvPr id="58" name="57 - Ίσο"/>
          <p:cNvSpPr/>
          <p:nvPr/>
        </p:nvSpPr>
        <p:spPr>
          <a:xfrm>
            <a:off x="6699988" y="5517232"/>
            <a:ext cx="360040" cy="288032"/>
          </a:xfrm>
          <a:prstGeom prst="math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9" name="58 - Στρογγυλεμένο ορθογώνιο"/>
          <p:cNvSpPr/>
          <p:nvPr/>
        </p:nvSpPr>
        <p:spPr>
          <a:xfrm>
            <a:off x="7348060" y="4941168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</a:t>
            </a:r>
            <a:endParaRPr lang="el-GR" sz="2400" b="1" dirty="0"/>
          </a:p>
        </p:txBody>
      </p:sp>
      <p:sp>
        <p:nvSpPr>
          <p:cNvPr id="60" name="59 - Στρογγυλεμένο ορθογώνιο"/>
          <p:cNvSpPr/>
          <p:nvPr/>
        </p:nvSpPr>
        <p:spPr>
          <a:xfrm>
            <a:off x="7361312" y="5877272"/>
            <a:ext cx="720080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</a:t>
            </a:r>
            <a:endParaRPr lang="el-GR" sz="2400" b="1" dirty="0"/>
          </a:p>
        </p:txBody>
      </p:sp>
      <p:sp>
        <p:nvSpPr>
          <p:cNvPr id="61" name="60 - Διαίρεση"/>
          <p:cNvSpPr/>
          <p:nvPr/>
        </p:nvSpPr>
        <p:spPr>
          <a:xfrm>
            <a:off x="7092280" y="5445224"/>
            <a:ext cx="1224136" cy="432048"/>
          </a:xfrm>
          <a:prstGeom prst="mathDivid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2" name="61 - Μείον"/>
          <p:cNvSpPr/>
          <p:nvPr/>
        </p:nvSpPr>
        <p:spPr>
          <a:xfrm>
            <a:off x="3347864" y="5431972"/>
            <a:ext cx="144016" cy="464300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8472 4.42183E-6 L 2.22222E-6 4.42183E-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7355 " pathEditMode="relative" ptsTypes="AA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16 0.03446 0.01649 0.06892 -0.00139 0.08303 C -0.01927 0.09713 -0.0632 0.09089 -0.10712 0.08488 " pathEditMode="relative" ptsTypes="aaA"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5" dur="2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7" dur="10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00254 C -0.03438 -0.02313 -0.06841 -0.0488 -0.09097 -0.05713 C -0.11372 -0.06522 -0.12222 -0.06638 -0.13577 -0.04626 C -0.14948 -0.02614 -0.16146 0.01896 -0.17327 0.06452 " pathEditMode="relative" rAng="0" ptsTypes="aaaA">
                                      <p:cBhvr>
                                        <p:cTn id="19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92 C 0.02448 0.03677 0.04931 0.0747 0.0698 0.08904 C 0.09045 0.10338 0.10747 0.09945 0.12361 0.08511 C 0.13941 0.071 0.15834 0.01642 0.16545 0.00278 " pathEditMode="relative" rAng="0" ptsTypes="aaaA">
                                      <p:cBhvr>
                                        <p:cTn id="1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52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069 C 0.03454 0.00185 0.06996 0.00486 0.09184 -0.00693 C 0.11406 -0.01827 0.12291 -0.04348 0.13246 -0.06822 " pathEditMode="relative" rAng="0" ptsTypes="aaA">
                                      <p:cBhvr>
                                        <p:cTn id="19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31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100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66327E-6 C 0.00278 0.037 0.00573 0.07423 0.03473 0.08672 C 0.06372 0.09921 0.11875 0.08718 0.17396 0.07516 " pathEditMode="relative" ptsTypes="aaA">
                                      <p:cBhvr>
                                        <p:cTn id="2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06938E-6 C -0.04132 0.01943 -0.08264 0.03886 -0.11163 0.02707 C -0.14062 0.01527 -0.15729 -0.02821 -0.17396 -0.07145 " pathEditMode="relative" ptsTypes="aaA">
                                      <p:cBhvr>
                                        <p:cTn id="2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8" grpId="0" animBg="1"/>
      <p:bldP spid="10" grpId="0" animBg="1"/>
      <p:bldP spid="11" grpId="0" animBg="1"/>
      <p:bldP spid="12" grpId="0" animBg="1"/>
      <p:bldP spid="12" grpId="1" animBg="1"/>
      <p:bldP spid="12" grpId="2" animBg="1"/>
      <p:bldP spid="13" grpId="0" animBg="1"/>
      <p:bldP spid="13" grpId="1" animBg="1"/>
      <p:bldP spid="14" grpId="0" animBg="1"/>
      <p:bldP spid="14" grpId="1" animBg="1"/>
      <p:bldP spid="15" grpId="0" animBg="1"/>
      <p:bldP spid="40" grpId="0" animBg="1"/>
      <p:bldP spid="52" grpId="0" animBg="1"/>
      <p:bldP spid="52" grpId="1" animBg="1"/>
      <p:bldP spid="53" grpId="0" animBg="1"/>
      <p:bldP spid="54" grpId="0" animBg="1"/>
      <p:bldP spid="54" grpId="1" animBg="1"/>
      <p:bldP spid="54" grpId="2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60" grpId="0" animBg="1"/>
      <p:bldP spid="60" grpId="1" animBg="1"/>
      <p:bldP spid="60" grpId="2" animBg="1"/>
      <p:bldP spid="61" grpId="0" animBg="1"/>
      <p:bldP spid="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9"/>
  <p:tag name="ISPRING_RESOURCE_PATHS_HASH_PRESENTER" val="f36aef57c471615edcaeb7d2247379d2896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Θέμα του Office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3425</TotalTime>
  <Words>564</Words>
  <Application>Microsoft Office PowerPoint</Application>
  <PresentationFormat>Προβολή στην οθόνη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1" baseType="lpstr">
      <vt:lpstr>Θέμα του Office</vt:lpstr>
      <vt:lpstr>Equation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giordok</dc:creator>
  <cp:lastModifiedBy>Γεώργιος Ντόκος</cp:lastModifiedBy>
  <cp:revision>35</cp:revision>
  <dcterms:created xsi:type="dcterms:W3CDTF">2017-09-12T19:21:07Z</dcterms:created>
  <dcterms:modified xsi:type="dcterms:W3CDTF">2018-09-02T16:56:55Z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1CF462F4-C059-418B-9263-3FE4D28E77EB</vt:lpwstr>
  </property>
  <property fmtid="{D5CDD505-2E9C-101B-9397-08002B2CF9AE}" pid="3" name="ArticulatePath">
    <vt:lpwstr>Φ Υ Σ Ι Κ Α   Μ Ε Γ Ε Θ Η</vt:lpwstr>
  </property>
</Properties>
</file>