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8.xml" ContentType="application/vnd.openxmlformats-officedocument.presentationml.tag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27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006666"/>
    <a:srgbClr val="336600"/>
    <a:srgbClr val="003300"/>
    <a:srgbClr val="000066"/>
    <a:srgbClr val="996600"/>
    <a:srgbClr val="A50021"/>
    <a:srgbClr val="660066"/>
    <a:srgbClr val="3333FF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70" autoAdjust="0"/>
  </p:normalViewPr>
  <p:slideViewPr>
    <p:cSldViewPr>
      <p:cViewPr varScale="1">
        <p:scale>
          <a:sx n="74" d="100"/>
          <a:sy n="74" d="100"/>
        </p:scale>
        <p:origin x="32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Αντίσταση αντιστάτη</c:v>
          </c:tx>
          <c:spPr>
            <a:ln w="25400" cap="rnd">
              <a:solidFill>
                <a:schemeClr val="accent5">
                  <a:lumMod val="75000"/>
                </a:schemeClr>
              </a:solidFill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circle"/>
            <c:size val="7"/>
            <c:spPr>
              <a:solidFill>
                <a:schemeClr val="accent2"/>
              </a:solidFill>
              <a:ln w="19050">
                <a:solidFill>
                  <a:schemeClr val="accent5">
                    <a:lumMod val="75000"/>
                  </a:schemeClr>
                </a:solidFill>
                <a:rou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cat>
            <c:numRef>
              <c:f>Φύλλο1!$B$2:$B$8</c:f>
              <c:numCache>
                <c:formatCode>General</c:formatCode>
                <c:ptCount val="7"/>
                <c:pt idx="0">
                  <c:v>0</c:v>
                </c:pt>
                <c:pt idx="1">
                  <c:v>1.5</c:v>
                </c:pt>
                <c:pt idx="2">
                  <c:v>3</c:v>
                </c:pt>
                <c:pt idx="3">
                  <c:v>4.5</c:v>
                </c:pt>
                <c:pt idx="4">
                  <c:v>6</c:v>
                </c:pt>
                <c:pt idx="5">
                  <c:v>7.5</c:v>
                </c:pt>
                <c:pt idx="6">
                  <c:v>9</c:v>
                </c:pt>
              </c:numCache>
            </c:numRef>
          </c:cat>
          <c:val>
            <c:numRef>
              <c:f>Φύλλο1!$C$2:$C$8</c:f>
              <c:numCache>
                <c:formatCode>General</c:formatCode>
                <c:ptCount val="7"/>
                <c:pt idx="0">
                  <c:v>0</c:v>
                </c:pt>
                <c:pt idx="1">
                  <c:v>7.5</c:v>
                </c:pt>
                <c:pt idx="2">
                  <c:v>15</c:v>
                </c:pt>
                <c:pt idx="3">
                  <c:v>22.5</c:v>
                </c:pt>
                <c:pt idx="4">
                  <c:v>30</c:v>
                </c:pt>
                <c:pt idx="5">
                  <c:v>37.5</c:v>
                </c:pt>
                <c:pt idx="6">
                  <c:v>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A50-4D19-A940-C1171E6481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3508464"/>
        <c:axId val="473504200"/>
      </c:lineChart>
      <c:catAx>
        <c:axId val="4735084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50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0"/>
                  <a:alpha val="51000"/>
                </a:schemeClr>
              </a:solidFill>
              <a:round/>
            </a:ln>
            <a:effectLst/>
          </c:spPr>
        </c:min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 dirty="0"/>
                  <a:t>Διαφορά  Δυναμικού (</a:t>
                </a:r>
                <a:r>
                  <a:rPr lang="en-US" dirty="0"/>
                  <a:t>V</a:t>
                </a:r>
                <a:r>
                  <a:rPr lang="el-GR" dirty="0"/>
                  <a:t>)</a:t>
                </a:r>
                <a:r>
                  <a:rPr lang="en-US" dirty="0"/>
                  <a:t> </a:t>
                </a:r>
                <a:r>
                  <a:rPr lang="en-US" dirty="0">
                    <a:sym typeface="Wingdings" panose="05000000000000000000" pitchFamily="2" charset="2"/>
                  </a:rPr>
                  <a:t></a:t>
                </a:r>
                <a:r>
                  <a:rPr lang="en-US" dirty="0"/>
                  <a:t> Volt</a:t>
                </a:r>
                <a:endParaRPr lang="el-GR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l-GR"/>
            </a:p>
          </c:txPr>
        </c:title>
        <c:numFmt formatCode="#,##0.0" sourceLinked="0"/>
        <c:majorTickMark val="cross"/>
        <c:minorTickMark val="in"/>
        <c:tickLblPos val="nextTo"/>
        <c:spPr>
          <a:noFill/>
          <a:ln w="19050" cap="flat" cmpd="sng" algn="ctr">
            <a:solidFill>
              <a:schemeClr val="tx2">
                <a:lumMod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73504200"/>
        <c:crosses val="autoZero"/>
        <c:auto val="1"/>
        <c:lblAlgn val="ctr"/>
        <c:lblOffset val="100"/>
        <c:noMultiLvlLbl val="0"/>
      </c:catAx>
      <c:valAx>
        <c:axId val="473504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0"/>
                  <a:alpha val="54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 dirty="0"/>
                  <a:t>Ένταση Ρεύματος (Ι) </a:t>
                </a:r>
                <a:r>
                  <a:rPr lang="en-US" dirty="0">
                    <a:sym typeface="Wingdings" panose="05000000000000000000" pitchFamily="2" charset="2"/>
                  </a:rPr>
                  <a:t></a:t>
                </a:r>
                <a:r>
                  <a:rPr lang="el-GR" dirty="0"/>
                  <a:t> </a:t>
                </a:r>
                <a:r>
                  <a:rPr lang="en-US" dirty="0" err="1"/>
                  <a:t>mAmpere</a:t>
                </a:r>
                <a:r>
                  <a:rPr lang="el-GR" dirty="0"/>
                  <a:t> 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l-GR"/>
            </a:p>
          </c:txPr>
        </c:title>
        <c:numFmt formatCode="#,##0" sourceLinked="0"/>
        <c:majorTickMark val="cross"/>
        <c:minorTickMark val="in"/>
        <c:tickLblPos val="nextTo"/>
        <c:spPr>
          <a:noFill/>
          <a:ln w="19050">
            <a:solidFill>
              <a:schemeClr val="tx2">
                <a:lumMod val="2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73508464"/>
        <c:crosses val="autoZero"/>
        <c:crossBetween val="midCat"/>
      </c:valAx>
      <c:spPr>
        <a:pattFill prst="ltDnDiag">
          <a:fgClr>
            <a:schemeClr val="tx1">
              <a:lumMod val="75000"/>
            </a:schemeClr>
          </a:fgClr>
          <a:bgClr>
            <a:schemeClr val="tx1"/>
          </a:bgClr>
        </a:patt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800" dirty="0">
                <a:solidFill>
                  <a:srgbClr val="FF0000"/>
                </a:solidFill>
              </a:rPr>
              <a:t>Αντίσταση</a:t>
            </a:r>
            <a:r>
              <a:rPr lang="el-GR" sz="1800" baseline="0" dirty="0">
                <a:solidFill>
                  <a:srgbClr val="FF0000"/>
                </a:solidFill>
              </a:rPr>
              <a:t> αντιστάτη</a:t>
            </a:r>
            <a:endParaRPr lang="el-GR" sz="1800" dirty="0">
              <a:solidFill>
                <a:srgbClr val="FF000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l-G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Αντίσταση</c:v>
          </c:tx>
          <c:spPr>
            <a:ln w="25400" cap="rnd">
              <a:solidFill>
                <a:schemeClr val="accent5">
                  <a:lumMod val="75000"/>
                </a:schemeClr>
              </a:solidFill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circle"/>
            <c:size val="7"/>
            <c:spPr>
              <a:solidFill>
                <a:schemeClr val="accent2"/>
              </a:solidFill>
              <a:ln w="19050">
                <a:solidFill>
                  <a:schemeClr val="accent5">
                    <a:lumMod val="75000"/>
                  </a:schemeClr>
                </a:solidFill>
                <a:rou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cat>
            <c:numRef>
              <c:f>Φύλλο1!$B$2:$B$8</c:f>
              <c:numCache>
                <c:formatCode>General</c:formatCode>
                <c:ptCount val="7"/>
                <c:pt idx="0">
                  <c:v>0</c:v>
                </c:pt>
                <c:pt idx="1">
                  <c:v>1.5</c:v>
                </c:pt>
                <c:pt idx="2">
                  <c:v>3</c:v>
                </c:pt>
                <c:pt idx="3">
                  <c:v>4.5</c:v>
                </c:pt>
                <c:pt idx="4">
                  <c:v>6</c:v>
                </c:pt>
                <c:pt idx="5">
                  <c:v>7.5</c:v>
                </c:pt>
                <c:pt idx="6">
                  <c:v>9</c:v>
                </c:pt>
              </c:numCache>
            </c:numRef>
          </c:cat>
          <c:val>
            <c:numRef>
              <c:f>Φύλλο1!$C$2:$C$8</c:f>
              <c:numCache>
                <c:formatCode>General</c:formatCode>
                <c:ptCount val="7"/>
                <c:pt idx="0">
                  <c:v>0</c:v>
                </c:pt>
                <c:pt idx="1">
                  <c:v>7.5</c:v>
                </c:pt>
                <c:pt idx="2">
                  <c:v>15</c:v>
                </c:pt>
                <c:pt idx="3">
                  <c:v>22.5</c:v>
                </c:pt>
                <c:pt idx="4">
                  <c:v>30</c:v>
                </c:pt>
                <c:pt idx="5">
                  <c:v>37.5</c:v>
                </c:pt>
                <c:pt idx="6">
                  <c:v>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261-4E4D-9889-D3671EDFD9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3508464"/>
        <c:axId val="473504200"/>
      </c:lineChart>
      <c:catAx>
        <c:axId val="4735084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50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0"/>
                  <a:alpha val="51000"/>
                </a:schemeClr>
              </a:solidFill>
              <a:round/>
            </a:ln>
            <a:effectLst/>
          </c:spPr>
        </c:min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 sz="1200" b="1" i="0" baseline="0" dirty="0">
                    <a:effectLst/>
                  </a:rPr>
                  <a:t>Διαφορά  Δυναμικού (</a:t>
                </a:r>
                <a:r>
                  <a:rPr lang="en-US" sz="1200" b="1" i="0" baseline="0" dirty="0">
                    <a:effectLst/>
                  </a:rPr>
                  <a:t>V</a:t>
                </a:r>
                <a:r>
                  <a:rPr lang="el-GR" sz="1200" b="1" i="0" baseline="0" dirty="0">
                    <a:effectLst/>
                  </a:rPr>
                  <a:t>)</a:t>
                </a:r>
                <a:r>
                  <a:rPr lang="en-US" sz="1200" b="1" i="0" baseline="0" dirty="0">
                    <a:effectLst/>
                  </a:rPr>
                  <a:t> </a:t>
                </a:r>
                <a:r>
                  <a:rPr lang="en-US" sz="1200" b="1" i="0" baseline="0" dirty="0">
                    <a:effectLst/>
                    <a:sym typeface="Wingdings" panose="05000000000000000000" pitchFamily="2" charset="2"/>
                  </a:rPr>
                  <a:t></a:t>
                </a:r>
                <a:r>
                  <a:rPr lang="en-US" sz="1200" b="1" i="0" baseline="0" dirty="0">
                    <a:effectLst/>
                  </a:rPr>
                  <a:t> Volt</a:t>
                </a:r>
                <a:endParaRPr lang="el-GR" sz="1200" dirty="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l-GR"/>
            </a:p>
          </c:txPr>
        </c:title>
        <c:numFmt formatCode="General" sourceLinked="1"/>
        <c:majorTickMark val="cross"/>
        <c:minorTickMark val="in"/>
        <c:tickLblPos val="none"/>
        <c:spPr>
          <a:noFill/>
          <a:ln w="19050" cap="flat" cmpd="sng" algn="ctr">
            <a:solidFill>
              <a:schemeClr val="tx2">
                <a:lumMod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73504200"/>
        <c:crosses val="autoZero"/>
        <c:auto val="1"/>
        <c:lblAlgn val="ctr"/>
        <c:lblOffset val="100"/>
        <c:noMultiLvlLbl val="0"/>
      </c:catAx>
      <c:valAx>
        <c:axId val="473504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0"/>
                  <a:alpha val="54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 sz="1200" b="1" i="0" baseline="0" dirty="0">
                    <a:effectLst/>
                  </a:rPr>
                  <a:t>Ένταση Ρεύματος (Ι) </a:t>
                </a:r>
                <a:r>
                  <a:rPr lang="en-US" sz="1200" b="1" i="0" baseline="0" dirty="0">
                    <a:effectLst/>
                    <a:sym typeface="Wingdings" panose="05000000000000000000" pitchFamily="2" charset="2"/>
                  </a:rPr>
                  <a:t></a:t>
                </a:r>
                <a:r>
                  <a:rPr lang="el-GR" sz="1200" b="1" i="0" baseline="0" dirty="0">
                    <a:effectLst/>
                  </a:rPr>
                  <a:t> </a:t>
                </a:r>
                <a:r>
                  <a:rPr lang="en-US" sz="1200" b="1" i="0" baseline="0" dirty="0" err="1">
                    <a:effectLst/>
                  </a:rPr>
                  <a:t>mAmpere</a:t>
                </a:r>
                <a:r>
                  <a:rPr lang="el-GR" sz="1200" b="1" i="0" baseline="0" dirty="0">
                    <a:effectLst/>
                  </a:rPr>
                  <a:t> </a:t>
                </a:r>
                <a:endParaRPr lang="el-GR" sz="1200" dirty="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l-GR"/>
            </a:p>
          </c:txPr>
        </c:title>
        <c:numFmt formatCode="General" sourceLinked="1"/>
        <c:majorTickMark val="cross"/>
        <c:minorTickMark val="none"/>
        <c:tickLblPos val="none"/>
        <c:spPr>
          <a:noFill/>
          <a:ln w="19050">
            <a:solidFill>
              <a:schemeClr val="tx2">
                <a:lumMod val="2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73508464"/>
        <c:crosses val="autoZero"/>
        <c:crossBetween val="midCat"/>
      </c:valAx>
      <c:spPr>
        <a:pattFill prst="ltDnDiag">
          <a:fgClr>
            <a:schemeClr val="tx1">
              <a:lumMod val="75000"/>
            </a:schemeClr>
          </a:fgClr>
          <a:bgClr>
            <a:schemeClr val="tx1"/>
          </a:bgClr>
        </a:patt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800" dirty="0">
                <a:solidFill>
                  <a:srgbClr val="FF0000"/>
                </a:solidFill>
              </a:rPr>
              <a:t>Αντίσταση</a:t>
            </a:r>
            <a:r>
              <a:rPr lang="el-GR" sz="1800" baseline="0" dirty="0">
                <a:solidFill>
                  <a:srgbClr val="FF0000"/>
                </a:solidFill>
              </a:rPr>
              <a:t> λαμπτήρα</a:t>
            </a:r>
            <a:endParaRPr lang="el-GR" sz="1800" dirty="0">
              <a:solidFill>
                <a:srgbClr val="FF000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l-G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Αντίσταση λαμπτήρα</c:v>
          </c:tx>
          <c:spPr>
            <a:ln w="25400" cap="rnd">
              <a:solidFill>
                <a:schemeClr val="accent5">
                  <a:lumMod val="75000"/>
                </a:schemeClr>
              </a:solidFill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circle"/>
            <c:size val="7"/>
            <c:spPr>
              <a:solidFill>
                <a:schemeClr val="accent2"/>
              </a:solidFill>
              <a:ln w="19050">
                <a:solidFill>
                  <a:schemeClr val="accent5">
                    <a:lumMod val="75000"/>
                  </a:schemeClr>
                </a:solidFill>
                <a:rou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cat>
            <c:numRef>
              <c:f>Φύλλο1!$B$2:$B$9</c:f>
              <c:numCache>
                <c:formatCode>General</c:formatCode>
                <c:ptCount val="8"/>
                <c:pt idx="0">
                  <c:v>0</c:v>
                </c:pt>
                <c:pt idx="1">
                  <c:v>1.5</c:v>
                </c:pt>
                <c:pt idx="2">
                  <c:v>3</c:v>
                </c:pt>
                <c:pt idx="3">
                  <c:v>4.5</c:v>
                </c:pt>
                <c:pt idx="4">
                  <c:v>6</c:v>
                </c:pt>
                <c:pt idx="5">
                  <c:v>7.5</c:v>
                </c:pt>
                <c:pt idx="6">
                  <c:v>9</c:v>
                </c:pt>
                <c:pt idx="7">
                  <c:v>10.5</c:v>
                </c:pt>
              </c:numCache>
            </c:numRef>
          </c:cat>
          <c:val>
            <c:numRef>
              <c:f>Φύλλο1!$C$2:$C$9</c:f>
              <c:numCache>
                <c:formatCode>General</c:formatCode>
                <c:ptCount val="8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40</c:v>
                </c:pt>
                <c:pt idx="6">
                  <c:v>80</c:v>
                </c:pt>
                <c:pt idx="7">
                  <c:v>160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862-44DA-AEE0-C4ED489BB1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3508464"/>
        <c:axId val="473504200"/>
      </c:lineChart>
      <c:catAx>
        <c:axId val="4735084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50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0"/>
                  <a:alpha val="51000"/>
                </a:schemeClr>
              </a:solidFill>
              <a:round/>
            </a:ln>
            <a:effectLst/>
          </c:spPr>
        </c:min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 sz="1200" b="1" i="0" baseline="0" dirty="0">
                    <a:effectLst/>
                  </a:rPr>
                  <a:t>Διαφορά  Δυναμικού (</a:t>
                </a:r>
                <a:r>
                  <a:rPr lang="en-US" sz="1200" b="1" i="0" baseline="0" dirty="0">
                    <a:effectLst/>
                  </a:rPr>
                  <a:t>V</a:t>
                </a:r>
                <a:r>
                  <a:rPr lang="el-GR" sz="1200" b="1" i="0" baseline="0" dirty="0">
                    <a:effectLst/>
                  </a:rPr>
                  <a:t>)</a:t>
                </a:r>
                <a:r>
                  <a:rPr lang="en-US" sz="1200" b="1" i="0" baseline="0" dirty="0">
                    <a:effectLst/>
                  </a:rPr>
                  <a:t> </a:t>
                </a:r>
                <a:r>
                  <a:rPr lang="en-US" sz="1200" b="1" i="0" baseline="0" dirty="0">
                    <a:effectLst/>
                    <a:sym typeface="Wingdings" panose="05000000000000000000" pitchFamily="2" charset="2"/>
                  </a:rPr>
                  <a:t></a:t>
                </a:r>
                <a:r>
                  <a:rPr lang="en-US" sz="1200" b="1" i="0" baseline="0" dirty="0">
                    <a:effectLst/>
                  </a:rPr>
                  <a:t> Volt</a:t>
                </a:r>
                <a:endParaRPr lang="el-GR" sz="1200" dirty="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l-GR"/>
            </a:p>
          </c:txPr>
        </c:title>
        <c:numFmt formatCode="General" sourceLinked="1"/>
        <c:majorTickMark val="cross"/>
        <c:minorTickMark val="in"/>
        <c:tickLblPos val="none"/>
        <c:spPr>
          <a:noFill/>
          <a:ln w="19050" cap="flat" cmpd="sng" algn="ctr">
            <a:solidFill>
              <a:schemeClr val="tx2">
                <a:lumMod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73504200"/>
        <c:crosses val="autoZero"/>
        <c:auto val="1"/>
        <c:lblAlgn val="ctr"/>
        <c:lblOffset val="100"/>
        <c:noMultiLvlLbl val="0"/>
      </c:catAx>
      <c:valAx>
        <c:axId val="473504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0"/>
                  <a:alpha val="54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 sz="1200" b="1" i="0" baseline="0" dirty="0">
                    <a:effectLst/>
                  </a:rPr>
                  <a:t>Ένταση Ρεύματος (Ι) </a:t>
                </a:r>
                <a:r>
                  <a:rPr lang="en-US" sz="1200" b="1" i="0" baseline="0" dirty="0">
                    <a:effectLst/>
                    <a:sym typeface="Wingdings" panose="05000000000000000000" pitchFamily="2" charset="2"/>
                  </a:rPr>
                  <a:t></a:t>
                </a:r>
                <a:r>
                  <a:rPr lang="el-GR" sz="1200" b="1" i="0" baseline="0" dirty="0">
                    <a:effectLst/>
                  </a:rPr>
                  <a:t> </a:t>
                </a:r>
                <a:r>
                  <a:rPr lang="en-US" sz="1200" b="1" i="0" baseline="0" dirty="0" err="1">
                    <a:effectLst/>
                  </a:rPr>
                  <a:t>mAmpere</a:t>
                </a:r>
                <a:r>
                  <a:rPr lang="el-GR" sz="1200" b="1" i="0" baseline="0" dirty="0">
                    <a:effectLst/>
                  </a:rPr>
                  <a:t> </a:t>
                </a:r>
                <a:endParaRPr lang="el-GR" sz="1200" dirty="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l-GR"/>
            </a:p>
          </c:txPr>
        </c:title>
        <c:numFmt formatCode="General" sourceLinked="1"/>
        <c:majorTickMark val="cross"/>
        <c:minorTickMark val="none"/>
        <c:tickLblPos val="none"/>
        <c:spPr>
          <a:noFill/>
          <a:ln w="19050">
            <a:solidFill>
              <a:schemeClr val="tx2">
                <a:lumMod val="2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73508464"/>
        <c:crosses val="autoZero"/>
        <c:crossBetween val="midCat"/>
      </c:valAx>
      <c:spPr>
        <a:pattFill prst="ltDnDiag">
          <a:fgClr>
            <a:schemeClr val="tx1">
              <a:lumMod val="75000"/>
            </a:schemeClr>
          </a:fgClr>
          <a:bgClr>
            <a:schemeClr val="tx1"/>
          </a:bgClr>
        </a:patt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800" dirty="0">
                <a:solidFill>
                  <a:srgbClr val="FF0000"/>
                </a:solidFill>
              </a:rPr>
              <a:t>Αντίσταση</a:t>
            </a:r>
            <a:r>
              <a:rPr lang="el-GR" sz="1800" baseline="0" dirty="0">
                <a:solidFill>
                  <a:srgbClr val="FF0000"/>
                </a:solidFill>
              </a:rPr>
              <a:t> </a:t>
            </a:r>
            <a:r>
              <a:rPr lang="el-GR" sz="1800" baseline="0" dirty="0" err="1">
                <a:solidFill>
                  <a:srgbClr val="FF0000"/>
                </a:solidFill>
              </a:rPr>
              <a:t>κρυσταλλοδίοδου</a:t>
            </a:r>
            <a:endParaRPr lang="el-GR" sz="1800" dirty="0">
              <a:solidFill>
                <a:srgbClr val="FF000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l-G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Αντίσταση κρυσταλλοδίοδου</c:v>
          </c:tx>
          <c:spPr>
            <a:ln w="25400" cap="rnd">
              <a:solidFill>
                <a:schemeClr val="accent5">
                  <a:lumMod val="75000"/>
                </a:schemeClr>
              </a:solidFill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circle"/>
            <c:size val="7"/>
            <c:spPr>
              <a:solidFill>
                <a:schemeClr val="accent2"/>
              </a:solidFill>
              <a:ln w="19050">
                <a:solidFill>
                  <a:schemeClr val="accent5">
                    <a:lumMod val="75000"/>
                  </a:schemeClr>
                </a:solidFill>
                <a:rou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cat>
            <c:numRef>
              <c:f>Φύλλο1!$B$2:$B$8</c:f>
              <c:numCache>
                <c:formatCode>General</c:formatCode>
                <c:ptCount val="7"/>
                <c:pt idx="0">
                  <c:v>-6</c:v>
                </c:pt>
                <c:pt idx="1">
                  <c:v>-4</c:v>
                </c:pt>
                <c:pt idx="2">
                  <c:v>-2</c:v>
                </c:pt>
                <c:pt idx="3">
                  <c:v>0</c:v>
                </c:pt>
                <c:pt idx="4">
                  <c:v>2</c:v>
                </c:pt>
                <c:pt idx="5">
                  <c:v>4</c:v>
                </c:pt>
                <c:pt idx="6">
                  <c:v>6</c:v>
                </c:pt>
              </c:numCache>
            </c:numRef>
          </c:cat>
          <c:val>
            <c:numRef>
              <c:f>Φύλλο1!$C$2:$C$8</c:f>
              <c:numCache>
                <c:formatCode>General</c:formatCode>
                <c:ptCount val="7"/>
                <c:pt idx="0">
                  <c:v>-14</c:v>
                </c:pt>
                <c:pt idx="1">
                  <c:v>-12</c:v>
                </c:pt>
                <c:pt idx="2">
                  <c:v>-8</c:v>
                </c:pt>
                <c:pt idx="3">
                  <c:v>0</c:v>
                </c:pt>
                <c:pt idx="4">
                  <c:v>20</c:v>
                </c:pt>
                <c:pt idx="5">
                  <c:v>80</c:v>
                </c:pt>
                <c:pt idx="6">
                  <c:v>240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76A-4779-92A1-44C4AFB339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3508464"/>
        <c:axId val="473504200"/>
      </c:lineChart>
      <c:catAx>
        <c:axId val="4735084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50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0"/>
                  <a:alpha val="51000"/>
                </a:schemeClr>
              </a:solidFill>
              <a:round/>
            </a:ln>
            <a:effectLst/>
          </c:spPr>
        </c:min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 sz="1200" b="1" i="0" baseline="0" dirty="0">
                    <a:effectLst/>
                  </a:rPr>
                  <a:t>Διαφορά  Δυναμικού (</a:t>
                </a:r>
                <a:r>
                  <a:rPr lang="en-US" sz="1200" b="1" i="0" baseline="0" dirty="0">
                    <a:effectLst/>
                  </a:rPr>
                  <a:t>V</a:t>
                </a:r>
                <a:r>
                  <a:rPr lang="el-GR" sz="1200" b="1" i="0" baseline="0" dirty="0">
                    <a:effectLst/>
                  </a:rPr>
                  <a:t>)</a:t>
                </a:r>
                <a:r>
                  <a:rPr lang="en-US" sz="1200" b="1" i="0" baseline="0" dirty="0">
                    <a:effectLst/>
                  </a:rPr>
                  <a:t> </a:t>
                </a:r>
                <a:r>
                  <a:rPr lang="en-US" sz="1200" b="1" i="0" baseline="0" dirty="0">
                    <a:effectLst/>
                    <a:sym typeface="Wingdings" panose="05000000000000000000" pitchFamily="2" charset="2"/>
                  </a:rPr>
                  <a:t></a:t>
                </a:r>
                <a:r>
                  <a:rPr lang="en-US" sz="1200" b="1" i="0" baseline="0" dirty="0">
                    <a:effectLst/>
                  </a:rPr>
                  <a:t> Volt</a:t>
                </a:r>
                <a:endParaRPr lang="el-GR" sz="1200" dirty="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l-GR"/>
            </a:p>
          </c:txPr>
        </c:title>
        <c:numFmt formatCode="General" sourceLinked="1"/>
        <c:majorTickMark val="cross"/>
        <c:minorTickMark val="in"/>
        <c:tickLblPos val="none"/>
        <c:spPr>
          <a:noFill/>
          <a:ln w="19050" cap="flat" cmpd="sng" algn="ctr">
            <a:solidFill>
              <a:schemeClr val="tx2">
                <a:lumMod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73504200"/>
        <c:crossesAt val="0"/>
        <c:auto val="0"/>
        <c:lblAlgn val="ctr"/>
        <c:lblOffset val="100"/>
        <c:noMultiLvlLbl val="0"/>
      </c:catAx>
      <c:valAx>
        <c:axId val="473504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0"/>
                  <a:alpha val="54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 sz="1200" b="1" i="0" baseline="0" dirty="0">
                    <a:effectLst/>
                  </a:rPr>
                  <a:t>Ένταση Ρεύματος (Ι) </a:t>
                </a:r>
                <a:r>
                  <a:rPr lang="en-US" sz="1200" b="1" i="0" baseline="0" dirty="0">
                    <a:effectLst/>
                    <a:sym typeface="Wingdings" panose="05000000000000000000" pitchFamily="2" charset="2"/>
                  </a:rPr>
                  <a:t></a:t>
                </a:r>
                <a:r>
                  <a:rPr lang="el-GR" sz="1200" b="1" i="0" baseline="0" dirty="0">
                    <a:effectLst/>
                  </a:rPr>
                  <a:t> </a:t>
                </a:r>
                <a:r>
                  <a:rPr lang="en-US" sz="1200" b="1" i="0" baseline="0" dirty="0" err="1">
                    <a:effectLst/>
                  </a:rPr>
                  <a:t>mAmpere</a:t>
                </a:r>
                <a:r>
                  <a:rPr lang="el-GR" sz="1200" b="1" i="0" baseline="0" dirty="0">
                    <a:effectLst/>
                  </a:rPr>
                  <a:t> </a:t>
                </a:r>
                <a:endParaRPr lang="el-GR" sz="1200" dirty="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l-GR"/>
            </a:p>
          </c:txPr>
        </c:title>
        <c:numFmt formatCode="General" sourceLinked="1"/>
        <c:majorTickMark val="cross"/>
        <c:minorTickMark val="none"/>
        <c:tickLblPos val="none"/>
        <c:spPr>
          <a:noFill/>
          <a:ln w="19050">
            <a:solidFill>
              <a:schemeClr val="tx2">
                <a:lumMod val="2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73508464"/>
        <c:crossesAt val="4"/>
        <c:crossBetween val="midCat"/>
      </c:valAx>
      <c:spPr>
        <a:pattFill prst="ltDnDiag">
          <a:fgClr>
            <a:schemeClr val="tx1">
              <a:lumMod val="75000"/>
            </a:schemeClr>
          </a:fgClr>
          <a:bgClr>
            <a:schemeClr val="tx1"/>
          </a:bgClr>
        </a:patt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FDFAFE-A290-4C7F-B4CF-C29E140CF9CE}" type="datetimeFigureOut">
              <a:rPr lang="el-GR" smtClean="0"/>
              <a:pPr/>
              <a:t>17/12/2020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0B2AB5-D2C1-446F-B7AE-A5A2F91E85F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36809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0B2AB5-D2C1-446F-B7AE-A5A2F91E85FE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627276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0B2AB5-D2C1-446F-B7AE-A5A2F91E85FE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51547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0B2AB5-D2C1-446F-B7AE-A5A2F91E85FE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0B2AB5-D2C1-446F-B7AE-A5A2F91E85FE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56431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0B2AB5-D2C1-446F-B7AE-A5A2F91E85FE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55841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8193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91440" rIns="45720" bIns="9144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16036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91440" rIns="45720" bIns="9144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11706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13186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645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2322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17/12/2020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70587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17/12/2020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0800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17/12/2020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43375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0"/>
            <a:ext cx="303809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2342CEA3-3058-4D43-AE35-B3DA76CB4003}" type="datetimeFigureOut">
              <a:rPr lang="el-GR" smtClean="0"/>
              <a:pPr/>
              <a:t>17/12/2020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6876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1">
              <a:lumMod val="50000"/>
              <a:lumOff val="5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3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17/12/2020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20862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2" y="6400800"/>
            <a:ext cx="914398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17/12/2020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78219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628" r:id="rId1"/>
    <p:sldLayoutId id="2147484629" r:id="rId2"/>
    <p:sldLayoutId id="2147484630" r:id="rId3"/>
    <p:sldLayoutId id="2147484631" r:id="rId4"/>
    <p:sldLayoutId id="2147484632" r:id="rId5"/>
    <p:sldLayoutId id="2147484633" r:id="rId6"/>
    <p:sldLayoutId id="2147484634" r:id="rId7"/>
    <p:sldLayoutId id="2147484635" r:id="rId8"/>
    <p:sldLayoutId id="2147484636" r:id="rId9"/>
    <p:sldLayoutId id="2147484637" r:id="rId10"/>
    <p:sldLayoutId id="214748463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6" Type="http://schemas.openxmlformats.org/officeDocument/2006/relationships/image" Target="../media/image3.jpeg"/><Relationship Id="rId11" Type="http://schemas.openxmlformats.org/officeDocument/2006/relationships/image" Target="../media/image8.jpeg"/><Relationship Id="rId5" Type="http://schemas.openxmlformats.org/officeDocument/2006/relationships/image" Target="../media/image2.jpeg"/><Relationship Id="rId10" Type="http://schemas.openxmlformats.org/officeDocument/2006/relationships/image" Target="../media/image7.jpeg"/><Relationship Id="rId4" Type="http://schemas.openxmlformats.org/officeDocument/2006/relationships/image" Target="../media/image1.png"/><Relationship Id="rId9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notesSlide" Target="../notesSlides/notesSlide2.xml"/><Relationship Id="rId7" Type="http://schemas.openxmlformats.org/officeDocument/2006/relationships/slide" Target="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slide" Target="slide3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13" Type="http://schemas.openxmlformats.org/officeDocument/2006/relationships/image" Target="../media/image15.wmf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0.png"/><Relationship Id="rId12" Type="http://schemas.openxmlformats.org/officeDocument/2006/relationships/oleObject" Target="../embeddings/oleObject3.bin"/><Relationship Id="rId17" Type="http://schemas.openxmlformats.org/officeDocument/2006/relationships/image" Target="../media/image17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5.bin"/><Relationship Id="rId1" Type="http://schemas.openxmlformats.org/officeDocument/2006/relationships/tags" Target="../tags/tag6.xml"/><Relationship Id="rId6" Type="http://schemas.openxmlformats.org/officeDocument/2006/relationships/image" Target="../media/image9.png"/><Relationship Id="rId11" Type="http://schemas.openxmlformats.org/officeDocument/2006/relationships/image" Target="../media/image14.wmf"/><Relationship Id="rId5" Type="http://schemas.openxmlformats.org/officeDocument/2006/relationships/image" Target="../media/image12.png"/><Relationship Id="rId15" Type="http://schemas.openxmlformats.org/officeDocument/2006/relationships/image" Target="../media/image16.wmf"/><Relationship Id="rId10" Type="http://schemas.openxmlformats.org/officeDocument/2006/relationships/oleObject" Target="../embeddings/oleObject2.bin"/><Relationship Id="rId4" Type="http://schemas.openxmlformats.org/officeDocument/2006/relationships/image" Target="../media/image11.png"/><Relationship Id="rId9" Type="http://schemas.openxmlformats.org/officeDocument/2006/relationships/image" Target="../media/image13.wmf"/><Relationship Id="rId1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ED18E9A4-ACF0-4A4C-991C-AC7C3D9A05B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6067" y="4328125"/>
            <a:ext cx="2258354" cy="2258354"/>
          </a:xfrm>
          <a:prstGeom prst="rect">
            <a:avLst/>
          </a:prstGeom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id="{A8B74EAB-C078-4714-B2DA-C341F2AC27C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197518"/>
            <a:ext cx="2298331" cy="2298331"/>
          </a:xfrm>
          <a:prstGeom prst="rect">
            <a:avLst/>
          </a:prstGeom>
        </p:spPr>
      </p:pic>
      <p:pic>
        <p:nvPicPr>
          <p:cNvPr id="8" name="Εικόνα 7">
            <a:extLst>
              <a:ext uri="{FF2B5EF4-FFF2-40B4-BE49-F238E27FC236}">
                <a16:creationId xmlns:a16="http://schemas.microsoft.com/office/drawing/2014/main" id="{1659B1EB-CF3A-4A51-98FE-078A3EEDADA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46" y="195363"/>
            <a:ext cx="2272522" cy="2272522"/>
          </a:xfrm>
          <a:prstGeom prst="rect">
            <a:avLst/>
          </a:prstGeom>
        </p:spPr>
      </p:pic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1423D8BB-15A0-4591-A75D-5ABA81A4B6D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7844" y="2665515"/>
            <a:ext cx="2302287" cy="2302287"/>
          </a:xfrm>
          <a:prstGeom prst="rect">
            <a:avLst/>
          </a:prstGeom>
        </p:spPr>
      </p:pic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F3E02B4-A763-449A-8F7D-6A62EF9C9C5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709" y="2601591"/>
            <a:ext cx="2274159" cy="2274159"/>
          </a:xfrm>
          <a:prstGeom prst="rect">
            <a:avLst/>
          </a:prstGeom>
        </p:spPr>
      </p:pic>
      <p:pic>
        <p:nvPicPr>
          <p:cNvPr id="18" name="Εικόνα 17">
            <a:extLst>
              <a:ext uri="{FF2B5EF4-FFF2-40B4-BE49-F238E27FC236}">
                <a16:creationId xmlns:a16="http://schemas.microsoft.com/office/drawing/2014/main" id="{B4E0CEDF-0183-4CEC-9B51-E77C221E031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185484" y="615290"/>
            <a:ext cx="3155586" cy="2302287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E5602E45-6C5C-4AE7-840F-051B415F6DC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5147051"/>
            <a:ext cx="2298331" cy="1440160"/>
          </a:xfrm>
          <a:prstGeom prst="rect">
            <a:avLst/>
          </a:prstGeom>
        </p:spPr>
      </p:pic>
      <p:pic>
        <p:nvPicPr>
          <p:cNvPr id="24" name="Εικόνα 23">
            <a:extLst>
              <a:ext uri="{FF2B5EF4-FFF2-40B4-BE49-F238E27FC236}">
                <a16:creationId xmlns:a16="http://schemas.microsoft.com/office/drawing/2014/main" id="{122AC4B3-9268-421C-A824-308686F51B26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709" y="5030419"/>
            <a:ext cx="2267616" cy="1556792"/>
          </a:xfrm>
          <a:prstGeom prst="rect">
            <a:avLst/>
          </a:prstGeom>
        </p:spPr>
      </p:pic>
      <p:sp>
        <p:nvSpPr>
          <p:cNvPr id="28" name="Βέλος: Αριστερό 27">
            <a:extLst>
              <a:ext uri="{FF2B5EF4-FFF2-40B4-BE49-F238E27FC236}">
                <a16:creationId xmlns:a16="http://schemas.microsoft.com/office/drawing/2014/main" id="{E8CE003C-FF80-40DC-AD04-4DDCFC813B4E}"/>
              </a:ext>
            </a:extLst>
          </p:cNvPr>
          <p:cNvSpPr/>
          <p:nvPr/>
        </p:nvSpPr>
        <p:spPr>
          <a:xfrm>
            <a:off x="605216" y="332656"/>
            <a:ext cx="366384" cy="229709"/>
          </a:xfrm>
          <a:prstGeom prst="lef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29" name="Βέλος: Δεξιό 28">
            <a:extLst>
              <a:ext uri="{FF2B5EF4-FFF2-40B4-BE49-F238E27FC236}">
                <a16:creationId xmlns:a16="http://schemas.microsoft.com/office/drawing/2014/main" id="{C4262A2E-8EA9-47E0-8961-463C1C5102BF}"/>
              </a:ext>
            </a:extLst>
          </p:cNvPr>
          <p:cNvSpPr/>
          <p:nvPr/>
        </p:nvSpPr>
        <p:spPr>
          <a:xfrm>
            <a:off x="35496" y="462987"/>
            <a:ext cx="366384" cy="229709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0" name="Ορθογώνιο: Στρογγύλεμα γωνιών 29">
            <a:extLst>
              <a:ext uri="{FF2B5EF4-FFF2-40B4-BE49-F238E27FC236}">
                <a16:creationId xmlns:a16="http://schemas.microsoft.com/office/drawing/2014/main" id="{6D735583-C0A4-4169-AFD8-2E92D09FB28F}"/>
              </a:ext>
            </a:extLst>
          </p:cNvPr>
          <p:cNvSpPr/>
          <p:nvPr/>
        </p:nvSpPr>
        <p:spPr>
          <a:xfrm>
            <a:off x="6444208" y="3717032"/>
            <a:ext cx="2520280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Ηλεκτρικά δίπολα</a:t>
            </a:r>
          </a:p>
        </p:txBody>
      </p:sp>
      <p:sp>
        <p:nvSpPr>
          <p:cNvPr id="13" name="12 - Στρογγυλεμένο ορθογώνιο"/>
          <p:cNvSpPr/>
          <p:nvPr/>
        </p:nvSpPr>
        <p:spPr>
          <a:xfrm>
            <a:off x="5286380" y="1500174"/>
            <a:ext cx="928694" cy="471490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l-GR" dirty="0"/>
              <a:t>Αν στα άκρα ενός δίπολου εφαρμόσουμε τάση  τότε θα διέλθει από αυτό ηλεκτρικό ρεύμα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35" presetClass="emph" presetSubtype="0" repeatCount="5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0" dur="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5" presetClass="emph" presetSubtype="0" repeatCount="5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2" dur="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750"/>
                            </p:stCondLst>
                            <p:childTnLst>
                              <p:par>
                                <p:cTn id="64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7.40741E-7 L 0.06667 0.56273 " pathEditMode="relative" rAng="0" ptsTypes="AA">
                                      <p:cBhvr>
                                        <p:cTn id="6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3" y="28125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22222E-6 L 0.05799 0.59213 " pathEditMode="relative" rAng="0" ptsTypes="AA">
                                      <p:cBhvr>
                                        <p:cTn id="6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99" y="296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750"/>
                            </p:stCondLst>
                            <p:childTnLst>
                              <p:par>
                                <p:cTn id="69" presetID="35" presetClass="emph" presetSubtype="0" repeatCount="5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0" dur="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5" presetClass="emph" presetSubtype="0" repeatCount="5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2" dur="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000"/>
                            </p:stCondLst>
                            <p:childTnLst>
                              <p:par>
                                <p:cTn id="74" presetID="0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667 0.56273 L 0.04237 0.76227 " pathEditMode="relative" rAng="0" ptsTypes="AA">
                                      <p:cBhvr>
                                        <p:cTn id="7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15" y="9977"/>
                                    </p:animMotion>
                                  </p:childTnLst>
                                </p:cTn>
                              </p:par>
                              <p:par>
                                <p:cTn id="76" presetID="0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799 0.59213 L 0.13038 0.78125 " pathEditMode="relative" rAng="0" ptsTypes="AA">
                                      <p:cBhvr>
                                        <p:cTn id="7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11" y="9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0"/>
                            </p:stCondLst>
                            <p:childTnLst>
                              <p:par>
                                <p:cTn id="79" presetID="35" presetClass="emph" presetSubtype="0" repeatCount="5000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0" dur="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35" presetClass="emph" presetSubtype="0" repeatCount="500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2" dur="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250"/>
                            </p:stCondLst>
                            <p:childTnLst>
                              <p:par>
                                <p:cTn id="84" presetID="0" presetClass="path" presetSubtype="0" accel="50000" decel="5000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236 0.76227 L 0.33455 0.76227 " pathEditMode="relative" rAng="0" ptsTypes="AA">
                                      <p:cBhvr>
                                        <p:cTn id="8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01" y="0"/>
                                    </p:animMotion>
                                  </p:childTnLst>
                                </p:cTn>
                              </p:par>
                              <p:par>
                                <p:cTn id="86" presetID="0" presetClass="path" presetSubtype="0" accel="50000" decel="5000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038 0.78125 L 0.40608 0.80231 " pathEditMode="relative" rAng="0" ptsTypes="AA">
                                      <p:cBhvr>
                                        <p:cTn id="8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85" y="10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250"/>
                            </p:stCondLst>
                            <p:childTnLst>
                              <p:par>
                                <p:cTn id="89" presetID="35" presetClass="emph" presetSubtype="0" repeatCount="500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0" dur="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35" presetClass="emph" presetSubtype="0" repeatCount="500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2" dur="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8500"/>
                            </p:stCondLst>
                            <p:childTnLst>
                              <p:par>
                                <p:cTn id="94" presetID="0" presetClass="path" presetSubtype="0" accel="50000" decel="5000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3455 0.76227 L 0.36598 0.49977 " pathEditMode="relative" rAng="0" ptsTypes="AA">
                                      <p:cBhvr>
                                        <p:cTn id="9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3" y="-13125"/>
                                    </p:animMotion>
                                  </p:childTnLst>
                                </p:cTn>
                              </p:par>
                              <p:par>
                                <p:cTn id="96" presetID="0" presetClass="path" presetSubtype="0" accel="50000" decel="5000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0608 0.80231 L 0.35868 0.52916 " pathEditMode="relative" rAng="0" ptsTypes="AA">
                                      <p:cBhvr>
                                        <p:cTn id="9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78" y="-136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9500"/>
                            </p:stCondLst>
                            <p:childTnLst>
                              <p:par>
                                <p:cTn id="99" presetID="35" presetClass="emph" presetSubtype="0" repeatCount="5000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0" dur="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35" presetClass="emph" presetSubtype="0" repeatCount="500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2" dur="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750"/>
                            </p:stCondLst>
                            <p:childTnLst>
                              <p:par>
                                <p:cTn id="104" presetID="0" presetClass="path" presetSubtype="0" accel="50000" decel="50000" fill="hold" grpId="1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6598 0.49977 L 0.36598 0.2162 " pathEditMode="relative" rAng="0" ptsTypes="AA">
                                      <p:cBhvr>
                                        <p:cTn id="10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4190"/>
                                    </p:animMotion>
                                  </p:childTnLst>
                                </p:cTn>
                              </p:par>
                              <p:par>
                                <p:cTn id="106" presetID="0" presetClass="path" presetSubtype="0" accel="50000" decel="5000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868 0.52916 L 0.39028 0.23518 " pathEditMode="relative" rAng="0" ptsTypes="AA">
                                      <p:cBhvr>
                                        <p:cTn id="10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80" y="-146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1750"/>
                            </p:stCondLst>
                            <p:childTnLst>
                              <p:par>
                                <p:cTn id="109" presetID="35" presetClass="emph" presetSubtype="0" repeatCount="5000" fill="hold" grpId="14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0" dur="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35" presetClass="emph" presetSubtype="0" repeatCount="5000" fill="hold" grpId="1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2" dur="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3000"/>
                            </p:stCondLst>
                            <p:childTnLst>
                              <p:par>
                                <p:cTn id="114" presetID="0" presetClass="path" presetSubtype="0" accel="50000" decel="50000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6598 0.2162 L 0.75191 0.3213 " pathEditMode="relative" rAng="0" ptsTypes="AA">
                                      <p:cBhvr>
                                        <p:cTn id="1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288" y="5255"/>
                                    </p:animMotion>
                                  </p:childTnLst>
                                </p:cTn>
                              </p:par>
                              <p:par>
                                <p:cTn id="116" presetID="0" presetClass="path" presetSubtype="0" accel="50000" decel="5000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9028 0.23518 L 0.77622 0.39282 " pathEditMode="relative" rAng="0" ptsTypes="AA">
                                      <p:cBhvr>
                                        <p:cTn id="11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288" y="78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4000"/>
                            </p:stCondLst>
                            <p:childTnLst>
                              <p:par>
                                <p:cTn id="119" presetID="35" presetClass="emph" presetSubtype="0" repeatCount="5000" fill="hold" grpId="1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0" dur="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35" presetClass="emph" presetSubtype="0" repeatCount="5000" fill="hold" grpId="15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2" dur="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5250"/>
                            </p:stCondLst>
                            <p:childTnLst>
                              <p:par>
                                <p:cTn id="124" presetID="0" presetClass="path" presetSubtype="0" accel="50000" decel="50000" fill="hold" grpId="1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5191 0.3213 L 0.76527 0.57153 " pathEditMode="relative" rAng="0" ptsTypes="AA">
                                      <p:cBhvr>
                                        <p:cTn id="12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0" y="12500"/>
                                    </p:animMotion>
                                  </p:childTnLst>
                                </p:cTn>
                              </p:par>
                              <p:par>
                                <p:cTn id="126" presetID="0" presetClass="path" presetSubtype="0" accel="50000" decel="50000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7622 0.39282 L 0.83125 0.59213 " pathEditMode="relative" rAng="0" ptsTypes="AA">
                                      <p:cBhvr>
                                        <p:cTn id="12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43" y="99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6250"/>
                            </p:stCondLst>
                            <p:childTnLst>
                              <p:par>
                                <p:cTn id="129" presetID="35" presetClass="emph" presetSubtype="0" repeatCount="5000" fill="hold" grpId="16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0" dur="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35" presetClass="emph" presetSubtype="0" repeatCount="5000" fill="hold" grpId="16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2" dur="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8" grpId="2" animBg="1"/>
      <p:bldP spid="28" grpId="3" animBg="1"/>
      <p:bldP spid="28" grpId="4" animBg="1"/>
      <p:bldP spid="28" grpId="5" animBg="1"/>
      <p:bldP spid="28" grpId="6" animBg="1"/>
      <p:bldP spid="28" grpId="7" animBg="1"/>
      <p:bldP spid="28" grpId="8" animBg="1"/>
      <p:bldP spid="28" grpId="9" animBg="1"/>
      <p:bldP spid="28" grpId="10" animBg="1"/>
      <p:bldP spid="28" grpId="11" animBg="1"/>
      <p:bldP spid="28" grpId="12" animBg="1"/>
      <p:bldP spid="28" grpId="13" animBg="1"/>
      <p:bldP spid="28" grpId="14" animBg="1"/>
      <p:bldP spid="28" grpId="15" animBg="1"/>
      <p:bldP spid="28" grpId="16" animBg="1"/>
      <p:bldP spid="29" grpId="0" animBg="1"/>
      <p:bldP spid="29" grpId="2" animBg="1"/>
      <p:bldP spid="29" grpId="3" animBg="1"/>
      <p:bldP spid="29" grpId="4" animBg="1"/>
      <p:bldP spid="29" grpId="5" animBg="1"/>
      <p:bldP spid="29" grpId="6" animBg="1"/>
      <p:bldP spid="29" grpId="7" animBg="1"/>
      <p:bldP spid="29" grpId="8" animBg="1"/>
      <p:bldP spid="29" grpId="9" animBg="1"/>
      <p:bldP spid="29" grpId="10" animBg="1"/>
      <p:bldP spid="29" grpId="11" animBg="1"/>
      <p:bldP spid="29" grpId="12" animBg="1"/>
      <p:bldP spid="29" grpId="13" animBg="1"/>
      <p:bldP spid="29" grpId="14" animBg="1"/>
      <p:bldP spid="29" grpId="15" animBg="1"/>
      <p:bldP spid="29" grpId="16" animBg="1"/>
      <p:bldP spid="30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11 - Ομάδα"/>
          <p:cNvGrpSpPr/>
          <p:nvPr/>
        </p:nvGrpSpPr>
        <p:grpSpPr>
          <a:xfrm>
            <a:off x="3500430" y="214290"/>
            <a:ext cx="2581275" cy="1857388"/>
            <a:chOff x="285720" y="285728"/>
            <a:chExt cx="2581275" cy="1857388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85720" y="285728"/>
              <a:ext cx="2581275" cy="1590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" name="5 - Ορθογώνιο"/>
            <p:cNvSpPr/>
            <p:nvPr/>
          </p:nvSpPr>
          <p:spPr>
            <a:xfrm>
              <a:off x="285720" y="1857364"/>
              <a:ext cx="2571768" cy="28575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/>
                <a:t>Εικόνα 1 </a:t>
              </a:r>
            </a:p>
          </p:txBody>
        </p:sp>
      </p:grpSp>
      <p:grpSp>
        <p:nvGrpSpPr>
          <p:cNvPr id="13" name="12 - Ομάδα"/>
          <p:cNvGrpSpPr/>
          <p:nvPr/>
        </p:nvGrpSpPr>
        <p:grpSpPr>
          <a:xfrm>
            <a:off x="6357950" y="214290"/>
            <a:ext cx="2484967" cy="1857388"/>
            <a:chOff x="348691" y="2227786"/>
            <a:chExt cx="2484967" cy="1857388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57158" y="2227786"/>
              <a:ext cx="2476500" cy="1562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" name="7 - Ορθογώνιο"/>
            <p:cNvSpPr/>
            <p:nvPr/>
          </p:nvSpPr>
          <p:spPr>
            <a:xfrm>
              <a:off x="348691" y="3799422"/>
              <a:ext cx="2483396" cy="28575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/>
                <a:t>Εικόνα 3 </a:t>
              </a:r>
            </a:p>
          </p:txBody>
        </p:sp>
      </p:grpSp>
      <p:sp>
        <p:nvSpPr>
          <p:cNvPr id="10" name="9 - Ορθογώνιο"/>
          <p:cNvSpPr/>
          <p:nvPr/>
        </p:nvSpPr>
        <p:spPr>
          <a:xfrm>
            <a:off x="323528" y="214290"/>
            <a:ext cx="2857520" cy="135732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Παρ ότι στις άκρες των δύο δίπολων επικρατεί η ίδια τάση δεν περνά το ίδιο ρεύμα  από  αυτά</a:t>
            </a:r>
          </a:p>
        </p:txBody>
      </p:sp>
      <p:sp>
        <p:nvSpPr>
          <p:cNvPr id="16" name="15 - Δεξιό βέλος"/>
          <p:cNvSpPr/>
          <p:nvPr/>
        </p:nvSpPr>
        <p:spPr>
          <a:xfrm>
            <a:off x="2555776" y="2999232"/>
            <a:ext cx="428628" cy="285752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7" name="16 - Ορθογώνιο"/>
          <p:cNvSpPr/>
          <p:nvPr/>
        </p:nvSpPr>
        <p:spPr>
          <a:xfrm>
            <a:off x="213143" y="2357430"/>
            <a:ext cx="2198617" cy="149595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Το ηλεκτρικό ρεύμα δεν συναντά την ίδια ευκολία διέλευσης σε κάθε δίπολο</a:t>
            </a:r>
          </a:p>
        </p:txBody>
      </p:sp>
      <p:sp>
        <p:nvSpPr>
          <p:cNvPr id="18" name="17 - Ορθογώνιο"/>
          <p:cNvSpPr/>
          <p:nvPr/>
        </p:nvSpPr>
        <p:spPr>
          <a:xfrm>
            <a:off x="3087794" y="2357429"/>
            <a:ext cx="2636334" cy="1495953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Κάθε δίπολο παρουσιάζει διαφορετικό βαθμό δυσκολίας στη διέλευση ηλεκτρικού ρεύματος</a:t>
            </a:r>
          </a:p>
        </p:txBody>
      </p:sp>
      <p:sp>
        <p:nvSpPr>
          <p:cNvPr id="19" name="18 - Ορθογώνιο">
            <a:hlinkClick r:id="rId6" action="ppaction://hlinksldjump"/>
          </p:cNvPr>
          <p:cNvSpPr/>
          <p:nvPr/>
        </p:nvSpPr>
        <p:spPr>
          <a:xfrm>
            <a:off x="6487989" y="2357430"/>
            <a:ext cx="2476499" cy="149595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Αυτός ο βαθμός δυσκολίας ονομάζεται </a:t>
            </a:r>
            <a:r>
              <a:rPr lang="el-GR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αντίσταση δίπολου</a:t>
            </a:r>
            <a:r>
              <a:rPr lang="el-GR" dirty="0"/>
              <a:t>,</a:t>
            </a:r>
            <a:r>
              <a:rPr lang="el-GR" b="1" dirty="0"/>
              <a:t> </a:t>
            </a:r>
            <a:r>
              <a:rPr lang="el-GR" dirty="0"/>
              <a:t>είναι</a:t>
            </a:r>
            <a:r>
              <a:rPr lang="el-GR" b="1" dirty="0"/>
              <a:t> </a:t>
            </a:r>
            <a:r>
              <a:rPr lang="el-GR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φυσικό μέγεθος</a:t>
            </a:r>
            <a:r>
              <a:rPr lang="el-GR" b="1" dirty="0"/>
              <a:t> </a:t>
            </a:r>
            <a:r>
              <a:rPr lang="el-GR" dirty="0"/>
              <a:t>και συμβολίζεται</a:t>
            </a:r>
            <a:r>
              <a:rPr lang="en-US" dirty="0"/>
              <a:t> </a:t>
            </a:r>
            <a:r>
              <a:rPr lang="el-GR" dirty="0"/>
              <a:t>με </a:t>
            </a:r>
            <a:r>
              <a:rPr lang="en-US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R</a:t>
            </a:r>
            <a:endParaRPr lang="el-GR" b="1" dirty="0"/>
          </a:p>
        </p:txBody>
      </p:sp>
      <p:sp>
        <p:nvSpPr>
          <p:cNvPr id="20" name="19 - Δεξιό βέλος"/>
          <p:cNvSpPr/>
          <p:nvPr/>
        </p:nvSpPr>
        <p:spPr>
          <a:xfrm>
            <a:off x="5868144" y="2999232"/>
            <a:ext cx="428628" cy="285752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Ορθογώνιο 1">
            <a:hlinkClick r:id="rId7" action="ppaction://hlinksldjump"/>
            <a:extLst>
              <a:ext uri="{FF2B5EF4-FFF2-40B4-BE49-F238E27FC236}">
                <a16:creationId xmlns:a16="http://schemas.microsoft.com/office/drawing/2014/main" id="{EF75B7A7-E075-4270-950E-EC21BDCA86F6}"/>
              </a:ext>
            </a:extLst>
          </p:cNvPr>
          <p:cNvSpPr/>
          <p:nvPr/>
        </p:nvSpPr>
        <p:spPr>
          <a:xfrm>
            <a:off x="323528" y="4086736"/>
            <a:ext cx="4177604" cy="121444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Η </a:t>
            </a:r>
            <a:r>
              <a:rPr lang="el-GR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ένταση του ρεύματος Ι</a:t>
            </a:r>
            <a:r>
              <a:rPr lang="el-GR" b="1" dirty="0"/>
              <a:t> </a:t>
            </a:r>
            <a:r>
              <a:rPr lang="el-GR" dirty="0"/>
              <a:t>που διαρρέει ένα δίπολο όταν τα άκρα του συνδεθούν με </a:t>
            </a:r>
            <a:r>
              <a:rPr lang="el-GR" i="1" dirty="0"/>
              <a:t>συγκεκριμένη πηγή</a:t>
            </a:r>
            <a:r>
              <a:rPr lang="el-GR" dirty="0"/>
              <a:t> είναι </a:t>
            </a:r>
            <a:r>
              <a:rPr lang="el-GR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αντιστρόφως</a:t>
            </a:r>
            <a:r>
              <a:rPr lang="el-GR" b="1" dirty="0"/>
              <a:t> </a:t>
            </a:r>
            <a:r>
              <a:rPr lang="el-GR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ανάλογη</a:t>
            </a:r>
            <a:r>
              <a:rPr lang="el-GR" dirty="0"/>
              <a:t> με την </a:t>
            </a:r>
            <a:r>
              <a:rPr lang="el-GR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αντίσταση </a:t>
            </a:r>
            <a:r>
              <a:rPr lang="en-US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R</a:t>
            </a:r>
            <a:r>
              <a:rPr lang="en-US" dirty="0"/>
              <a:t> </a:t>
            </a:r>
            <a:r>
              <a:rPr lang="el-GR" dirty="0"/>
              <a:t>του δίπολου</a:t>
            </a:r>
          </a:p>
        </p:txBody>
      </p:sp>
      <p:sp>
        <p:nvSpPr>
          <p:cNvPr id="15" name="Ορθογώνιο 14">
            <a:hlinkClick r:id="rId8" action="ppaction://hlinksldjump"/>
            <a:extLst>
              <a:ext uri="{FF2B5EF4-FFF2-40B4-BE49-F238E27FC236}">
                <a16:creationId xmlns:a16="http://schemas.microsoft.com/office/drawing/2014/main" id="{6AA8CE42-9E53-4636-B136-0D315F134D80}"/>
              </a:ext>
            </a:extLst>
          </p:cNvPr>
          <p:cNvSpPr/>
          <p:nvPr/>
        </p:nvSpPr>
        <p:spPr>
          <a:xfrm>
            <a:off x="4716016" y="4086763"/>
            <a:ext cx="4125330" cy="121444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Η </a:t>
            </a:r>
            <a:r>
              <a:rPr lang="el-GR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τάση</a:t>
            </a:r>
            <a:r>
              <a:rPr lang="en-US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V</a:t>
            </a:r>
            <a:r>
              <a:rPr lang="el-GR" b="1" dirty="0"/>
              <a:t> </a:t>
            </a:r>
            <a:r>
              <a:rPr lang="el-GR" dirty="0"/>
              <a:t>της πηγής που πρέπει να συνδέσουμε στα άκρα ενός διπόλου ώστε να περνά </a:t>
            </a:r>
            <a:r>
              <a:rPr lang="el-GR" i="1" dirty="0"/>
              <a:t>το ίδιο ρεύμα</a:t>
            </a:r>
            <a:r>
              <a:rPr lang="el-GR" dirty="0"/>
              <a:t> είναι </a:t>
            </a:r>
            <a:r>
              <a:rPr lang="el-GR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ανάλογη</a:t>
            </a:r>
            <a:r>
              <a:rPr lang="el-GR" dirty="0"/>
              <a:t> με την </a:t>
            </a:r>
            <a:r>
              <a:rPr lang="el-GR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αντίσταση</a:t>
            </a:r>
            <a:r>
              <a:rPr lang="en-US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R</a:t>
            </a:r>
            <a:r>
              <a:rPr lang="el-GR" dirty="0"/>
              <a:t> του διπόλου</a:t>
            </a:r>
          </a:p>
        </p:txBody>
      </p:sp>
      <p:sp>
        <p:nvSpPr>
          <p:cNvPr id="3" name="Βέλος: Κάτω 2">
            <a:extLst>
              <a:ext uri="{FF2B5EF4-FFF2-40B4-BE49-F238E27FC236}">
                <a16:creationId xmlns:a16="http://schemas.microsoft.com/office/drawing/2014/main" id="{7CCF4770-0C84-43F5-BB9F-4FFDEA7C00AF}"/>
              </a:ext>
            </a:extLst>
          </p:cNvPr>
          <p:cNvSpPr/>
          <p:nvPr/>
        </p:nvSpPr>
        <p:spPr>
          <a:xfrm>
            <a:off x="1259632" y="1776390"/>
            <a:ext cx="288032" cy="428474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32 - Στρογγυλεμένο ορθογώνιο">
            <a:extLst>
              <a:ext uri="{FF2B5EF4-FFF2-40B4-BE49-F238E27FC236}">
                <a16:creationId xmlns:a16="http://schemas.microsoft.com/office/drawing/2014/main" id="{E9CB1514-DA0B-4592-9507-09B9441EFD0A}"/>
              </a:ext>
            </a:extLst>
          </p:cNvPr>
          <p:cNvSpPr/>
          <p:nvPr/>
        </p:nvSpPr>
        <p:spPr>
          <a:xfrm>
            <a:off x="467544" y="5880962"/>
            <a:ext cx="500066" cy="42862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R</a:t>
            </a:r>
            <a:endParaRPr lang="el-GR" sz="2400" b="1" dirty="0"/>
          </a:p>
        </p:txBody>
      </p:sp>
      <p:sp>
        <p:nvSpPr>
          <p:cNvPr id="22" name="33 - Ίσο">
            <a:extLst>
              <a:ext uri="{FF2B5EF4-FFF2-40B4-BE49-F238E27FC236}">
                <a16:creationId xmlns:a16="http://schemas.microsoft.com/office/drawing/2014/main" id="{E5E5BB9E-C40E-4CBF-85A9-F4AB67C3B436}"/>
              </a:ext>
            </a:extLst>
          </p:cNvPr>
          <p:cNvSpPr/>
          <p:nvPr/>
        </p:nvSpPr>
        <p:spPr>
          <a:xfrm>
            <a:off x="1145409" y="5952400"/>
            <a:ext cx="428628" cy="306772"/>
          </a:xfrm>
          <a:prstGeom prst="mathEqual">
            <a:avLst>
              <a:gd name="adj1" fmla="val 23520"/>
              <a:gd name="adj2" fmla="val 32317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23" name="35 - Μείον">
            <a:extLst>
              <a:ext uri="{FF2B5EF4-FFF2-40B4-BE49-F238E27FC236}">
                <a16:creationId xmlns:a16="http://schemas.microsoft.com/office/drawing/2014/main" id="{296ACE23-5105-4AAC-8959-CBB409514373}"/>
              </a:ext>
            </a:extLst>
          </p:cNvPr>
          <p:cNvSpPr/>
          <p:nvPr/>
        </p:nvSpPr>
        <p:spPr>
          <a:xfrm>
            <a:off x="1505449" y="5951560"/>
            <a:ext cx="1071570" cy="285752"/>
          </a:xfrm>
          <a:prstGeom prst="mathMinus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4" name="36 - Στρογγυλεμένο ορθογώνιο">
            <a:extLst>
              <a:ext uri="{FF2B5EF4-FFF2-40B4-BE49-F238E27FC236}">
                <a16:creationId xmlns:a16="http://schemas.microsoft.com/office/drawing/2014/main" id="{279024B5-525A-4755-9F01-088D999B59CD}"/>
              </a:ext>
            </a:extLst>
          </p:cNvPr>
          <p:cNvSpPr/>
          <p:nvPr/>
        </p:nvSpPr>
        <p:spPr>
          <a:xfrm>
            <a:off x="1797471" y="5523772"/>
            <a:ext cx="500066" cy="42862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V</a:t>
            </a:r>
            <a:endParaRPr lang="el-GR" sz="2400" b="1" dirty="0"/>
          </a:p>
        </p:txBody>
      </p:sp>
      <p:sp>
        <p:nvSpPr>
          <p:cNvPr id="25" name="37 - Στρογγυλεμένο ορθογώνιο">
            <a:extLst>
              <a:ext uri="{FF2B5EF4-FFF2-40B4-BE49-F238E27FC236}">
                <a16:creationId xmlns:a16="http://schemas.microsoft.com/office/drawing/2014/main" id="{875E8A67-D949-4817-9A79-A442F329982B}"/>
              </a:ext>
            </a:extLst>
          </p:cNvPr>
          <p:cNvSpPr/>
          <p:nvPr/>
        </p:nvSpPr>
        <p:spPr>
          <a:xfrm>
            <a:off x="1793481" y="6217132"/>
            <a:ext cx="500066" cy="42862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I</a:t>
            </a:r>
            <a:endParaRPr lang="el-GR" sz="2400" b="1" dirty="0"/>
          </a:p>
        </p:txBody>
      </p:sp>
      <p:sp>
        <p:nvSpPr>
          <p:cNvPr id="39" name="32 - Στρογγυλεμένο ορθογώνιο">
            <a:extLst>
              <a:ext uri="{FF2B5EF4-FFF2-40B4-BE49-F238E27FC236}">
                <a16:creationId xmlns:a16="http://schemas.microsoft.com/office/drawing/2014/main" id="{CE92C653-83CF-4E85-8C81-2E8D42ABDD4E}"/>
              </a:ext>
            </a:extLst>
          </p:cNvPr>
          <p:cNvSpPr/>
          <p:nvPr/>
        </p:nvSpPr>
        <p:spPr>
          <a:xfrm>
            <a:off x="3447834" y="5874422"/>
            <a:ext cx="666885" cy="42862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 </a:t>
            </a:r>
            <a:r>
              <a:rPr lang="el-GR" sz="2400" b="1" dirty="0"/>
              <a:t>Ω</a:t>
            </a:r>
          </a:p>
        </p:txBody>
      </p:sp>
      <p:sp>
        <p:nvSpPr>
          <p:cNvPr id="40" name="33 - Ίσο">
            <a:extLst>
              <a:ext uri="{FF2B5EF4-FFF2-40B4-BE49-F238E27FC236}">
                <a16:creationId xmlns:a16="http://schemas.microsoft.com/office/drawing/2014/main" id="{BDEC50E0-EFB6-4C54-AE0E-76C18265B023}"/>
              </a:ext>
            </a:extLst>
          </p:cNvPr>
          <p:cNvSpPr/>
          <p:nvPr/>
        </p:nvSpPr>
        <p:spPr>
          <a:xfrm>
            <a:off x="4292518" y="5945860"/>
            <a:ext cx="428628" cy="306772"/>
          </a:xfrm>
          <a:prstGeom prst="mathEqual">
            <a:avLst>
              <a:gd name="adj1" fmla="val 23520"/>
              <a:gd name="adj2" fmla="val 32317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41" name="35 - Μείον">
            <a:extLst>
              <a:ext uri="{FF2B5EF4-FFF2-40B4-BE49-F238E27FC236}">
                <a16:creationId xmlns:a16="http://schemas.microsoft.com/office/drawing/2014/main" id="{B32F1FE1-0B23-4493-AE16-09CF29654F2B}"/>
              </a:ext>
            </a:extLst>
          </p:cNvPr>
          <p:cNvSpPr/>
          <p:nvPr/>
        </p:nvSpPr>
        <p:spPr>
          <a:xfrm>
            <a:off x="4625494" y="5945020"/>
            <a:ext cx="1242650" cy="292292"/>
          </a:xfrm>
          <a:prstGeom prst="mathMinus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2" name="36 - Στρογγυλεμένο ορθογώνιο">
            <a:extLst>
              <a:ext uri="{FF2B5EF4-FFF2-40B4-BE49-F238E27FC236}">
                <a16:creationId xmlns:a16="http://schemas.microsoft.com/office/drawing/2014/main" id="{037DC3B7-E66F-49F8-853E-5864771CB92E}"/>
              </a:ext>
            </a:extLst>
          </p:cNvPr>
          <p:cNvSpPr/>
          <p:nvPr/>
        </p:nvSpPr>
        <p:spPr>
          <a:xfrm>
            <a:off x="4944579" y="5517232"/>
            <a:ext cx="666885" cy="42862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/>
              <a:t>1 </a:t>
            </a:r>
            <a:r>
              <a:rPr lang="en-US" sz="2400" b="1" dirty="0"/>
              <a:t>V</a:t>
            </a:r>
            <a:endParaRPr lang="el-GR" sz="2400" b="1" dirty="0"/>
          </a:p>
        </p:txBody>
      </p:sp>
      <p:sp>
        <p:nvSpPr>
          <p:cNvPr id="43" name="37 - Στρογγυλεμένο ορθογώνιο">
            <a:extLst>
              <a:ext uri="{FF2B5EF4-FFF2-40B4-BE49-F238E27FC236}">
                <a16:creationId xmlns:a16="http://schemas.microsoft.com/office/drawing/2014/main" id="{2ABE13C7-CBC3-4D57-98A0-E94B89752307}"/>
              </a:ext>
            </a:extLst>
          </p:cNvPr>
          <p:cNvSpPr/>
          <p:nvPr/>
        </p:nvSpPr>
        <p:spPr>
          <a:xfrm>
            <a:off x="4940589" y="6210592"/>
            <a:ext cx="666885" cy="42862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/>
              <a:t>1 Α</a:t>
            </a:r>
          </a:p>
        </p:txBody>
      </p:sp>
      <p:sp>
        <p:nvSpPr>
          <p:cNvPr id="4" name="Βέλος: Δεξιό 3">
            <a:extLst>
              <a:ext uri="{FF2B5EF4-FFF2-40B4-BE49-F238E27FC236}">
                <a16:creationId xmlns:a16="http://schemas.microsoft.com/office/drawing/2014/main" id="{80CD0D11-07C6-4F44-8FC6-B130988AD403}"/>
              </a:ext>
            </a:extLst>
          </p:cNvPr>
          <p:cNvSpPr/>
          <p:nvPr/>
        </p:nvSpPr>
        <p:spPr>
          <a:xfrm>
            <a:off x="2705613" y="5949280"/>
            <a:ext cx="570243" cy="275210"/>
          </a:xfrm>
          <a:prstGeom prst="rightArrow">
            <a:avLst>
              <a:gd name="adj1" fmla="val 24685"/>
              <a:gd name="adj2" fmla="val 59493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25 -0.43218 L -2.22222E-6 1.11111E-6 " pathEditMode="relative" rAng="0" ptsTypes="AA">
                                      <p:cBhvr>
                                        <p:cTn id="7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250" y="215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500"/>
                            </p:stCondLst>
                            <p:childTnLst>
                              <p:par>
                                <p:cTn id="8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9428 -0.2125 L -4.72222E-6 4.44444E-6 " pathEditMode="relative" rAng="0" ptsTypes="AA">
                                      <p:cBhvr>
                                        <p:cTn id="9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22" y="106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754 -0.3118 L 2.5E-6 -1.48148E-6 " pathEditMode="relative" rAng="0" ptsTypes="AA">
                                      <p:cBhvr>
                                        <p:cTn id="10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68" y="155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53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3507 0.00115 L -1.66667E-6 -1.48148E-6 " pathEditMode="relative" rAng="0" ptsTypes="AA">
                                      <p:cBhvr>
                                        <p:cTn id="11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27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1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000"/>
                            </p:stCondLst>
                            <p:childTnLst>
                              <p:par>
                                <p:cTn id="12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5347 0.00116 L 3.05556E-6 1.85185E-6 " pathEditMode="relative" rAng="0" ptsTypes="AA">
                                      <p:cBhvr>
                                        <p:cTn id="13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63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5329 0.00092 L 3.88889E-6 4.44444E-6 " pathEditMode="relative" rAng="0" ptsTypes="AA">
                                      <p:cBhvr>
                                        <p:cTn id="14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622" y="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" grpId="0" animBg="1"/>
      <p:bldP spid="15" grpId="0" animBg="1"/>
      <p:bldP spid="3" grpId="0" animBg="1"/>
      <p:bldP spid="21" grpId="0" animBg="1"/>
      <p:bldP spid="21" grpId="1" animBg="1"/>
      <p:bldP spid="22" grpId="0" animBg="1"/>
      <p:bldP spid="23" grpId="0" animBg="1"/>
      <p:bldP spid="24" grpId="0" animBg="1"/>
      <p:bldP spid="24" grpId="1" animBg="1"/>
      <p:bldP spid="25" grpId="0" animBg="1"/>
      <p:bldP spid="25" grpId="1" animBg="1"/>
      <p:bldP spid="39" grpId="0" animBg="1"/>
      <p:bldP spid="39" grpId="1" animBg="1"/>
      <p:bldP spid="40" grpId="0" animBg="1"/>
      <p:bldP spid="41" grpId="0" animBg="1"/>
      <p:bldP spid="42" grpId="0" animBg="1"/>
      <p:bldP spid="42" grpId="1" animBg="1"/>
      <p:bldP spid="43" grpId="0" animBg="1"/>
      <p:bldP spid="43" grpId="1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Ομάδα 31">
            <a:extLst>
              <a:ext uri="{FF2B5EF4-FFF2-40B4-BE49-F238E27FC236}">
                <a16:creationId xmlns:a16="http://schemas.microsoft.com/office/drawing/2014/main" id="{D7102C40-E808-434A-AA8D-15974175A690}"/>
              </a:ext>
            </a:extLst>
          </p:cNvPr>
          <p:cNvGrpSpPr/>
          <p:nvPr/>
        </p:nvGrpSpPr>
        <p:grpSpPr>
          <a:xfrm>
            <a:off x="500035" y="636758"/>
            <a:ext cx="4048406" cy="3363746"/>
            <a:chOff x="1166536" y="1136824"/>
            <a:chExt cx="6625164" cy="5393239"/>
          </a:xfrm>
        </p:grpSpPr>
        <p:grpSp>
          <p:nvGrpSpPr>
            <p:cNvPr id="2" name="25 - Ομάδα">
              <a:extLst>
                <a:ext uri="{FF2B5EF4-FFF2-40B4-BE49-F238E27FC236}">
                  <a16:creationId xmlns:a16="http://schemas.microsoft.com/office/drawing/2014/main" id="{87FE1BC1-2629-472D-A28F-762F5AB1B5B7}"/>
                </a:ext>
              </a:extLst>
            </p:cNvPr>
            <p:cNvGrpSpPr/>
            <p:nvPr/>
          </p:nvGrpSpPr>
          <p:grpSpPr>
            <a:xfrm>
              <a:off x="4086822" y="4780841"/>
              <a:ext cx="1357322" cy="571504"/>
              <a:chOff x="785786" y="2357430"/>
              <a:chExt cx="1357322" cy="571504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cxnSp>
            <p:nvCxnSpPr>
              <p:cNvPr id="3" name="11 - Ευθεία γραμμή σύνδεσης">
                <a:extLst>
                  <a:ext uri="{FF2B5EF4-FFF2-40B4-BE49-F238E27FC236}">
                    <a16:creationId xmlns:a16="http://schemas.microsoft.com/office/drawing/2014/main" id="{A0168AE2-A592-4ABB-9008-715E5D1131AC}"/>
                  </a:ext>
                </a:extLst>
              </p:cNvPr>
              <p:cNvCxnSpPr/>
              <p:nvPr/>
            </p:nvCxnSpPr>
            <p:spPr>
              <a:xfrm>
                <a:off x="785786" y="2643182"/>
                <a:ext cx="642942" cy="0"/>
              </a:xfrm>
              <a:prstGeom prst="line">
                <a:avLst/>
              </a:prstGeom>
              <a:ln w="31750">
                <a:solidFill>
                  <a:srgbClr val="C00000"/>
                </a:solidFill>
                <a:headEnd type="oval" w="lg" len="lg"/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" name="14 - Ευθεία γραμμή σύνδεσης">
                <a:extLst>
                  <a:ext uri="{FF2B5EF4-FFF2-40B4-BE49-F238E27FC236}">
                    <a16:creationId xmlns:a16="http://schemas.microsoft.com/office/drawing/2014/main" id="{3541C4EA-A3C5-4C32-BBCF-3FA1CA50311A}"/>
                  </a:ext>
                </a:extLst>
              </p:cNvPr>
              <p:cNvCxnSpPr/>
              <p:nvPr/>
            </p:nvCxnSpPr>
            <p:spPr>
              <a:xfrm>
                <a:off x="1571604" y="2651808"/>
                <a:ext cx="571504" cy="0"/>
              </a:xfrm>
              <a:prstGeom prst="line">
                <a:avLst/>
              </a:prstGeom>
              <a:ln w="31750">
                <a:solidFill>
                  <a:srgbClr val="C00000"/>
                </a:solidFill>
                <a:tailEnd type="oval" w="lg" len="lg"/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18 - Ευθεία γραμμή σύνδεσης">
                <a:extLst>
                  <a:ext uri="{FF2B5EF4-FFF2-40B4-BE49-F238E27FC236}">
                    <a16:creationId xmlns:a16="http://schemas.microsoft.com/office/drawing/2014/main" id="{8EA9CE7B-F230-46D9-BA62-14D688BA240F}"/>
                  </a:ext>
                </a:extLst>
              </p:cNvPr>
              <p:cNvCxnSpPr/>
              <p:nvPr/>
            </p:nvCxnSpPr>
            <p:spPr>
              <a:xfrm rot="5400000">
                <a:off x="1142976" y="2643182"/>
                <a:ext cx="571504" cy="0"/>
              </a:xfrm>
              <a:prstGeom prst="line">
                <a:avLst/>
              </a:prstGeom>
              <a:ln w="31750">
                <a:solidFill>
                  <a:srgbClr val="C00000"/>
                </a:solidFill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20 - Ευθεία γραμμή σύνδεσης">
                <a:extLst>
                  <a:ext uri="{FF2B5EF4-FFF2-40B4-BE49-F238E27FC236}">
                    <a16:creationId xmlns:a16="http://schemas.microsoft.com/office/drawing/2014/main" id="{08D037BF-C8FE-4DA2-805C-EF777540570D}"/>
                  </a:ext>
                </a:extLst>
              </p:cNvPr>
              <p:cNvCxnSpPr/>
              <p:nvPr/>
            </p:nvCxnSpPr>
            <p:spPr>
              <a:xfrm rot="5400000">
                <a:off x="1428728" y="2651808"/>
                <a:ext cx="285752" cy="0"/>
              </a:xfrm>
              <a:prstGeom prst="line">
                <a:avLst/>
              </a:prstGeom>
              <a:ln w="69850">
                <a:solidFill>
                  <a:srgbClr val="C00000"/>
                </a:solidFill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32 - Ομάδα">
              <a:extLst>
                <a:ext uri="{FF2B5EF4-FFF2-40B4-BE49-F238E27FC236}">
                  <a16:creationId xmlns:a16="http://schemas.microsoft.com/office/drawing/2014/main" id="{F28C94D1-8781-4460-9983-BABA4B3146D9}"/>
                </a:ext>
              </a:extLst>
            </p:cNvPr>
            <p:cNvGrpSpPr/>
            <p:nvPr/>
          </p:nvGrpSpPr>
          <p:grpSpPr>
            <a:xfrm rot="16200000">
              <a:off x="595032" y="3071815"/>
              <a:ext cx="1857388" cy="714380"/>
              <a:chOff x="785784" y="3357560"/>
              <a:chExt cx="1857388" cy="714380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cxnSp>
            <p:nvCxnSpPr>
              <p:cNvPr id="8" name="27 - Ευθεία γραμμή σύνδεσης">
                <a:extLst>
                  <a:ext uri="{FF2B5EF4-FFF2-40B4-BE49-F238E27FC236}">
                    <a16:creationId xmlns:a16="http://schemas.microsoft.com/office/drawing/2014/main" id="{4C73FA0A-2DB4-4B04-AD2B-2814D84A7FAC}"/>
                  </a:ext>
                </a:extLst>
              </p:cNvPr>
              <p:cNvCxnSpPr>
                <a:cxnSpLocks/>
                <a:endCxn id="10" idx="2"/>
              </p:cNvCxnSpPr>
              <p:nvPr/>
            </p:nvCxnSpPr>
            <p:spPr>
              <a:xfrm rot="5400000" flipV="1">
                <a:off x="1067226" y="3424684"/>
                <a:ext cx="8624" cy="571508"/>
              </a:xfrm>
              <a:prstGeom prst="line">
                <a:avLst/>
              </a:prstGeom>
              <a:ln w="31750">
                <a:solidFill>
                  <a:srgbClr val="C00000"/>
                </a:solidFill>
                <a:headEnd type="oval" w="lg" len="lg"/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28 - Ευθεία γραμμή σύνδεσης">
                <a:extLst>
                  <a:ext uri="{FF2B5EF4-FFF2-40B4-BE49-F238E27FC236}">
                    <a16:creationId xmlns:a16="http://schemas.microsoft.com/office/drawing/2014/main" id="{07A8F3DA-E1C5-4526-B39C-6A387B1AC195}"/>
                  </a:ext>
                </a:extLst>
              </p:cNvPr>
              <p:cNvCxnSpPr>
                <a:cxnSpLocks/>
                <a:stCxn id="10" idx="6"/>
              </p:cNvCxnSpPr>
              <p:nvPr/>
            </p:nvCxnSpPr>
            <p:spPr>
              <a:xfrm rot="5400000" flipH="1" flipV="1">
                <a:off x="2353112" y="3424690"/>
                <a:ext cx="8621" cy="571499"/>
              </a:xfrm>
              <a:prstGeom prst="line">
                <a:avLst/>
              </a:prstGeom>
              <a:ln w="31750">
                <a:solidFill>
                  <a:srgbClr val="C00000"/>
                </a:solidFill>
                <a:tailEnd type="oval" w="lg" len="lg"/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31 - Έλλειψη">
                <a:extLst>
                  <a:ext uri="{FF2B5EF4-FFF2-40B4-BE49-F238E27FC236}">
                    <a16:creationId xmlns:a16="http://schemas.microsoft.com/office/drawing/2014/main" id="{990FF208-7788-4567-BDDD-65D10D781AFE}"/>
                  </a:ext>
                </a:extLst>
              </p:cNvPr>
              <p:cNvSpPr/>
              <p:nvPr/>
            </p:nvSpPr>
            <p:spPr>
              <a:xfrm>
                <a:off x="1357292" y="3357560"/>
                <a:ext cx="714381" cy="714380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  <a:alpha val="96000"/>
                </a:schemeClr>
              </a:solidFill>
              <a:ln w="317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" rtlCol="0" anchor="ctr"/>
              <a:lstStyle/>
              <a:p>
                <a:pPr algn="ctr"/>
                <a:r>
                  <a:rPr lang="el-GR" dirty="0">
                    <a:solidFill>
                      <a:srgbClr val="002060"/>
                    </a:solidFill>
                  </a:rPr>
                  <a:t>Α</a:t>
                </a:r>
                <a:r>
                  <a:rPr lang="el-GR" baseline="-25000" dirty="0">
                    <a:solidFill>
                      <a:srgbClr val="002060"/>
                    </a:solidFill>
                  </a:rPr>
                  <a:t>1</a:t>
                </a:r>
              </a:p>
            </p:txBody>
          </p:sp>
        </p:grpSp>
        <p:grpSp>
          <p:nvGrpSpPr>
            <p:cNvPr id="11" name="7 - Ομάδα">
              <a:extLst>
                <a:ext uri="{FF2B5EF4-FFF2-40B4-BE49-F238E27FC236}">
                  <a16:creationId xmlns:a16="http://schemas.microsoft.com/office/drawing/2014/main" id="{D9DDC6EA-963E-4A44-805E-FEF12E113FAF}"/>
                </a:ext>
              </a:extLst>
            </p:cNvPr>
            <p:cNvGrpSpPr/>
            <p:nvPr/>
          </p:nvGrpSpPr>
          <p:grpSpPr>
            <a:xfrm rot="5400000">
              <a:off x="6893885" y="3340029"/>
              <a:ext cx="1643074" cy="152557"/>
              <a:chOff x="642910" y="2051761"/>
              <a:chExt cx="1643074" cy="152557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cxnSp>
            <p:nvCxnSpPr>
              <p:cNvPr id="12" name="10 - Ευθεία γραμμή σύνδεσης">
                <a:extLst>
                  <a:ext uri="{FF2B5EF4-FFF2-40B4-BE49-F238E27FC236}">
                    <a16:creationId xmlns:a16="http://schemas.microsoft.com/office/drawing/2014/main" id="{586597AD-B5C5-4335-AF63-E3E70FBE73F4}"/>
                  </a:ext>
                </a:extLst>
              </p:cNvPr>
              <p:cNvCxnSpPr/>
              <p:nvPr/>
            </p:nvCxnSpPr>
            <p:spPr>
              <a:xfrm>
                <a:off x="642910" y="2143116"/>
                <a:ext cx="571504" cy="0"/>
              </a:xfrm>
              <a:prstGeom prst="line">
                <a:avLst/>
              </a:prstGeom>
              <a:ln w="31750">
                <a:solidFill>
                  <a:srgbClr val="C00000"/>
                </a:solidFill>
                <a:headEnd type="oval" w="lg" len="lg"/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12 - Ευθεία γραμμή σύνδεσης">
                <a:extLst>
                  <a:ext uri="{FF2B5EF4-FFF2-40B4-BE49-F238E27FC236}">
                    <a16:creationId xmlns:a16="http://schemas.microsoft.com/office/drawing/2014/main" id="{C9FADB06-414E-42E1-9BA4-52CE50D94F38}"/>
                  </a:ext>
                </a:extLst>
              </p:cNvPr>
              <p:cNvCxnSpPr/>
              <p:nvPr/>
            </p:nvCxnSpPr>
            <p:spPr>
              <a:xfrm>
                <a:off x="1714480" y="2143116"/>
                <a:ext cx="571504" cy="0"/>
              </a:xfrm>
              <a:prstGeom prst="line">
                <a:avLst/>
              </a:prstGeom>
              <a:ln w="31750">
                <a:solidFill>
                  <a:srgbClr val="C00000"/>
                </a:solidFill>
                <a:tailEnd type="oval" w="lg" len="lg"/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15 - Ευθεία γραμμή σύνδεσης">
                <a:extLst>
                  <a:ext uri="{FF2B5EF4-FFF2-40B4-BE49-F238E27FC236}">
                    <a16:creationId xmlns:a16="http://schemas.microsoft.com/office/drawing/2014/main" id="{CF673226-C5E1-474A-B7CD-32EFD46776CF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1430165" y="1827305"/>
                <a:ext cx="91272" cy="540184"/>
              </a:xfrm>
              <a:prstGeom prst="line">
                <a:avLst/>
              </a:prstGeom>
              <a:ln w="31750">
                <a:solidFill>
                  <a:srgbClr val="C00000"/>
                </a:solidFill>
                <a:tailEnd type="none" w="sm" len="sm"/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17 - Ισοσκελές τρίγωνο">
                <a:extLst>
                  <a:ext uri="{FF2B5EF4-FFF2-40B4-BE49-F238E27FC236}">
                    <a16:creationId xmlns:a16="http://schemas.microsoft.com/office/drawing/2014/main" id="{94918704-E76E-4DDD-AA99-0E61DF11812D}"/>
                  </a:ext>
                </a:extLst>
              </p:cNvPr>
              <p:cNvSpPr/>
              <p:nvPr/>
            </p:nvSpPr>
            <p:spPr>
              <a:xfrm rot="10191333">
                <a:off x="1583023" y="2083491"/>
                <a:ext cx="190879" cy="120827"/>
              </a:xfrm>
              <a:prstGeom prst="triangle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 dirty="0"/>
              </a:p>
            </p:txBody>
          </p:sp>
        </p:grpSp>
        <p:sp>
          <p:nvSpPr>
            <p:cNvPr id="16" name="8 - Ελεύθερη σχεδίαση">
              <a:extLst>
                <a:ext uri="{FF2B5EF4-FFF2-40B4-BE49-F238E27FC236}">
                  <a16:creationId xmlns:a16="http://schemas.microsoft.com/office/drawing/2014/main" id="{90269040-E40B-48DF-8E32-323D5CBACC98}"/>
                </a:ext>
              </a:extLst>
            </p:cNvPr>
            <p:cNvSpPr/>
            <p:nvPr/>
          </p:nvSpPr>
          <p:spPr>
            <a:xfrm>
              <a:off x="3291286" y="1136824"/>
              <a:ext cx="2606433" cy="315066"/>
            </a:xfrm>
            <a:custGeom>
              <a:avLst/>
              <a:gdLst>
                <a:gd name="connsiteX0" fmla="*/ 0 w 2049518"/>
                <a:gd name="connsiteY0" fmla="*/ 157655 h 262758"/>
                <a:gd name="connsiteX1" fmla="*/ 430924 w 2049518"/>
                <a:gd name="connsiteY1" fmla="*/ 157655 h 262758"/>
                <a:gd name="connsiteX2" fmla="*/ 504497 w 2049518"/>
                <a:gd name="connsiteY2" fmla="*/ 0 h 262758"/>
                <a:gd name="connsiteX3" fmla="*/ 578069 w 2049518"/>
                <a:gd name="connsiteY3" fmla="*/ 262758 h 262758"/>
                <a:gd name="connsiteX4" fmla="*/ 641131 w 2049518"/>
                <a:gd name="connsiteY4" fmla="*/ 0 h 262758"/>
                <a:gd name="connsiteX5" fmla="*/ 714704 w 2049518"/>
                <a:gd name="connsiteY5" fmla="*/ 262758 h 262758"/>
                <a:gd name="connsiteX6" fmla="*/ 788276 w 2049518"/>
                <a:gd name="connsiteY6" fmla="*/ 0 h 262758"/>
                <a:gd name="connsiteX7" fmla="*/ 851338 w 2049518"/>
                <a:gd name="connsiteY7" fmla="*/ 252248 h 262758"/>
                <a:gd name="connsiteX8" fmla="*/ 935421 w 2049518"/>
                <a:gd name="connsiteY8" fmla="*/ 0 h 262758"/>
                <a:gd name="connsiteX9" fmla="*/ 998483 w 2049518"/>
                <a:gd name="connsiteY9" fmla="*/ 241738 h 262758"/>
                <a:gd name="connsiteX10" fmla="*/ 1072056 w 2049518"/>
                <a:gd name="connsiteY10" fmla="*/ 0 h 262758"/>
                <a:gd name="connsiteX11" fmla="*/ 1145628 w 2049518"/>
                <a:gd name="connsiteY11" fmla="*/ 252248 h 262758"/>
                <a:gd name="connsiteX12" fmla="*/ 1208690 w 2049518"/>
                <a:gd name="connsiteY12" fmla="*/ 0 h 262758"/>
                <a:gd name="connsiteX13" fmla="*/ 1282262 w 2049518"/>
                <a:gd name="connsiteY13" fmla="*/ 241738 h 262758"/>
                <a:gd name="connsiteX14" fmla="*/ 1345324 w 2049518"/>
                <a:gd name="connsiteY14" fmla="*/ 0 h 262758"/>
                <a:gd name="connsiteX15" fmla="*/ 1418897 w 2049518"/>
                <a:gd name="connsiteY15" fmla="*/ 241738 h 262758"/>
                <a:gd name="connsiteX16" fmla="*/ 1481959 w 2049518"/>
                <a:gd name="connsiteY16" fmla="*/ 0 h 262758"/>
                <a:gd name="connsiteX17" fmla="*/ 1555531 w 2049518"/>
                <a:gd name="connsiteY17" fmla="*/ 241738 h 262758"/>
                <a:gd name="connsiteX18" fmla="*/ 1629104 w 2049518"/>
                <a:gd name="connsiteY18" fmla="*/ 94593 h 262758"/>
                <a:gd name="connsiteX19" fmla="*/ 2049518 w 2049518"/>
                <a:gd name="connsiteY19" fmla="*/ 94593 h 262758"/>
                <a:gd name="connsiteX20" fmla="*/ 2039007 w 2049518"/>
                <a:gd name="connsiteY20" fmla="*/ 94593 h 262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049518" h="262758">
                  <a:moveTo>
                    <a:pt x="0" y="157655"/>
                  </a:moveTo>
                  <a:lnTo>
                    <a:pt x="430924" y="157655"/>
                  </a:lnTo>
                  <a:lnTo>
                    <a:pt x="504497" y="0"/>
                  </a:lnTo>
                  <a:lnTo>
                    <a:pt x="578069" y="262758"/>
                  </a:lnTo>
                  <a:lnTo>
                    <a:pt x="641131" y="0"/>
                  </a:lnTo>
                  <a:lnTo>
                    <a:pt x="714704" y="262758"/>
                  </a:lnTo>
                  <a:lnTo>
                    <a:pt x="788276" y="0"/>
                  </a:lnTo>
                  <a:lnTo>
                    <a:pt x="851338" y="252248"/>
                  </a:lnTo>
                  <a:lnTo>
                    <a:pt x="935421" y="0"/>
                  </a:lnTo>
                  <a:lnTo>
                    <a:pt x="998483" y="241738"/>
                  </a:lnTo>
                  <a:lnTo>
                    <a:pt x="1072056" y="0"/>
                  </a:lnTo>
                  <a:lnTo>
                    <a:pt x="1145628" y="252248"/>
                  </a:lnTo>
                  <a:lnTo>
                    <a:pt x="1208690" y="0"/>
                  </a:lnTo>
                  <a:lnTo>
                    <a:pt x="1282262" y="241738"/>
                  </a:lnTo>
                  <a:lnTo>
                    <a:pt x="1345324" y="0"/>
                  </a:lnTo>
                  <a:lnTo>
                    <a:pt x="1418897" y="241738"/>
                  </a:lnTo>
                  <a:lnTo>
                    <a:pt x="1481959" y="0"/>
                  </a:lnTo>
                  <a:lnTo>
                    <a:pt x="1555531" y="241738"/>
                  </a:lnTo>
                  <a:lnTo>
                    <a:pt x="1629104" y="94593"/>
                  </a:lnTo>
                  <a:lnTo>
                    <a:pt x="2049518" y="94593"/>
                  </a:lnTo>
                  <a:lnTo>
                    <a:pt x="2039007" y="94593"/>
                  </a:lnTo>
                </a:path>
              </a:pathLst>
            </a:custGeom>
            <a:ln w="31750" cap="flat">
              <a:solidFill>
                <a:srgbClr val="C00000"/>
              </a:solidFill>
              <a:bevel/>
              <a:headEnd type="oval" w="lg" len="lg"/>
              <a:tailEnd type="oval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17" name="33 - Ομάδα">
              <a:extLst>
                <a:ext uri="{FF2B5EF4-FFF2-40B4-BE49-F238E27FC236}">
                  <a16:creationId xmlns:a16="http://schemas.microsoft.com/office/drawing/2014/main" id="{FB310C7B-4AE4-474D-A7EB-4C0447D86669}"/>
                </a:ext>
              </a:extLst>
            </p:cNvPr>
            <p:cNvGrpSpPr/>
            <p:nvPr/>
          </p:nvGrpSpPr>
          <p:grpSpPr>
            <a:xfrm>
              <a:off x="3284486" y="1268762"/>
              <a:ext cx="2611038" cy="1394612"/>
              <a:chOff x="359094" y="2934583"/>
              <a:chExt cx="2611038" cy="1394612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cxnSp>
            <p:nvCxnSpPr>
              <p:cNvPr id="18" name="34 - Ευθεία γραμμή σύνδεσης">
                <a:extLst>
                  <a:ext uri="{FF2B5EF4-FFF2-40B4-BE49-F238E27FC236}">
                    <a16:creationId xmlns:a16="http://schemas.microsoft.com/office/drawing/2014/main" id="{DCBBB0FA-443D-4BC7-A564-F4C8F80477A5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H="1">
                <a:off x="343176" y="2963198"/>
                <a:ext cx="909928" cy="878093"/>
              </a:xfrm>
              <a:prstGeom prst="bentConnector2">
                <a:avLst/>
              </a:prstGeom>
              <a:ln w="31750">
                <a:solidFill>
                  <a:srgbClr val="C00000"/>
                </a:solidFill>
                <a:headEnd type="oval" w="lg" len="lg"/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35 - Ευθεία γραμμή σύνδεσης">
                <a:extLst>
                  <a:ext uri="{FF2B5EF4-FFF2-40B4-BE49-F238E27FC236}">
                    <a16:creationId xmlns:a16="http://schemas.microsoft.com/office/drawing/2014/main" id="{DD4E98A3-80EC-40C1-966B-D2AAC4FA006D}"/>
                  </a:ext>
                </a:extLst>
              </p:cNvPr>
              <p:cNvCxnSpPr>
                <a:cxnSpLocks/>
                <a:stCxn id="20" idx="6"/>
              </p:cNvCxnSpPr>
              <p:nvPr/>
            </p:nvCxnSpPr>
            <p:spPr>
              <a:xfrm flipV="1">
                <a:off x="2172441" y="2934583"/>
                <a:ext cx="797691" cy="922625"/>
              </a:xfrm>
              <a:prstGeom prst="bentConnector2">
                <a:avLst/>
              </a:prstGeom>
              <a:ln w="31750">
                <a:solidFill>
                  <a:srgbClr val="C00000"/>
                </a:solidFill>
                <a:tailEnd type="oval" w="lg" len="lg"/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36 - Έλλειψη">
                <a:extLst>
                  <a:ext uri="{FF2B5EF4-FFF2-40B4-BE49-F238E27FC236}">
                    <a16:creationId xmlns:a16="http://schemas.microsoft.com/office/drawing/2014/main" id="{5631C494-2E27-4AE4-B37B-0BB68252265A}"/>
                  </a:ext>
                </a:extLst>
              </p:cNvPr>
              <p:cNvSpPr/>
              <p:nvPr/>
            </p:nvSpPr>
            <p:spPr>
              <a:xfrm>
                <a:off x="1237183" y="3385220"/>
                <a:ext cx="935259" cy="943975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17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rgbClr val="002060"/>
                    </a:solidFill>
                  </a:rPr>
                  <a:t>V</a:t>
                </a:r>
                <a:r>
                  <a:rPr lang="el-GR" baseline="-25000" dirty="0">
                    <a:solidFill>
                      <a:srgbClr val="002060"/>
                    </a:solidFill>
                  </a:rPr>
                  <a:t>1</a:t>
                </a:r>
              </a:p>
            </p:txBody>
          </p:sp>
        </p:grpSp>
        <p:grpSp>
          <p:nvGrpSpPr>
            <p:cNvPr id="21" name="33 - Ομάδα">
              <a:extLst>
                <a:ext uri="{FF2B5EF4-FFF2-40B4-BE49-F238E27FC236}">
                  <a16:creationId xmlns:a16="http://schemas.microsoft.com/office/drawing/2014/main" id="{8CB67DDD-93FB-4A37-A718-00125A8EBCF1}"/>
                </a:ext>
              </a:extLst>
            </p:cNvPr>
            <p:cNvGrpSpPr/>
            <p:nvPr/>
          </p:nvGrpSpPr>
          <p:grpSpPr>
            <a:xfrm>
              <a:off x="4086823" y="5066593"/>
              <a:ext cx="1364216" cy="1463470"/>
              <a:chOff x="991275" y="2837551"/>
              <a:chExt cx="1364216" cy="1463470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cxnSp>
            <p:nvCxnSpPr>
              <p:cNvPr id="22" name="34 - Ευθεία γραμμή σύνδεσης">
                <a:extLst>
                  <a:ext uri="{FF2B5EF4-FFF2-40B4-BE49-F238E27FC236}">
                    <a16:creationId xmlns:a16="http://schemas.microsoft.com/office/drawing/2014/main" id="{6B7B3540-5286-4C67-ACDE-18D16296A66C}"/>
                  </a:ext>
                </a:extLst>
              </p:cNvPr>
              <p:cNvCxnSpPr>
                <a:cxnSpLocks/>
                <a:endCxn id="24" idx="2"/>
              </p:cNvCxnSpPr>
              <p:nvPr/>
            </p:nvCxnSpPr>
            <p:spPr>
              <a:xfrm rot="16200000" flipH="1">
                <a:off x="613511" y="3215315"/>
                <a:ext cx="991739" cy="236212"/>
              </a:xfrm>
              <a:prstGeom prst="bentConnector2">
                <a:avLst/>
              </a:prstGeom>
              <a:ln w="31750">
                <a:solidFill>
                  <a:srgbClr val="C00000"/>
                </a:solidFill>
                <a:headEnd type="oval" w="lg" len="lg"/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35 - Ευθεία γραμμή σύνδεσης">
                <a:extLst>
                  <a:ext uri="{FF2B5EF4-FFF2-40B4-BE49-F238E27FC236}">
                    <a16:creationId xmlns:a16="http://schemas.microsoft.com/office/drawing/2014/main" id="{40F538A0-22C1-484A-8FA6-48EAEE21BD0C}"/>
                  </a:ext>
                </a:extLst>
              </p:cNvPr>
              <p:cNvCxnSpPr>
                <a:cxnSpLocks/>
                <a:stCxn id="24" idx="6"/>
              </p:cNvCxnSpPr>
              <p:nvPr/>
            </p:nvCxnSpPr>
            <p:spPr>
              <a:xfrm flipV="1">
                <a:off x="2162746" y="2858876"/>
                <a:ext cx="192745" cy="970416"/>
              </a:xfrm>
              <a:prstGeom prst="bentConnector2">
                <a:avLst/>
              </a:prstGeom>
              <a:ln w="31750">
                <a:solidFill>
                  <a:srgbClr val="C00000"/>
                </a:solidFill>
                <a:tailEnd type="oval" w="lg" len="lg"/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36 - Έλλειψη">
                <a:extLst>
                  <a:ext uri="{FF2B5EF4-FFF2-40B4-BE49-F238E27FC236}">
                    <a16:creationId xmlns:a16="http://schemas.microsoft.com/office/drawing/2014/main" id="{85141929-8F80-42E0-9549-767E7041A93D}"/>
                  </a:ext>
                </a:extLst>
              </p:cNvPr>
              <p:cNvSpPr/>
              <p:nvPr/>
            </p:nvSpPr>
            <p:spPr>
              <a:xfrm>
                <a:off x="1227487" y="3357562"/>
                <a:ext cx="935259" cy="943459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17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rgbClr val="002060"/>
                    </a:solidFill>
                  </a:rPr>
                  <a:t>V</a:t>
                </a:r>
                <a:r>
                  <a:rPr lang="el-GR" baseline="-25000" dirty="0">
                    <a:solidFill>
                      <a:srgbClr val="002060"/>
                    </a:solidFill>
                  </a:rPr>
                  <a:t>1</a:t>
                </a:r>
              </a:p>
            </p:txBody>
          </p:sp>
        </p:grpSp>
        <p:cxnSp>
          <p:nvCxnSpPr>
            <p:cNvPr id="25" name="Γραμμή σύνδεσης: Γωνιώδης 24">
              <a:extLst>
                <a:ext uri="{FF2B5EF4-FFF2-40B4-BE49-F238E27FC236}">
                  <a16:creationId xmlns:a16="http://schemas.microsoft.com/office/drawing/2014/main" id="{04C91C61-04C8-48B3-ACED-32393705D71E}"/>
                </a:ext>
              </a:extLst>
            </p:cNvPr>
            <p:cNvCxnSpPr/>
            <p:nvPr/>
          </p:nvCxnSpPr>
          <p:spPr>
            <a:xfrm>
              <a:off x="1515099" y="4357694"/>
              <a:ext cx="2571723" cy="708899"/>
            </a:xfrm>
            <a:prstGeom prst="bentConnector3">
              <a:avLst>
                <a:gd name="adj1" fmla="val -79"/>
              </a:avLst>
            </a:prstGeom>
            <a:ln w="38100">
              <a:solidFill>
                <a:srgbClr val="996633"/>
              </a:solidFill>
              <a:headEnd type="oval" w="lg" len="lg"/>
              <a:tailEnd type="oval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prstMaterial="plastic">
              <a:bevelT w="152400"/>
              <a:bevelB/>
            </a:sp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Γραμμή σύνδεσης: Γωνιώδης 25">
              <a:extLst>
                <a:ext uri="{FF2B5EF4-FFF2-40B4-BE49-F238E27FC236}">
                  <a16:creationId xmlns:a16="http://schemas.microsoft.com/office/drawing/2014/main" id="{D1F8F6A3-C2CF-4FB3-BDCC-1216AA1F0F54}"/>
                </a:ext>
              </a:extLst>
            </p:cNvPr>
            <p:cNvCxnSpPr/>
            <p:nvPr/>
          </p:nvCxnSpPr>
          <p:spPr>
            <a:xfrm rot="10800000" flipV="1">
              <a:off x="1515099" y="1295609"/>
              <a:ext cx="1773636" cy="1204695"/>
            </a:xfrm>
            <a:prstGeom prst="bentConnector3">
              <a:avLst>
                <a:gd name="adj1" fmla="val 100103"/>
              </a:avLst>
            </a:prstGeom>
            <a:ln w="38100">
              <a:solidFill>
                <a:srgbClr val="996633"/>
              </a:solidFill>
              <a:headEnd type="oval" w="lg" len="lg"/>
              <a:tailEnd type="oval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prstMaterial="plastic">
              <a:bevelT w="152400"/>
              <a:bevelB/>
            </a:sp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Γραμμή σύνδεσης: Γωνιώδης 26">
              <a:extLst>
                <a:ext uri="{FF2B5EF4-FFF2-40B4-BE49-F238E27FC236}">
                  <a16:creationId xmlns:a16="http://schemas.microsoft.com/office/drawing/2014/main" id="{113FC957-44D9-4617-A0ED-961CA74D9765}"/>
                </a:ext>
              </a:extLst>
            </p:cNvPr>
            <p:cNvCxnSpPr>
              <a:cxnSpLocks/>
              <a:endCxn id="16" idx="20"/>
            </p:cNvCxnSpPr>
            <p:nvPr/>
          </p:nvCxnSpPr>
          <p:spPr>
            <a:xfrm rot="10800000">
              <a:off x="5884353" y="1250249"/>
              <a:ext cx="1807365" cy="1344521"/>
            </a:xfrm>
            <a:prstGeom prst="bentConnector3">
              <a:avLst>
                <a:gd name="adj1" fmla="val 444"/>
              </a:avLst>
            </a:prstGeom>
            <a:ln w="38100">
              <a:solidFill>
                <a:srgbClr val="996633"/>
              </a:solidFill>
              <a:headEnd type="oval" w="lg" len="lg"/>
              <a:tailEnd type="oval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prstMaterial="plastic">
              <a:bevelT w="152400"/>
              <a:bevelB/>
            </a:sp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Γραμμή σύνδεσης: Γωνιώδης 27">
              <a:extLst>
                <a:ext uri="{FF2B5EF4-FFF2-40B4-BE49-F238E27FC236}">
                  <a16:creationId xmlns:a16="http://schemas.microsoft.com/office/drawing/2014/main" id="{DFD7D6AE-D549-4D7C-963C-CF11AEDB7F66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5451039" y="4250536"/>
              <a:ext cx="2249300" cy="824681"/>
            </a:xfrm>
            <a:prstGeom prst="bentConnector3">
              <a:avLst>
                <a:gd name="adj1" fmla="val 186"/>
              </a:avLst>
            </a:prstGeom>
            <a:ln w="38100">
              <a:solidFill>
                <a:srgbClr val="996633"/>
              </a:solidFill>
              <a:headEnd type="oval" w="lg" len="lg"/>
              <a:tailEnd type="oval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prstMaterial="plastic">
              <a:bevelT w="152400"/>
              <a:bevelB/>
            </a:sp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Ομάδα 31">
            <a:extLst>
              <a:ext uri="{FF2B5EF4-FFF2-40B4-BE49-F238E27FC236}">
                <a16:creationId xmlns:a16="http://schemas.microsoft.com/office/drawing/2014/main" id="{D7102C40-E808-434A-AA8D-15974175A690}"/>
              </a:ext>
            </a:extLst>
          </p:cNvPr>
          <p:cNvGrpSpPr/>
          <p:nvPr/>
        </p:nvGrpSpPr>
        <p:grpSpPr>
          <a:xfrm>
            <a:off x="4643439" y="642918"/>
            <a:ext cx="4048407" cy="3363746"/>
            <a:chOff x="1166536" y="1136824"/>
            <a:chExt cx="6625166" cy="5393239"/>
          </a:xfrm>
        </p:grpSpPr>
        <p:grpSp>
          <p:nvGrpSpPr>
            <p:cNvPr id="31" name="25 - Ομάδα">
              <a:extLst>
                <a:ext uri="{FF2B5EF4-FFF2-40B4-BE49-F238E27FC236}">
                  <a16:creationId xmlns:a16="http://schemas.microsoft.com/office/drawing/2014/main" id="{87FE1BC1-2629-472D-A28F-762F5AB1B5B7}"/>
                </a:ext>
              </a:extLst>
            </p:cNvPr>
            <p:cNvGrpSpPr/>
            <p:nvPr/>
          </p:nvGrpSpPr>
          <p:grpSpPr>
            <a:xfrm>
              <a:off x="4086822" y="4780841"/>
              <a:ext cx="1357322" cy="571504"/>
              <a:chOff x="785786" y="2357430"/>
              <a:chExt cx="1357322" cy="571504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cxnSp>
            <p:nvCxnSpPr>
              <p:cNvPr id="55" name="11 - Ευθεία γραμμή σύνδεσης">
                <a:extLst>
                  <a:ext uri="{FF2B5EF4-FFF2-40B4-BE49-F238E27FC236}">
                    <a16:creationId xmlns:a16="http://schemas.microsoft.com/office/drawing/2014/main" id="{A0168AE2-A592-4ABB-9008-715E5D1131AC}"/>
                  </a:ext>
                </a:extLst>
              </p:cNvPr>
              <p:cNvCxnSpPr/>
              <p:nvPr/>
            </p:nvCxnSpPr>
            <p:spPr>
              <a:xfrm>
                <a:off x="785786" y="2643182"/>
                <a:ext cx="642942" cy="0"/>
              </a:xfrm>
              <a:prstGeom prst="line">
                <a:avLst/>
              </a:prstGeom>
              <a:ln w="31750">
                <a:solidFill>
                  <a:srgbClr val="C00000"/>
                </a:solidFill>
                <a:headEnd type="oval" w="lg" len="lg"/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14 - Ευθεία γραμμή σύνδεσης">
                <a:extLst>
                  <a:ext uri="{FF2B5EF4-FFF2-40B4-BE49-F238E27FC236}">
                    <a16:creationId xmlns:a16="http://schemas.microsoft.com/office/drawing/2014/main" id="{3541C4EA-A3C5-4C32-BBCF-3FA1CA50311A}"/>
                  </a:ext>
                </a:extLst>
              </p:cNvPr>
              <p:cNvCxnSpPr/>
              <p:nvPr/>
            </p:nvCxnSpPr>
            <p:spPr>
              <a:xfrm>
                <a:off x="1571604" y="2651808"/>
                <a:ext cx="571504" cy="0"/>
              </a:xfrm>
              <a:prstGeom prst="line">
                <a:avLst/>
              </a:prstGeom>
              <a:ln w="31750">
                <a:solidFill>
                  <a:srgbClr val="C00000"/>
                </a:solidFill>
                <a:tailEnd type="oval" w="lg" len="lg"/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18 - Ευθεία γραμμή σύνδεσης">
                <a:extLst>
                  <a:ext uri="{FF2B5EF4-FFF2-40B4-BE49-F238E27FC236}">
                    <a16:creationId xmlns:a16="http://schemas.microsoft.com/office/drawing/2014/main" id="{8EA9CE7B-F230-46D9-BA62-14D688BA240F}"/>
                  </a:ext>
                </a:extLst>
              </p:cNvPr>
              <p:cNvCxnSpPr/>
              <p:nvPr/>
            </p:nvCxnSpPr>
            <p:spPr>
              <a:xfrm rot="5400000">
                <a:off x="1142976" y="2643182"/>
                <a:ext cx="571504" cy="0"/>
              </a:xfrm>
              <a:prstGeom prst="line">
                <a:avLst/>
              </a:prstGeom>
              <a:ln w="31750">
                <a:solidFill>
                  <a:srgbClr val="C00000"/>
                </a:solidFill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57 - Ευθεία γραμμή σύνδεσης">
                <a:extLst>
                  <a:ext uri="{FF2B5EF4-FFF2-40B4-BE49-F238E27FC236}">
                    <a16:creationId xmlns:a16="http://schemas.microsoft.com/office/drawing/2014/main" id="{08D037BF-C8FE-4DA2-805C-EF777540570D}"/>
                  </a:ext>
                </a:extLst>
              </p:cNvPr>
              <p:cNvCxnSpPr/>
              <p:nvPr/>
            </p:nvCxnSpPr>
            <p:spPr>
              <a:xfrm rot="5400000">
                <a:off x="1428728" y="2651808"/>
                <a:ext cx="285752" cy="0"/>
              </a:xfrm>
              <a:prstGeom prst="line">
                <a:avLst/>
              </a:prstGeom>
              <a:ln w="69850">
                <a:solidFill>
                  <a:srgbClr val="C00000"/>
                </a:solidFill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32 - Ομάδα">
              <a:extLst>
                <a:ext uri="{FF2B5EF4-FFF2-40B4-BE49-F238E27FC236}">
                  <a16:creationId xmlns:a16="http://schemas.microsoft.com/office/drawing/2014/main" id="{F28C94D1-8781-4460-9983-BABA4B3146D9}"/>
                </a:ext>
              </a:extLst>
            </p:cNvPr>
            <p:cNvGrpSpPr/>
            <p:nvPr/>
          </p:nvGrpSpPr>
          <p:grpSpPr>
            <a:xfrm rot="16200000">
              <a:off x="595032" y="3071813"/>
              <a:ext cx="1857387" cy="714380"/>
              <a:chOff x="785784" y="3357562"/>
              <a:chExt cx="1857387" cy="714380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cxnSp>
            <p:nvCxnSpPr>
              <p:cNvPr id="52" name="27 - Ευθεία γραμμή σύνδεσης">
                <a:extLst>
                  <a:ext uri="{FF2B5EF4-FFF2-40B4-BE49-F238E27FC236}">
                    <a16:creationId xmlns:a16="http://schemas.microsoft.com/office/drawing/2014/main" id="{4C73FA0A-2DB4-4B04-AD2B-2814D84A7FAC}"/>
                  </a:ext>
                </a:extLst>
              </p:cNvPr>
              <p:cNvCxnSpPr>
                <a:cxnSpLocks/>
                <a:endCxn id="54" idx="2"/>
              </p:cNvCxnSpPr>
              <p:nvPr/>
            </p:nvCxnSpPr>
            <p:spPr>
              <a:xfrm rot="5400000" flipV="1">
                <a:off x="1067224" y="3424687"/>
                <a:ext cx="8626" cy="571505"/>
              </a:xfrm>
              <a:prstGeom prst="line">
                <a:avLst/>
              </a:prstGeom>
              <a:ln w="31750">
                <a:solidFill>
                  <a:srgbClr val="C00000"/>
                </a:solidFill>
                <a:headEnd type="oval" w="lg" len="lg"/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28 - Ευθεία γραμμή σύνδεσης">
                <a:extLst>
                  <a:ext uri="{FF2B5EF4-FFF2-40B4-BE49-F238E27FC236}">
                    <a16:creationId xmlns:a16="http://schemas.microsoft.com/office/drawing/2014/main" id="{07A8F3DA-E1C5-4526-B39C-6A387B1AC195}"/>
                  </a:ext>
                </a:extLst>
              </p:cNvPr>
              <p:cNvCxnSpPr>
                <a:cxnSpLocks/>
                <a:stCxn id="54" idx="6"/>
              </p:cNvCxnSpPr>
              <p:nvPr/>
            </p:nvCxnSpPr>
            <p:spPr>
              <a:xfrm rot="5400000" flipH="1" flipV="1">
                <a:off x="2353109" y="3424691"/>
                <a:ext cx="8624" cy="571500"/>
              </a:xfrm>
              <a:prstGeom prst="line">
                <a:avLst/>
              </a:prstGeom>
              <a:ln w="31750">
                <a:solidFill>
                  <a:srgbClr val="C00000"/>
                </a:solidFill>
                <a:tailEnd type="oval" w="lg" len="lg"/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31 - Έλλειψη">
                <a:extLst>
                  <a:ext uri="{FF2B5EF4-FFF2-40B4-BE49-F238E27FC236}">
                    <a16:creationId xmlns:a16="http://schemas.microsoft.com/office/drawing/2014/main" id="{990FF208-7788-4567-BDDD-65D10D781AFE}"/>
                  </a:ext>
                </a:extLst>
              </p:cNvPr>
              <p:cNvSpPr/>
              <p:nvPr/>
            </p:nvSpPr>
            <p:spPr>
              <a:xfrm>
                <a:off x="1357290" y="3357562"/>
                <a:ext cx="714380" cy="714380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  <a:alpha val="96000"/>
                </a:schemeClr>
              </a:solidFill>
              <a:ln w="317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" rtlCol="0" anchor="ctr"/>
              <a:lstStyle/>
              <a:p>
                <a:pPr algn="ctr"/>
                <a:r>
                  <a:rPr lang="en-US" dirty="0">
                    <a:solidFill>
                      <a:srgbClr val="002060"/>
                    </a:solidFill>
                  </a:rPr>
                  <a:t>A</a:t>
                </a:r>
                <a:r>
                  <a:rPr lang="el-GR" baseline="-25000" dirty="0">
                    <a:solidFill>
                      <a:srgbClr val="002060"/>
                    </a:solidFill>
                  </a:rPr>
                  <a:t>2</a:t>
                </a:r>
              </a:p>
            </p:txBody>
          </p:sp>
        </p:grpSp>
        <p:grpSp>
          <p:nvGrpSpPr>
            <p:cNvPr id="34" name="7 - Ομάδα">
              <a:extLst>
                <a:ext uri="{FF2B5EF4-FFF2-40B4-BE49-F238E27FC236}">
                  <a16:creationId xmlns:a16="http://schemas.microsoft.com/office/drawing/2014/main" id="{D9DDC6EA-963E-4A44-805E-FEF12E113FAF}"/>
                </a:ext>
              </a:extLst>
            </p:cNvPr>
            <p:cNvGrpSpPr/>
            <p:nvPr/>
          </p:nvGrpSpPr>
          <p:grpSpPr>
            <a:xfrm rot="5400000">
              <a:off x="6893887" y="3340031"/>
              <a:ext cx="1643074" cy="152557"/>
              <a:chOff x="642910" y="2051761"/>
              <a:chExt cx="1643074" cy="152557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cxnSp>
            <p:nvCxnSpPr>
              <p:cNvPr id="48" name="10 - Ευθεία γραμμή σύνδεσης">
                <a:extLst>
                  <a:ext uri="{FF2B5EF4-FFF2-40B4-BE49-F238E27FC236}">
                    <a16:creationId xmlns:a16="http://schemas.microsoft.com/office/drawing/2014/main" id="{586597AD-B5C5-4335-AF63-E3E70FBE73F4}"/>
                  </a:ext>
                </a:extLst>
              </p:cNvPr>
              <p:cNvCxnSpPr/>
              <p:nvPr/>
            </p:nvCxnSpPr>
            <p:spPr>
              <a:xfrm>
                <a:off x="642910" y="2143116"/>
                <a:ext cx="571504" cy="0"/>
              </a:xfrm>
              <a:prstGeom prst="line">
                <a:avLst/>
              </a:prstGeom>
              <a:ln w="31750">
                <a:solidFill>
                  <a:srgbClr val="C00000"/>
                </a:solidFill>
                <a:headEnd type="oval" w="lg" len="lg"/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48 - Ευθεία γραμμή σύνδεσης">
                <a:extLst>
                  <a:ext uri="{FF2B5EF4-FFF2-40B4-BE49-F238E27FC236}">
                    <a16:creationId xmlns:a16="http://schemas.microsoft.com/office/drawing/2014/main" id="{C9FADB06-414E-42E1-9BA4-52CE50D94F38}"/>
                  </a:ext>
                </a:extLst>
              </p:cNvPr>
              <p:cNvCxnSpPr/>
              <p:nvPr/>
            </p:nvCxnSpPr>
            <p:spPr>
              <a:xfrm>
                <a:off x="1714480" y="2143116"/>
                <a:ext cx="571504" cy="0"/>
              </a:xfrm>
              <a:prstGeom prst="line">
                <a:avLst/>
              </a:prstGeom>
              <a:ln w="31750">
                <a:solidFill>
                  <a:srgbClr val="C00000"/>
                </a:solidFill>
                <a:tailEnd type="oval" w="lg" len="lg"/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15 - Ευθεία γραμμή σύνδεσης">
                <a:extLst>
                  <a:ext uri="{FF2B5EF4-FFF2-40B4-BE49-F238E27FC236}">
                    <a16:creationId xmlns:a16="http://schemas.microsoft.com/office/drawing/2014/main" id="{CF673226-C5E1-474A-B7CD-32EFD46776CF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1430165" y="1827305"/>
                <a:ext cx="91272" cy="540184"/>
              </a:xfrm>
              <a:prstGeom prst="line">
                <a:avLst/>
              </a:prstGeom>
              <a:ln w="31750">
                <a:solidFill>
                  <a:srgbClr val="C00000"/>
                </a:solidFill>
                <a:tailEnd type="none" w="sm" len="sm"/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17 - Ισοσκελές τρίγωνο">
                <a:extLst>
                  <a:ext uri="{FF2B5EF4-FFF2-40B4-BE49-F238E27FC236}">
                    <a16:creationId xmlns:a16="http://schemas.microsoft.com/office/drawing/2014/main" id="{94918704-E76E-4DDD-AA99-0E61DF11812D}"/>
                  </a:ext>
                </a:extLst>
              </p:cNvPr>
              <p:cNvSpPr/>
              <p:nvPr/>
            </p:nvSpPr>
            <p:spPr>
              <a:xfrm rot="10191333">
                <a:off x="1583023" y="2083491"/>
                <a:ext cx="190879" cy="120827"/>
              </a:xfrm>
              <a:prstGeom prst="triangle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 dirty="0"/>
              </a:p>
            </p:txBody>
          </p:sp>
        </p:grpSp>
        <p:sp>
          <p:nvSpPr>
            <p:cNvPr id="35" name="8 - Ελεύθερη σχεδίαση">
              <a:extLst>
                <a:ext uri="{FF2B5EF4-FFF2-40B4-BE49-F238E27FC236}">
                  <a16:creationId xmlns:a16="http://schemas.microsoft.com/office/drawing/2014/main" id="{90269040-E40B-48DF-8E32-323D5CBACC98}"/>
                </a:ext>
              </a:extLst>
            </p:cNvPr>
            <p:cNvSpPr/>
            <p:nvPr/>
          </p:nvSpPr>
          <p:spPr>
            <a:xfrm>
              <a:off x="3291286" y="1136824"/>
              <a:ext cx="2606433" cy="315066"/>
            </a:xfrm>
            <a:custGeom>
              <a:avLst/>
              <a:gdLst>
                <a:gd name="connsiteX0" fmla="*/ 0 w 2049518"/>
                <a:gd name="connsiteY0" fmla="*/ 157655 h 262758"/>
                <a:gd name="connsiteX1" fmla="*/ 430924 w 2049518"/>
                <a:gd name="connsiteY1" fmla="*/ 157655 h 262758"/>
                <a:gd name="connsiteX2" fmla="*/ 504497 w 2049518"/>
                <a:gd name="connsiteY2" fmla="*/ 0 h 262758"/>
                <a:gd name="connsiteX3" fmla="*/ 578069 w 2049518"/>
                <a:gd name="connsiteY3" fmla="*/ 262758 h 262758"/>
                <a:gd name="connsiteX4" fmla="*/ 641131 w 2049518"/>
                <a:gd name="connsiteY4" fmla="*/ 0 h 262758"/>
                <a:gd name="connsiteX5" fmla="*/ 714704 w 2049518"/>
                <a:gd name="connsiteY5" fmla="*/ 262758 h 262758"/>
                <a:gd name="connsiteX6" fmla="*/ 788276 w 2049518"/>
                <a:gd name="connsiteY6" fmla="*/ 0 h 262758"/>
                <a:gd name="connsiteX7" fmla="*/ 851338 w 2049518"/>
                <a:gd name="connsiteY7" fmla="*/ 252248 h 262758"/>
                <a:gd name="connsiteX8" fmla="*/ 935421 w 2049518"/>
                <a:gd name="connsiteY8" fmla="*/ 0 h 262758"/>
                <a:gd name="connsiteX9" fmla="*/ 998483 w 2049518"/>
                <a:gd name="connsiteY9" fmla="*/ 241738 h 262758"/>
                <a:gd name="connsiteX10" fmla="*/ 1072056 w 2049518"/>
                <a:gd name="connsiteY10" fmla="*/ 0 h 262758"/>
                <a:gd name="connsiteX11" fmla="*/ 1145628 w 2049518"/>
                <a:gd name="connsiteY11" fmla="*/ 252248 h 262758"/>
                <a:gd name="connsiteX12" fmla="*/ 1208690 w 2049518"/>
                <a:gd name="connsiteY12" fmla="*/ 0 h 262758"/>
                <a:gd name="connsiteX13" fmla="*/ 1282262 w 2049518"/>
                <a:gd name="connsiteY13" fmla="*/ 241738 h 262758"/>
                <a:gd name="connsiteX14" fmla="*/ 1345324 w 2049518"/>
                <a:gd name="connsiteY14" fmla="*/ 0 h 262758"/>
                <a:gd name="connsiteX15" fmla="*/ 1418897 w 2049518"/>
                <a:gd name="connsiteY15" fmla="*/ 241738 h 262758"/>
                <a:gd name="connsiteX16" fmla="*/ 1481959 w 2049518"/>
                <a:gd name="connsiteY16" fmla="*/ 0 h 262758"/>
                <a:gd name="connsiteX17" fmla="*/ 1555531 w 2049518"/>
                <a:gd name="connsiteY17" fmla="*/ 241738 h 262758"/>
                <a:gd name="connsiteX18" fmla="*/ 1629104 w 2049518"/>
                <a:gd name="connsiteY18" fmla="*/ 94593 h 262758"/>
                <a:gd name="connsiteX19" fmla="*/ 2049518 w 2049518"/>
                <a:gd name="connsiteY19" fmla="*/ 94593 h 262758"/>
                <a:gd name="connsiteX20" fmla="*/ 2039007 w 2049518"/>
                <a:gd name="connsiteY20" fmla="*/ 94593 h 262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049518" h="262758">
                  <a:moveTo>
                    <a:pt x="0" y="157655"/>
                  </a:moveTo>
                  <a:lnTo>
                    <a:pt x="430924" y="157655"/>
                  </a:lnTo>
                  <a:lnTo>
                    <a:pt x="504497" y="0"/>
                  </a:lnTo>
                  <a:lnTo>
                    <a:pt x="578069" y="262758"/>
                  </a:lnTo>
                  <a:lnTo>
                    <a:pt x="641131" y="0"/>
                  </a:lnTo>
                  <a:lnTo>
                    <a:pt x="714704" y="262758"/>
                  </a:lnTo>
                  <a:lnTo>
                    <a:pt x="788276" y="0"/>
                  </a:lnTo>
                  <a:lnTo>
                    <a:pt x="851338" y="252248"/>
                  </a:lnTo>
                  <a:lnTo>
                    <a:pt x="935421" y="0"/>
                  </a:lnTo>
                  <a:lnTo>
                    <a:pt x="998483" y="241738"/>
                  </a:lnTo>
                  <a:lnTo>
                    <a:pt x="1072056" y="0"/>
                  </a:lnTo>
                  <a:lnTo>
                    <a:pt x="1145628" y="252248"/>
                  </a:lnTo>
                  <a:lnTo>
                    <a:pt x="1208690" y="0"/>
                  </a:lnTo>
                  <a:lnTo>
                    <a:pt x="1282262" y="241738"/>
                  </a:lnTo>
                  <a:lnTo>
                    <a:pt x="1345324" y="0"/>
                  </a:lnTo>
                  <a:lnTo>
                    <a:pt x="1418897" y="241738"/>
                  </a:lnTo>
                  <a:lnTo>
                    <a:pt x="1481959" y="0"/>
                  </a:lnTo>
                  <a:lnTo>
                    <a:pt x="1555531" y="241738"/>
                  </a:lnTo>
                  <a:lnTo>
                    <a:pt x="1629104" y="94593"/>
                  </a:lnTo>
                  <a:lnTo>
                    <a:pt x="2049518" y="94593"/>
                  </a:lnTo>
                  <a:lnTo>
                    <a:pt x="2039007" y="94593"/>
                  </a:lnTo>
                </a:path>
              </a:pathLst>
            </a:custGeom>
            <a:ln w="31750" cap="flat">
              <a:solidFill>
                <a:srgbClr val="C00000"/>
              </a:solidFill>
              <a:bevel/>
              <a:headEnd type="oval" w="lg" len="lg"/>
              <a:tailEnd type="oval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36" name="33 - Ομάδα">
              <a:extLst>
                <a:ext uri="{FF2B5EF4-FFF2-40B4-BE49-F238E27FC236}">
                  <a16:creationId xmlns:a16="http://schemas.microsoft.com/office/drawing/2014/main" id="{FB310C7B-4AE4-474D-A7EB-4C0447D86669}"/>
                </a:ext>
              </a:extLst>
            </p:cNvPr>
            <p:cNvGrpSpPr/>
            <p:nvPr/>
          </p:nvGrpSpPr>
          <p:grpSpPr>
            <a:xfrm>
              <a:off x="3284482" y="1268762"/>
              <a:ext cx="2611042" cy="1357078"/>
              <a:chOff x="359090" y="2934583"/>
              <a:chExt cx="2611042" cy="1357078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cxnSp>
            <p:nvCxnSpPr>
              <p:cNvPr id="45" name="34 - Ευθεία γραμμή σύνδεσης">
                <a:extLst>
                  <a:ext uri="{FF2B5EF4-FFF2-40B4-BE49-F238E27FC236}">
                    <a16:creationId xmlns:a16="http://schemas.microsoft.com/office/drawing/2014/main" id="{DCBBB0FA-443D-4BC7-A564-F4C8F80477A5}"/>
                  </a:ext>
                </a:extLst>
              </p:cNvPr>
              <p:cNvCxnSpPr>
                <a:cxnSpLocks/>
                <a:endCxn id="47" idx="2"/>
              </p:cNvCxnSpPr>
              <p:nvPr/>
            </p:nvCxnSpPr>
            <p:spPr>
              <a:xfrm>
                <a:off x="359090" y="2947279"/>
                <a:ext cx="921645" cy="877332"/>
              </a:xfrm>
              <a:prstGeom prst="bentConnector3">
                <a:avLst>
                  <a:gd name="adj1" fmla="val 2065"/>
                </a:avLst>
              </a:prstGeom>
              <a:ln w="31750">
                <a:solidFill>
                  <a:srgbClr val="C00000"/>
                </a:solidFill>
                <a:headEnd type="oval" w="lg" len="lg"/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35 - Ευθεία γραμμή σύνδεσης">
                <a:extLst>
                  <a:ext uri="{FF2B5EF4-FFF2-40B4-BE49-F238E27FC236}">
                    <a16:creationId xmlns:a16="http://schemas.microsoft.com/office/drawing/2014/main" id="{DD4E98A3-80EC-40C1-966B-D2AAC4FA006D}"/>
                  </a:ext>
                </a:extLst>
              </p:cNvPr>
              <p:cNvCxnSpPr>
                <a:cxnSpLocks/>
                <a:stCxn id="47" idx="6"/>
              </p:cNvCxnSpPr>
              <p:nvPr/>
            </p:nvCxnSpPr>
            <p:spPr>
              <a:xfrm flipV="1">
                <a:off x="2215993" y="2934583"/>
                <a:ext cx="754139" cy="890029"/>
              </a:xfrm>
              <a:prstGeom prst="bentConnector2">
                <a:avLst/>
              </a:prstGeom>
              <a:ln w="31750">
                <a:solidFill>
                  <a:srgbClr val="C00000"/>
                </a:solidFill>
                <a:tailEnd type="oval" w="lg" len="lg"/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36 - Έλλειψη">
                <a:extLst>
                  <a:ext uri="{FF2B5EF4-FFF2-40B4-BE49-F238E27FC236}">
                    <a16:creationId xmlns:a16="http://schemas.microsoft.com/office/drawing/2014/main" id="{5631C494-2E27-4AE4-B37B-0BB68252265A}"/>
                  </a:ext>
                </a:extLst>
              </p:cNvPr>
              <p:cNvSpPr/>
              <p:nvPr/>
            </p:nvSpPr>
            <p:spPr>
              <a:xfrm>
                <a:off x="1280735" y="3357562"/>
                <a:ext cx="935259" cy="934099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17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rgbClr val="002060"/>
                    </a:solidFill>
                  </a:rPr>
                  <a:t>V</a:t>
                </a:r>
                <a:r>
                  <a:rPr lang="el-GR" baseline="-25000" dirty="0">
                    <a:solidFill>
                      <a:srgbClr val="002060"/>
                    </a:solidFill>
                  </a:rPr>
                  <a:t>2</a:t>
                </a:r>
              </a:p>
            </p:txBody>
          </p:sp>
        </p:grpSp>
        <p:grpSp>
          <p:nvGrpSpPr>
            <p:cNvPr id="37" name="33 - Ομάδα">
              <a:extLst>
                <a:ext uri="{FF2B5EF4-FFF2-40B4-BE49-F238E27FC236}">
                  <a16:creationId xmlns:a16="http://schemas.microsoft.com/office/drawing/2014/main" id="{8CB67DDD-93FB-4A37-A718-00125A8EBCF1}"/>
                </a:ext>
              </a:extLst>
            </p:cNvPr>
            <p:cNvGrpSpPr/>
            <p:nvPr/>
          </p:nvGrpSpPr>
          <p:grpSpPr>
            <a:xfrm>
              <a:off x="4107030" y="5066595"/>
              <a:ext cx="1364215" cy="1463468"/>
              <a:chOff x="1011482" y="2837553"/>
              <a:chExt cx="1364215" cy="1463468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cxnSp>
            <p:nvCxnSpPr>
              <p:cNvPr id="42" name="34 - Ευθεία γραμμή σύνδεσης">
                <a:extLst>
                  <a:ext uri="{FF2B5EF4-FFF2-40B4-BE49-F238E27FC236}">
                    <a16:creationId xmlns:a16="http://schemas.microsoft.com/office/drawing/2014/main" id="{6B7B3540-5286-4C67-ACDE-18D16296A66C}"/>
                  </a:ext>
                </a:extLst>
              </p:cNvPr>
              <p:cNvCxnSpPr>
                <a:cxnSpLocks/>
                <a:endCxn id="44" idx="2"/>
              </p:cNvCxnSpPr>
              <p:nvPr/>
            </p:nvCxnSpPr>
            <p:spPr>
              <a:xfrm rot="16200000" flipH="1">
                <a:off x="626152" y="3222883"/>
                <a:ext cx="991739" cy="221080"/>
              </a:xfrm>
              <a:prstGeom prst="bentConnector2">
                <a:avLst/>
              </a:prstGeom>
              <a:ln w="31750">
                <a:solidFill>
                  <a:srgbClr val="C00000"/>
                </a:solidFill>
                <a:headEnd type="oval" w="lg" len="lg"/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35 - Ευθεία γραμμή σύνδεσης">
                <a:extLst>
                  <a:ext uri="{FF2B5EF4-FFF2-40B4-BE49-F238E27FC236}">
                    <a16:creationId xmlns:a16="http://schemas.microsoft.com/office/drawing/2014/main" id="{40F538A0-22C1-484A-8FA6-48EAEE21BD0C}"/>
                  </a:ext>
                </a:extLst>
              </p:cNvPr>
              <p:cNvCxnSpPr>
                <a:cxnSpLocks/>
                <a:stCxn id="44" idx="6"/>
              </p:cNvCxnSpPr>
              <p:nvPr/>
            </p:nvCxnSpPr>
            <p:spPr>
              <a:xfrm flipV="1">
                <a:off x="2167819" y="2858876"/>
                <a:ext cx="207878" cy="970416"/>
              </a:xfrm>
              <a:prstGeom prst="bentConnector2">
                <a:avLst/>
              </a:prstGeom>
              <a:ln w="31750">
                <a:solidFill>
                  <a:srgbClr val="C00000"/>
                </a:solidFill>
                <a:tailEnd type="oval" w="lg" len="lg"/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36 - Έλλειψη">
                <a:extLst>
                  <a:ext uri="{FF2B5EF4-FFF2-40B4-BE49-F238E27FC236}">
                    <a16:creationId xmlns:a16="http://schemas.microsoft.com/office/drawing/2014/main" id="{85141929-8F80-42E0-9549-767E7041A93D}"/>
                  </a:ext>
                </a:extLst>
              </p:cNvPr>
              <p:cNvSpPr/>
              <p:nvPr/>
            </p:nvSpPr>
            <p:spPr>
              <a:xfrm>
                <a:off x="1232561" y="3357562"/>
                <a:ext cx="935259" cy="943459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17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rgbClr val="002060"/>
                    </a:solidFill>
                  </a:rPr>
                  <a:t>V</a:t>
                </a:r>
                <a:r>
                  <a:rPr lang="el-GR" baseline="-25000" dirty="0">
                    <a:solidFill>
                      <a:srgbClr val="002060"/>
                    </a:solidFill>
                  </a:rPr>
                  <a:t>2</a:t>
                </a:r>
              </a:p>
            </p:txBody>
          </p:sp>
        </p:grpSp>
        <p:cxnSp>
          <p:nvCxnSpPr>
            <p:cNvPr id="38" name="Γραμμή σύνδεσης: Γωνιώδης 24">
              <a:extLst>
                <a:ext uri="{FF2B5EF4-FFF2-40B4-BE49-F238E27FC236}">
                  <a16:creationId xmlns:a16="http://schemas.microsoft.com/office/drawing/2014/main" id="{04C91C61-04C8-48B3-ACED-32393705D71E}"/>
                </a:ext>
              </a:extLst>
            </p:cNvPr>
            <p:cNvCxnSpPr/>
            <p:nvPr/>
          </p:nvCxnSpPr>
          <p:spPr>
            <a:xfrm>
              <a:off x="1515099" y="4357694"/>
              <a:ext cx="2571723" cy="708899"/>
            </a:xfrm>
            <a:prstGeom prst="bentConnector3">
              <a:avLst>
                <a:gd name="adj1" fmla="val -79"/>
              </a:avLst>
            </a:prstGeom>
            <a:ln w="38100">
              <a:solidFill>
                <a:srgbClr val="996633"/>
              </a:solidFill>
              <a:headEnd type="oval" w="lg" len="lg"/>
              <a:tailEnd type="oval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prstMaterial="plastic">
              <a:bevelT w="152400"/>
              <a:bevelB/>
            </a:sp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Γραμμή σύνδεσης: Γωνιώδης 25">
              <a:extLst>
                <a:ext uri="{FF2B5EF4-FFF2-40B4-BE49-F238E27FC236}">
                  <a16:creationId xmlns:a16="http://schemas.microsoft.com/office/drawing/2014/main" id="{D1F8F6A3-C2CF-4FB3-BDCC-1216AA1F0F54}"/>
                </a:ext>
              </a:extLst>
            </p:cNvPr>
            <p:cNvCxnSpPr/>
            <p:nvPr/>
          </p:nvCxnSpPr>
          <p:spPr>
            <a:xfrm rot="10800000" flipV="1">
              <a:off x="1515099" y="1295609"/>
              <a:ext cx="1773636" cy="1204695"/>
            </a:xfrm>
            <a:prstGeom prst="bentConnector3">
              <a:avLst>
                <a:gd name="adj1" fmla="val 100103"/>
              </a:avLst>
            </a:prstGeom>
            <a:ln w="38100">
              <a:solidFill>
                <a:srgbClr val="996633"/>
              </a:solidFill>
              <a:headEnd type="oval" w="lg" len="lg"/>
              <a:tailEnd type="oval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prstMaterial="plastic">
              <a:bevelT w="152400"/>
              <a:bevelB/>
            </a:sp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Γραμμή σύνδεσης: Γωνιώδης 26">
              <a:extLst>
                <a:ext uri="{FF2B5EF4-FFF2-40B4-BE49-F238E27FC236}">
                  <a16:creationId xmlns:a16="http://schemas.microsoft.com/office/drawing/2014/main" id="{113FC957-44D9-4617-A0ED-961CA74D9765}"/>
                </a:ext>
              </a:extLst>
            </p:cNvPr>
            <p:cNvCxnSpPr>
              <a:cxnSpLocks/>
              <a:endCxn id="35" idx="20"/>
            </p:cNvCxnSpPr>
            <p:nvPr/>
          </p:nvCxnSpPr>
          <p:spPr>
            <a:xfrm rot="10800000">
              <a:off x="5884353" y="1250249"/>
              <a:ext cx="1807365" cy="1344521"/>
            </a:xfrm>
            <a:prstGeom prst="bentConnector3">
              <a:avLst>
                <a:gd name="adj1" fmla="val 444"/>
              </a:avLst>
            </a:prstGeom>
            <a:ln w="38100">
              <a:solidFill>
                <a:srgbClr val="996633"/>
              </a:solidFill>
              <a:headEnd type="oval" w="lg" len="lg"/>
              <a:tailEnd type="oval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prstMaterial="plastic">
              <a:bevelT w="152400"/>
              <a:bevelB/>
            </a:sp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Γραμμή σύνδεσης: Γωνιώδης 27">
              <a:extLst>
                <a:ext uri="{FF2B5EF4-FFF2-40B4-BE49-F238E27FC236}">
                  <a16:creationId xmlns:a16="http://schemas.microsoft.com/office/drawing/2014/main" id="{DFD7D6AE-D549-4D7C-963C-CF11AEDB7F66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5451039" y="4250536"/>
              <a:ext cx="2249300" cy="824681"/>
            </a:xfrm>
            <a:prstGeom prst="bentConnector3">
              <a:avLst>
                <a:gd name="adj1" fmla="val 186"/>
              </a:avLst>
            </a:prstGeom>
            <a:ln w="38100">
              <a:solidFill>
                <a:srgbClr val="996633"/>
              </a:solidFill>
              <a:headEnd type="oval" w="lg" len="lg"/>
              <a:tailEnd type="oval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prstMaterial="plastic">
              <a:bevelT w="152400"/>
              <a:bevelB/>
            </a:sp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58 - Διάγραμμα ροής: Αρχή/τέλος εργασίας"/>
          <p:cNvSpPr/>
          <p:nvPr/>
        </p:nvSpPr>
        <p:spPr>
          <a:xfrm>
            <a:off x="2071670" y="142852"/>
            <a:ext cx="1357322" cy="357190"/>
          </a:xfrm>
          <a:prstGeom prst="flowChartTermina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Δίπολο1</a:t>
            </a:r>
          </a:p>
        </p:txBody>
      </p:sp>
      <p:sp>
        <p:nvSpPr>
          <p:cNvPr id="60" name="59 - Διάγραμμα ροής: Αρχή/τέλος εργασίας"/>
          <p:cNvSpPr/>
          <p:nvPr/>
        </p:nvSpPr>
        <p:spPr>
          <a:xfrm>
            <a:off x="6072198" y="142852"/>
            <a:ext cx="1357322" cy="357190"/>
          </a:xfrm>
          <a:prstGeom prst="flowChartTermina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Δίπολο2</a:t>
            </a:r>
          </a:p>
        </p:txBody>
      </p:sp>
      <p:sp>
        <p:nvSpPr>
          <p:cNvPr id="67" name="66 - Στρογγυλεμένο ορθογώνιο"/>
          <p:cNvSpPr/>
          <p:nvPr/>
        </p:nvSpPr>
        <p:spPr>
          <a:xfrm>
            <a:off x="714348" y="4286256"/>
            <a:ext cx="642942" cy="50006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</a:t>
            </a:r>
            <a:r>
              <a:rPr lang="en-US" baseline="-25000" dirty="0"/>
              <a:t>1</a:t>
            </a:r>
            <a:endParaRPr lang="el-GR" baseline="-25000" dirty="0"/>
          </a:p>
        </p:txBody>
      </p:sp>
      <p:sp>
        <p:nvSpPr>
          <p:cNvPr id="68" name="67 - Ίσο"/>
          <p:cNvSpPr/>
          <p:nvPr/>
        </p:nvSpPr>
        <p:spPr>
          <a:xfrm>
            <a:off x="1571604" y="4429132"/>
            <a:ext cx="357190" cy="285752"/>
          </a:xfrm>
          <a:prstGeom prst="mathEqual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  </a:t>
            </a:r>
          </a:p>
        </p:txBody>
      </p:sp>
      <p:sp>
        <p:nvSpPr>
          <p:cNvPr id="69" name="68 - Στρογγυλεμένο ορθογώνιο"/>
          <p:cNvSpPr/>
          <p:nvPr/>
        </p:nvSpPr>
        <p:spPr>
          <a:xfrm>
            <a:off x="2071670" y="4286256"/>
            <a:ext cx="642942" cy="50006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</a:t>
            </a:r>
            <a:r>
              <a:rPr lang="en-US" baseline="-25000" dirty="0"/>
              <a:t>2</a:t>
            </a:r>
            <a:endParaRPr lang="el-GR" baseline="-25000" dirty="0"/>
          </a:p>
        </p:txBody>
      </p:sp>
      <p:sp>
        <p:nvSpPr>
          <p:cNvPr id="71" name="70 - Ίσο"/>
          <p:cNvSpPr/>
          <p:nvPr/>
        </p:nvSpPr>
        <p:spPr>
          <a:xfrm>
            <a:off x="2857488" y="4429132"/>
            <a:ext cx="357190" cy="285752"/>
          </a:xfrm>
          <a:prstGeom prst="mathEqual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72" name="71 - Στρογγυλεμένο ορθογώνιο"/>
          <p:cNvSpPr/>
          <p:nvPr/>
        </p:nvSpPr>
        <p:spPr>
          <a:xfrm>
            <a:off x="3286116" y="4286256"/>
            <a:ext cx="642942" cy="50006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6 V</a:t>
            </a:r>
            <a:endParaRPr lang="el-GR" dirty="0"/>
          </a:p>
        </p:txBody>
      </p:sp>
      <p:sp>
        <p:nvSpPr>
          <p:cNvPr id="73" name="72 - Στρογγυλεμένο ορθογώνιο"/>
          <p:cNvSpPr/>
          <p:nvPr/>
        </p:nvSpPr>
        <p:spPr>
          <a:xfrm>
            <a:off x="2786050" y="5143512"/>
            <a:ext cx="642942" cy="50006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Ι</a:t>
            </a:r>
            <a:r>
              <a:rPr lang="en-US" baseline="-25000" dirty="0"/>
              <a:t>2</a:t>
            </a:r>
            <a:endParaRPr lang="el-GR" baseline="-25000" dirty="0"/>
          </a:p>
        </p:txBody>
      </p:sp>
      <p:sp>
        <p:nvSpPr>
          <p:cNvPr id="74" name="73 - Ίσο"/>
          <p:cNvSpPr/>
          <p:nvPr/>
        </p:nvSpPr>
        <p:spPr>
          <a:xfrm>
            <a:off x="3571868" y="5286388"/>
            <a:ext cx="357190" cy="285752"/>
          </a:xfrm>
          <a:prstGeom prst="mathEqual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75" name="74 - Στρογγυλεμένο ορθογώνιο"/>
          <p:cNvSpPr/>
          <p:nvPr/>
        </p:nvSpPr>
        <p:spPr>
          <a:xfrm>
            <a:off x="4000496" y="5143512"/>
            <a:ext cx="642942" cy="50006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 A</a:t>
            </a:r>
            <a:endParaRPr lang="el-GR" dirty="0"/>
          </a:p>
        </p:txBody>
      </p:sp>
      <p:sp>
        <p:nvSpPr>
          <p:cNvPr id="76" name="75 - Στρογγυλεμένο ορθογώνιο"/>
          <p:cNvSpPr/>
          <p:nvPr/>
        </p:nvSpPr>
        <p:spPr>
          <a:xfrm>
            <a:off x="285720" y="5143512"/>
            <a:ext cx="642942" cy="50006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2 A</a:t>
            </a:r>
            <a:endParaRPr lang="el-GR" dirty="0"/>
          </a:p>
        </p:txBody>
      </p:sp>
      <p:sp>
        <p:nvSpPr>
          <p:cNvPr id="77" name="76 - Ίσο"/>
          <p:cNvSpPr/>
          <p:nvPr/>
        </p:nvSpPr>
        <p:spPr>
          <a:xfrm>
            <a:off x="1071538" y="5214950"/>
            <a:ext cx="357190" cy="285752"/>
          </a:xfrm>
          <a:prstGeom prst="mathEqual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78" name="77 - Στρογγυλεμένο ορθογώνιο"/>
          <p:cNvSpPr/>
          <p:nvPr/>
        </p:nvSpPr>
        <p:spPr>
          <a:xfrm>
            <a:off x="1500166" y="5143512"/>
            <a:ext cx="642942" cy="50006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Ι</a:t>
            </a:r>
            <a:r>
              <a:rPr lang="en-US" baseline="-25000" dirty="0"/>
              <a:t>1</a:t>
            </a:r>
            <a:endParaRPr lang="el-GR" baseline="-25000" dirty="0"/>
          </a:p>
        </p:txBody>
      </p:sp>
      <p:sp>
        <p:nvSpPr>
          <p:cNvPr id="79" name="78 - Σχήμα L"/>
          <p:cNvSpPr/>
          <p:nvPr/>
        </p:nvSpPr>
        <p:spPr>
          <a:xfrm rot="2414051">
            <a:off x="2342297" y="5271264"/>
            <a:ext cx="285752" cy="285752"/>
          </a:xfrm>
          <a:prstGeom prst="corner">
            <a:avLst>
              <a:gd name="adj1" fmla="val 37451"/>
              <a:gd name="adj2" fmla="val 4058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0" name="79 - Διάγραμμα ροής: Αρχή/τέλος εργασίας"/>
          <p:cNvSpPr/>
          <p:nvPr/>
        </p:nvSpPr>
        <p:spPr>
          <a:xfrm>
            <a:off x="3214678" y="6000768"/>
            <a:ext cx="1357322" cy="357190"/>
          </a:xfrm>
          <a:prstGeom prst="flowChartTermina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Δίπολο</a:t>
            </a:r>
            <a:r>
              <a:rPr lang="en-US" dirty="0"/>
              <a:t>2</a:t>
            </a:r>
            <a:endParaRPr lang="el-GR" dirty="0"/>
          </a:p>
        </p:txBody>
      </p:sp>
      <p:sp>
        <p:nvSpPr>
          <p:cNvPr id="83" name="82 - Επεξήγηση με δεξιό βέλος"/>
          <p:cNvSpPr/>
          <p:nvPr/>
        </p:nvSpPr>
        <p:spPr>
          <a:xfrm>
            <a:off x="571472" y="5857892"/>
            <a:ext cx="2428892" cy="642942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115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Το ρεύμα περνά ευκολότερα στο</a:t>
            </a:r>
          </a:p>
        </p:txBody>
      </p:sp>
      <p:sp>
        <p:nvSpPr>
          <p:cNvPr id="85" name="84 - Στρογγυλεμένο ορθογώνιο"/>
          <p:cNvSpPr/>
          <p:nvPr/>
        </p:nvSpPr>
        <p:spPr>
          <a:xfrm>
            <a:off x="5000628" y="4214818"/>
            <a:ext cx="1428760" cy="57150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Αντίσταση δίπολου 1 </a:t>
            </a:r>
          </a:p>
        </p:txBody>
      </p:sp>
      <p:sp>
        <p:nvSpPr>
          <p:cNvPr id="86" name="85 - Στρογγυλεμένο ορθογώνιο"/>
          <p:cNvSpPr/>
          <p:nvPr/>
        </p:nvSpPr>
        <p:spPr>
          <a:xfrm>
            <a:off x="7286644" y="4214818"/>
            <a:ext cx="1428760" cy="57150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Αντίσταση δίπολου 2 </a:t>
            </a:r>
          </a:p>
        </p:txBody>
      </p:sp>
      <p:sp>
        <p:nvSpPr>
          <p:cNvPr id="87" name="86 - Σχήμα L"/>
          <p:cNvSpPr/>
          <p:nvPr/>
        </p:nvSpPr>
        <p:spPr>
          <a:xfrm rot="12945631">
            <a:off x="6700262" y="4372572"/>
            <a:ext cx="285752" cy="285752"/>
          </a:xfrm>
          <a:prstGeom prst="corner">
            <a:avLst>
              <a:gd name="adj1" fmla="val 37451"/>
              <a:gd name="adj2" fmla="val 4058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8" name="87 - Ορθογώνιο">
            <a:hlinkClick r:id="rId4" action="ppaction://hlinksldjump"/>
          </p:cNvPr>
          <p:cNvSpPr/>
          <p:nvPr/>
        </p:nvSpPr>
        <p:spPr>
          <a:xfrm>
            <a:off x="5072066" y="5157192"/>
            <a:ext cx="3786214" cy="107157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Στο δίπολο με τη </a:t>
            </a:r>
            <a:r>
              <a:rPr lang="el-GR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μεγαλύτερη αντίσταση</a:t>
            </a:r>
            <a:r>
              <a:rPr lang="el-GR" dirty="0"/>
              <a:t> αντιστοιχεί </a:t>
            </a:r>
            <a:r>
              <a:rPr lang="el-GR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μικρότερη ένταση</a:t>
            </a:r>
            <a:r>
              <a:rPr lang="el-GR" dirty="0"/>
              <a:t> ηλεκτρικού ρεύματος</a:t>
            </a:r>
          </a:p>
        </p:txBody>
      </p:sp>
      <p:cxnSp>
        <p:nvCxnSpPr>
          <p:cNvPr id="89" name="Ευθύγραμμο βέλος σύνδεσης 88">
            <a:extLst>
              <a:ext uri="{FF2B5EF4-FFF2-40B4-BE49-F238E27FC236}">
                <a16:creationId xmlns:a16="http://schemas.microsoft.com/office/drawing/2014/main" id="{4C6D8E3A-F16C-48CC-801E-5F65515A2DD3}"/>
              </a:ext>
            </a:extLst>
          </p:cNvPr>
          <p:cNvCxnSpPr/>
          <p:nvPr/>
        </p:nvCxnSpPr>
        <p:spPr>
          <a:xfrm flipV="1">
            <a:off x="1115616" y="1628800"/>
            <a:ext cx="0" cy="1016804"/>
          </a:xfrm>
          <a:prstGeom prst="straightConnector1">
            <a:avLst/>
          </a:prstGeom>
          <a:ln>
            <a:tailEnd type="arrow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90" name="TextBox 89">
            <a:extLst>
              <a:ext uri="{FF2B5EF4-FFF2-40B4-BE49-F238E27FC236}">
                <a16:creationId xmlns:a16="http://schemas.microsoft.com/office/drawing/2014/main" id="{98A7A365-FD4B-4AED-84EE-4B13E806263B}"/>
              </a:ext>
            </a:extLst>
          </p:cNvPr>
          <p:cNvSpPr txBox="1"/>
          <p:nvPr/>
        </p:nvSpPr>
        <p:spPr>
          <a:xfrm>
            <a:off x="1115616" y="1916832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Ι</a:t>
            </a:r>
            <a:r>
              <a:rPr lang="el-GR" sz="2400" b="1" baseline="-250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</a:t>
            </a:r>
          </a:p>
        </p:txBody>
      </p:sp>
      <p:cxnSp>
        <p:nvCxnSpPr>
          <p:cNvPr id="91" name="Ευθύγραμμο βέλος σύνδεσης 90">
            <a:extLst>
              <a:ext uri="{FF2B5EF4-FFF2-40B4-BE49-F238E27FC236}">
                <a16:creationId xmlns:a16="http://schemas.microsoft.com/office/drawing/2014/main" id="{22537D46-53AF-440A-91F1-675A89C3692F}"/>
              </a:ext>
            </a:extLst>
          </p:cNvPr>
          <p:cNvCxnSpPr/>
          <p:nvPr/>
        </p:nvCxnSpPr>
        <p:spPr>
          <a:xfrm flipV="1">
            <a:off x="5258481" y="1607465"/>
            <a:ext cx="0" cy="1016804"/>
          </a:xfrm>
          <a:prstGeom prst="straightConnector1">
            <a:avLst/>
          </a:prstGeom>
          <a:ln>
            <a:tailEnd type="arrow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92" name="TextBox 91">
            <a:extLst>
              <a:ext uri="{FF2B5EF4-FFF2-40B4-BE49-F238E27FC236}">
                <a16:creationId xmlns:a16="http://schemas.microsoft.com/office/drawing/2014/main" id="{971533E1-4A3B-4F61-AD60-5814AB856979}"/>
              </a:ext>
            </a:extLst>
          </p:cNvPr>
          <p:cNvSpPr txBox="1"/>
          <p:nvPr/>
        </p:nvSpPr>
        <p:spPr>
          <a:xfrm>
            <a:off x="5258481" y="1895497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Ι</a:t>
            </a:r>
            <a:r>
              <a:rPr lang="el-GR" sz="2400" b="1" baseline="-250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"/>
                            </p:stCondLst>
                            <p:childTnLst>
                              <p:par>
                                <p:cTn id="13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0" grpId="0" animBg="1"/>
      <p:bldP spid="67" grpId="0" animBg="1"/>
      <p:bldP spid="68" grpId="0" animBg="1"/>
      <p:bldP spid="69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3" grpId="0" animBg="1"/>
      <p:bldP spid="85" grpId="0" animBg="1"/>
      <p:bldP spid="86" grpId="0" animBg="1"/>
      <p:bldP spid="87" grpId="0" animBg="1"/>
      <p:bldP spid="88" grpId="0" animBg="1"/>
      <p:bldP spid="90" grpId="0"/>
      <p:bldP spid="9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Ομάδα 31">
            <a:extLst>
              <a:ext uri="{FF2B5EF4-FFF2-40B4-BE49-F238E27FC236}">
                <a16:creationId xmlns:a16="http://schemas.microsoft.com/office/drawing/2014/main" id="{D7102C40-E808-434A-AA8D-15974175A690}"/>
              </a:ext>
            </a:extLst>
          </p:cNvPr>
          <p:cNvGrpSpPr/>
          <p:nvPr/>
        </p:nvGrpSpPr>
        <p:grpSpPr>
          <a:xfrm>
            <a:off x="500035" y="636758"/>
            <a:ext cx="4048406" cy="3363746"/>
            <a:chOff x="1166536" y="1136824"/>
            <a:chExt cx="6625164" cy="5393239"/>
          </a:xfrm>
        </p:grpSpPr>
        <p:grpSp>
          <p:nvGrpSpPr>
            <p:cNvPr id="2" name="25 - Ομάδα">
              <a:extLst>
                <a:ext uri="{FF2B5EF4-FFF2-40B4-BE49-F238E27FC236}">
                  <a16:creationId xmlns:a16="http://schemas.microsoft.com/office/drawing/2014/main" id="{87FE1BC1-2629-472D-A28F-762F5AB1B5B7}"/>
                </a:ext>
              </a:extLst>
            </p:cNvPr>
            <p:cNvGrpSpPr/>
            <p:nvPr/>
          </p:nvGrpSpPr>
          <p:grpSpPr>
            <a:xfrm>
              <a:off x="4086822" y="4780841"/>
              <a:ext cx="1357322" cy="571504"/>
              <a:chOff x="785786" y="2357430"/>
              <a:chExt cx="1357322" cy="571504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cxnSp>
            <p:nvCxnSpPr>
              <p:cNvPr id="3" name="11 - Ευθεία γραμμή σύνδεσης">
                <a:extLst>
                  <a:ext uri="{FF2B5EF4-FFF2-40B4-BE49-F238E27FC236}">
                    <a16:creationId xmlns:a16="http://schemas.microsoft.com/office/drawing/2014/main" id="{A0168AE2-A592-4ABB-9008-715E5D1131AC}"/>
                  </a:ext>
                </a:extLst>
              </p:cNvPr>
              <p:cNvCxnSpPr/>
              <p:nvPr/>
            </p:nvCxnSpPr>
            <p:spPr>
              <a:xfrm>
                <a:off x="785786" y="2643182"/>
                <a:ext cx="642942" cy="0"/>
              </a:xfrm>
              <a:prstGeom prst="line">
                <a:avLst/>
              </a:prstGeom>
              <a:ln w="31750">
                <a:solidFill>
                  <a:srgbClr val="C00000"/>
                </a:solidFill>
                <a:headEnd type="oval" w="lg" len="lg"/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" name="14 - Ευθεία γραμμή σύνδεσης">
                <a:extLst>
                  <a:ext uri="{FF2B5EF4-FFF2-40B4-BE49-F238E27FC236}">
                    <a16:creationId xmlns:a16="http://schemas.microsoft.com/office/drawing/2014/main" id="{3541C4EA-A3C5-4C32-BBCF-3FA1CA50311A}"/>
                  </a:ext>
                </a:extLst>
              </p:cNvPr>
              <p:cNvCxnSpPr/>
              <p:nvPr/>
            </p:nvCxnSpPr>
            <p:spPr>
              <a:xfrm>
                <a:off x="1571604" y="2651808"/>
                <a:ext cx="571504" cy="0"/>
              </a:xfrm>
              <a:prstGeom prst="line">
                <a:avLst/>
              </a:prstGeom>
              <a:ln w="31750">
                <a:solidFill>
                  <a:srgbClr val="C00000"/>
                </a:solidFill>
                <a:tailEnd type="oval" w="lg" len="lg"/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18 - Ευθεία γραμμή σύνδεσης">
                <a:extLst>
                  <a:ext uri="{FF2B5EF4-FFF2-40B4-BE49-F238E27FC236}">
                    <a16:creationId xmlns:a16="http://schemas.microsoft.com/office/drawing/2014/main" id="{8EA9CE7B-F230-46D9-BA62-14D688BA240F}"/>
                  </a:ext>
                </a:extLst>
              </p:cNvPr>
              <p:cNvCxnSpPr/>
              <p:nvPr/>
            </p:nvCxnSpPr>
            <p:spPr>
              <a:xfrm rot="5400000">
                <a:off x="1142976" y="2643182"/>
                <a:ext cx="571504" cy="0"/>
              </a:xfrm>
              <a:prstGeom prst="line">
                <a:avLst/>
              </a:prstGeom>
              <a:ln w="31750">
                <a:solidFill>
                  <a:srgbClr val="C00000"/>
                </a:solidFill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20 - Ευθεία γραμμή σύνδεσης">
                <a:extLst>
                  <a:ext uri="{FF2B5EF4-FFF2-40B4-BE49-F238E27FC236}">
                    <a16:creationId xmlns:a16="http://schemas.microsoft.com/office/drawing/2014/main" id="{08D037BF-C8FE-4DA2-805C-EF777540570D}"/>
                  </a:ext>
                </a:extLst>
              </p:cNvPr>
              <p:cNvCxnSpPr/>
              <p:nvPr/>
            </p:nvCxnSpPr>
            <p:spPr>
              <a:xfrm rot="5400000">
                <a:off x="1428728" y="2651808"/>
                <a:ext cx="285752" cy="0"/>
              </a:xfrm>
              <a:prstGeom prst="line">
                <a:avLst/>
              </a:prstGeom>
              <a:ln w="69850">
                <a:solidFill>
                  <a:srgbClr val="C00000"/>
                </a:solidFill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32 - Ομάδα">
              <a:extLst>
                <a:ext uri="{FF2B5EF4-FFF2-40B4-BE49-F238E27FC236}">
                  <a16:creationId xmlns:a16="http://schemas.microsoft.com/office/drawing/2014/main" id="{F28C94D1-8781-4460-9983-BABA4B3146D9}"/>
                </a:ext>
              </a:extLst>
            </p:cNvPr>
            <p:cNvGrpSpPr/>
            <p:nvPr/>
          </p:nvGrpSpPr>
          <p:grpSpPr>
            <a:xfrm rot="16200000">
              <a:off x="595032" y="3071815"/>
              <a:ext cx="1857388" cy="714380"/>
              <a:chOff x="785784" y="3357560"/>
              <a:chExt cx="1857388" cy="714380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cxnSp>
            <p:nvCxnSpPr>
              <p:cNvPr id="8" name="27 - Ευθεία γραμμή σύνδεσης">
                <a:extLst>
                  <a:ext uri="{FF2B5EF4-FFF2-40B4-BE49-F238E27FC236}">
                    <a16:creationId xmlns:a16="http://schemas.microsoft.com/office/drawing/2014/main" id="{4C73FA0A-2DB4-4B04-AD2B-2814D84A7FAC}"/>
                  </a:ext>
                </a:extLst>
              </p:cNvPr>
              <p:cNvCxnSpPr>
                <a:cxnSpLocks/>
                <a:endCxn id="10" idx="2"/>
              </p:cNvCxnSpPr>
              <p:nvPr/>
            </p:nvCxnSpPr>
            <p:spPr>
              <a:xfrm rot="5400000" flipV="1">
                <a:off x="1067226" y="3424684"/>
                <a:ext cx="8624" cy="571508"/>
              </a:xfrm>
              <a:prstGeom prst="line">
                <a:avLst/>
              </a:prstGeom>
              <a:ln w="31750">
                <a:solidFill>
                  <a:srgbClr val="C00000"/>
                </a:solidFill>
                <a:headEnd type="oval" w="lg" len="lg"/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28 - Ευθεία γραμμή σύνδεσης">
                <a:extLst>
                  <a:ext uri="{FF2B5EF4-FFF2-40B4-BE49-F238E27FC236}">
                    <a16:creationId xmlns:a16="http://schemas.microsoft.com/office/drawing/2014/main" id="{07A8F3DA-E1C5-4526-B39C-6A387B1AC195}"/>
                  </a:ext>
                </a:extLst>
              </p:cNvPr>
              <p:cNvCxnSpPr>
                <a:cxnSpLocks/>
                <a:stCxn id="10" idx="6"/>
              </p:cNvCxnSpPr>
              <p:nvPr/>
            </p:nvCxnSpPr>
            <p:spPr>
              <a:xfrm rot="5400000" flipH="1" flipV="1">
                <a:off x="2353112" y="3424690"/>
                <a:ext cx="8621" cy="571499"/>
              </a:xfrm>
              <a:prstGeom prst="line">
                <a:avLst/>
              </a:prstGeom>
              <a:ln w="31750">
                <a:solidFill>
                  <a:srgbClr val="C00000"/>
                </a:solidFill>
                <a:tailEnd type="oval" w="lg" len="lg"/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31 - Έλλειψη">
                <a:extLst>
                  <a:ext uri="{FF2B5EF4-FFF2-40B4-BE49-F238E27FC236}">
                    <a16:creationId xmlns:a16="http://schemas.microsoft.com/office/drawing/2014/main" id="{990FF208-7788-4567-BDDD-65D10D781AFE}"/>
                  </a:ext>
                </a:extLst>
              </p:cNvPr>
              <p:cNvSpPr/>
              <p:nvPr/>
            </p:nvSpPr>
            <p:spPr>
              <a:xfrm>
                <a:off x="1357292" y="3357560"/>
                <a:ext cx="714381" cy="714380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  <a:alpha val="96000"/>
                </a:schemeClr>
              </a:solidFill>
              <a:ln w="317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" rtlCol="0" anchor="ctr"/>
              <a:lstStyle/>
              <a:p>
                <a:pPr algn="ctr"/>
                <a:r>
                  <a:rPr lang="el-GR" dirty="0">
                    <a:solidFill>
                      <a:srgbClr val="002060"/>
                    </a:solidFill>
                  </a:rPr>
                  <a:t>Α</a:t>
                </a:r>
                <a:r>
                  <a:rPr lang="el-GR" baseline="-25000" dirty="0">
                    <a:solidFill>
                      <a:srgbClr val="002060"/>
                    </a:solidFill>
                  </a:rPr>
                  <a:t>1</a:t>
                </a:r>
              </a:p>
            </p:txBody>
          </p:sp>
        </p:grpSp>
        <p:grpSp>
          <p:nvGrpSpPr>
            <p:cNvPr id="11" name="7 - Ομάδα">
              <a:extLst>
                <a:ext uri="{FF2B5EF4-FFF2-40B4-BE49-F238E27FC236}">
                  <a16:creationId xmlns:a16="http://schemas.microsoft.com/office/drawing/2014/main" id="{D9DDC6EA-963E-4A44-805E-FEF12E113FAF}"/>
                </a:ext>
              </a:extLst>
            </p:cNvPr>
            <p:cNvGrpSpPr/>
            <p:nvPr/>
          </p:nvGrpSpPr>
          <p:grpSpPr>
            <a:xfrm rot="5400000">
              <a:off x="6893885" y="3340029"/>
              <a:ext cx="1643074" cy="152557"/>
              <a:chOff x="642910" y="2051761"/>
              <a:chExt cx="1643074" cy="152557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cxnSp>
            <p:nvCxnSpPr>
              <p:cNvPr id="12" name="10 - Ευθεία γραμμή σύνδεσης">
                <a:extLst>
                  <a:ext uri="{FF2B5EF4-FFF2-40B4-BE49-F238E27FC236}">
                    <a16:creationId xmlns:a16="http://schemas.microsoft.com/office/drawing/2014/main" id="{586597AD-B5C5-4335-AF63-E3E70FBE73F4}"/>
                  </a:ext>
                </a:extLst>
              </p:cNvPr>
              <p:cNvCxnSpPr/>
              <p:nvPr/>
            </p:nvCxnSpPr>
            <p:spPr>
              <a:xfrm>
                <a:off x="642910" y="2143116"/>
                <a:ext cx="571504" cy="0"/>
              </a:xfrm>
              <a:prstGeom prst="line">
                <a:avLst/>
              </a:prstGeom>
              <a:ln w="31750">
                <a:solidFill>
                  <a:srgbClr val="C00000"/>
                </a:solidFill>
                <a:headEnd type="oval" w="lg" len="lg"/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12 - Ευθεία γραμμή σύνδεσης">
                <a:extLst>
                  <a:ext uri="{FF2B5EF4-FFF2-40B4-BE49-F238E27FC236}">
                    <a16:creationId xmlns:a16="http://schemas.microsoft.com/office/drawing/2014/main" id="{C9FADB06-414E-42E1-9BA4-52CE50D94F38}"/>
                  </a:ext>
                </a:extLst>
              </p:cNvPr>
              <p:cNvCxnSpPr/>
              <p:nvPr/>
            </p:nvCxnSpPr>
            <p:spPr>
              <a:xfrm>
                <a:off x="1714480" y="2143116"/>
                <a:ext cx="571504" cy="0"/>
              </a:xfrm>
              <a:prstGeom prst="line">
                <a:avLst/>
              </a:prstGeom>
              <a:ln w="31750">
                <a:solidFill>
                  <a:srgbClr val="C00000"/>
                </a:solidFill>
                <a:tailEnd type="oval" w="lg" len="lg"/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15 - Ευθεία γραμμή σύνδεσης">
                <a:extLst>
                  <a:ext uri="{FF2B5EF4-FFF2-40B4-BE49-F238E27FC236}">
                    <a16:creationId xmlns:a16="http://schemas.microsoft.com/office/drawing/2014/main" id="{CF673226-C5E1-474A-B7CD-32EFD46776CF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1430165" y="1827305"/>
                <a:ext cx="91272" cy="540184"/>
              </a:xfrm>
              <a:prstGeom prst="line">
                <a:avLst/>
              </a:prstGeom>
              <a:ln w="31750">
                <a:solidFill>
                  <a:srgbClr val="C00000"/>
                </a:solidFill>
                <a:tailEnd type="none" w="sm" len="sm"/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17 - Ισοσκελές τρίγωνο">
                <a:extLst>
                  <a:ext uri="{FF2B5EF4-FFF2-40B4-BE49-F238E27FC236}">
                    <a16:creationId xmlns:a16="http://schemas.microsoft.com/office/drawing/2014/main" id="{94918704-E76E-4DDD-AA99-0E61DF11812D}"/>
                  </a:ext>
                </a:extLst>
              </p:cNvPr>
              <p:cNvSpPr/>
              <p:nvPr/>
            </p:nvSpPr>
            <p:spPr>
              <a:xfrm rot="10191333">
                <a:off x="1583023" y="2083491"/>
                <a:ext cx="190879" cy="120827"/>
              </a:xfrm>
              <a:prstGeom prst="triangle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 dirty="0"/>
              </a:p>
            </p:txBody>
          </p:sp>
        </p:grpSp>
        <p:sp>
          <p:nvSpPr>
            <p:cNvPr id="16" name="8 - Ελεύθερη σχεδίαση">
              <a:extLst>
                <a:ext uri="{FF2B5EF4-FFF2-40B4-BE49-F238E27FC236}">
                  <a16:creationId xmlns:a16="http://schemas.microsoft.com/office/drawing/2014/main" id="{90269040-E40B-48DF-8E32-323D5CBACC98}"/>
                </a:ext>
              </a:extLst>
            </p:cNvPr>
            <p:cNvSpPr/>
            <p:nvPr/>
          </p:nvSpPr>
          <p:spPr>
            <a:xfrm>
              <a:off x="3291286" y="1136824"/>
              <a:ext cx="2606433" cy="315066"/>
            </a:xfrm>
            <a:custGeom>
              <a:avLst/>
              <a:gdLst>
                <a:gd name="connsiteX0" fmla="*/ 0 w 2049518"/>
                <a:gd name="connsiteY0" fmla="*/ 157655 h 262758"/>
                <a:gd name="connsiteX1" fmla="*/ 430924 w 2049518"/>
                <a:gd name="connsiteY1" fmla="*/ 157655 h 262758"/>
                <a:gd name="connsiteX2" fmla="*/ 504497 w 2049518"/>
                <a:gd name="connsiteY2" fmla="*/ 0 h 262758"/>
                <a:gd name="connsiteX3" fmla="*/ 578069 w 2049518"/>
                <a:gd name="connsiteY3" fmla="*/ 262758 h 262758"/>
                <a:gd name="connsiteX4" fmla="*/ 641131 w 2049518"/>
                <a:gd name="connsiteY4" fmla="*/ 0 h 262758"/>
                <a:gd name="connsiteX5" fmla="*/ 714704 w 2049518"/>
                <a:gd name="connsiteY5" fmla="*/ 262758 h 262758"/>
                <a:gd name="connsiteX6" fmla="*/ 788276 w 2049518"/>
                <a:gd name="connsiteY6" fmla="*/ 0 h 262758"/>
                <a:gd name="connsiteX7" fmla="*/ 851338 w 2049518"/>
                <a:gd name="connsiteY7" fmla="*/ 252248 h 262758"/>
                <a:gd name="connsiteX8" fmla="*/ 935421 w 2049518"/>
                <a:gd name="connsiteY8" fmla="*/ 0 h 262758"/>
                <a:gd name="connsiteX9" fmla="*/ 998483 w 2049518"/>
                <a:gd name="connsiteY9" fmla="*/ 241738 h 262758"/>
                <a:gd name="connsiteX10" fmla="*/ 1072056 w 2049518"/>
                <a:gd name="connsiteY10" fmla="*/ 0 h 262758"/>
                <a:gd name="connsiteX11" fmla="*/ 1145628 w 2049518"/>
                <a:gd name="connsiteY11" fmla="*/ 252248 h 262758"/>
                <a:gd name="connsiteX12" fmla="*/ 1208690 w 2049518"/>
                <a:gd name="connsiteY12" fmla="*/ 0 h 262758"/>
                <a:gd name="connsiteX13" fmla="*/ 1282262 w 2049518"/>
                <a:gd name="connsiteY13" fmla="*/ 241738 h 262758"/>
                <a:gd name="connsiteX14" fmla="*/ 1345324 w 2049518"/>
                <a:gd name="connsiteY14" fmla="*/ 0 h 262758"/>
                <a:gd name="connsiteX15" fmla="*/ 1418897 w 2049518"/>
                <a:gd name="connsiteY15" fmla="*/ 241738 h 262758"/>
                <a:gd name="connsiteX16" fmla="*/ 1481959 w 2049518"/>
                <a:gd name="connsiteY16" fmla="*/ 0 h 262758"/>
                <a:gd name="connsiteX17" fmla="*/ 1555531 w 2049518"/>
                <a:gd name="connsiteY17" fmla="*/ 241738 h 262758"/>
                <a:gd name="connsiteX18" fmla="*/ 1629104 w 2049518"/>
                <a:gd name="connsiteY18" fmla="*/ 94593 h 262758"/>
                <a:gd name="connsiteX19" fmla="*/ 2049518 w 2049518"/>
                <a:gd name="connsiteY19" fmla="*/ 94593 h 262758"/>
                <a:gd name="connsiteX20" fmla="*/ 2039007 w 2049518"/>
                <a:gd name="connsiteY20" fmla="*/ 94593 h 262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049518" h="262758">
                  <a:moveTo>
                    <a:pt x="0" y="157655"/>
                  </a:moveTo>
                  <a:lnTo>
                    <a:pt x="430924" y="157655"/>
                  </a:lnTo>
                  <a:lnTo>
                    <a:pt x="504497" y="0"/>
                  </a:lnTo>
                  <a:lnTo>
                    <a:pt x="578069" y="262758"/>
                  </a:lnTo>
                  <a:lnTo>
                    <a:pt x="641131" y="0"/>
                  </a:lnTo>
                  <a:lnTo>
                    <a:pt x="714704" y="262758"/>
                  </a:lnTo>
                  <a:lnTo>
                    <a:pt x="788276" y="0"/>
                  </a:lnTo>
                  <a:lnTo>
                    <a:pt x="851338" y="252248"/>
                  </a:lnTo>
                  <a:lnTo>
                    <a:pt x="935421" y="0"/>
                  </a:lnTo>
                  <a:lnTo>
                    <a:pt x="998483" y="241738"/>
                  </a:lnTo>
                  <a:lnTo>
                    <a:pt x="1072056" y="0"/>
                  </a:lnTo>
                  <a:lnTo>
                    <a:pt x="1145628" y="252248"/>
                  </a:lnTo>
                  <a:lnTo>
                    <a:pt x="1208690" y="0"/>
                  </a:lnTo>
                  <a:lnTo>
                    <a:pt x="1282262" y="241738"/>
                  </a:lnTo>
                  <a:lnTo>
                    <a:pt x="1345324" y="0"/>
                  </a:lnTo>
                  <a:lnTo>
                    <a:pt x="1418897" y="241738"/>
                  </a:lnTo>
                  <a:lnTo>
                    <a:pt x="1481959" y="0"/>
                  </a:lnTo>
                  <a:lnTo>
                    <a:pt x="1555531" y="241738"/>
                  </a:lnTo>
                  <a:lnTo>
                    <a:pt x="1629104" y="94593"/>
                  </a:lnTo>
                  <a:lnTo>
                    <a:pt x="2049518" y="94593"/>
                  </a:lnTo>
                  <a:lnTo>
                    <a:pt x="2039007" y="94593"/>
                  </a:lnTo>
                </a:path>
              </a:pathLst>
            </a:custGeom>
            <a:ln w="31750" cap="flat">
              <a:solidFill>
                <a:srgbClr val="C00000"/>
              </a:solidFill>
              <a:bevel/>
              <a:headEnd type="oval" w="lg" len="lg"/>
              <a:tailEnd type="oval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17" name="33 - Ομάδα">
              <a:extLst>
                <a:ext uri="{FF2B5EF4-FFF2-40B4-BE49-F238E27FC236}">
                  <a16:creationId xmlns:a16="http://schemas.microsoft.com/office/drawing/2014/main" id="{FB310C7B-4AE4-474D-A7EB-4C0447D86669}"/>
                </a:ext>
              </a:extLst>
            </p:cNvPr>
            <p:cNvGrpSpPr/>
            <p:nvPr/>
          </p:nvGrpSpPr>
          <p:grpSpPr>
            <a:xfrm>
              <a:off x="3284486" y="1268762"/>
              <a:ext cx="2611038" cy="1394612"/>
              <a:chOff x="359094" y="2934583"/>
              <a:chExt cx="2611038" cy="1394612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cxnSp>
            <p:nvCxnSpPr>
              <p:cNvPr id="18" name="34 - Ευθεία γραμμή σύνδεσης">
                <a:extLst>
                  <a:ext uri="{FF2B5EF4-FFF2-40B4-BE49-F238E27FC236}">
                    <a16:creationId xmlns:a16="http://schemas.microsoft.com/office/drawing/2014/main" id="{DCBBB0FA-443D-4BC7-A564-F4C8F80477A5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H="1">
                <a:off x="343176" y="2963198"/>
                <a:ext cx="909928" cy="878093"/>
              </a:xfrm>
              <a:prstGeom prst="bentConnector2">
                <a:avLst/>
              </a:prstGeom>
              <a:ln w="31750">
                <a:solidFill>
                  <a:srgbClr val="C00000"/>
                </a:solidFill>
                <a:headEnd type="oval" w="lg" len="lg"/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35 - Ευθεία γραμμή σύνδεσης">
                <a:extLst>
                  <a:ext uri="{FF2B5EF4-FFF2-40B4-BE49-F238E27FC236}">
                    <a16:creationId xmlns:a16="http://schemas.microsoft.com/office/drawing/2014/main" id="{DD4E98A3-80EC-40C1-966B-D2AAC4FA006D}"/>
                  </a:ext>
                </a:extLst>
              </p:cNvPr>
              <p:cNvCxnSpPr>
                <a:cxnSpLocks/>
                <a:stCxn id="20" idx="6"/>
              </p:cNvCxnSpPr>
              <p:nvPr/>
            </p:nvCxnSpPr>
            <p:spPr>
              <a:xfrm flipV="1">
                <a:off x="2172441" y="2934583"/>
                <a:ext cx="797691" cy="922625"/>
              </a:xfrm>
              <a:prstGeom prst="bentConnector2">
                <a:avLst/>
              </a:prstGeom>
              <a:ln w="31750">
                <a:solidFill>
                  <a:srgbClr val="C00000"/>
                </a:solidFill>
                <a:tailEnd type="oval" w="lg" len="lg"/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36 - Έλλειψη">
                <a:extLst>
                  <a:ext uri="{FF2B5EF4-FFF2-40B4-BE49-F238E27FC236}">
                    <a16:creationId xmlns:a16="http://schemas.microsoft.com/office/drawing/2014/main" id="{5631C494-2E27-4AE4-B37B-0BB68252265A}"/>
                  </a:ext>
                </a:extLst>
              </p:cNvPr>
              <p:cNvSpPr/>
              <p:nvPr/>
            </p:nvSpPr>
            <p:spPr>
              <a:xfrm>
                <a:off x="1237183" y="3385220"/>
                <a:ext cx="935259" cy="943975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17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rgbClr val="002060"/>
                    </a:solidFill>
                  </a:rPr>
                  <a:t>V</a:t>
                </a:r>
                <a:r>
                  <a:rPr lang="el-GR" baseline="-25000" dirty="0">
                    <a:solidFill>
                      <a:srgbClr val="002060"/>
                    </a:solidFill>
                  </a:rPr>
                  <a:t>1</a:t>
                </a:r>
              </a:p>
            </p:txBody>
          </p:sp>
        </p:grpSp>
        <p:grpSp>
          <p:nvGrpSpPr>
            <p:cNvPr id="21" name="33 - Ομάδα">
              <a:extLst>
                <a:ext uri="{FF2B5EF4-FFF2-40B4-BE49-F238E27FC236}">
                  <a16:creationId xmlns:a16="http://schemas.microsoft.com/office/drawing/2014/main" id="{8CB67DDD-93FB-4A37-A718-00125A8EBCF1}"/>
                </a:ext>
              </a:extLst>
            </p:cNvPr>
            <p:cNvGrpSpPr/>
            <p:nvPr/>
          </p:nvGrpSpPr>
          <p:grpSpPr>
            <a:xfrm>
              <a:off x="4086823" y="5066593"/>
              <a:ext cx="1364216" cy="1463470"/>
              <a:chOff x="991275" y="2837551"/>
              <a:chExt cx="1364216" cy="1463470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cxnSp>
            <p:nvCxnSpPr>
              <p:cNvPr id="22" name="34 - Ευθεία γραμμή σύνδεσης">
                <a:extLst>
                  <a:ext uri="{FF2B5EF4-FFF2-40B4-BE49-F238E27FC236}">
                    <a16:creationId xmlns:a16="http://schemas.microsoft.com/office/drawing/2014/main" id="{6B7B3540-5286-4C67-ACDE-18D16296A66C}"/>
                  </a:ext>
                </a:extLst>
              </p:cNvPr>
              <p:cNvCxnSpPr>
                <a:cxnSpLocks/>
                <a:endCxn id="24" idx="2"/>
              </p:cNvCxnSpPr>
              <p:nvPr/>
            </p:nvCxnSpPr>
            <p:spPr>
              <a:xfrm rot="16200000" flipH="1">
                <a:off x="613511" y="3215315"/>
                <a:ext cx="991739" cy="236212"/>
              </a:xfrm>
              <a:prstGeom prst="bentConnector2">
                <a:avLst/>
              </a:prstGeom>
              <a:ln w="31750">
                <a:solidFill>
                  <a:srgbClr val="C00000"/>
                </a:solidFill>
                <a:headEnd type="oval" w="lg" len="lg"/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35 - Ευθεία γραμμή σύνδεσης">
                <a:extLst>
                  <a:ext uri="{FF2B5EF4-FFF2-40B4-BE49-F238E27FC236}">
                    <a16:creationId xmlns:a16="http://schemas.microsoft.com/office/drawing/2014/main" id="{40F538A0-22C1-484A-8FA6-48EAEE21BD0C}"/>
                  </a:ext>
                </a:extLst>
              </p:cNvPr>
              <p:cNvCxnSpPr>
                <a:cxnSpLocks/>
                <a:stCxn id="24" idx="6"/>
              </p:cNvCxnSpPr>
              <p:nvPr/>
            </p:nvCxnSpPr>
            <p:spPr>
              <a:xfrm flipV="1">
                <a:off x="2162746" y="2858876"/>
                <a:ext cx="192745" cy="970416"/>
              </a:xfrm>
              <a:prstGeom prst="bentConnector2">
                <a:avLst/>
              </a:prstGeom>
              <a:ln w="31750">
                <a:solidFill>
                  <a:srgbClr val="C00000"/>
                </a:solidFill>
                <a:tailEnd type="oval" w="lg" len="lg"/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36 - Έλλειψη">
                <a:extLst>
                  <a:ext uri="{FF2B5EF4-FFF2-40B4-BE49-F238E27FC236}">
                    <a16:creationId xmlns:a16="http://schemas.microsoft.com/office/drawing/2014/main" id="{85141929-8F80-42E0-9549-767E7041A93D}"/>
                  </a:ext>
                </a:extLst>
              </p:cNvPr>
              <p:cNvSpPr/>
              <p:nvPr/>
            </p:nvSpPr>
            <p:spPr>
              <a:xfrm>
                <a:off x="1227487" y="3357562"/>
                <a:ext cx="935259" cy="943459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17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rgbClr val="002060"/>
                    </a:solidFill>
                  </a:rPr>
                  <a:t>V</a:t>
                </a:r>
                <a:r>
                  <a:rPr lang="el-GR" baseline="-25000" dirty="0">
                    <a:solidFill>
                      <a:srgbClr val="002060"/>
                    </a:solidFill>
                  </a:rPr>
                  <a:t>1</a:t>
                </a:r>
              </a:p>
            </p:txBody>
          </p:sp>
        </p:grpSp>
        <p:cxnSp>
          <p:nvCxnSpPr>
            <p:cNvPr id="25" name="Γραμμή σύνδεσης: Γωνιώδης 24">
              <a:extLst>
                <a:ext uri="{FF2B5EF4-FFF2-40B4-BE49-F238E27FC236}">
                  <a16:creationId xmlns:a16="http://schemas.microsoft.com/office/drawing/2014/main" id="{04C91C61-04C8-48B3-ACED-32393705D71E}"/>
                </a:ext>
              </a:extLst>
            </p:cNvPr>
            <p:cNvCxnSpPr/>
            <p:nvPr/>
          </p:nvCxnSpPr>
          <p:spPr>
            <a:xfrm>
              <a:off x="1515099" y="4357694"/>
              <a:ext cx="2571723" cy="708899"/>
            </a:xfrm>
            <a:prstGeom prst="bentConnector3">
              <a:avLst>
                <a:gd name="adj1" fmla="val -79"/>
              </a:avLst>
            </a:prstGeom>
            <a:ln w="38100">
              <a:solidFill>
                <a:srgbClr val="996633"/>
              </a:solidFill>
              <a:headEnd type="oval" w="lg" len="lg"/>
              <a:tailEnd type="oval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prstMaterial="plastic">
              <a:bevelT w="152400"/>
              <a:bevelB/>
            </a:sp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Γραμμή σύνδεσης: Γωνιώδης 25">
              <a:extLst>
                <a:ext uri="{FF2B5EF4-FFF2-40B4-BE49-F238E27FC236}">
                  <a16:creationId xmlns:a16="http://schemas.microsoft.com/office/drawing/2014/main" id="{D1F8F6A3-C2CF-4FB3-BDCC-1216AA1F0F54}"/>
                </a:ext>
              </a:extLst>
            </p:cNvPr>
            <p:cNvCxnSpPr/>
            <p:nvPr/>
          </p:nvCxnSpPr>
          <p:spPr>
            <a:xfrm rot="10800000" flipV="1">
              <a:off x="1515099" y="1295609"/>
              <a:ext cx="1773636" cy="1204695"/>
            </a:xfrm>
            <a:prstGeom prst="bentConnector3">
              <a:avLst>
                <a:gd name="adj1" fmla="val 100103"/>
              </a:avLst>
            </a:prstGeom>
            <a:ln w="38100">
              <a:solidFill>
                <a:srgbClr val="996633"/>
              </a:solidFill>
              <a:headEnd type="oval" w="lg" len="lg"/>
              <a:tailEnd type="oval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prstMaterial="plastic">
              <a:bevelT w="152400"/>
              <a:bevelB/>
            </a:sp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Γραμμή σύνδεσης: Γωνιώδης 26">
              <a:extLst>
                <a:ext uri="{FF2B5EF4-FFF2-40B4-BE49-F238E27FC236}">
                  <a16:creationId xmlns:a16="http://schemas.microsoft.com/office/drawing/2014/main" id="{113FC957-44D9-4617-A0ED-961CA74D9765}"/>
                </a:ext>
              </a:extLst>
            </p:cNvPr>
            <p:cNvCxnSpPr>
              <a:cxnSpLocks/>
              <a:endCxn id="16" idx="20"/>
            </p:cNvCxnSpPr>
            <p:nvPr/>
          </p:nvCxnSpPr>
          <p:spPr>
            <a:xfrm rot="10800000">
              <a:off x="5884353" y="1250249"/>
              <a:ext cx="1807365" cy="1344521"/>
            </a:xfrm>
            <a:prstGeom prst="bentConnector3">
              <a:avLst>
                <a:gd name="adj1" fmla="val 444"/>
              </a:avLst>
            </a:prstGeom>
            <a:ln w="38100">
              <a:solidFill>
                <a:srgbClr val="996633"/>
              </a:solidFill>
              <a:headEnd type="oval" w="lg" len="lg"/>
              <a:tailEnd type="oval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prstMaterial="plastic">
              <a:bevelT w="152400"/>
              <a:bevelB/>
            </a:sp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Γραμμή σύνδεσης: Γωνιώδης 27">
              <a:extLst>
                <a:ext uri="{FF2B5EF4-FFF2-40B4-BE49-F238E27FC236}">
                  <a16:creationId xmlns:a16="http://schemas.microsoft.com/office/drawing/2014/main" id="{DFD7D6AE-D549-4D7C-963C-CF11AEDB7F66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5451039" y="4250536"/>
              <a:ext cx="2249300" cy="824681"/>
            </a:xfrm>
            <a:prstGeom prst="bentConnector3">
              <a:avLst>
                <a:gd name="adj1" fmla="val 186"/>
              </a:avLst>
            </a:prstGeom>
            <a:ln w="38100">
              <a:solidFill>
                <a:srgbClr val="996633"/>
              </a:solidFill>
              <a:headEnd type="oval" w="lg" len="lg"/>
              <a:tailEnd type="oval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prstMaterial="plastic">
              <a:bevelT w="152400"/>
              <a:bevelB/>
            </a:sp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Ομάδα 31">
            <a:extLst>
              <a:ext uri="{FF2B5EF4-FFF2-40B4-BE49-F238E27FC236}">
                <a16:creationId xmlns:a16="http://schemas.microsoft.com/office/drawing/2014/main" id="{D7102C40-E808-434A-AA8D-15974175A690}"/>
              </a:ext>
            </a:extLst>
          </p:cNvPr>
          <p:cNvGrpSpPr/>
          <p:nvPr/>
        </p:nvGrpSpPr>
        <p:grpSpPr>
          <a:xfrm>
            <a:off x="4643439" y="642918"/>
            <a:ext cx="4048407" cy="3363746"/>
            <a:chOff x="1166536" y="1136824"/>
            <a:chExt cx="6625166" cy="5393239"/>
          </a:xfrm>
        </p:grpSpPr>
        <p:grpSp>
          <p:nvGrpSpPr>
            <p:cNvPr id="31" name="25 - Ομάδα">
              <a:extLst>
                <a:ext uri="{FF2B5EF4-FFF2-40B4-BE49-F238E27FC236}">
                  <a16:creationId xmlns:a16="http://schemas.microsoft.com/office/drawing/2014/main" id="{87FE1BC1-2629-472D-A28F-762F5AB1B5B7}"/>
                </a:ext>
              </a:extLst>
            </p:cNvPr>
            <p:cNvGrpSpPr/>
            <p:nvPr/>
          </p:nvGrpSpPr>
          <p:grpSpPr>
            <a:xfrm>
              <a:off x="4086822" y="4780841"/>
              <a:ext cx="1357322" cy="571504"/>
              <a:chOff x="785786" y="2357430"/>
              <a:chExt cx="1357322" cy="571504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cxnSp>
            <p:nvCxnSpPr>
              <p:cNvPr id="55" name="11 - Ευθεία γραμμή σύνδεσης">
                <a:extLst>
                  <a:ext uri="{FF2B5EF4-FFF2-40B4-BE49-F238E27FC236}">
                    <a16:creationId xmlns:a16="http://schemas.microsoft.com/office/drawing/2014/main" id="{A0168AE2-A592-4ABB-9008-715E5D1131AC}"/>
                  </a:ext>
                </a:extLst>
              </p:cNvPr>
              <p:cNvCxnSpPr/>
              <p:nvPr/>
            </p:nvCxnSpPr>
            <p:spPr>
              <a:xfrm>
                <a:off x="785786" y="2643182"/>
                <a:ext cx="642942" cy="0"/>
              </a:xfrm>
              <a:prstGeom prst="line">
                <a:avLst/>
              </a:prstGeom>
              <a:ln w="31750">
                <a:solidFill>
                  <a:srgbClr val="C00000"/>
                </a:solidFill>
                <a:headEnd type="oval" w="lg" len="lg"/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14 - Ευθεία γραμμή σύνδεσης">
                <a:extLst>
                  <a:ext uri="{FF2B5EF4-FFF2-40B4-BE49-F238E27FC236}">
                    <a16:creationId xmlns:a16="http://schemas.microsoft.com/office/drawing/2014/main" id="{3541C4EA-A3C5-4C32-BBCF-3FA1CA50311A}"/>
                  </a:ext>
                </a:extLst>
              </p:cNvPr>
              <p:cNvCxnSpPr/>
              <p:nvPr/>
            </p:nvCxnSpPr>
            <p:spPr>
              <a:xfrm>
                <a:off x="1571604" y="2651808"/>
                <a:ext cx="571504" cy="0"/>
              </a:xfrm>
              <a:prstGeom prst="line">
                <a:avLst/>
              </a:prstGeom>
              <a:ln w="31750">
                <a:solidFill>
                  <a:srgbClr val="C00000"/>
                </a:solidFill>
                <a:tailEnd type="oval" w="lg" len="lg"/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18 - Ευθεία γραμμή σύνδεσης">
                <a:extLst>
                  <a:ext uri="{FF2B5EF4-FFF2-40B4-BE49-F238E27FC236}">
                    <a16:creationId xmlns:a16="http://schemas.microsoft.com/office/drawing/2014/main" id="{8EA9CE7B-F230-46D9-BA62-14D688BA240F}"/>
                  </a:ext>
                </a:extLst>
              </p:cNvPr>
              <p:cNvCxnSpPr/>
              <p:nvPr/>
            </p:nvCxnSpPr>
            <p:spPr>
              <a:xfrm rot="5400000">
                <a:off x="1142976" y="2643182"/>
                <a:ext cx="571504" cy="0"/>
              </a:xfrm>
              <a:prstGeom prst="line">
                <a:avLst/>
              </a:prstGeom>
              <a:ln w="31750">
                <a:solidFill>
                  <a:srgbClr val="C00000"/>
                </a:solidFill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57 - Ευθεία γραμμή σύνδεσης">
                <a:extLst>
                  <a:ext uri="{FF2B5EF4-FFF2-40B4-BE49-F238E27FC236}">
                    <a16:creationId xmlns:a16="http://schemas.microsoft.com/office/drawing/2014/main" id="{08D037BF-C8FE-4DA2-805C-EF777540570D}"/>
                  </a:ext>
                </a:extLst>
              </p:cNvPr>
              <p:cNvCxnSpPr/>
              <p:nvPr/>
            </p:nvCxnSpPr>
            <p:spPr>
              <a:xfrm rot="5400000">
                <a:off x="1428728" y="2651808"/>
                <a:ext cx="285752" cy="0"/>
              </a:xfrm>
              <a:prstGeom prst="line">
                <a:avLst/>
              </a:prstGeom>
              <a:ln w="69850">
                <a:solidFill>
                  <a:srgbClr val="C00000"/>
                </a:solidFill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32 - Ομάδα">
              <a:extLst>
                <a:ext uri="{FF2B5EF4-FFF2-40B4-BE49-F238E27FC236}">
                  <a16:creationId xmlns:a16="http://schemas.microsoft.com/office/drawing/2014/main" id="{F28C94D1-8781-4460-9983-BABA4B3146D9}"/>
                </a:ext>
              </a:extLst>
            </p:cNvPr>
            <p:cNvGrpSpPr/>
            <p:nvPr/>
          </p:nvGrpSpPr>
          <p:grpSpPr>
            <a:xfrm rot="16200000">
              <a:off x="595032" y="3071813"/>
              <a:ext cx="1857387" cy="714380"/>
              <a:chOff x="785784" y="3357562"/>
              <a:chExt cx="1857387" cy="714380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cxnSp>
            <p:nvCxnSpPr>
              <p:cNvPr id="52" name="27 - Ευθεία γραμμή σύνδεσης">
                <a:extLst>
                  <a:ext uri="{FF2B5EF4-FFF2-40B4-BE49-F238E27FC236}">
                    <a16:creationId xmlns:a16="http://schemas.microsoft.com/office/drawing/2014/main" id="{4C73FA0A-2DB4-4B04-AD2B-2814D84A7FAC}"/>
                  </a:ext>
                </a:extLst>
              </p:cNvPr>
              <p:cNvCxnSpPr>
                <a:cxnSpLocks/>
                <a:endCxn id="54" idx="2"/>
              </p:cNvCxnSpPr>
              <p:nvPr/>
            </p:nvCxnSpPr>
            <p:spPr>
              <a:xfrm rot="5400000" flipV="1">
                <a:off x="1067224" y="3424687"/>
                <a:ext cx="8626" cy="571505"/>
              </a:xfrm>
              <a:prstGeom prst="line">
                <a:avLst/>
              </a:prstGeom>
              <a:ln w="31750">
                <a:solidFill>
                  <a:srgbClr val="C00000"/>
                </a:solidFill>
                <a:headEnd type="oval" w="lg" len="lg"/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28 - Ευθεία γραμμή σύνδεσης">
                <a:extLst>
                  <a:ext uri="{FF2B5EF4-FFF2-40B4-BE49-F238E27FC236}">
                    <a16:creationId xmlns:a16="http://schemas.microsoft.com/office/drawing/2014/main" id="{07A8F3DA-E1C5-4526-B39C-6A387B1AC195}"/>
                  </a:ext>
                </a:extLst>
              </p:cNvPr>
              <p:cNvCxnSpPr>
                <a:cxnSpLocks/>
                <a:stCxn id="54" idx="6"/>
              </p:cNvCxnSpPr>
              <p:nvPr/>
            </p:nvCxnSpPr>
            <p:spPr>
              <a:xfrm rot="5400000" flipH="1" flipV="1">
                <a:off x="2353109" y="3424691"/>
                <a:ext cx="8624" cy="571500"/>
              </a:xfrm>
              <a:prstGeom prst="line">
                <a:avLst/>
              </a:prstGeom>
              <a:ln w="31750">
                <a:solidFill>
                  <a:srgbClr val="C00000"/>
                </a:solidFill>
                <a:tailEnd type="oval" w="lg" len="lg"/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31 - Έλλειψη">
                <a:extLst>
                  <a:ext uri="{FF2B5EF4-FFF2-40B4-BE49-F238E27FC236}">
                    <a16:creationId xmlns:a16="http://schemas.microsoft.com/office/drawing/2014/main" id="{990FF208-7788-4567-BDDD-65D10D781AFE}"/>
                  </a:ext>
                </a:extLst>
              </p:cNvPr>
              <p:cNvSpPr/>
              <p:nvPr/>
            </p:nvSpPr>
            <p:spPr>
              <a:xfrm>
                <a:off x="1357290" y="3357562"/>
                <a:ext cx="714380" cy="714380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  <a:alpha val="96000"/>
                </a:schemeClr>
              </a:solidFill>
              <a:ln w="317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" rtlCol="0" anchor="ctr"/>
              <a:lstStyle/>
              <a:p>
                <a:pPr algn="ctr"/>
                <a:r>
                  <a:rPr lang="en-US" dirty="0">
                    <a:solidFill>
                      <a:srgbClr val="002060"/>
                    </a:solidFill>
                  </a:rPr>
                  <a:t>A</a:t>
                </a:r>
                <a:r>
                  <a:rPr lang="el-GR" baseline="-25000" dirty="0">
                    <a:solidFill>
                      <a:srgbClr val="002060"/>
                    </a:solidFill>
                  </a:rPr>
                  <a:t>2</a:t>
                </a:r>
              </a:p>
            </p:txBody>
          </p:sp>
        </p:grpSp>
        <p:grpSp>
          <p:nvGrpSpPr>
            <p:cNvPr id="34" name="7 - Ομάδα">
              <a:extLst>
                <a:ext uri="{FF2B5EF4-FFF2-40B4-BE49-F238E27FC236}">
                  <a16:creationId xmlns:a16="http://schemas.microsoft.com/office/drawing/2014/main" id="{D9DDC6EA-963E-4A44-805E-FEF12E113FAF}"/>
                </a:ext>
              </a:extLst>
            </p:cNvPr>
            <p:cNvGrpSpPr/>
            <p:nvPr/>
          </p:nvGrpSpPr>
          <p:grpSpPr>
            <a:xfrm rot="5400000">
              <a:off x="6893887" y="3340031"/>
              <a:ext cx="1643074" cy="152557"/>
              <a:chOff x="642910" y="2051761"/>
              <a:chExt cx="1643074" cy="152557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cxnSp>
            <p:nvCxnSpPr>
              <p:cNvPr id="48" name="10 - Ευθεία γραμμή σύνδεσης">
                <a:extLst>
                  <a:ext uri="{FF2B5EF4-FFF2-40B4-BE49-F238E27FC236}">
                    <a16:creationId xmlns:a16="http://schemas.microsoft.com/office/drawing/2014/main" id="{586597AD-B5C5-4335-AF63-E3E70FBE73F4}"/>
                  </a:ext>
                </a:extLst>
              </p:cNvPr>
              <p:cNvCxnSpPr/>
              <p:nvPr/>
            </p:nvCxnSpPr>
            <p:spPr>
              <a:xfrm>
                <a:off x="642910" y="2143116"/>
                <a:ext cx="571504" cy="0"/>
              </a:xfrm>
              <a:prstGeom prst="line">
                <a:avLst/>
              </a:prstGeom>
              <a:ln w="31750">
                <a:solidFill>
                  <a:srgbClr val="C00000"/>
                </a:solidFill>
                <a:headEnd type="oval" w="lg" len="lg"/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48 - Ευθεία γραμμή σύνδεσης">
                <a:extLst>
                  <a:ext uri="{FF2B5EF4-FFF2-40B4-BE49-F238E27FC236}">
                    <a16:creationId xmlns:a16="http://schemas.microsoft.com/office/drawing/2014/main" id="{C9FADB06-414E-42E1-9BA4-52CE50D94F38}"/>
                  </a:ext>
                </a:extLst>
              </p:cNvPr>
              <p:cNvCxnSpPr/>
              <p:nvPr/>
            </p:nvCxnSpPr>
            <p:spPr>
              <a:xfrm>
                <a:off x="1714480" y="2143116"/>
                <a:ext cx="571504" cy="0"/>
              </a:xfrm>
              <a:prstGeom prst="line">
                <a:avLst/>
              </a:prstGeom>
              <a:ln w="31750">
                <a:solidFill>
                  <a:srgbClr val="C00000"/>
                </a:solidFill>
                <a:tailEnd type="oval" w="lg" len="lg"/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15 - Ευθεία γραμμή σύνδεσης">
                <a:extLst>
                  <a:ext uri="{FF2B5EF4-FFF2-40B4-BE49-F238E27FC236}">
                    <a16:creationId xmlns:a16="http://schemas.microsoft.com/office/drawing/2014/main" id="{CF673226-C5E1-474A-B7CD-32EFD46776CF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1430165" y="1827305"/>
                <a:ext cx="91272" cy="540184"/>
              </a:xfrm>
              <a:prstGeom prst="line">
                <a:avLst/>
              </a:prstGeom>
              <a:ln w="31750">
                <a:solidFill>
                  <a:srgbClr val="C00000"/>
                </a:solidFill>
                <a:tailEnd type="none" w="sm" len="sm"/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17 - Ισοσκελές τρίγωνο">
                <a:extLst>
                  <a:ext uri="{FF2B5EF4-FFF2-40B4-BE49-F238E27FC236}">
                    <a16:creationId xmlns:a16="http://schemas.microsoft.com/office/drawing/2014/main" id="{94918704-E76E-4DDD-AA99-0E61DF11812D}"/>
                  </a:ext>
                </a:extLst>
              </p:cNvPr>
              <p:cNvSpPr/>
              <p:nvPr/>
            </p:nvSpPr>
            <p:spPr>
              <a:xfrm rot="10191333">
                <a:off x="1583023" y="2083491"/>
                <a:ext cx="190879" cy="120827"/>
              </a:xfrm>
              <a:prstGeom prst="triangle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 dirty="0"/>
              </a:p>
            </p:txBody>
          </p:sp>
        </p:grpSp>
        <p:sp>
          <p:nvSpPr>
            <p:cNvPr id="35" name="8 - Ελεύθερη σχεδίαση">
              <a:extLst>
                <a:ext uri="{FF2B5EF4-FFF2-40B4-BE49-F238E27FC236}">
                  <a16:creationId xmlns:a16="http://schemas.microsoft.com/office/drawing/2014/main" id="{90269040-E40B-48DF-8E32-323D5CBACC98}"/>
                </a:ext>
              </a:extLst>
            </p:cNvPr>
            <p:cNvSpPr/>
            <p:nvPr/>
          </p:nvSpPr>
          <p:spPr>
            <a:xfrm>
              <a:off x="3291286" y="1136824"/>
              <a:ext cx="2606433" cy="315066"/>
            </a:xfrm>
            <a:custGeom>
              <a:avLst/>
              <a:gdLst>
                <a:gd name="connsiteX0" fmla="*/ 0 w 2049518"/>
                <a:gd name="connsiteY0" fmla="*/ 157655 h 262758"/>
                <a:gd name="connsiteX1" fmla="*/ 430924 w 2049518"/>
                <a:gd name="connsiteY1" fmla="*/ 157655 h 262758"/>
                <a:gd name="connsiteX2" fmla="*/ 504497 w 2049518"/>
                <a:gd name="connsiteY2" fmla="*/ 0 h 262758"/>
                <a:gd name="connsiteX3" fmla="*/ 578069 w 2049518"/>
                <a:gd name="connsiteY3" fmla="*/ 262758 h 262758"/>
                <a:gd name="connsiteX4" fmla="*/ 641131 w 2049518"/>
                <a:gd name="connsiteY4" fmla="*/ 0 h 262758"/>
                <a:gd name="connsiteX5" fmla="*/ 714704 w 2049518"/>
                <a:gd name="connsiteY5" fmla="*/ 262758 h 262758"/>
                <a:gd name="connsiteX6" fmla="*/ 788276 w 2049518"/>
                <a:gd name="connsiteY6" fmla="*/ 0 h 262758"/>
                <a:gd name="connsiteX7" fmla="*/ 851338 w 2049518"/>
                <a:gd name="connsiteY7" fmla="*/ 252248 h 262758"/>
                <a:gd name="connsiteX8" fmla="*/ 935421 w 2049518"/>
                <a:gd name="connsiteY8" fmla="*/ 0 h 262758"/>
                <a:gd name="connsiteX9" fmla="*/ 998483 w 2049518"/>
                <a:gd name="connsiteY9" fmla="*/ 241738 h 262758"/>
                <a:gd name="connsiteX10" fmla="*/ 1072056 w 2049518"/>
                <a:gd name="connsiteY10" fmla="*/ 0 h 262758"/>
                <a:gd name="connsiteX11" fmla="*/ 1145628 w 2049518"/>
                <a:gd name="connsiteY11" fmla="*/ 252248 h 262758"/>
                <a:gd name="connsiteX12" fmla="*/ 1208690 w 2049518"/>
                <a:gd name="connsiteY12" fmla="*/ 0 h 262758"/>
                <a:gd name="connsiteX13" fmla="*/ 1282262 w 2049518"/>
                <a:gd name="connsiteY13" fmla="*/ 241738 h 262758"/>
                <a:gd name="connsiteX14" fmla="*/ 1345324 w 2049518"/>
                <a:gd name="connsiteY14" fmla="*/ 0 h 262758"/>
                <a:gd name="connsiteX15" fmla="*/ 1418897 w 2049518"/>
                <a:gd name="connsiteY15" fmla="*/ 241738 h 262758"/>
                <a:gd name="connsiteX16" fmla="*/ 1481959 w 2049518"/>
                <a:gd name="connsiteY16" fmla="*/ 0 h 262758"/>
                <a:gd name="connsiteX17" fmla="*/ 1555531 w 2049518"/>
                <a:gd name="connsiteY17" fmla="*/ 241738 h 262758"/>
                <a:gd name="connsiteX18" fmla="*/ 1629104 w 2049518"/>
                <a:gd name="connsiteY18" fmla="*/ 94593 h 262758"/>
                <a:gd name="connsiteX19" fmla="*/ 2049518 w 2049518"/>
                <a:gd name="connsiteY19" fmla="*/ 94593 h 262758"/>
                <a:gd name="connsiteX20" fmla="*/ 2039007 w 2049518"/>
                <a:gd name="connsiteY20" fmla="*/ 94593 h 262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049518" h="262758">
                  <a:moveTo>
                    <a:pt x="0" y="157655"/>
                  </a:moveTo>
                  <a:lnTo>
                    <a:pt x="430924" y="157655"/>
                  </a:lnTo>
                  <a:lnTo>
                    <a:pt x="504497" y="0"/>
                  </a:lnTo>
                  <a:lnTo>
                    <a:pt x="578069" y="262758"/>
                  </a:lnTo>
                  <a:lnTo>
                    <a:pt x="641131" y="0"/>
                  </a:lnTo>
                  <a:lnTo>
                    <a:pt x="714704" y="262758"/>
                  </a:lnTo>
                  <a:lnTo>
                    <a:pt x="788276" y="0"/>
                  </a:lnTo>
                  <a:lnTo>
                    <a:pt x="851338" y="252248"/>
                  </a:lnTo>
                  <a:lnTo>
                    <a:pt x="935421" y="0"/>
                  </a:lnTo>
                  <a:lnTo>
                    <a:pt x="998483" y="241738"/>
                  </a:lnTo>
                  <a:lnTo>
                    <a:pt x="1072056" y="0"/>
                  </a:lnTo>
                  <a:lnTo>
                    <a:pt x="1145628" y="252248"/>
                  </a:lnTo>
                  <a:lnTo>
                    <a:pt x="1208690" y="0"/>
                  </a:lnTo>
                  <a:lnTo>
                    <a:pt x="1282262" y="241738"/>
                  </a:lnTo>
                  <a:lnTo>
                    <a:pt x="1345324" y="0"/>
                  </a:lnTo>
                  <a:lnTo>
                    <a:pt x="1418897" y="241738"/>
                  </a:lnTo>
                  <a:lnTo>
                    <a:pt x="1481959" y="0"/>
                  </a:lnTo>
                  <a:lnTo>
                    <a:pt x="1555531" y="241738"/>
                  </a:lnTo>
                  <a:lnTo>
                    <a:pt x="1629104" y="94593"/>
                  </a:lnTo>
                  <a:lnTo>
                    <a:pt x="2049518" y="94593"/>
                  </a:lnTo>
                  <a:lnTo>
                    <a:pt x="2039007" y="94593"/>
                  </a:lnTo>
                </a:path>
              </a:pathLst>
            </a:custGeom>
            <a:ln w="31750" cap="flat">
              <a:solidFill>
                <a:srgbClr val="C00000"/>
              </a:solidFill>
              <a:bevel/>
              <a:headEnd type="oval" w="lg" len="lg"/>
              <a:tailEnd type="oval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36" name="33 - Ομάδα">
              <a:extLst>
                <a:ext uri="{FF2B5EF4-FFF2-40B4-BE49-F238E27FC236}">
                  <a16:creationId xmlns:a16="http://schemas.microsoft.com/office/drawing/2014/main" id="{FB310C7B-4AE4-474D-A7EB-4C0447D86669}"/>
                </a:ext>
              </a:extLst>
            </p:cNvPr>
            <p:cNvGrpSpPr/>
            <p:nvPr/>
          </p:nvGrpSpPr>
          <p:grpSpPr>
            <a:xfrm>
              <a:off x="3284482" y="1268762"/>
              <a:ext cx="2611042" cy="1357078"/>
              <a:chOff x="359090" y="2934583"/>
              <a:chExt cx="2611042" cy="1357078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cxnSp>
            <p:nvCxnSpPr>
              <p:cNvPr id="45" name="34 - Ευθεία γραμμή σύνδεσης">
                <a:extLst>
                  <a:ext uri="{FF2B5EF4-FFF2-40B4-BE49-F238E27FC236}">
                    <a16:creationId xmlns:a16="http://schemas.microsoft.com/office/drawing/2014/main" id="{DCBBB0FA-443D-4BC7-A564-F4C8F80477A5}"/>
                  </a:ext>
                </a:extLst>
              </p:cNvPr>
              <p:cNvCxnSpPr>
                <a:cxnSpLocks/>
                <a:endCxn id="47" idx="2"/>
              </p:cNvCxnSpPr>
              <p:nvPr/>
            </p:nvCxnSpPr>
            <p:spPr>
              <a:xfrm>
                <a:off x="359090" y="2947279"/>
                <a:ext cx="921645" cy="877332"/>
              </a:xfrm>
              <a:prstGeom prst="bentConnector3">
                <a:avLst>
                  <a:gd name="adj1" fmla="val 2065"/>
                </a:avLst>
              </a:prstGeom>
              <a:ln w="31750">
                <a:solidFill>
                  <a:srgbClr val="C00000"/>
                </a:solidFill>
                <a:headEnd type="oval" w="lg" len="lg"/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35 - Ευθεία γραμμή σύνδεσης">
                <a:extLst>
                  <a:ext uri="{FF2B5EF4-FFF2-40B4-BE49-F238E27FC236}">
                    <a16:creationId xmlns:a16="http://schemas.microsoft.com/office/drawing/2014/main" id="{DD4E98A3-80EC-40C1-966B-D2AAC4FA006D}"/>
                  </a:ext>
                </a:extLst>
              </p:cNvPr>
              <p:cNvCxnSpPr>
                <a:cxnSpLocks/>
                <a:stCxn id="47" idx="6"/>
              </p:cNvCxnSpPr>
              <p:nvPr/>
            </p:nvCxnSpPr>
            <p:spPr>
              <a:xfrm flipV="1">
                <a:off x="2215993" y="2934583"/>
                <a:ext cx="754139" cy="890029"/>
              </a:xfrm>
              <a:prstGeom prst="bentConnector2">
                <a:avLst/>
              </a:prstGeom>
              <a:ln w="31750">
                <a:solidFill>
                  <a:srgbClr val="C00000"/>
                </a:solidFill>
                <a:tailEnd type="oval" w="lg" len="lg"/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36 - Έλλειψη">
                <a:extLst>
                  <a:ext uri="{FF2B5EF4-FFF2-40B4-BE49-F238E27FC236}">
                    <a16:creationId xmlns:a16="http://schemas.microsoft.com/office/drawing/2014/main" id="{5631C494-2E27-4AE4-B37B-0BB68252265A}"/>
                  </a:ext>
                </a:extLst>
              </p:cNvPr>
              <p:cNvSpPr/>
              <p:nvPr/>
            </p:nvSpPr>
            <p:spPr>
              <a:xfrm>
                <a:off x="1280735" y="3357562"/>
                <a:ext cx="935259" cy="934099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17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rgbClr val="002060"/>
                    </a:solidFill>
                  </a:rPr>
                  <a:t>V</a:t>
                </a:r>
                <a:r>
                  <a:rPr lang="el-GR" baseline="-25000" dirty="0">
                    <a:solidFill>
                      <a:srgbClr val="002060"/>
                    </a:solidFill>
                  </a:rPr>
                  <a:t>2</a:t>
                </a:r>
              </a:p>
            </p:txBody>
          </p:sp>
        </p:grpSp>
        <p:grpSp>
          <p:nvGrpSpPr>
            <p:cNvPr id="37" name="33 - Ομάδα">
              <a:extLst>
                <a:ext uri="{FF2B5EF4-FFF2-40B4-BE49-F238E27FC236}">
                  <a16:creationId xmlns:a16="http://schemas.microsoft.com/office/drawing/2014/main" id="{8CB67DDD-93FB-4A37-A718-00125A8EBCF1}"/>
                </a:ext>
              </a:extLst>
            </p:cNvPr>
            <p:cNvGrpSpPr/>
            <p:nvPr/>
          </p:nvGrpSpPr>
          <p:grpSpPr>
            <a:xfrm>
              <a:off x="4107030" y="5066595"/>
              <a:ext cx="1364215" cy="1463468"/>
              <a:chOff x="1011482" y="2837553"/>
              <a:chExt cx="1364215" cy="1463468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cxnSp>
            <p:nvCxnSpPr>
              <p:cNvPr id="42" name="34 - Ευθεία γραμμή σύνδεσης">
                <a:extLst>
                  <a:ext uri="{FF2B5EF4-FFF2-40B4-BE49-F238E27FC236}">
                    <a16:creationId xmlns:a16="http://schemas.microsoft.com/office/drawing/2014/main" id="{6B7B3540-5286-4C67-ACDE-18D16296A66C}"/>
                  </a:ext>
                </a:extLst>
              </p:cNvPr>
              <p:cNvCxnSpPr>
                <a:cxnSpLocks/>
                <a:endCxn id="44" idx="2"/>
              </p:cNvCxnSpPr>
              <p:nvPr/>
            </p:nvCxnSpPr>
            <p:spPr>
              <a:xfrm rot="16200000" flipH="1">
                <a:off x="626152" y="3222883"/>
                <a:ext cx="991739" cy="221080"/>
              </a:xfrm>
              <a:prstGeom prst="bentConnector2">
                <a:avLst/>
              </a:prstGeom>
              <a:ln w="31750">
                <a:solidFill>
                  <a:srgbClr val="C00000"/>
                </a:solidFill>
                <a:headEnd type="oval" w="lg" len="lg"/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35 - Ευθεία γραμμή σύνδεσης">
                <a:extLst>
                  <a:ext uri="{FF2B5EF4-FFF2-40B4-BE49-F238E27FC236}">
                    <a16:creationId xmlns:a16="http://schemas.microsoft.com/office/drawing/2014/main" id="{40F538A0-22C1-484A-8FA6-48EAEE21BD0C}"/>
                  </a:ext>
                </a:extLst>
              </p:cNvPr>
              <p:cNvCxnSpPr>
                <a:cxnSpLocks/>
                <a:stCxn id="44" idx="6"/>
              </p:cNvCxnSpPr>
              <p:nvPr/>
            </p:nvCxnSpPr>
            <p:spPr>
              <a:xfrm flipV="1">
                <a:off x="2167819" y="2858876"/>
                <a:ext cx="207878" cy="970416"/>
              </a:xfrm>
              <a:prstGeom prst="bentConnector2">
                <a:avLst/>
              </a:prstGeom>
              <a:ln w="31750">
                <a:solidFill>
                  <a:srgbClr val="C00000"/>
                </a:solidFill>
                <a:tailEnd type="oval" w="lg" len="lg"/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36 - Έλλειψη">
                <a:extLst>
                  <a:ext uri="{FF2B5EF4-FFF2-40B4-BE49-F238E27FC236}">
                    <a16:creationId xmlns:a16="http://schemas.microsoft.com/office/drawing/2014/main" id="{85141929-8F80-42E0-9549-767E7041A93D}"/>
                  </a:ext>
                </a:extLst>
              </p:cNvPr>
              <p:cNvSpPr/>
              <p:nvPr/>
            </p:nvSpPr>
            <p:spPr>
              <a:xfrm>
                <a:off x="1232561" y="3357562"/>
                <a:ext cx="935259" cy="943459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17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rgbClr val="002060"/>
                    </a:solidFill>
                  </a:rPr>
                  <a:t>V</a:t>
                </a:r>
                <a:r>
                  <a:rPr lang="el-GR" baseline="-25000" dirty="0">
                    <a:solidFill>
                      <a:srgbClr val="002060"/>
                    </a:solidFill>
                  </a:rPr>
                  <a:t>2</a:t>
                </a:r>
              </a:p>
            </p:txBody>
          </p:sp>
        </p:grpSp>
        <p:cxnSp>
          <p:nvCxnSpPr>
            <p:cNvPr id="38" name="Γραμμή σύνδεσης: Γωνιώδης 24">
              <a:extLst>
                <a:ext uri="{FF2B5EF4-FFF2-40B4-BE49-F238E27FC236}">
                  <a16:creationId xmlns:a16="http://schemas.microsoft.com/office/drawing/2014/main" id="{04C91C61-04C8-48B3-ACED-32393705D71E}"/>
                </a:ext>
              </a:extLst>
            </p:cNvPr>
            <p:cNvCxnSpPr/>
            <p:nvPr/>
          </p:nvCxnSpPr>
          <p:spPr>
            <a:xfrm>
              <a:off x="1515099" y="4357694"/>
              <a:ext cx="2571723" cy="708899"/>
            </a:xfrm>
            <a:prstGeom prst="bentConnector3">
              <a:avLst>
                <a:gd name="adj1" fmla="val -79"/>
              </a:avLst>
            </a:prstGeom>
            <a:ln w="38100">
              <a:solidFill>
                <a:srgbClr val="996633"/>
              </a:solidFill>
              <a:headEnd type="oval" w="lg" len="lg"/>
              <a:tailEnd type="oval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prstMaterial="plastic">
              <a:bevelT w="152400"/>
              <a:bevelB/>
            </a:sp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Γραμμή σύνδεσης: Γωνιώδης 25">
              <a:extLst>
                <a:ext uri="{FF2B5EF4-FFF2-40B4-BE49-F238E27FC236}">
                  <a16:creationId xmlns:a16="http://schemas.microsoft.com/office/drawing/2014/main" id="{D1F8F6A3-C2CF-4FB3-BDCC-1216AA1F0F54}"/>
                </a:ext>
              </a:extLst>
            </p:cNvPr>
            <p:cNvCxnSpPr/>
            <p:nvPr/>
          </p:nvCxnSpPr>
          <p:spPr>
            <a:xfrm rot="10800000" flipV="1">
              <a:off x="1515099" y="1295609"/>
              <a:ext cx="1773636" cy="1204695"/>
            </a:xfrm>
            <a:prstGeom prst="bentConnector3">
              <a:avLst>
                <a:gd name="adj1" fmla="val 100103"/>
              </a:avLst>
            </a:prstGeom>
            <a:ln w="38100">
              <a:solidFill>
                <a:srgbClr val="996633"/>
              </a:solidFill>
              <a:headEnd type="oval" w="lg" len="lg"/>
              <a:tailEnd type="oval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prstMaterial="plastic">
              <a:bevelT w="152400"/>
              <a:bevelB/>
            </a:sp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Γραμμή σύνδεσης: Γωνιώδης 26">
              <a:extLst>
                <a:ext uri="{FF2B5EF4-FFF2-40B4-BE49-F238E27FC236}">
                  <a16:creationId xmlns:a16="http://schemas.microsoft.com/office/drawing/2014/main" id="{113FC957-44D9-4617-A0ED-961CA74D9765}"/>
                </a:ext>
              </a:extLst>
            </p:cNvPr>
            <p:cNvCxnSpPr>
              <a:cxnSpLocks/>
              <a:endCxn id="35" idx="20"/>
            </p:cNvCxnSpPr>
            <p:nvPr/>
          </p:nvCxnSpPr>
          <p:spPr>
            <a:xfrm rot="10800000">
              <a:off x="5884353" y="1250249"/>
              <a:ext cx="1807365" cy="1344521"/>
            </a:xfrm>
            <a:prstGeom prst="bentConnector3">
              <a:avLst>
                <a:gd name="adj1" fmla="val 444"/>
              </a:avLst>
            </a:prstGeom>
            <a:ln w="38100">
              <a:solidFill>
                <a:srgbClr val="996633"/>
              </a:solidFill>
              <a:headEnd type="oval" w="lg" len="lg"/>
              <a:tailEnd type="oval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prstMaterial="plastic">
              <a:bevelT w="152400"/>
              <a:bevelB/>
            </a:sp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Γραμμή σύνδεσης: Γωνιώδης 27">
              <a:extLst>
                <a:ext uri="{FF2B5EF4-FFF2-40B4-BE49-F238E27FC236}">
                  <a16:creationId xmlns:a16="http://schemas.microsoft.com/office/drawing/2014/main" id="{DFD7D6AE-D549-4D7C-963C-CF11AEDB7F66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5451039" y="4250536"/>
              <a:ext cx="2249300" cy="824681"/>
            </a:xfrm>
            <a:prstGeom prst="bentConnector3">
              <a:avLst>
                <a:gd name="adj1" fmla="val 186"/>
              </a:avLst>
            </a:prstGeom>
            <a:ln w="38100">
              <a:solidFill>
                <a:srgbClr val="996633"/>
              </a:solidFill>
              <a:headEnd type="oval" w="lg" len="lg"/>
              <a:tailEnd type="oval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prstMaterial="plastic">
              <a:bevelT w="152400"/>
              <a:bevelB/>
            </a:sp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58 - Διάγραμμα ροής: Αρχή/τέλος εργασίας"/>
          <p:cNvSpPr/>
          <p:nvPr/>
        </p:nvSpPr>
        <p:spPr>
          <a:xfrm>
            <a:off x="2071670" y="142852"/>
            <a:ext cx="1357322" cy="357190"/>
          </a:xfrm>
          <a:prstGeom prst="flowChartTermina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Δίπολο1</a:t>
            </a:r>
          </a:p>
        </p:txBody>
      </p:sp>
      <p:sp>
        <p:nvSpPr>
          <p:cNvPr id="60" name="59 - Διάγραμμα ροής: Αρχή/τέλος εργασίας"/>
          <p:cNvSpPr/>
          <p:nvPr/>
        </p:nvSpPr>
        <p:spPr>
          <a:xfrm>
            <a:off x="6072198" y="142852"/>
            <a:ext cx="1357322" cy="357190"/>
          </a:xfrm>
          <a:prstGeom prst="flowChartTermina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Δίπολο2</a:t>
            </a:r>
          </a:p>
        </p:txBody>
      </p:sp>
      <p:sp>
        <p:nvSpPr>
          <p:cNvPr id="67" name="66 - Στρογγυλεμένο ορθογώνιο"/>
          <p:cNvSpPr/>
          <p:nvPr/>
        </p:nvSpPr>
        <p:spPr>
          <a:xfrm>
            <a:off x="714348" y="4286256"/>
            <a:ext cx="642942" cy="50006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Ι</a:t>
            </a:r>
            <a:r>
              <a:rPr lang="en-US" baseline="-25000" dirty="0"/>
              <a:t>1</a:t>
            </a:r>
            <a:endParaRPr lang="el-GR" baseline="-25000" dirty="0"/>
          </a:p>
        </p:txBody>
      </p:sp>
      <p:sp>
        <p:nvSpPr>
          <p:cNvPr id="68" name="67 - Ίσο"/>
          <p:cNvSpPr/>
          <p:nvPr/>
        </p:nvSpPr>
        <p:spPr>
          <a:xfrm>
            <a:off x="1571604" y="4429132"/>
            <a:ext cx="357190" cy="285752"/>
          </a:xfrm>
          <a:prstGeom prst="mathEqual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  </a:t>
            </a:r>
          </a:p>
        </p:txBody>
      </p:sp>
      <p:sp>
        <p:nvSpPr>
          <p:cNvPr id="69" name="68 - Στρογγυλεμένο ορθογώνιο"/>
          <p:cNvSpPr/>
          <p:nvPr/>
        </p:nvSpPr>
        <p:spPr>
          <a:xfrm>
            <a:off x="2071670" y="4286256"/>
            <a:ext cx="642942" cy="50006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Ι</a:t>
            </a:r>
            <a:r>
              <a:rPr lang="en-US" baseline="-25000" dirty="0"/>
              <a:t>2</a:t>
            </a:r>
            <a:endParaRPr lang="el-GR" baseline="-25000" dirty="0"/>
          </a:p>
        </p:txBody>
      </p:sp>
      <p:sp>
        <p:nvSpPr>
          <p:cNvPr id="71" name="70 - Ίσο"/>
          <p:cNvSpPr/>
          <p:nvPr/>
        </p:nvSpPr>
        <p:spPr>
          <a:xfrm>
            <a:off x="2857488" y="4429132"/>
            <a:ext cx="357190" cy="285752"/>
          </a:xfrm>
          <a:prstGeom prst="mathEqual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72" name="71 - Στρογγυλεμένο ορθογώνιο"/>
          <p:cNvSpPr/>
          <p:nvPr/>
        </p:nvSpPr>
        <p:spPr>
          <a:xfrm>
            <a:off x="3286116" y="4286256"/>
            <a:ext cx="642942" cy="50006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4 A</a:t>
            </a:r>
            <a:endParaRPr lang="el-GR" dirty="0"/>
          </a:p>
        </p:txBody>
      </p:sp>
      <p:sp>
        <p:nvSpPr>
          <p:cNvPr id="73" name="72 - Στρογγυλεμένο ορθογώνιο"/>
          <p:cNvSpPr/>
          <p:nvPr/>
        </p:nvSpPr>
        <p:spPr>
          <a:xfrm>
            <a:off x="2786050" y="5143512"/>
            <a:ext cx="642942" cy="50006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</a:t>
            </a:r>
            <a:r>
              <a:rPr lang="en-US" baseline="-25000" dirty="0"/>
              <a:t>2</a:t>
            </a:r>
            <a:endParaRPr lang="el-GR" baseline="-25000" dirty="0"/>
          </a:p>
        </p:txBody>
      </p:sp>
      <p:sp>
        <p:nvSpPr>
          <p:cNvPr id="74" name="73 - Ίσο"/>
          <p:cNvSpPr/>
          <p:nvPr/>
        </p:nvSpPr>
        <p:spPr>
          <a:xfrm>
            <a:off x="3571868" y="5286388"/>
            <a:ext cx="357190" cy="285752"/>
          </a:xfrm>
          <a:prstGeom prst="mathEqual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75" name="74 - Στρογγυλεμένο ορθογώνιο"/>
          <p:cNvSpPr/>
          <p:nvPr/>
        </p:nvSpPr>
        <p:spPr>
          <a:xfrm>
            <a:off x="4000495" y="5143512"/>
            <a:ext cx="701963" cy="50006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16 V</a:t>
            </a:r>
            <a:endParaRPr lang="el-GR" dirty="0"/>
          </a:p>
        </p:txBody>
      </p:sp>
      <p:sp>
        <p:nvSpPr>
          <p:cNvPr id="76" name="75 - Στρογγυλεμένο ορθογώνιο"/>
          <p:cNvSpPr/>
          <p:nvPr/>
        </p:nvSpPr>
        <p:spPr>
          <a:xfrm>
            <a:off x="251520" y="5143512"/>
            <a:ext cx="677142" cy="50006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12 V</a:t>
            </a:r>
            <a:endParaRPr lang="el-GR" dirty="0"/>
          </a:p>
        </p:txBody>
      </p:sp>
      <p:sp>
        <p:nvSpPr>
          <p:cNvPr id="77" name="76 - Ίσο"/>
          <p:cNvSpPr/>
          <p:nvPr/>
        </p:nvSpPr>
        <p:spPr>
          <a:xfrm>
            <a:off x="1071538" y="5214950"/>
            <a:ext cx="357190" cy="285752"/>
          </a:xfrm>
          <a:prstGeom prst="mathEqual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78" name="77 - Στρογγυλεμένο ορθογώνιο"/>
          <p:cNvSpPr/>
          <p:nvPr/>
        </p:nvSpPr>
        <p:spPr>
          <a:xfrm>
            <a:off x="1500166" y="5143512"/>
            <a:ext cx="642942" cy="50006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</a:t>
            </a:r>
            <a:r>
              <a:rPr lang="en-US" baseline="-25000" dirty="0"/>
              <a:t>1</a:t>
            </a:r>
            <a:endParaRPr lang="el-GR" baseline="-25000" dirty="0"/>
          </a:p>
        </p:txBody>
      </p:sp>
      <p:sp>
        <p:nvSpPr>
          <p:cNvPr id="79" name="78 - Σχήμα L"/>
          <p:cNvSpPr/>
          <p:nvPr/>
        </p:nvSpPr>
        <p:spPr>
          <a:xfrm rot="2414051">
            <a:off x="2342297" y="5271264"/>
            <a:ext cx="285752" cy="285752"/>
          </a:xfrm>
          <a:prstGeom prst="corner">
            <a:avLst>
              <a:gd name="adj1" fmla="val 37451"/>
              <a:gd name="adj2" fmla="val 4058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0" name="79 - Διάγραμμα ροής: Αρχή/τέλος εργασίας"/>
          <p:cNvSpPr/>
          <p:nvPr/>
        </p:nvSpPr>
        <p:spPr>
          <a:xfrm>
            <a:off x="3214678" y="6000768"/>
            <a:ext cx="1357322" cy="357190"/>
          </a:xfrm>
          <a:prstGeom prst="flowChartTermina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Δίπολο2</a:t>
            </a:r>
          </a:p>
        </p:txBody>
      </p:sp>
      <p:sp>
        <p:nvSpPr>
          <p:cNvPr id="83" name="82 - Επεξήγηση με δεξιό βέλος"/>
          <p:cNvSpPr/>
          <p:nvPr/>
        </p:nvSpPr>
        <p:spPr>
          <a:xfrm>
            <a:off x="571472" y="5857892"/>
            <a:ext cx="2428892" cy="642942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115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Το ρεύμα περνά δυσκολότερα στο</a:t>
            </a:r>
          </a:p>
        </p:txBody>
      </p:sp>
      <p:sp>
        <p:nvSpPr>
          <p:cNvPr id="85" name="84 - Στρογγυλεμένο ορθογώνιο"/>
          <p:cNvSpPr/>
          <p:nvPr/>
        </p:nvSpPr>
        <p:spPr>
          <a:xfrm>
            <a:off x="5000628" y="4214818"/>
            <a:ext cx="1428760" cy="57150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Αντίσταση δίπολου 1 </a:t>
            </a:r>
          </a:p>
        </p:txBody>
      </p:sp>
      <p:sp>
        <p:nvSpPr>
          <p:cNvPr id="86" name="85 - Στρογγυλεμένο ορθογώνιο"/>
          <p:cNvSpPr/>
          <p:nvPr/>
        </p:nvSpPr>
        <p:spPr>
          <a:xfrm>
            <a:off x="7286644" y="4214818"/>
            <a:ext cx="1428760" cy="57150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Αντίσταση δίπολου 2 </a:t>
            </a:r>
          </a:p>
        </p:txBody>
      </p:sp>
      <p:sp>
        <p:nvSpPr>
          <p:cNvPr id="87" name="86 - Σχήμα L"/>
          <p:cNvSpPr/>
          <p:nvPr/>
        </p:nvSpPr>
        <p:spPr>
          <a:xfrm rot="2755668">
            <a:off x="6700262" y="4372572"/>
            <a:ext cx="285752" cy="285752"/>
          </a:xfrm>
          <a:prstGeom prst="corner">
            <a:avLst>
              <a:gd name="adj1" fmla="val 37451"/>
              <a:gd name="adj2" fmla="val 4058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8" name="87 - Ορθογώνιο">
            <a:hlinkClick r:id="rId4" action="ppaction://hlinksldjump"/>
          </p:cNvPr>
          <p:cNvSpPr/>
          <p:nvPr/>
        </p:nvSpPr>
        <p:spPr>
          <a:xfrm>
            <a:off x="4856434" y="5157192"/>
            <a:ext cx="4001846" cy="107157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Στο δίπολο με τη </a:t>
            </a:r>
            <a:r>
              <a:rPr lang="el-GR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μεγαλύτερη αντίσταση</a:t>
            </a:r>
            <a:r>
              <a:rPr lang="el-GR" dirty="0"/>
              <a:t> αντιστοιχεί η πηγή με τη </a:t>
            </a:r>
            <a:r>
              <a:rPr lang="el-GR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μεγαλύτερη τάση</a:t>
            </a:r>
            <a:r>
              <a:rPr lang="el-GR" dirty="0"/>
              <a:t> ώστε να περνά το ίδιο ρεύμα </a:t>
            </a:r>
          </a:p>
        </p:txBody>
      </p:sp>
      <p:cxnSp>
        <p:nvCxnSpPr>
          <p:cNvPr id="89" name="Ευθύγραμμο βέλος σύνδεσης 88">
            <a:extLst>
              <a:ext uri="{FF2B5EF4-FFF2-40B4-BE49-F238E27FC236}">
                <a16:creationId xmlns:a16="http://schemas.microsoft.com/office/drawing/2014/main" id="{4C6D8E3A-F16C-48CC-801E-5F65515A2DD3}"/>
              </a:ext>
            </a:extLst>
          </p:cNvPr>
          <p:cNvCxnSpPr/>
          <p:nvPr/>
        </p:nvCxnSpPr>
        <p:spPr>
          <a:xfrm flipV="1">
            <a:off x="1115616" y="1628800"/>
            <a:ext cx="0" cy="1016804"/>
          </a:xfrm>
          <a:prstGeom prst="straightConnector1">
            <a:avLst/>
          </a:prstGeom>
          <a:ln>
            <a:tailEnd type="arrow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90" name="TextBox 89">
            <a:extLst>
              <a:ext uri="{FF2B5EF4-FFF2-40B4-BE49-F238E27FC236}">
                <a16:creationId xmlns:a16="http://schemas.microsoft.com/office/drawing/2014/main" id="{98A7A365-FD4B-4AED-84EE-4B13E806263B}"/>
              </a:ext>
            </a:extLst>
          </p:cNvPr>
          <p:cNvSpPr txBox="1"/>
          <p:nvPr/>
        </p:nvSpPr>
        <p:spPr>
          <a:xfrm>
            <a:off x="1115616" y="1916832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Ι</a:t>
            </a:r>
            <a:r>
              <a:rPr lang="el-GR" sz="2400" b="1" baseline="-250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</a:t>
            </a:r>
          </a:p>
        </p:txBody>
      </p:sp>
      <p:cxnSp>
        <p:nvCxnSpPr>
          <p:cNvPr id="91" name="Ευθύγραμμο βέλος σύνδεσης 90">
            <a:extLst>
              <a:ext uri="{FF2B5EF4-FFF2-40B4-BE49-F238E27FC236}">
                <a16:creationId xmlns:a16="http://schemas.microsoft.com/office/drawing/2014/main" id="{22537D46-53AF-440A-91F1-675A89C3692F}"/>
              </a:ext>
            </a:extLst>
          </p:cNvPr>
          <p:cNvCxnSpPr/>
          <p:nvPr/>
        </p:nvCxnSpPr>
        <p:spPr>
          <a:xfrm flipV="1">
            <a:off x="5258481" y="1607465"/>
            <a:ext cx="0" cy="1016804"/>
          </a:xfrm>
          <a:prstGeom prst="straightConnector1">
            <a:avLst/>
          </a:prstGeom>
          <a:ln>
            <a:tailEnd type="arrow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92" name="TextBox 91">
            <a:extLst>
              <a:ext uri="{FF2B5EF4-FFF2-40B4-BE49-F238E27FC236}">
                <a16:creationId xmlns:a16="http://schemas.microsoft.com/office/drawing/2014/main" id="{971533E1-4A3B-4F61-AD60-5814AB856979}"/>
              </a:ext>
            </a:extLst>
          </p:cNvPr>
          <p:cNvSpPr txBox="1"/>
          <p:nvPr/>
        </p:nvSpPr>
        <p:spPr>
          <a:xfrm>
            <a:off x="5258481" y="1895497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Ι</a:t>
            </a:r>
            <a:r>
              <a:rPr lang="el-GR" sz="2400" b="1" baseline="-250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18214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"/>
                            </p:stCondLst>
                            <p:childTnLst>
                              <p:par>
                                <p:cTn id="13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0" grpId="0" animBg="1"/>
      <p:bldP spid="67" grpId="0" animBg="1"/>
      <p:bldP spid="68" grpId="0" animBg="1"/>
      <p:bldP spid="69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3" grpId="0" animBg="1"/>
      <p:bldP spid="85" grpId="0" animBg="1"/>
      <p:bldP spid="86" grpId="0" animBg="1"/>
      <p:bldP spid="87" grpId="0" animBg="1"/>
      <p:bldP spid="88" grpId="0" animBg="1"/>
      <p:bldP spid="90" grpId="0"/>
      <p:bldP spid="9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- Ομάδα"/>
          <p:cNvGrpSpPr/>
          <p:nvPr/>
        </p:nvGrpSpPr>
        <p:grpSpPr>
          <a:xfrm>
            <a:off x="3357554" y="928670"/>
            <a:ext cx="2571768" cy="1857388"/>
            <a:chOff x="6429388" y="214290"/>
            <a:chExt cx="2571768" cy="1857388"/>
          </a:xfrm>
        </p:grpSpPr>
        <p:pic>
          <p:nvPicPr>
            <p:cNvPr id="3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429388" y="214290"/>
              <a:ext cx="2562225" cy="1600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" name="3 - Ορθογώνιο"/>
            <p:cNvSpPr/>
            <p:nvPr/>
          </p:nvSpPr>
          <p:spPr>
            <a:xfrm>
              <a:off x="6429388" y="1785926"/>
              <a:ext cx="2571768" cy="28575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/>
                <a:t>Εικόνα 2 </a:t>
              </a:r>
            </a:p>
          </p:txBody>
        </p:sp>
      </p:grpSp>
      <p:grpSp>
        <p:nvGrpSpPr>
          <p:cNvPr id="5" name="4 - Ομάδα"/>
          <p:cNvGrpSpPr/>
          <p:nvPr/>
        </p:nvGrpSpPr>
        <p:grpSpPr>
          <a:xfrm>
            <a:off x="3319471" y="3857628"/>
            <a:ext cx="2466975" cy="1857388"/>
            <a:chOff x="6391305" y="2214554"/>
            <a:chExt cx="2466975" cy="1857388"/>
          </a:xfrm>
        </p:grpSpPr>
        <p:pic>
          <p:nvPicPr>
            <p:cNvPr id="6" name="Picture 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391305" y="2214554"/>
              <a:ext cx="2466975" cy="1571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" name="6 - Ορθογώνιο"/>
            <p:cNvSpPr/>
            <p:nvPr/>
          </p:nvSpPr>
          <p:spPr>
            <a:xfrm>
              <a:off x="6395007" y="3786190"/>
              <a:ext cx="2445826" cy="28575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/>
                <a:t>Εικόνα 4 </a:t>
              </a:r>
            </a:p>
          </p:txBody>
        </p:sp>
      </p:grpSp>
      <p:sp>
        <p:nvSpPr>
          <p:cNvPr id="8" name="7 - Ορθογώνιο"/>
          <p:cNvSpPr/>
          <p:nvPr/>
        </p:nvSpPr>
        <p:spPr>
          <a:xfrm>
            <a:off x="6215074" y="285728"/>
            <a:ext cx="2714644" cy="7143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Η αντίσταση διπόλου γενικά </a:t>
            </a:r>
            <a:r>
              <a:rPr lang="el-GR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δεν είναι σταθερή</a:t>
            </a:r>
            <a:r>
              <a:rPr lang="el-GR" dirty="0"/>
              <a:t>  </a:t>
            </a:r>
          </a:p>
        </p:txBody>
      </p:sp>
      <p:grpSp>
        <p:nvGrpSpPr>
          <p:cNvPr id="9" name="8 - Ομάδα"/>
          <p:cNvGrpSpPr/>
          <p:nvPr/>
        </p:nvGrpSpPr>
        <p:grpSpPr>
          <a:xfrm>
            <a:off x="357158" y="928670"/>
            <a:ext cx="2581275" cy="1857388"/>
            <a:chOff x="285720" y="285728"/>
            <a:chExt cx="2581275" cy="1857388"/>
          </a:xfrm>
        </p:grpSpPr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85720" y="285728"/>
              <a:ext cx="2581275" cy="1590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1" name="10 - Ορθογώνιο"/>
            <p:cNvSpPr/>
            <p:nvPr/>
          </p:nvSpPr>
          <p:spPr>
            <a:xfrm>
              <a:off x="285720" y="1857364"/>
              <a:ext cx="2571768" cy="28575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/>
                <a:t>Εικόνα 1 </a:t>
              </a:r>
            </a:p>
          </p:txBody>
        </p:sp>
      </p:grpSp>
      <p:grpSp>
        <p:nvGrpSpPr>
          <p:cNvPr id="12" name="11 - Ομάδα"/>
          <p:cNvGrpSpPr/>
          <p:nvPr/>
        </p:nvGrpSpPr>
        <p:grpSpPr>
          <a:xfrm>
            <a:off x="357158" y="3857628"/>
            <a:ext cx="2484967" cy="1857388"/>
            <a:chOff x="348691" y="2227786"/>
            <a:chExt cx="2484967" cy="1857388"/>
          </a:xfrm>
        </p:grpSpPr>
        <p:pic>
          <p:nvPicPr>
            <p:cNvPr id="13" name="Picture 4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57158" y="2227786"/>
              <a:ext cx="2476500" cy="1562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4" name="13 - Ορθογώνιο"/>
            <p:cNvSpPr/>
            <p:nvPr/>
          </p:nvSpPr>
          <p:spPr>
            <a:xfrm>
              <a:off x="348691" y="3799422"/>
              <a:ext cx="2483396" cy="28575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/>
                <a:t>Εικόνα 3 </a:t>
              </a:r>
            </a:p>
          </p:txBody>
        </p:sp>
      </p:grpSp>
      <p:sp>
        <p:nvSpPr>
          <p:cNvPr id="15" name="14 - Στρογγυλεμένο ορθογώνιο"/>
          <p:cNvSpPr/>
          <p:nvPr/>
        </p:nvSpPr>
        <p:spPr>
          <a:xfrm>
            <a:off x="214282" y="214290"/>
            <a:ext cx="5715040" cy="42862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Είναι σταθερή η αντίσταση ενός συγκεκριμένου δίπολου; </a:t>
            </a:r>
          </a:p>
        </p:txBody>
      </p:sp>
      <p:sp>
        <p:nvSpPr>
          <p:cNvPr id="32" name="31 - Επεξήγηση με επάνω βέλος"/>
          <p:cNvSpPr/>
          <p:nvPr/>
        </p:nvSpPr>
        <p:spPr>
          <a:xfrm>
            <a:off x="6429388" y="1214422"/>
            <a:ext cx="2428892" cy="1285884"/>
          </a:xfrm>
          <a:prstGeom prst="upArrowCallout">
            <a:avLst>
              <a:gd name="adj1" fmla="val 15782"/>
              <a:gd name="adj2" fmla="val 15124"/>
              <a:gd name="adj3" fmla="val 15782"/>
              <a:gd name="adj4" fmla="val 70244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Με την αύξηση της τάσης παρατηρούμε αύξηση της αντίστασης</a:t>
            </a:r>
          </a:p>
        </p:txBody>
      </p:sp>
      <p:sp>
        <p:nvSpPr>
          <p:cNvPr id="35" name="34 - Στρογγυλεμένο ορθογώνιο"/>
          <p:cNvSpPr/>
          <p:nvPr/>
        </p:nvSpPr>
        <p:spPr>
          <a:xfrm>
            <a:off x="6357950" y="3074090"/>
            <a:ext cx="2643206" cy="64294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Με την αύξηση της τάσης αυξάνεται το ρεύμα</a:t>
            </a:r>
          </a:p>
        </p:txBody>
      </p:sp>
      <p:sp>
        <p:nvSpPr>
          <p:cNvPr id="36" name="35 - Στρογγυλεμένο ορθογώνιο"/>
          <p:cNvSpPr/>
          <p:nvPr/>
        </p:nvSpPr>
        <p:spPr>
          <a:xfrm>
            <a:off x="6357950" y="4302216"/>
            <a:ext cx="2500330" cy="114300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Με την αύξηση του ρεύματος αυξάνεται η θερμοκρασία των καταναλωτών</a:t>
            </a:r>
          </a:p>
        </p:txBody>
      </p:sp>
      <p:sp>
        <p:nvSpPr>
          <p:cNvPr id="37" name="36 - Βέλος προς τα κάτω"/>
          <p:cNvSpPr/>
          <p:nvPr/>
        </p:nvSpPr>
        <p:spPr>
          <a:xfrm>
            <a:off x="7500958" y="2639762"/>
            <a:ext cx="214314" cy="357190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8" name="37 - Βέλος προς τα κάτω"/>
          <p:cNvSpPr/>
          <p:nvPr/>
        </p:nvSpPr>
        <p:spPr>
          <a:xfrm>
            <a:off x="7572396" y="3863898"/>
            <a:ext cx="214314" cy="357190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9" name="38 - Ορθογώνιο"/>
          <p:cNvSpPr/>
          <p:nvPr/>
        </p:nvSpPr>
        <p:spPr>
          <a:xfrm>
            <a:off x="6429388" y="5643578"/>
            <a:ext cx="2428892" cy="10001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Η αντίσταση του διπόλου </a:t>
            </a:r>
            <a:r>
              <a:rPr lang="el-GR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εξαρτάται από τη θερμοκρασία</a:t>
            </a:r>
            <a:endParaRPr lang="el-GR" b="1" dirty="0"/>
          </a:p>
        </p:txBody>
      </p:sp>
      <p:graphicFrame>
        <p:nvGraphicFramePr>
          <p:cNvPr id="22" name="Αντικείμενο 21">
            <a:extLst>
              <a:ext uri="{FF2B5EF4-FFF2-40B4-BE49-F238E27FC236}">
                <a16:creationId xmlns:a16="http://schemas.microsoft.com/office/drawing/2014/main" id="{55B5FC1B-933C-4D5F-83DC-2D467A7510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6063840"/>
              </p:ext>
            </p:extLst>
          </p:nvPr>
        </p:nvGraphicFramePr>
        <p:xfrm>
          <a:off x="6146800" y="3352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914400" imgH="198720" progId="Equation.DSMT4">
                  <p:embed/>
                </p:oleObj>
              </mc:Choice>
              <mc:Fallback>
                <p:oleObj name="Equation" r:id="rId8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146800" y="33528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8" name="Ομάδα 27">
            <a:extLst>
              <a:ext uri="{FF2B5EF4-FFF2-40B4-BE49-F238E27FC236}">
                <a16:creationId xmlns:a16="http://schemas.microsoft.com/office/drawing/2014/main" id="{2F146B37-EF33-467A-99C4-123B123921F7}"/>
              </a:ext>
            </a:extLst>
          </p:cNvPr>
          <p:cNvGrpSpPr/>
          <p:nvPr/>
        </p:nvGrpSpPr>
        <p:grpSpPr>
          <a:xfrm>
            <a:off x="214282" y="3000372"/>
            <a:ext cx="2857520" cy="642942"/>
            <a:chOff x="214282" y="3000372"/>
            <a:chExt cx="2857520" cy="642942"/>
          </a:xfrm>
        </p:grpSpPr>
        <p:sp>
          <p:nvSpPr>
            <p:cNvPr id="18" name="17 - Στρογγυλεμένο ορθογώνιο"/>
            <p:cNvSpPr/>
            <p:nvPr/>
          </p:nvSpPr>
          <p:spPr>
            <a:xfrm>
              <a:off x="214282" y="3000372"/>
              <a:ext cx="2857520" cy="642942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graphicFrame>
          <p:nvGraphicFramePr>
            <p:cNvPr id="25" name="Αντικείμενο 24">
              <a:extLst>
                <a:ext uri="{FF2B5EF4-FFF2-40B4-BE49-F238E27FC236}">
                  <a16:creationId xmlns:a16="http://schemas.microsoft.com/office/drawing/2014/main" id="{B34D1B50-1408-4A4E-9C29-F07DA2A0FF3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80101643"/>
                </p:ext>
              </p:extLst>
            </p:nvPr>
          </p:nvGraphicFramePr>
          <p:xfrm>
            <a:off x="287338" y="3108370"/>
            <a:ext cx="2755900" cy="431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2755800" imgH="431640" progId="Equation.DSMT4">
                    <p:embed/>
                  </p:oleObj>
                </mc:Choice>
                <mc:Fallback>
                  <p:oleObj name="Equation" r:id="rId10" imgW="2755800" imgH="4316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287338" y="3108370"/>
                          <a:ext cx="2755900" cy="431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1" name="Ομάδα 30">
            <a:extLst>
              <a:ext uri="{FF2B5EF4-FFF2-40B4-BE49-F238E27FC236}">
                <a16:creationId xmlns:a16="http://schemas.microsoft.com/office/drawing/2014/main" id="{C90708C5-3425-482D-AC83-1C319B5BACAE}"/>
              </a:ext>
            </a:extLst>
          </p:cNvPr>
          <p:cNvGrpSpPr/>
          <p:nvPr/>
        </p:nvGrpSpPr>
        <p:grpSpPr>
          <a:xfrm>
            <a:off x="3143240" y="3000372"/>
            <a:ext cx="3071834" cy="642942"/>
            <a:chOff x="3143240" y="3000372"/>
            <a:chExt cx="3071834" cy="642942"/>
          </a:xfrm>
        </p:grpSpPr>
        <p:sp>
          <p:nvSpPr>
            <p:cNvPr id="24" name="23 - Στρογγυλεμένο ορθογώνιο"/>
            <p:cNvSpPr/>
            <p:nvPr/>
          </p:nvSpPr>
          <p:spPr>
            <a:xfrm>
              <a:off x="3143240" y="3000372"/>
              <a:ext cx="3071834" cy="642942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aphicFrame>
          <p:nvGraphicFramePr>
            <p:cNvPr id="40" name="Αντικείμενο 39">
              <a:extLst>
                <a:ext uri="{FF2B5EF4-FFF2-40B4-BE49-F238E27FC236}">
                  <a16:creationId xmlns:a16="http://schemas.microsoft.com/office/drawing/2014/main" id="{AA82D0D7-A0D9-40F4-8773-5B78E0CA542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91527107"/>
                </p:ext>
              </p:extLst>
            </p:nvPr>
          </p:nvGraphicFramePr>
          <p:xfrm>
            <a:off x="3171676" y="3108370"/>
            <a:ext cx="2984500" cy="431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2" imgW="2984400" imgH="431640" progId="Equation.DSMT4">
                    <p:embed/>
                  </p:oleObj>
                </mc:Choice>
                <mc:Fallback>
                  <p:oleObj name="Equation" r:id="rId12" imgW="2984400" imgH="431640" progId="Equation.DSMT4">
                    <p:embed/>
                    <p:pic>
                      <p:nvPicPr>
                        <p:cNvPr id="25" name="Αντικείμενο 24">
                          <a:extLst>
                            <a:ext uri="{FF2B5EF4-FFF2-40B4-BE49-F238E27FC236}">
                              <a16:creationId xmlns:a16="http://schemas.microsoft.com/office/drawing/2014/main" id="{B34D1B50-1408-4A4E-9C29-F07DA2A0FF3E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3171676" y="3108370"/>
                          <a:ext cx="2984500" cy="431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4" name="Ομάδα 43">
            <a:extLst>
              <a:ext uri="{FF2B5EF4-FFF2-40B4-BE49-F238E27FC236}">
                <a16:creationId xmlns:a16="http://schemas.microsoft.com/office/drawing/2014/main" id="{D5D38708-1A17-49A0-B5F0-ABA6CDE4989D}"/>
              </a:ext>
            </a:extLst>
          </p:cNvPr>
          <p:cNvGrpSpPr/>
          <p:nvPr/>
        </p:nvGrpSpPr>
        <p:grpSpPr>
          <a:xfrm>
            <a:off x="214282" y="5929330"/>
            <a:ext cx="2857520" cy="642942"/>
            <a:chOff x="214282" y="5929330"/>
            <a:chExt cx="2857520" cy="642942"/>
          </a:xfrm>
        </p:grpSpPr>
        <p:sp>
          <p:nvSpPr>
            <p:cNvPr id="27" name="26 - Στρογγυλεμένο ορθογώνιο"/>
            <p:cNvSpPr/>
            <p:nvPr/>
          </p:nvSpPr>
          <p:spPr>
            <a:xfrm>
              <a:off x="214282" y="5929330"/>
              <a:ext cx="2857520" cy="642942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aphicFrame>
          <p:nvGraphicFramePr>
            <p:cNvPr id="41" name="Αντικείμενο 40">
              <a:extLst>
                <a:ext uri="{FF2B5EF4-FFF2-40B4-BE49-F238E27FC236}">
                  <a16:creationId xmlns:a16="http://schemas.microsoft.com/office/drawing/2014/main" id="{4C5E9996-627B-4A9F-8454-8FF8E2B239C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56287350"/>
                </p:ext>
              </p:extLst>
            </p:nvPr>
          </p:nvGraphicFramePr>
          <p:xfrm>
            <a:off x="295275" y="6038806"/>
            <a:ext cx="2667000" cy="431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4" imgW="2666880" imgH="431640" progId="Equation.DSMT4">
                    <p:embed/>
                  </p:oleObj>
                </mc:Choice>
                <mc:Fallback>
                  <p:oleObj name="Equation" r:id="rId14" imgW="2666880" imgH="431640" progId="Equation.DSMT4">
                    <p:embed/>
                    <p:pic>
                      <p:nvPicPr>
                        <p:cNvPr id="25" name="Αντικείμενο 24">
                          <a:extLst>
                            <a:ext uri="{FF2B5EF4-FFF2-40B4-BE49-F238E27FC236}">
                              <a16:creationId xmlns:a16="http://schemas.microsoft.com/office/drawing/2014/main" id="{B34D1B50-1408-4A4E-9C29-F07DA2A0FF3E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295275" y="6038806"/>
                          <a:ext cx="2667000" cy="431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5" name="Ομάδα 44">
            <a:extLst>
              <a:ext uri="{FF2B5EF4-FFF2-40B4-BE49-F238E27FC236}">
                <a16:creationId xmlns:a16="http://schemas.microsoft.com/office/drawing/2014/main" id="{1D9326D4-0833-444B-9242-E03CD587D19B}"/>
              </a:ext>
            </a:extLst>
          </p:cNvPr>
          <p:cNvGrpSpPr/>
          <p:nvPr/>
        </p:nvGrpSpPr>
        <p:grpSpPr>
          <a:xfrm>
            <a:off x="3143240" y="5929330"/>
            <a:ext cx="2857520" cy="642942"/>
            <a:chOff x="3143240" y="5929330"/>
            <a:chExt cx="2857520" cy="642942"/>
          </a:xfrm>
        </p:grpSpPr>
        <p:sp>
          <p:nvSpPr>
            <p:cNvPr id="30" name="29 - Στρογγυλεμένο ορθογώνιο"/>
            <p:cNvSpPr/>
            <p:nvPr/>
          </p:nvSpPr>
          <p:spPr>
            <a:xfrm>
              <a:off x="3143240" y="5929330"/>
              <a:ext cx="2857520" cy="642942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aphicFrame>
          <p:nvGraphicFramePr>
            <p:cNvPr id="43" name="Αντικείμενο 42">
              <a:extLst>
                <a:ext uri="{FF2B5EF4-FFF2-40B4-BE49-F238E27FC236}">
                  <a16:creationId xmlns:a16="http://schemas.microsoft.com/office/drawing/2014/main" id="{400299D8-ACAE-445A-A527-4D06913BF45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39432577"/>
                </p:ext>
              </p:extLst>
            </p:nvPr>
          </p:nvGraphicFramePr>
          <p:xfrm>
            <a:off x="3213100" y="6043613"/>
            <a:ext cx="2717800" cy="431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6" imgW="2717640" imgH="431640" progId="Equation.DSMT4">
                    <p:embed/>
                  </p:oleObj>
                </mc:Choice>
                <mc:Fallback>
                  <p:oleObj name="Equation" r:id="rId16" imgW="2717640" imgH="431640" progId="Equation.DSMT4">
                    <p:embed/>
                    <p:pic>
                      <p:nvPicPr>
                        <p:cNvPr id="25" name="Αντικείμενο 24">
                          <a:extLst>
                            <a:ext uri="{FF2B5EF4-FFF2-40B4-BE49-F238E27FC236}">
                              <a16:creationId xmlns:a16="http://schemas.microsoft.com/office/drawing/2014/main" id="{B34D1B50-1408-4A4E-9C29-F07DA2A0FF3E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3213100" y="6043613"/>
                          <a:ext cx="2717800" cy="431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5" grpId="0" animBg="1"/>
      <p:bldP spid="32" grpId="0" animBg="1"/>
      <p:bldP spid="35" grpId="0" animBg="1"/>
      <p:bldP spid="36" grpId="0" animBg="1"/>
      <p:bldP spid="37" grpId="0" animBg="1"/>
      <p:bldP spid="38" grpId="0" animBg="1"/>
      <p:bldP spid="3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: Στρογγύλεμα γωνιών 1">
            <a:extLst>
              <a:ext uri="{FF2B5EF4-FFF2-40B4-BE49-F238E27FC236}">
                <a16:creationId xmlns:a16="http://schemas.microsoft.com/office/drawing/2014/main" id="{2B355F12-8DF9-49E6-ABD1-FF986191E450}"/>
              </a:ext>
            </a:extLst>
          </p:cNvPr>
          <p:cNvSpPr/>
          <p:nvPr/>
        </p:nvSpPr>
        <p:spPr>
          <a:xfrm>
            <a:off x="310005" y="282878"/>
            <a:ext cx="5688632" cy="36004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Υπάρχουν δίπολα που είναι </a:t>
            </a:r>
            <a:r>
              <a:rPr lang="el-GR" b="1" dirty="0"/>
              <a:t>σταθερή</a:t>
            </a:r>
            <a:r>
              <a:rPr lang="el-GR" dirty="0"/>
              <a:t> ή αντίστασή τους;</a:t>
            </a:r>
          </a:p>
        </p:txBody>
      </p:sp>
      <p:grpSp>
        <p:nvGrpSpPr>
          <p:cNvPr id="10" name="Ομάδα 9">
            <a:extLst>
              <a:ext uri="{FF2B5EF4-FFF2-40B4-BE49-F238E27FC236}">
                <a16:creationId xmlns:a16="http://schemas.microsoft.com/office/drawing/2014/main" id="{3198C645-1C06-41CB-9271-1243B3423CA7}"/>
              </a:ext>
            </a:extLst>
          </p:cNvPr>
          <p:cNvGrpSpPr/>
          <p:nvPr/>
        </p:nvGrpSpPr>
        <p:grpSpPr>
          <a:xfrm>
            <a:off x="323528" y="980728"/>
            <a:ext cx="4048403" cy="2456363"/>
            <a:chOff x="395537" y="1340768"/>
            <a:chExt cx="4048403" cy="2456363"/>
          </a:xfrm>
        </p:grpSpPr>
        <p:grpSp>
          <p:nvGrpSpPr>
            <p:cNvPr id="6" name="32 - Ομάδα">
              <a:extLst>
                <a:ext uri="{FF2B5EF4-FFF2-40B4-BE49-F238E27FC236}">
                  <a16:creationId xmlns:a16="http://schemas.microsoft.com/office/drawing/2014/main" id="{E6044466-C1C9-4BF0-B066-CAAE680E4B4C}"/>
                </a:ext>
              </a:extLst>
            </p:cNvPr>
            <p:cNvGrpSpPr/>
            <p:nvPr/>
          </p:nvGrpSpPr>
          <p:grpSpPr>
            <a:xfrm rot="16200000">
              <a:off x="34584" y="2552132"/>
              <a:ext cx="1158438" cy="436532"/>
              <a:chOff x="785798" y="3357541"/>
              <a:chExt cx="1857374" cy="714380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cxnSp>
            <p:nvCxnSpPr>
              <p:cNvPr id="25" name="27 - Ευθεία γραμμή σύνδεσης">
                <a:extLst>
                  <a:ext uri="{FF2B5EF4-FFF2-40B4-BE49-F238E27FC236}">
                    <a16:creationId xmlns:a16="http://schemas.microsoft.com/office/drawing/2014/main" id="{26B91AA0-935E-4409-BB41-1DAE134214B3}"/>
                  </a:ext>
                </a:extLst>
              </p:cNvPr>
              <p:cNvCxnSpPr>
                <a:cxnSpLocks/>
                <a:endCxn id="27" idx="2"/>
              </p:cNvCxnSpPr>
              <p:nvPr/>
            </p:nvCxnSpPr>
            <p:spPr>
              <a:xfrm rot="5400000" flipV="1">
                <a:off x="1067226" y="3424684"/>
                <a:ext cx="8624" cy="571508"/>
              </a:xfrm>
              <a:prstGeom prst="line">
                <a:avLst/>
              </a:prstGeom>
              <a:ln w="31750">
                <a:solidFill>
                  <a:srgbClr val="C00000"/>
                </a:solidFill>
                <a:headEnd type="oval" w="lg" len="lg"/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28 - Ευθεία γραμμή σύνδεσης">
                <a:extLst>
                  <a:ext uri="{FF2B5EF4-FFF2-40B4-BE49-F238E27FC236}">
                    <a16:creationId xmlns:a16="http://schemas.microsoft.com/office/drawing/2014/main" id="{B8C024E1-C666-4684-90D3-2CA179419B98}"/>
                  </a:ext>
                </a:extLst>
              </p:cNvPr>
              <p:cNvCxnSpPr>
                <a:cxnSpLocks/>
                <a:stCxn id="27" idx="6"/>
              </p:cNvCxnSpPr>
              <p:nvPr/>
            </p:nvCxnSpPr>
            <p:spPr>
              <a:xfrm rot="5400000" flipH="1" flipV="1">
                <a:off x="2353112" y="3424690"/>
                <a:ext cx="8621" cy="571499"/>
              </a:xfrm>
              <a:prstGeom prst="line">
                <a:avLst/>
              </a:prstGeom>
              <a:ln w="31750">
                <a:solidFill>
                  <a:srgbClr val="C00000"/>
                </a:solidFill>
                <a:tailEnd type="oval" w="lg" len="lg"/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31 - Έλλειψη">
                <a:extLst>
                  <a:ext uri="{FF2B5EF4-FFF2-40B4-BE49-F238E27FC236}">
                    <a16:creationId xmlns:a16="http://schemas.microsoft.com/office/drawing/2014/main" id="{F988DD91-4FC3-4605-B30F-6F36E5C36D73}"/>
                  </a:ext>
                </a:extLst>
              </p:cNvPr>
              <p:cNvSpPr/>
              <p:nvPr/>
            </p:nvSpPr>
            <p:spPr>
              <a:xfrm>
                <a:off x="1357305" y="3357541"/>
                <a:ext cx="714381" cy="714380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  <a:alpha val="96000"/>
                </a:schemeClr>
              </a:solidFill>
              <a:ln w="317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" rtlCol="0" anchor="ctr"/>
              <a:lstStyle/>
              <a:p>
                <a:pPr algn="ctr"/>
                <a:r>
                  <a:rPr lang="el-GR" dirty="0">
                    <a:solidFill>
                      <a:srgbClr val="002060"/>
                    </a:solidFill>
                  </a:rPr>
                  <a:t>Α</a:t>
                </a:r>
                <a:r>
                  <a:rPr lang="el-GR" baseline="-25000" dirty="0">
                    <a:solidFill>
                      <a:srgbClr val="002060"/>
                    </a:solidFill>
                  </a:rPr>
                  <a:t>1</a:t>
                </a:r>
              </a:p>
            </p:txBody>
          </p:sp>
        </p:grpSp>
        <p:grpSp>
          <p:nvGrpSpPr>
            <p:cNvPr id="7" name="7 - Ομάδα">
              <a:extLst>
                <a:ext uri="{FF2B5EF4-FFF2-40B4-BE49-F238E27FC236}">
                  <a16:creationId xmlns:a16="http://schemas.microsoft.com/office/drawing/2014/main" id="{91829933-A24F-49EA-AE0F-5141CB708563}"/>
                </a:ext>
              </a:extLst>
            </p:cNvPr>
            <p:cNvGrpSpPr/>
            <p:nvPr/>
          </p:nvGrpSpPr>
          <p:grpSpPr>
            <a:xfrm rot="5400000">
              <a:off x="3884939" y="2715864"/>
              <a:ext cx="1024780" cy="93222"/>
              <a:chOff x="642910" y="2051761"/>
              <a:chExt cx="1643074" cy="152557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cxnSp>
            <p:nvCxnSpPr>
              <p:cNvPr id="21" name="10 - Ευθεία γραμμή σύνδεσης">
                <a:extLst>
                  <a:ext uri="{FF2B5EF4-FFF2-40B4-BE49-F238E27FC236}">
                    <a16:creationId xmlns:a16="http://schemas.microsoft.com/office/drawing/2014/main" id="{82BD54E9-89FA-4F26-B39D-B62C4CB10474}"/>
                  </a:ext>
                </a:extLst>
              </p:cNvPr>
              <p:cNvCxnSpPr/>
              <p:nvPr/>
            </p:nvCxnSpPr>
            <p:spPr>
              <a:xfrm>
                <a:off x="642910" y="2143116"/>
                <a:ext cx="571504" cy="0"/>
              </a:xfrm>
              <a:prstGeom prst="line">
                <a:avLst/>
              </a:prstGeom>
              <a:ln w="31750">
                <a:solidFill>
                  <a:srgbClr val="C00000"/>
                </a:solidFill>
                <a:headEnd type="oval" w="lg" len="lg"/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12 - Ευθεία γραμμή σύνδεσης">
                <a:extLst>
                  <a:ext uri="{FF2B5EF4-FFF2-40B4-BE49-F238E27FC236}">
                    <a16:creationId xmlns:a16="http://schemas.microsoft.com/office/drawing/2014/main" id="{EAEDA5E7-F2DA-4B04-80F7-3E27BB43072B}"/>
                  </a:ext>
                </a:extLst>
              </p:cNvPr>
              <p:cNvCxnSpPr/>
              <p:nvPr/>
            </p:nvCxnSpPr>
            <p:spPr>
              <a:xfrm>
                <a:off x="1714480" y="2143116"/>
                <a:ext cx="571504" cy="0"/>
              </a:xfrm>
              <a:prstGeom prst="line">
                <a:avLst/>
              </a:prstGeom>
              <a:ln w="31750">
                <a:solidFill>
                  <a:srgbClr val="C00000"/>
                </a:solidFill>
                <a:tailEnd type="oval" w="lg" len="lg"/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15 - Ευθεία γραμμή σύνδεσης">
                <a:extLst>
                  <a:ext uri="{FF2B5EF4-FFF2-40B4-BE49-F238E27FC236}">
                    <a16:creationId xmlns:a16="http://schemas.microsoft.com/office/drawing/2014/main" id="{BBDD6CB4-CAE7-4BBE-8949-0FE5C0512F70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1430165" y="1827305"/>
                <a:ext cx="91272" cy="540184"/>
              </a:xfrm>
              <a:prstGeom prst="line">
                <a:avLst/>
              </a:prstGeom>
              <a:ln w="31750">
                <a:solidFill>
                  <a:srgbClr val="C00000"/>
                </a:solidFill>
                <a:tailEnd type="none" w="sm" len="sm"/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17 - Ισοσκελές τρίγωνο">
                <a:extLst>
                  <a:ext uri="{FF2B5EF4-FFF2-40B4-BE49-F238E27FC236}">
                    <a16:creationId xmlns:a16="http://schemas.microsoft.com/office/drawing/2014/main" id="{DF77F159-3478-4299-A2DC-F4B3227B6E83}"/>
                  </a:ext>
                </a:extLst>
              </p:cNvPr>
              <p:cNvSpPr/>
              <p:nvPr/>
            </p:nvSpPr>
            <p:spPr>
              <a:xfrm rot="10191333">
                <a:off x="1583023" y="2083491"/>
                <a:ext cx="190879" cy="120827"/>
              </a:xfrm>
              <a:prstGeom prst="triangle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 dirty="0"/>
              </a:p>
            </p:txBody>
          </p:sp>
        </p:grpSp>
        <p:sp>
          <p:nvSpPr>
            <p:cNvPr id="8" name="8 - Ελεύθερη σχεδίαση">
              <a:extLst>
                <a:ext uri="{FF2B5EF4-FFF2-40B4-BE49-F238E27FC236}">
                  <a16:creationId xmlns:a16="http://schemas.microsoft.com/office/drawing/2014/main" id="{7EB368C0-F3B1-4199-A2FB-540A20C6ED57}"/>
                </a:ext>
              </a:extLst>
            </p:cNvPr>
            <p:cNvSpPr/>
            <p:nvPr/>
          </p:nvSpPr>
          <p:spPr>
            <a:xfrm>
              <a:off x="1693899" y="1340768"/>
              <a:ext cx="1592698" cy="196506"/>
            </a:xfrm>
            <a:custGeom>
              <a:avLst/>
              <a:gdLst>
                <a:gd name="connsiteX0" fmla="*/ 0 w 2049518"/>
                <a:gd name="connsiteY0" fmla="*/ 157655 h 262758"/>
                <a:gd name="connsiteX1" fmla="*/ 430924 w 2049518"/>
                <a:gd name="connsiteY1" fmla="*/ 157655 h 262758"/>
                <a:gd name="connsiteX2" fmla="*/ 504497 w 2049518"/>
                <a:gd name="connsiteY2" fmla="*/ 0 h 262758"/>
                <a:gd name="connsiteX3" fmla="*/ 578069 w 2049518"/>
                <a:gd name="connsiteY3" fmla="*/ 262758 h 262758"/>
                <a:gd name="connsiteX4" fmla="*/ 641131 w 2049518"/>
                <a:gd name="connsiteY4" fmla="*/ 0 h 262758"/>
                <a:gd name="connsiteX5" fmla="*/ 714704 w 2049518"/>
                <a:gd name="connsiteY5" fmla="*/ 262758 h 262758"/>
                <a:gd name="connsiteX6" fmla="*/ 788276 w 2049518"/>
                <a:gd name="connsiteY6" fmla="*/ 0 h 262758"/>
                <a:gd name="connsiteX7" fmla="*/ 851338 w 2049518"/>
                <a:gd name="connsiteY7" fmla="*/ 252248 h 262758"/>
                <a:gd name="connsiteX8" fmla="*/ 935421 w 2049518"/>
                <a:gd name="connsiteY8" fmla="*/ 0 h 262758"/>
                <a:gd name="connsiteX9" fmla="*/ 998483 w 2049518"/>
                <a:gd name="connsiteY9" fmla="*/ 241738 h 262758"/>
                <a:gd name="connsiteX10" fmla="*/ 1072056 w 2049518"/>
                <a:gd name="connsiteY10" fmla="*/ 0 h 262758"/>
                <a:gd name="connsiteX11" fmla="*/ 1145628 w 2049518"/>
                <a:gd name="connsiteY11" fmla="*/ 252248 h 262758"/>
                <a:gd name="connsiteX12" fmla="*/ 1208690 w 2049518"/>
                <a:gd name="connsiteY12" fmla="*/ 0 h 262758"/>
                <a:gd name="connsiteX13" fmla="*/ 1282262 w 2049518"/>
                <a:gd name="connsiteY13" fmla="*/ 241738 h 262758"/>
                <a:gd name="connsiteX14" fmla="*/ 1345324 w 2049518"/>
                <a:gd name="connsiteY14" fmla="*/ 0 h 262758"/>
                <a:gd name="connsiteX15" fmla="*/ 1418897 w 2049518"/>
                <a:gd name="connsiteY15" fmla="*/ 241738 h 262758"/>
                <a:gd name="connsiteX16" fmla="*/ 1481959 w 2049518"/>
                <a:gd name="connsiteY16" fmla="*/ 0 h 262758"/>
                <a:gd name="connsiteX17" fmla="*/ 1555531 w 2049518"/>
                <a:gd name="connsiteY17" fmla="*/ 241738 h 262758"/>
                <a:gd name="connsiteX18" fmla="*/ 1629104 w 2049518"/>
                <a:gd name="connsiteY18" fmla="*/ 94593 h 262758"/>
                <a:gd name="connsiteX19" fmla="*/ 2049518 w 2049518"/>
                <a:gd name="connsiteY19" fmla="*/ 94593 h 262758"/>
                <a:gd name="connsiteX20" fmla="*/ 2039007 w 2049518"/>
                <a:gd name="connsiteY20" fmla="*/ 94593 h 262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049518" h="262758">
                  <a:moveTo>
                    <a:pt x="0" y="157655"/>
                  </a:moveTo>
                  <a:lnTo>
                    <a:pt x="430924" y="157655"/>
                  </a:lnTo>
                  <a:lnTo>
                    <a:pt x="504497" y="0"/>
                  </a:lnTo>
                  <a:lnTo>
                    <a:pt x="578069" y="262758"/>
                  </a:lnTo>
                  <a:lnTo>
                    <a:pt x="641131" y="0"/>
                  </a:lnTo>
                  <a:lnTo>
                    <a:pt x="714704" y="262758"/>
                  </a:lnTo>
                  <a:lnTo>
                    <a:pt x="788276" y="0"/>
                  </a:lnTo>
                  <a:lnTo>
                    <a:pt x="851338" y="252248"/>
                  </a:lnTo>
                  <a:lnTo>
                    <a:pt x="935421" y="0"/>
                  </a:lnTo>
                  <a:lnTo>
                    <a:pt x="998483" y="241738"/>
                  </a:lnTo>
                  <a:lnTo>
                    <a:pt x="1072056" y="0"/>
                  </a:lnTo>
                  <a:lnTo>
                    <a:pt x="1145628" y="252248"/>
                  </a:lnTo>
                  <a:lnTo>
                    <a:pt x="1208690" y="0"/>
                  </a:lnTo>
                  <a:lnTo>
                    <a:pt x="1282262" y="241738"/>
                  </a:lnTo>
                  <a:lnTo>
                    <a:pt x="1345324" y="0"/>
                  </a:lnTo>
                  <a:lnTo>
                    <a:pt x="1418897" y="241738"/>
                  </a:lnTo>
                  <a:lnTo>
                    <a:pt x="1481959" y="0"/>
                  </a:lnTo>
                  <a:lnTo>
                    <a:pt x="1555531" y="241738"/>
                  </a:lnTo>
                  <a:lnTo>
                    <a:pt x="1629104" y="94593"/>
                  </a:lnTo>
                  <a:lnTo>
                    <a:pt x="2049518" y="94593"/>
                  </a:lnTo>
                  <a:lnTo>
                    <a:pt x="2039007" y="94593"/>
                  </a:lnTo>
                </a:path>
              </a:pathLst>
            </a:custGeom>
            <a:ln w="31750" cap="flat">
              <a:solidFill>
                <a:srgbClr val="C00000"/>
              </a:solidFill>
              <a:bevel/>
              <a:headEnd type="oval" w="lg" len="lg"/>
              <a:tailEnd type="oval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9" name="33 - Ομάδα">
              <a:extLst>
                <a:ext uri="{FF2B5EF4-FFF2-40B4-BE49-F238E27FC236}">
                  <a16:creationId xmlns:a16="http://schemas.microsoft.com/office/drawing/2014/main" id="{137424DF-5063-494D-8C59-CC14CB0B2A50}"/>
                </a:ext>
              </a:extLst>
            </p:cNvPr>
            <p:cNvGrpSpPr/>
            <p:nvPr/>
          </p:nvGrpSpPr>
          <p:grpSpPr>
            <a:xfrm>
              <a:off x="1689743" y="1423057"/>
              <a:ext cx="1595512" cy="869815"/>
              <a:chOff x="359094" y="2934583"/>
              <a:chExt cx="2611038" cy="1394612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cxnSp>
            <p:nvCxnSpPr>
              <p:cNvPr id="18" name="34 - Ευθεία γραμμή σύνδεσης">
                <a:extLst>
                  <a:ext uri="{FF2B5EF4-FFF2-40B4-BE49-F238E27FC236}">
                    <a16:creationId xmlns:a16="http://schemas.microsoft.com/office/drawing/2014/main" id="{B714B4DD-11A8-473E-B077-3BDDFBD40448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H="1">
                <a:off x="343176" y="2963198"/>
                <a:ext cx="909928" cy="878093"/>
              </a:xfrm>
              <a:prstGeom prst="bentConnector2">
                <a:avLst/>
              </a:prstGeom>
              <a:ln w="31750">
                <a:solidFill>
                  <a:srgbClr val="C00000"/>
                </a:solidFill>
                <a:headEnd type="oval" w="lg" len="lg"/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35 - Ευθεία γραμμή σύνδεσης">
                <a:extLst>
                  <a:ext uri="{FF2B5EF4-FFF2-40B4-BE49-F238E27FC236}">
                    <a16:creationId xmlns:a16="http://schemas.microsoft.com/office/drawing/2014/main" id="{D6CA51A2-08F7-40F7-AD53-0CE3D07CE4C3}"/>
                  </a:ext>
                </a:extLst>
              </p:cNvPr>
              <p:cNvCxnSpPr>
                <a:cxnSpLocks/>
                <a:stCxn id="20" idx="6"/>
              </p:cNvCxnSpPr>
              <p:nvPr/>
            </p:nvCxnSpPr>
            <p:spPr>
              <a:xfrm flipV="1">
                <a:off x="2172441" y="2934583"/>
                <a:ext cx="797691" cy="922625"/>
              </a:xfrm>
              <a:prstGeom prst="bentConnector2">
                <a:avLst/>
              </a:prstGeom>
              <a:ln w="31750">
                <a:solidFill>
                  <a:srgbClr val="C00000"/>
                </a:solidFill>
                <a:tailEnd type="oval" w="lg" len="lg"/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36 - Έλλειψη">
                <a:extLst>
                  <a:ext uri="{FF2B5EF4-FFF2-40B4-BE49-F238E27FC236}">
                    <a16:creationId xmlns:a16="http://schemas.microsoft.com/office/drawing/2014/main" id="{B4AC2AE4-E4EE-4758-8AFA-924C38551190}"/>
                  </a:ext>
                </a:extLst>
              </p:cNvPr>
              <p:cNvSpPr/>
              <p:nvPr/>
            </p:nvSpPr>
            <p:spPr>
              <a:xfrm>
                <a:off x="1237183" y="3385220"/>
                <a:ext cx="935259" cy="943975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17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rgbClr val="002060"/>
                    </a:solidFill>
                  </a:rPr>
                  <a:t>V</a:t>
                </a:r>
                <a:r>
                  <a:rPr lang="el-GR" baseline="-25000" dirty="0">
                    <a:solidFill>
                      <a:srgbClr val="002060"/>
                    </a:solidFill>
                  </a:rPr>
                  <a:t>1</a:t>
                </a:r>
              </a:p>
            </p:txBody>
          </p:sp>
        </p:grpSp>
        <p:cxnSp>
          <p:nvCxnSpPr>
            <p:cNvPr id="11" name="Γραμμή σύνδεσης: Γωνιώδης 10">
              <a:extLst>
                <a:ext uri="{FF2B5EF4-FFF2-40B4-BE49-F238E27FC236}">
                  <a16:creationId xmlns:a16="http://schemas.microsoft.com/office/drawing/2014/main" id="{EAB5C9AA-B305-411E-990E-A9784CB5F214}"/>
                </a:ext>
              </a:extLst>
            </p:cNvPr>
            <p:cNvCxnSpPr/>
            <p:nvPr/>
          </p:nvCxnSpPr>
          <p:spPr>
            <a:xfrm>
              <a:off x="608534" y="3349614"/>
              <a:ext cx="1571488" cy="442138"/>
            </a:xfrm>
            <a:prstGeom prst="bentConnector3">
              <a:avLst>
                <a:gd name="adj1" fmla="val -79"/>
              </a:avLst>
            </a:prstGeom>
            <a:ln w="38100">
              <a:solidFill>
                <a:srgbClr val="996633"/>
              </a:solidFill>
              <a:headEnd type="oval" w="lg" len="lg"/>
              <a:tailEnd type="oval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prstMaterial="plastic">
              <a:bevelT w="152400"/>
              <a:bevelB/>
            </a:sp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Γραμμή σύνδεσης: Γωνιώδης 11">
              <a:extLst>
                <a:ext uri="{FF2B5EF4-FFF2-40B4-BE49-F238E27FC236}">
                  <a16:creationId xmlns:a16="http://schemas.microsoft.com/office/drawing/2014/main" id="{BBB0420F-AEDF-4F45-848B-CAA031143436}"/>
                </a:ext>
              </a:extLst>
            </p:cNvPr>
            <p:cNvCxnSpPr/>
            <p:nvPr/>
          </p:nvCxnSpPr>
          <p:spPr>
            <a:xfrm rot="10800000" flipV="1">
              <a:off x="608534" y="1439802"/>
              <a:ext cx="1083805" cy="751364"/>
            </a:xfrm>
            <a:prstGeom prst="bentConnector3">
              <a:avLst>
                <a:gd name="adj1" fmla="val 100103"/>
              </a:avLst>
            </a:prstGeom>
            <a:ln w="38100">
              <a:solidFill>
                <a:srgbClr val="996633"/>
              </a:solidFill>
              <a:headEnd type="oval" w="lg" len="lg"/>
              <a:tailEnd type="oval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prstMaterial="plastic">
              <a:bevelT w="152400"/>
              <a:bevelB/>
            </a:sp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Γραμμή σύνδεσης: Γωνιώδης 12">
              <a:extLst>
                <a:ext uri="{FF2B5EF4-FFF2-40B4-BE49-F238E27FC236}">
                  <a16:creationId xmlns:a16="http://schemas.microsoft.com/office/drawing/2014/main" id="{93093C2C-0987-4245-B976-28D0286D1F81}"/>
                </a:ext>
              </a:extLst>
            </p:cNvPr>
            <p:cNvCxnSpPr>
              <a:cxnSpLocks/>
              <a:endCxn id="8" idx="20"/>
            </p:cNvCxnSpPr>
            <p:nvPr/>
          </p:nvCxnSpPr>
          <p:spPr>
            <a:xfrm rot="10800000">
              <a:off x="3278429" y="1411511"/>
              <a:ext cx="1104416" cy="838573"/>
            </a:xfrm>
            <a:prstGeom prst="bentConnector3">
              <a:avLst>
                <a:gd name="adj1" fmla="val 444"/>
              </a:avLst>
            </a:prstGeom>
            <a:ln w="38100">
              <a:solidFill>
                <a:srgbClr val="996633"/>
              </a:solidFill>
              <a:headEnd type="oval" w="lg" len="lg"/>
              <a:tailEnd type="oval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prstMaterial="plastic">
              <a:bevelT w="152400"/>
              <a:bevelB/>
            </a:sp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Γραμμή σύνδεσης: Γωνιώδης 13">
              <a:extLst>
                <a:ext uri="{FF2B5EF4-FFF2-40B4-BE49-F238E27FC236}">
                  <a16:creationId xmlns:a16="http://schemas.microsoft.com/office/drawing/2014/main" id="{0C79721F-8B65-4A2D-B576-C977998E0E61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3013646" y="3282780"/>
              <a:ext cx="1374467" cy="514351"/>
            </a:xfrm>
            <a:prstGeom prst="bentConnector3">
              <a:avLst>
                <a:gd name="adj1" fmla="val 186"/>
              </a:avLst>
            </a:prstGeom>
            <a:ln w="38100">
              <a:solidFill>
                <a:srgbClr val="996633"/>
              </a:solidFill>
              <a:headEnd type="oval" w="lg" len="lg"/>
              <a:tailEnd type="oval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prstMaterial="plastic">
              <a:bevelT w="152400"/>
              <a:bevelB/>
            </a:sp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25 - Ομάδα">
            <a:extLst>
              <a:ext uri="{FF2B5EF4-FFF2-40B4-BE49-F238E27FC236}">
                <a16:creationId xmlns:a16="http://schemas.microsoft.com/office/drawing/2014/main" id="{EEDA9A52-6930-4C7E-8E4D-82AB3DFA8451}"/>
              </a:ext>
            </a:extLst>
          </p:cNvPr>
          <p:cNvGrpSpPr/>
          <p:nvPr/>
        </p:nvGrpSpPr>
        <p:grpSpPr>
          <a:xfrm>
            <a:off x="549132" y="4015354"/>
            <a:ext cx="829406" cy="356447"/>
            <a:chOff x="785786" y="2357430"/>
            <a:chExt cx="1357322" cy="57150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33" name="11 - Ευθεία γραμμή σύνδεσης">
              <a:extLst>
                <a:ext uri="{FF2B5EF4-FFF2-40B4-BE49-F238E27FC236}">
                  <a16:creationId xmlns:a16="http://schemas.microsoft.com/office/drawing/2014/main" id="{EC388C65-C1CB-4016-A70F-1774DB542248}"/>
                </a:ext>
              </a:extLst>
            </p:cNvPr>
            <p:cNvCxnSpPr/>
            <p:nvPr/>
          </p:nvCxnSpPr>
          <p:spPr>
            <a:xfrm>
              <a:off x="785786" y="2643182"/>
              <a:ext cx="642942" cy="0"/>
            </a:xfrm>
            <a:prstGeom prst="line">
              <a:avLst/>
            </a:prstGeom>
            <a:ln w="31750">
              <a:solidFill>
                <a:srgbClr val="000066"/>
              </a:solidFill>
              <a:headEnd type="oval" w="lg" len="lg"/>
            </a:ln>
            <a:scene3d>
              <a:camera prst="orthographicFront"/>
              <a:lightRig rig="threePt" dir="t"/>
            </a:scene3d>
            <a:sp3d prstMaterial="matte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14 - Ευθεία γραμμή σύνδεσης">
              <a:extLst>
                <a:ext uri="{FF2B5EF4-FFF2-40B4-BE49-F238E27FC236}">
                  <a16:creationId xmlns:a16="http://schemas.microsoft.com/office/drawing/2014/main" id="{1BF0AC92-E5CF-4519-A3E3-E0A995796559}"/>
                </a:ext>
              </a:extLst>
            </p:cNvPr>
            <p:cNvCxnSpPr/>
            <p:nvPr/>
          </p:nvCxnSpPr>
          <p:spPr>
            <a:xfrm>
              <a:off x="1571604" y="2651808"/>
              <a:ext cx="571504" cy="0"/>
            </a:xfrm>
            <a:prstGeom prst="line">
              <a:avLst/>
            </a:prstGeom>
            <a:ln w="31750">
              <a:solidFill>
                <a:srgbClr val="000066"/>
              </a:solidFill>
              <a:tailEnd type="oval" w="lg" len="lg"/>
            </a:ln>
            <a:scene3d>
              <a:camera prst="orthographicFront"/>
              <a:lightRig rig="threePt" dir="t"/>
            </a:scene3d>
            <a:sp3d prstMaterial="matte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18 - Ευθεία γραμμή σύνδεσης">
              <a:extLst>
                <a:ext uri="{FF2B5EF4-FFF2-40B4-BE49-F238E27FC236}">
                  <a16:creationId xmlns:a16="http://schemas.microsoft.com/office/drawing/2014/main" id="{602A7301-E870-4A76-8501-370647FF9B09}"/>
                </a:ext>
              </a:extLst>
            </p:cNvPr>
            <p:cNvCxnSpPr/>
            <p:nvPr/>
          </p:nvCxnSpPr>
          <p:spPr>
            <a:xfrm rot="5400000">
              <a:off x="1142976" y="2643182"/>
              <a:ext cx="571504" cy="0"/>
            </a:xfrm>
            <a:prstGeom prst="line">
              <a:avLst/>
            </a:prstGeom>
            <a:ln w="31750">
              <a:solidFill>
                <a:srgbClr val="000066"/>
              </a:solidFill>
            </a:ln>
            <a:scene3d>
              <a:camera prst="orthographicFront"/>
              <a:lightRig rig="threePt" dir="t"/>
            </a:scene3d>
            <a:sp3d prstMaterial="matte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20 - Ευθεία γραμμή σύνδεσης">
              <a:extLst>
                <a:ext uri="{FF2B5EF4-FFF2-40B4-BE49-F238E27FC236}">
                  <a16:creationId xmlns:a16="http://schemas.microsoft.com/office/drawing/2014/main" id="{3B8FA9A0-480D-4C19-ACB2-A6FB1F6A2128}"/>
                </a:ext>
              </a:extLst>
            </p:cNvPr>
            <p:cNvCxnSpPr/>
            <p:nvPr/>
          </p:nvCxnSpPr>
          <p:spPr>
            <a:xfrm rot="5400000">
              <a:off x="1428728" y="2651808"/>
              <a:ext cx="285752" cy="0"/>
            </a:xfrm>
            <a:prstGeom prst="line">
              <a:avLst/>
            </a:prstGeom>
            <a:ln w="69850">
              <a:solidFill>
                <a:srgbClr val="000066"/>
              </a:solidFill>
            </a:ln>
            <a:scene3d>
              <a:camera prst="orthographicFront"/>
              <a:lightRig rig="threePt" dir="t"/>
            </a:scene3d>
            <a:sp3d prstMaterial="matte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25 - Ομάδα">
            <a:extLst>
              <a:ext uri="{FF2B5EF4-FFF2-40B4-BE49-F238E27FC236}">
                <a16:creationId xmlns:a16="http://schemas.microsoft.com/office/drawing/2014/main" id="{DA5DFBE5-0A21-45C7-88E9-42FE72B2064A}"/>
              </a:ext>
            </a:extLst>
          </p:cNvPr>
          <p:cNvGrpSpPr/>
          <p:nvPr/>
        </p:nvGrpSpPr>
        <p:grpSpPr>
          <a:xfrm>
            <a:off x="549132" y="4482169"/>
            <a:ext cx="829393" cy="356448"/>
            <a:chOff x="785786" y="2357430"/>
            <a:chExt cx="1357322" cy="57150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38" name="11 - Ευθεία γραμμή σύνδεσης">
              <a:extLst>
                <a:ext uri="{FF2B5EF4-FFF2-40B4-BE49-F238E27FC236}">
                  <a16:creationId xmlns:a16="http://schemas.microsoft.com/office/drawing/2014/main" id="{6796823B-5AF0-4068-A517-83B8D0AA0DAA}"/>
                </a:ext>
              </a:extLst>
            </p:cNvPr>
            <p:cNvCxnSpPr/>
            <p:nvPr/>
          </p:nvCxnSpPr>
          <p:spPr>
            <a:xfrm>
              <a:off x="785786" y="2643182"/>
              <a:ext cx="642942" cy="0"/>
            </a:xfrm>
            <a:prstGeom prst="line">
              <a:avLst/>
            </a:prstGeom>
            <a:ln w="31750">
              <a:solidFill>
                <a:srgbClr val="660066"/>
              </a:solidFill>
              <a:headEnd type="oval" w="lg" len="lg"/>
            </a:ln>
            <a:scene3d>
              <a:camera prst="orthographicFront"/>
              <a:lightRig rig="threePt" dir="t"/>
            </a:scene3d>
            <a:sp3d prstMaterial="matte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14 - Ευθεία γραμμή σύνδεσης">
              <a:extLst>
                <a:ext uri="{FF2B5EF4-FFF2-40B4-BE49-F238E27FC236}">
                  <a16:creationId xmlns:a16="http://schemas.microsoft.com/office/drawing/2014/main" id="{9E8547B3-87DB-4FD9-8BE6-DA667BBE7963}"/>
                </a:ext>
              </a:extLst>
            </p:cNvPr>
            <p:cNvCxnSpPr/>
            <p:nvPr/>
          </p:nvCxnSpPr>
          <p:spPr>
            <a:xfrm>
              <a:off x="1571604" y="2651808"/>
              <a:ext cx="571504" cy="0"/>
            </a:xfrm>
            <a:prstGeom prst="line">
              <a:avLst/>
            </a:prstGeom>
            <a:ln w="31750">
              <a:solidFill>
                <a:srgbClr val="660066"/>
              </a:solidFill>
              <a:tailEnd type="oval" w="lg" len="lg"/>
            </a:ln>
            <a:scene3d>
              <a:camera prst="orthographicFront"/>
              <a:lightRig rig="threePt" dir="t"/>
            </a:scene3d>
            <a:sp3d prstMaterial="matte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18 - Ευθεία γραμμή σύνδεσης">
              <a:extLst>
                <a:ext uri="{FF2B5EF4-FFF2-40B4-BE49-F238E27FC236}">
                  <a16:creationId xmlns:a16="http://schemas.microsoft.com/office/drawing/2014/main" id="{0072D2BB-995F-4887-994B-1B1317A6D8E8}"/>
                </a:ext>
              </a:extLst>
            </p:cNvPr>
            <p:cNvCxnSpPr/>
            <p:nvPr/>
          </p:nvCxnSpPr>
          <p:spPr>
            <a:xfrm rot="5400000">
              <a:off x="1142976" y="2643182"/>
              <a:ext cx="571504" cy="0"/>
            </a:xfrm>
            <a:prstGeom prst="line">
              <a:avLst/>
            </a:prstGeom>
            <a:ln w="31750">
              <a:solidFill>
                <a:srgbClr val="660066"/>
              </a:solidFill>
            </a:ln>
            <a:scene3d>
              <a:camera prst="orthographicFront"/>
              <a:lightRig rig="threePt" dir="t"/>
            </a:scene3d>
            <a:sp3d prstMaterial="matte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20 - Ευθεία γραμμή σύνδεσης">
              <a:extLst>
                <a:ext uri="{FF2B5EF4-FFF2-40B4-BE49-F238E27FC236}">
                  <a16:creationId xmlns:a16="http://schemas.microsoft.com/office/drawing/2014/main" id="{B027428C-8CE5-4A71-A5B8-BA3311D510F0}"/>
                </a:ext>
              </a:extLst>
            </p:cNvPr>
            <p:cNvCxnSpPr/>
            <p:nvPr/>
          </p:nvCxnSpPr>
          <p:spPr>
            <a:xfrm rot="5400000">
              <a:off x="1428728" y="2651808"/>
              <a:ext cx="285752" cy="0"/>
            </a:xfrm>
            <a:prstGeom prst="line">
              <a:avLst/>
            </a:prstGeom>
            <a:ln w="69850">
              <a:solidFill>
                <a:srgbClr val="660066"/>
              </a:solidFill>
            </a:ln>
            <a:scene3d>
              <a:camera prst="orthographicFront"/>
              <a:lightRig rig="threePt" dir="t"/>
            </a:scene3d>
            <a:sp3d prstMaterial="matte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25 - Ομάδα">
            <a:extLst>
              <a:ext uri="{FF2B5EF4-FFF2-40B4-BE49-F238E27FC236}">
                <a16:creationId xmlns:a16="http://schemas.microsoft.com/office/drawing/2014/main" id="{2B34D164-B2A4-425D-A5AD-DC13152F547B}"/>
              </a:ext>
            </a:extLst>
          </p:cNvPr>
          <p:cNvGrpSpPr/>
          <p:nvPr/>
        </p:nvGrpSpPr>
        <p:grpSpPr>
          <a:xfrm>
            <a:off x="549132" y="5376825"/>
            <a:ext cx="829391" cy="356431"/>
            <a:chOff x="785786" y="2357430"/>
            <a:chExt cx="1357322" cy="57150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43" name="11 - Ευθεία γραμμή σύνδεσης">
              <a:extLst>
                <a:ext uri="{FF2B5EF4-FFF2-40B4-BE49-F238E27FC236}">
                  <a16:creationId xmlns:a16="http://schemas.microsoft.com/office/drawing/2014/main" id="{54FFF171-A24D-4C8D-A711-11A2C0F6CFBC}"/>
                </a:ext>
              </a:extLst>
            </p:cNvPr>
            <p:cNvCxnSpPr/>
            <p:nvPr/>
          </p:nvCxnSpPr>
          <p:spPr>
            <a:xfrm>
              <a:off x="785786" y="2643182"/>
              <a:ext cx="642942" cy="0"/>
            </a:xfrm>
            <a:prstGeom prst="line">
              <a:avLst/>
            </a:prstGeom>
            <a:ln w="31750">
              <a:solidFill>
                <a:srgbClr val="CC9900"/>
              </a:solidFill>
              <a:headEnd type="oval" w="lg" len="lg"/>
            </a:ln>
            <a:scene3d>
              <a:camera prst="orthographicFront"/>
              <a:lightRig rig="threePt" dir="t"/>
            </a:scene3d>
            <a:sp3d prstMaterial="matte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14 - Ευθεία γραμμή σύνδεσης">
              <a:extLst>
                <a:ext uri="{FF2B5EF4-FFF2-40B4-BE49-F238E27FC236}">
                  <a16:creationId xmlns:a16="http://schemas.microsoft.com/office/drawing/2014/main" id="{87EB1A55-D1DC-451E-B3F3-A35D08C4DA4A}"/>
                </a:ext>
              </a:extLst>
            </p:cNvPr>
            <p:cNvCxnSpPr/>
            <p:nvPr/>
          </p:nvCxnSpPr>
          <p:spPr>
            <a:xfrm>
              <a:off x="1571604" y="2651808"/>
              <a:ext cx="571504" cy="0"/>
            </a:xfrm>
            <a:prstGeom prst="line">
              <a:avLst/>
            </a:prstGeom>
            <a:ln w="31750">
              <a:solidFill>
                <a:srgbClr val="CC9900"/>
              </a:solidFill>
              <a:tailEnd type="oval" w="lg" len="lg"/>
            </a:ln>
            <a:scene3d>
              <a:camera prst="orthographicFront"/>
              <a:lightRig rig="threePt" dir="t"/>
            </a:scene3d>
            <a:sp3d prstMaterial="matte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18 - Ευθεία γραμμή σύνδεσης">
              <a:extLst>
                <a:ext uri="{FF2B5EF4-FFF2-40B4-BE49-F238E27FC236}">
                  <a16:creationId xmlns:a16="http://schemas.microsoft.com/office/drawing/2014/main" id="{EEF8FDEC-A52D-4482-903B-24F4950DF93A}"/>
                </a:ext>
              </a:extLst>
            </p:cNvPr>
            <p:cNvCxnSpPr/>
            <p:nvPr/>
          </p:nvCxnSpPr>
          <p:spPr>
            <a:xfrm rot="5400000">
              <a:off x="1142976" y="2643182"/>
              <a:ext cx="571504" cy="0"/>
            </a:xfrm>
            <a:prstGeom prst="line">
              <a:avLst/>
            </a:prstGeom>
            <a:ln w="31750">
              <a:solidFill>
                <a:srgbClr val="CC9900"/>
              </a:solidFill>
            </a:ln>
            <a:scene3d>
              <a:camera prst="orthographicFront"/>
              <a:lightRig rig="threePt" dir="t"/>
            </a:scene3d>
            <a:sp3d prstMaterial="matte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20 - Ευθεία γραμμή σύνδεσης">
              <a:extLst>
                <a:ext uri="{FF2B5EF4-FFF2-40B4-BE49-F238E27FC236}">
                  <a16:creationId xmlns:a16="http://schemas.microsoft.com/office/drawing/2014/main" id="{ED1902A2-0CAD-4E89-9A75-AA3DCDF39213}"/>
                </a:ext>
              </a:extLst>
            </p:cNvPr>
            <p:cNvCxnSpPr/>
            <p:nvPr/>
          </p:nvCxnSpPr>
          <p:spPr>
            <a:xfrm rot="5400000">
              <a:off x="1428728" y="2651808"/>
              <a:ext cx="285752" cy="0"/>
            </a:xfrm>
            <a:prstGeom prst="line">
              <a:avLst/>
            </a:prstGeom>
            <a:ln w="69850">
              <a:solidFill>
                <a:srgbClr val="CC9900"/>
              </a:solidFill>
            </a:ln>
            <a:scene3d>
              <a:camera prst="orthographicFront"/>
              <a:lightRig rig="threePt" dir="t"/>
            </a:scene3d>
            <a:sp3d prstMaterial="matte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25 - Ομάδα">
            <a:extLst>
              <a:ext uri="{FF2B5EF4-FFF2-40B4-BE49-F238E27FC236}">
                <a16:creationId xmlns:a16="http://schemas.microsoft.com/office/drawing/2014/main" id="{B456236D-3C69-4A0D-8CB7-0F047594E389}"/>
              </a:ext>
            </a:extLst>
          </p:cNvPr>
          <p:cNvGrpSpPr/>
          <p:nvPr/>
        </p:nvGrpSpPr>
        <p:grpSpPr>
          <a:xfrm>
            <a:off x="549132" y="4942378"/>
            <a:ext cx="829394" cy="363033"/>
            <a:chOff x="785786" y="2357430"/>
            <a:chExt cx="1357322" cy="57150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48" name="11 - Ευθεία γραμμή σύνδεσης">
              <a:extLst>
                <a:ext uri="{FF2B5EF4-FFF2-40B4-BE49-F238E27FC236}">
                  <a16:creationId xmlns:a16="http://schemas.microsoft.com/office/drawing/2014/main" id="{300DC730-3919-4D20-ACBC-2364A0CCE21C}"/>
                </a:ext>
              </a:extLst>
            </p:cNvPr>
            <p:cNvCxnSpPr/>
            <p:nvPr/>
          </p:nvCxnSpPr>
          <p:spPr>
            <a:xfrm>
              <a:off x="785786" y="2643182"/>
              <a:ext cx="642942" cy="0"/>
            </a:xfrm>
            <a:prstGeom prst="line">
              <a:avLst/>
            </a:prstGeom>
            <a:ln w="31750">
              <a:solidFill>
                <a:srgbClr val="A50021"/>
              </a:solidFill>
              <a:headEnd type="oval" w="lg" len="lg"/>
            </a:ln>
            <a:scene3d>
              <a:camera prst="orthographicFront"/>
              <a:lightRig rig="threePt" dir="t"/>
            </a:scene3d>
            <a:sp3d prstMaterial="matte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14 - Ευθεία γραμμή σύνδεσης">
              <a:extLst>
                <a:ext uri="{FF2B5EF4-FFF2-40B4-BE49-F238E27FC236}">
                  <a16:creationId xmlns:a16="http://schemas.microsoft.com/office/drawing/2014/main" id="{E8A9D6A5-8433-4B8B-B114-75D3211A94A2}"/>
                </a:ext>
              </a:extLst>
            </p:cNvPr>
            <p:cNvCxnSpPr/>
            <p:nvPr/>
          </p:nvCxnSpPr>
          <p:spPr>
            <a:xfrm>
              <a:off x="1571604" y="2651808"/>
              <a:ext cx="571504" cy="0"/>
            </a:xfrm>
            <a:prstGeom prst="line">
              <a:avLst/>
            </a:prstGeom>
            <a:ln w="31750">
              <a:solidFill>
                <a:srgbClr val="A50021"/>
              </a:solidFill>
              <a:tailEnd type="oval" w="lg" len="lg"/>
            </a:ln>
            <a:scene3d>
              <a:camera prst="orthographicFront"/>
              <a:lightRig rig="threePt" dir="t"/>
            </a:scene3d>
            <a:sp3d prstMaterial="matte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18 - Ευθεία γραμμή σύνδεσης">
              <a:extLst>
                <a:ext uri="{FF2B5EF4-FFF2-40B4-BE49-F238E27FC236}">
                  <a16:creationId xmlns:a16="http://schemas.microsoft.com/office/drawing/2014/main" id="{6ED45DF0-EA02-4245-B513-9D2FFA13586C}"/>
                </a:ext>
              </a:extLst>
            </p:cNvPr>
            <p:cNvCxnSpPr/>
            <p:nvPr/>
          </p:nvCxnSpPr>
          <p:spPr>
            <a:xfrm rot="5400000">
              <a:off x="1142976" y="2643182"/>
              <a:ext cx="571504" cy="0"/>
            </a:xfrm>
            <a:prstGeom prst="line">
              <a:avLst/>
            </a:prstGeom>
            <a:ln w="31750">
              <a:solidFill>
                <a:srgbClr val="A50021"/>
              </a:solidFill>
            </a:ln>
            <a:scene3d>
              <a:camera prst="orthographicFront"/>
              <a:lightRig rig="threePt" dir="t"/>
            </a:scene3d>
            <a:sp3d prstMaterial="matte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20 - Ευθεία γραμμή σύνδεσης">
              <a:extLst>
                <a:ext uri="{FF2B5EF4-FFF2-40B4-BE49-F238E27FC236}">
                  <a16:creationId xmlns:a16="http://schemas.microsoft.com/office/drawing/2014/main" id="{495F781A-4D28-454A-A784-858BEA4678AA}"/>
                </a:ext>
              </a:extLst>
            </p:cNvPr>
            <p:cNvCxnSpPr/>
            <p:nvPr/>
          </p:nvCxnSpPr>
          <p:spPr>
            <a:xfrm rot="5400000">
              <a:off x="1428728" y="2651808"/>
              <a:ext cx="285752" cy="0"/>
            </a:xfrm>
            <a:prstGeom prst="line">
              <a:avLst/>
            </a:prstGeom>
            <a:ln w="69850">
              <a:solidFill>
                <a:srgbClr val="A50021"/>
              </a:solidFill>
            </a:ln>
            <a:scene3d>
              <a:camera prst="orthographicFront"/>
              <a:lightRig rig="threePt" dir="t"/>
            </a:scene3d>
            <a:sp3d prstMaterial="matte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Διάγραμμα ροής: Στοιχείο τερματισμού 51">
            <a:extLst>
              <a:ext uri="{FF2B5EF4-FFF2-40B4-BE49-F238E27FC236}">
                <a16:creationId xmlns:a16="http://schemas.microsoft.com/office/drawing/2014/main" id="{41352A1D-0286-40EA-B91C-DA77903F53B8}"/>
              </a:ext>
            </a:extLst>
          </p:cNvPr>
          <p:cNvSpPr/>
          <p:nvPr/>
        </p:nvSpPr>
        <p:spPr>
          <a:xfrm>
            <a:off x="1651365" y="4049997"/>
            <a:ext cx="750653" cy="347314"/>
          </a:xfrm>
          <a:prstGeom prst="flowChartTermina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1,5 V</a:t>
            </a:r>
            <a:endParaRPr lang="el-GR" dirty="0"/>
          </a:p>
        </p:txBody>
      </p:sp>
      <p:sp>
        <p:nvSpPr>
          <p:cNvPr id="53" name="Διάγραμμα ροής: Στοιχείο τερματισμού 52">
            <a:extLst>
              <a:ext uri="{FF2B5EF4-FFF2-40B4-BE49-F238E27FC236}">
                <a16:creationId xmlns:a16="http://schemas.microsoft.com/office/drawing/2014/main" id="{3A149C2D-6376-4394-A288-EFDBBA8B563E}"/>
              </a:ext>
            </a:extLst>
          </p:cNvPr>
          <p:cNvSpPr/>
          <p:nvPr/>
        </p:nvSpPr>
        <p:spPr>
          <a:xfrm>
            <a:off x="1661109" y="4496186"/>
            <a:ext cx="750651" cy="347314"/>
          </a:xfrm>
          <a:prstGeom prst="flowChartTermina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 V</a:t>
            </a:r>
            <a:endParaRPr lang="el-GR" dirty="0"/>
          </a:p>
        </p:txBody>
      </p:sp>
      <p:sp>
        <p:nvSpPr>
          <p:cNvPr id="54" name="Διάγραμμα ροής: Στοιχείο τερματισμού 53">
            <a:extLst>
              <a:ext uri="{FF2B5EF4-FFF2-40B4-BE49-F238E27FC236}">
                <a16:creationId xmlns:a16="http://schemas.microsoft.com/office/drawing/2014/main" id="{7CD7B767-D4BA-4F4B-B77A-A85199D02431}"/>
              </a:ext>
            </a:extLst>
          </p:cNvPr>
          <p:cNvSpPr/>
          <p:nvPr/>
        </p:nvSpPr>
        <p:spPr>
          <a:xfrm>
            <a:off x="1661111" y="4933666"/>
            <a:ext cx="740908" cy="347314"/>
          </a:xfrm>
          <a:prstGeom prst="flowChartTermina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4,5 V</a:t>
            </a:r>
            <a:endParaRPr lang="el-GR" dirty="0"/>
          </a:p>
        </p:txBody>
      </p:sp>
      <p:sp>
        <p:nvSpPr>
          <p:cNvPr id="55" name="Διάγραμμα ροής: Στοιχείο τερματισμού 54">
            <a:extLst>
              <a:ext uri="{FF2B5EF4-FFF2-40B4-BE49-F238E27FC236}">
                <a16:creationId xmlns:a16="http://schemas.microsoft.com/office/drawing/2014/main" id="{9AC1B5E9-58C9-4244-95C0-C3B31DA80A7B}"/>
              </a:ext>
            </a:extLst>
          </p:cNvPr>
          <p:cNvSpPr/>
          <p:nvPr/>
        </p:nvSpPr>
        <p:spPr>
          <a:xfrm>
            <a:off x="1651365" y="5376001"/>
            <a:ext cx="740907" cy="347314"/>
          </a:xfrm>
          <a:prstGeom prst="flowChartTermina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 V</a:t>
            </a:r>
            <a:endParaRPr lang="el-GR" dirty="0"/>
          </a:p>
        </p:txBody>
      </p:sp>
      <p:sp>
        <p:nvSpPr>
          <p:cNvPr id="70" name="Ορθογώνιο 69">
            <a:extLst>
              <a:ext uri="{FF2B5EF4-FFF2-40B4-BE49-F238E27FC236}">
                <a16:creationId xmlns:a16="http://schemas.microsoft.com/office/drawing/2014/main" id="{25F18589-348F-4B87-86A8-8C23DE79EDD4}"/>
              </a:ext>
            </a:extLst>
          </p:cNvPr>
          <p:cNvSpPr/>
          <p:nvPr/>
        </p:nvSpPr>
        <p:spPr>
          <a:xfrm>
            <a:off x="2777821" y="2317900"/>
            <a:ext cx="1113113" cy="45883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0">
            <a:solidFill>
              <a:schemeClr val="bg2">
                <a:lumMod val="60000"/>
                <a:lumOff val="40000"/>
              </a:schemeClr>
            </a:solidFill>
          </a:ln>
          <a:scene3d>
            <a:camera prst="orthographicFront"/>
            <a:lightRig rig="soft" dir="t"/>
          </a:scene3d>
          <a:sp3d prstMaterial="metal">
            <a:bevelT w="127000" h="2540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>
                <a:solidFill>
                  <a:schemeClr val="bg1"/>
                </a:solidFill>
                <a:latin typeface="Digital-7 Mono" panose="02000000000000000000" pitchFamily="2" charset="0"/>
              </a:rPr>
              <a:t>1.50 </a:t>
            </a:r>
            <a:r>
              <a:rPr lang="en-US" sz="1600" i="1" dirty="0">
                <a:solidFill>
                  <a:schemeClr val="bg1"/>
                </a:solidFill>
                <a:latin typeface="Digital-7 Mono" panose="02000000000000000000" pitchFamily="2" charset="0"/>
              </a:rPr>
              <a:t>V</a:t>
            </a:r>
            <a:endParaRPr lang="el-GR" sz="1600" i="1" dirty="0">
              <a:solidFill>
                <a:schemeClr val="bg1"/>
              </a:solidFill>
            </a:endParaRPr>
          </a:p>
        </p:txBody>
      </p:sp>
      <p:sp>
        <p:nvSpPr>
          <p:cNvPr id="57" name="Ορθογώνιο 56">
            <a:extLst>
              <a:ext uri="{FF2B5EF4-FFF2-40B4-BE49-F238E27FC236}">
                <a16:creationId xmlns:a16="http://schemas.microsoft.com/office/drawing/2014/main" id="{F69E71D1-BD6E-4F71-B47A-6F57BB04D94C}"/>
              </a:ext>
            </a:extLst>
          </p:cNvPr>
          <p:cNvSpPr/>
          <p:nvPr/>
        </p:nvSpPr>
        <p:spPr>
          <a:xfrm>
            <a:off x="1087969" y="2320087"/>
            <a:ext cx="1113113" cy="45883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0">
            <a:solidFill>
              <a:schemeClr val="bg2">
                <a:lumMod val="60000"/>
                <a:lumOff val="40000"/>
              </a:schemeClr>
            </a:solidFill>
          </a:ln>
          <a:scene3d>
            <a:camera prst="orthographicFront"/>
            <a:lightRig rig="soft" dir="t"/>
          </a:scene3d>
          <a:sp3d prstMaterial="metal">
            <a:bevelT w="127000" h="2540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>
                <a:solidFill>
                  <a:schemeClr val="bg1"/>
                </a:solidFill>
                <a:latin typeface="Digital-7 Mono" panose="02000000000000000000" pitchFamily="2" charset="0"/>
              </a:rPr>
              <a:t>7.50 </a:t>
            </a:r>
            <a:r>
              <a:rPr lang="en-US" sz="1600" i="1" dirty="0">
                <a:solidFill>
                  <a:schemeClr val="bg1"/>
                </a:solidFill>
                <a:latin typeface="Digital-7 Mono" panose="02000000000000000000" pitchFamily="2" charset="0"/>
              </a:rPr>
              <a:t>ma</a:t>
            </a:r>
            <a:endParaRPr lang="el-GR" sz="1600" i="1" dirty="0">
              <a:solidFill>
                <a:schemeClr val="bg1"/>
              </a:solidFill>
            </a:endParaRPr>
          </a:p>
        </p:txBody>
      </p:sp>
      <p:grpSp>
        <p:nvGrpSpPr>
          <p:cNvPr id="58" name="25 - Ομάδα">
            <a:extLst>
              <a:ext uri="{FF2B5EF4-FFF2-40B4-BE49-F238E27FC236}">
                <a16:creationId xmlns:a16="http://schemas.microsoft.com/office/drawing/2014/main" id="{36AAD0E8-CE1D-42A1-B0C8-5963D4D3585E}"/>
              </a:ext>
            </a:extLst>
          </p:cNvPr>
          <p:cNvGrpSpPr/>
          <p:nvPr/>
        </p:nvGrpSpPr>
        <p:grpSpPr>
          <a:xfrm>
            <a:off x="549132" y="6240921"/>
            <a:ext cx="829391" cy="356431"/>
            <a:chOff x="785786" y="2357430"/>
            <a:chExt cx="1357322" cy="57150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59" name="11 - Ευθεία γραμμή σύνδεσης">
              <a:extLst>
                <a:ext uri="{FF2B5EF4-FFF2-40B4-BE49-F238E27FC236}">
                  <a16:creationId xmlns:a16="http://schemas.microsoft.com/office/drawing/2014/main" id="{17C909C0-E872-4D64-AD2A-D9A312A9F9A1}"/>
                </a:ext>
              </a:extLst>
            </p:cNvPr>
            <p:cNvCxnSpPr/>
            <p:nvPr/>
          </p:nvCxnSpPr>
          <p:spPr>
            <a:xfrm>
              <a:off x="785786" y="2643182"/>
              <a:ext cx="642942" cy="0"/>
            </a:xfrm>
            <a:prstGeom prst="line">
              <a:avLst/>
            </a:prstGeom>
            <a:ln w="31750">
              <a:solidFill>
                <a:srgbClr val="006666"/>
              </a:solidFill>
              <a:headEnd type="oval" w="lg" len="lg"/>
            </a:ln>
            <a:scene3d>
              <a:camera prst="orthographicFront"/>
              <a:lightRig rig="threePt" dir="t"/>
            </a:scene3d>
            <a:sp3d prstMaterial="matte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14 - Ευθεία γραμμή σύνδεσης">
              <a:extLst>
                <a:ext uri="{FF2B5EF4-FFF2-40B4-BE49-F238E27FC236}">
                  <a16:creationId xmlns:a16="http://schemas.microsoft.com/office/drawing/2014/main" id="{A8ABCB2F-58E2-4464-B962-F208A1A09748}"/>
                </a:ext>
              </a:extLst>
            </p:cNvPr>
            <p:cNvCxnSpPr/>
            <p:nvPr/>
          </p:nvCxnSpPr>
          <p:spPr>
            <a:xfrm>
              <a:off x="1571604" y="2651808"/>
              <a:ext cx="571504" cy="0"/>
            </a:xfrm>
            <a:prstGeom prst="line">
              <a:avLst/>
            </a:prstGeom>
            <a:ln w="31750">
              <a:solidFill>
                <a:srgbClr val="006666"/>
              </a:solidFill>
              <a:tailEnd type="oval" w="lg" len="lg"/>
            </a:ln>
            <a:scene3d>
              <a:camera prst="orthographicFront"/>
              <a:lightRig rig="threePt" dir="t"/>
            </a:scene3d>
            <a:sp3d prstMaterial="matte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18 - Ευθεία γραμμή σύνδεσης">
              <a:extLst>
                <a:ext uri="{FF2B5EF4-FFF2-40B4-BE49-F238E27FC236}">
                  <a16:creationId xmlns:a16="http://schemas.microsoft.com/office/drawing/2014/main" id="{BE7DEF7B-656F-4706-85F9-01BFFCFFB95E}"/>
                </a:ext>
              </a:extLst>
            </p:cNvPr>
            <p:cNvCxnSpPr/>
            <p:nvPr/>
          </p:nvCxnSpPr>
          <p:spPr>
            <a:xfrm rot="5400000">
              <a:off x="1142976" y="2643182"/>
              <a:ext cx="571504" cy="0"/>
            </a:xfrm>
            <a:prstGeom prst="line">
              <a:avLst/>
            </a:prstGeom>
            <a:ln w="31750">
              <a:solidFill>
                <a:srgbClr val="006666"/>
              </a:solidFill>
            </a:ln>
            <a:scene3d>
              <a:camera prst="orthographicFront"/>
              <a:lightRig rig="threePt" dir="t"/>
            </a:scene3d>
            <a:sp3d prstMaterial="matte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20 - Ευθεία γραμμή σύνδεσης">
              <a:extLst>
                <a:ext uri="{FF2B5EF4-FFF2-40B4-BE49-F238E27FC236}">
                  <a16:creationId xmlns:a16="http://schemas.microsoft.com/office/drawing/2014/main" id="{F6374B05-9FC5-46FB-ADDC-36D27064C788}"/>
                </a:ext>
              </a:extLst>
            </p:cNvPr>
            <p:cNvCxnSpPr/>
            <p:nvPr/>
          </p:nvCxnSpPr>
          <p:spPr>
            <a:xfrm rot="5400000">
              <a:off x="1428728" y="2651808"/>
              <a:ext cx="285752" cy="0"/>
            </a:xfrm>
            <a:prstGeom prst="line">
              <a:avLst/>
            </a:prstGeom>
            <a:ln w="69850">
              <a:solidFill>
                <a:srgbClr val="006666"/>
              </a:solidFill>
            </a:ln>
            <a:scene3d>
              <a:camera prst="orthographicFront"/>
              <a:lightRig rig="threePt" dir="t"/>
            </a:scene3d>
            <a:sp3d prstMaterial="matte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25 - Ομάδα">
            <a:extLst>
              <a:ext uri="{FF2B5EF4-FFF2-40B4-BE49-F238E27FC236}">
                <a16:creationId xmlns:a16="http://schemas.microsoft.com/office/drawing/2014/main" id="{AD684091-593C-478B-9E63-E0E04851AE6E}"/>
              </a:ext>
            </a:extLst>
          </p:cNvPr>
          <p:cNvGrpSpPr/>
          <p:nvPr/>
        </p:nvGrpSpPr>
        <p:grpSpPr>
          <a:xfrm>
            <a:off x="549132" y="5806474"/>
            <a:ext cx="829394" cy="363033"/>
            <a:chOff x="785786" y="2357430"/>
            <a:chExt cx="1357322" cy="57150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64" name="11 - Ευθεία γραμμή σύνδεσης">
              <a:extLst>
                <a:ext uri="{FF2B5EF4-FFF2-40B4-BE49-F238E27FC236}">
                  <a16:creationId xmlns:a16="http://schemas.microsoft.com/office/drawing/2014/main" id="{74DA52AF-EC76-4BAA-8EC0-7CBA70AE18F2}"/>
                </a:ext>
              </a:extLst>
            </p:cNvPr>
            <p:cNvCxnSpPr/>
            <p:nvPr/>
          </p:nvCxnSpPr>
          <p:spPr>
            <a:xfrm>
              <a:off x="785786" y="2643182"/>
              <a:ext cx="642942" cy="0"/>
            </a:xfrm>
            <a:prstGeom prst="line">
              <a:avLst/>
            </a:prstGeom>
            <a:ln w="31750">
              <a:solidFill>
                <a:srgbClr val="336600"/>
              </a:solidFill>
              <a:headEnd type="oval" w="lg" len="lg"/>
            </a:ln>
            <a:scene3d>
              <a:camera prst="orthographicFront"/>
              <a:lightRig rig="threePt" dir="t"/>
            </a:scene3d>
            <a:sp3d prstMaterial="matte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14 - Ευθεία γραμμή σύνδεσης">
              <a:extLst>
                <a:ext uri="{FF2B5EF4-FFF2-40B4-BE49-F238E27FC236}">
                  <a16:creationId xmlns:a16="http://schemas.microsoft.com/office/drawing/2014/main" id="{6E84B291-4490-4B49-B67B-98C3BA43A7AC}"/>
                </a:ext>
              </a:extLst>
            </p:cNvPr>
            <p:cNvCxnSpPr/>
            <p:nvPr/>
          </p:nvCxnSpPr>
          <p:spPr>
            <a:xfrm>
              <a:off x="1571604" y="2651808"/>
              <a:ext cx="571504" cy="0"/>
            </a:xfrm>
            <a:prstGeom prst="line">
              <a:avLst/>
            </a:prstGeom>
            <a:ln w="31750">
              <a:solidFill>
                <a:srgbClr val="336600"/>
              </a:solidFill>
              <a:tailEnd type="oval" w="lg" len="lg"/>
            </a:ln>
            <a:scene3d>
              <a:camera prst="orthographicFront"/>
              <a:lightRig rig="threePt" dir="t"/>
            </a:scene3d>
            <a:sp3d prstMaterial="matte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18 - Ευθεία γραμμή σύνδεσης">
              <a:extLst>
                <a:ext uri="{FF2B5EF4-FFF2-40B4-BE49-F238E27FC236}">
                  <a16:creationId xmlns:a16="http://schemas.microsoft.com/office/drawing/2014/main" id="{86D6A4A9-4392-4CE7-AD20-0650B880AB80}"/>
                </a:ext>
              </a:extLst>
            </p:cNvPr>
            <p:cNvCxnSpPr/>
            <p:nvPr/>
          </p:nvCxnSpPr>
          <p:spPr>
            <a:xfrm rot="5400000">
              <a:off x="1142976" y="2643182"/>
              <a:ext cx="571504" cy="0"/>
            </a:xfrm>
            <a:prstGeom prst="line">
              <a:avLst/>
            </a:prstGeom>
            <a:ln w="31750">
              <a:solidFill>
                <a:srgbClr val="336600"/>
              </a:solidFill>
            </a:ln>
            <a:scene3d>
              <a:camera prst="orthographicFront"/>
              <a:lightRig rig="threePt" dir="t"/>
            </a:scene3d>
            <a:sp3d prstMaterial="matte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20 - Ευθεία γραμμή σύνδεσης">
              <a:extLst>
                <a:ext uri="{FF2B5EF4-FFF2-40B4-BE49-F238E27FC236}">
                  <a16:creationId xmlns:a16="http://schemas.microsoft.com/office/drawing/2014/main" id="{182C3129-5141-4818-9783-03A2B4494BE1}"/>
                </a:ext>
              </a:extLst>
            </p:cNvPr>
            <p:cNvCxnSpPr/>
            <p:nvPr/>
          </p:nvCxnSpPr>
          <p:spPr>
            <a:xfrm rot="5400000">
              <a:off x="1428728" y="2651808"/>
              <a:ext cx="285752" cy="0"/>
            </a:xfrm>
            <a:prstGeom prst="line">
              <a:avLst/>
            </a:prstGeom>
            <a:ln w="69850">
              <a:solidFill>
                <a:srgbClr val="336600"/>
              </a:solidFill>
            </a:ln>
            <a:scene3d>
              <a:camera prst="orthographicFront"/>
              <a:lightRig rig="threePt" dir="t"/>
            </a:scene3d>
            <a:sp3d prstMaterial="matte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8" name="Διάγραμμα ροής: Στοιχείο τερματισμού 67">
            <a:extLst>
              <a:ext uri="{FF2B5EF4-FFF2-40B4-BE49-F238E27FC236}">
                <a16:creationId xmlns:a16="http://schemas.microsoft.com/office/drawing/2014/main" id="{A38D43F5-1ED3-42FA-A118-E2BFAF9D35A7}"/>
              </a:ext>
            </a:extLst>
          </p:cNvPr>
          <p:cNvSpPr/>
          <p:nvPr/>
        </p:nvSpPr>
        <p:spPr>
          <a:xfrm>
            <a:off x="1661111" y="5806471"/>
            <a:ext cx="740908" cy="347314"/>
          </a:xfrm>
          <a:prstGeom prst="flowChartTermina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7,5 V</a:t>
            </a:r>
            <a:endParaRPr lang="el-GR" dirty="0"/>
          </a:p>
        </p:txBody>
      </p:sp>
      <p:sp>
        <p:nvSpPr>
          <p:cNvPr id="69" name="Διάγραμμα ροής: Στοιχείο τερματισμού 68">
            <a:extLst>
              <a:ext uri="{FF2B5EF4-FFF2-40B4-BE49-F238E27FC236}">
                <a16:creationId xmlns:a16="http://schemas.microsoft.com/office/drawing/2014/main" id="{6D9E52A5-892D-454C-912A-13356567C2C4}"/>
              </a:ext>
            </a:extLst>
          </p:cNvPr>
          <p:cNvSpPr/>
          <p:nvPr/>
        </p:nvSpPr>
        <p:spPr>
          <a:xfrm>
            <a:off x="1651365" y="6240097"/>
            <a:ext cx="740907" cy="347314"/>
          </a:xfrm>
          <a:prstGeom prst="flowChartTermina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 V</a:t>
            </a:r>
            <a:endParaRPr lang="el-GR" dirty="0"/>
          </a:p>
        </p:txBody>
      </p:sp>
      <p:graphicFrame>
        <p:nvGraphicFramePr>
          <p:cNvPr id="16" name="Πίνακας 16">
            <a:extLst>
              <a:ext uri="{FF2B5EF4-FFF2-40B4-BE49-F238E27FC236}">
                <a16:creationId xmlns:a16="http://schemas.microsoft.com/office/drawing/2014/main" id="{A80B6ED3-ED02-493A-806A-864F8EB50F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633258"/>
              </p:ext>
            </p:extLst>
          </p:nvPr>
        </p:nvGraphicFramePr>
        <p:xfrm>
          <a:off x="5371048" y="4071942"/>
          <a:ext cx="3449424" cy="249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8423">
                  <a:extLst>
                    <a:ext uri="{9D8B030D-6E8A-4147-A177-3AD203B41FA5}">
                      <a16:colId xmlns:a16="http://schemas.microsoft.com/office/drawing/2014/main" val="586707247"/>
                    </a:ext>
                  </a:extLst>
                </a:gridCol>
                <a:gridCol w="978423">
                  <a:extLst>
                    <a:ext uri="{9D8B030D-6E8A-4147-A177-3AD203B41FA5}">
                      <a16:colId xmlns:a16="http://schemas.microsoft.com/office/drawing/2014/main" val="3775373805"/>
                    </a:ext>
                  </a:extLst>
                </a:gridCol>
                <a:gridCol w="1492578">
                  <a:extLst>
                    <a:ext uri="{9D8B030D-6E8A-4147-A177-3AD203B41FA5}">
                      <a16:colId xmlns:a16="http://schemas.microsoft.com/office/drawing/2014/main" val="742183265"/>
                    </a:ext>
                  </a:extLst>
                </a:gridCol>
              </a:tblGrid>
              <a:tr h="29864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 V</a:t>
                      </a:r>
                      <a:r>
                        <a:rPr lang="en-US" sz="1400" b="1" dirty="0"/>
                        <a:t> (Volt)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 I</a:t>
                      </a:r>
                      <a:r>
                        <a:rPr lang="en-US" sz="1400" b="1" dirty="0"/>
                        <a:t> (mA)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R=V/I</a:t>
                      </a:r>
                      <a:r>
                        <a:rPr lang="en-US" sz="1400" b="1" dirty="0"/>
                        <a:t> (</a:t>
                      </a:r>
                      <a:r>
                        <a:rPr lang="el-GR" sz="1400" b="1" dirty="0"/>
                        <a:t>Ω=</a:t>
                      </a:r>
                      <a:r>
                        <a:rPr lang="en-US" sz="1400" b="1" dirty="0"/>
                        <a:t>V/A)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7942553"/>
                  </a:ext>
                </a:extLst>
              </a:tr>
              <a:tr h="298643">
                <a:tc>
                  <a:txBody>
                    <a:bodyPr/>
                    <a:lstStyle/>
                    <a:p>
                      <a:pPr algn="ctr"/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065899"/>
                  </a:ext>
                </a:extLst>
              </a:tr>
              <a:tr h="298643">
                <a:tc>
                  <a:txBody>
                    <a:bodyPr/>
                    <a:lstStyle/>
                    <a:p>
                      <a:pPr algn="ctr"/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608477"/>
                  </a:ext>
                </a:extLst>
              </a:tr>
              <a:tr h="298643">
                <a:tc>
                  <a:txBody>
                    <a:bodyPr/>
                    <a:lstStyle/>
                    <a:p>
                      <a:pPr algn="ctr"/>
                      <a:endParaRPr lang="el-G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5676253"/>
                  </a:ext>
                </a:extLst>
              </a:tr>
              <a:tr h="298643">
                <a:tc>
                  <a:txBody>
                    <a:bodyPr/>
                    <a:lstStyle/>
                    <a:p>
                      <a:pPr algn="ctr"/>
                      <a:endParaRPr lang="el-G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6209241"/>
                  </a:ext>
                </a:extLst>
              </a:tr>
              <a:tr h="298643">
                <a:tc>
                  <a:txBody>
                    <a:bodyPr/>
                    <a:lstStyle/>
                    <a:p>
                      <a:pPr algn="ctr"/>
                      <a:endParaRPr lang="el-G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7057467"/>
                  </a:ext>
                </a:extLst>
              </a:tr>
              <a:tr h="298643">
                <a:tc>
                  <a:txBody>
                    <a:bodyPr/>
                    <a:lstStyle/>
                    <a:p>
                      <a:pPr algn="ctr"/>
                      <a:endParaRPr lang="el-G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756470"/>
                  </a:ext>
                </a:extLst>
              </a:tr>
              <a:tr h="298643">
                <a:tc>
                  <a:txBody>
                    <a:bodyPr/>
                    <a:lstStyle/>
                    <a:p>
                      <a:pPr algn="ctr"/>
                      <a:endParaRPr lang="el-G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0869850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076EB5BB-1926-42FF-8E35-4413E7BC28FC}"/>
              </a:ext>
            </a:extLst>
          </p:cNvPr>
          <p:cNvSpPr txBox="1"/>
          <p:nvPr/>
        </p:nvSpPr>
        <p:spPr>
          <a:xfrm>
            <a:off x="5587070" y="475312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1.50</a:t>
            </a:r>
            <a:endParaRPr lang="el-GR" sz="1400" dirty="0">
              <a:solidFill>
                <a:schemeClr val="bg1"/>
              </a:solidFill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C9E48395-A3B4-49D9-8339-F6A80F505B31}"/>
              </a:ext>
            </a:extLst>
          </p:cNvPr>
          <p:cNvSpPr txBox="1"/>
          <p:nvPr/>
        </p:nvSpPr>
        <p:spPr>
          <a:xfrm>
            <a:off x="6550438" y="4743400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7.50</a:t>
            </a:r>
            <a:endParaRPr lang="el-GR" sz="1400" dirty="0">
              <a:solidFill>
                <a:schemeClr val="bg1"/>
              </a:solidFill>
            </a:endParaRPr>
          </a:p>
        </p:txBody>
      </p:sp>
      <p:sp>
        <p:nvSpPr>
          <p:cNvPr id="72" name="Ορθογώνιο 71">
            <a:extLst>
              <a:ext uri="{FF2B5EF4-FFF2-40B4-BE49-F238E27FC236}">
                <a16:creationId xmlns:a16="http://schemas.microsoft.com/office/drawing/2014/main" id="{6E7A871D-D180-42AB-8615-8791F4FD5F83}"/>
              </a:ext>
            </a:extLst>
          </p:cNvPr>
          <p:cNvSpPr/>
          <p:nvPr/>
        </p:nvSpPr>
        <p:spPr>
          <a:xfrm>
            <a:off x="2777820" y="2322092"/>
            <a:ext cx="1113113" cy="45883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0">
            <a:solidFill>
              <a:schemeClr val="bg2">
                <a:lumMod val="60000"/>
                <a:lumOff val="40000"/>
              </a:schemeClr>
            </a:solidFill>
          </a:ln>
          <a:scene3d>
            <a:camera prst="orthographicFront"/>
            <a:lightRig rig="soft" dir="t"/>
          </a:scene3d>
          <a:sp3d prstMaterial="metal">
            <a:bevelT w="127000" h="2540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>
                <a:solidFill>
                  <a:schemeClr val="bg1"/>
                </a:solidFill>
                <a:latin typeface="Digital-7 Mono" panose="02000000000000000000" pitchFamily="2" charset="0"/>
              </a:rPr>
              <a:t>3.00 </a:t>
            </a:r>
            <a:r>
              <a:rPr lang="en-US" sz="1600" i="1" dirty="0">
                <a:solidFill>
                  <a:schemeClr val="bg1"/>
                </a:solidFill>
                <a:latin typeface="Digital-7 Mono" panose="02000000000000000000" pitchFamily="2" charset="0"/>
              </a:rPr>
              <a:t>V</a:t>
            </a:r>
            <a:endParaRPr lang="el-GR" sz="1600" i="1" dirty="0">
              <a:solidFill>
                <a:schemeClr val="bg1"/>
              </a:solidFill>
            </a:endParaRPr>
          </a:p>
        </p:txBody>
      </p:sp>
      <p:sp>
        <p:nvSpPr>
          <p:cNvPr id="73" name="Ορθογώνιο 72">
            <a:extLst>
              <a:ext uri="{FF2B5EF4-FFF2-40B4-BE49-F238E27FC236}">
                <a16:creationId xmlns:a16="http://schemas.microsoft.com/office/drawing/2014/main" id="{8B9DAAFE-66D1-4099-8C81-60883BDD5F2C}"/>
              </a:ext>
            </a:extLst>
          </p:cNvPr>
          <p:cNvSpPr/>
          <p:nvPr/>
        </p:nvSpPr>
        <p:spPr>
          <a:xfrm>
            <a:off x="1100970" y="2320087"/>
            <a:ext cx="1113113" cy="45883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0">
            <a:solidFill>
              <a:schemeClr val="bg2">
                <a:lumMod val="60000"/>
                <a:lumOff val="40000"/>
              </a:schemeClr>
            </a:solidFill>
          </a:ln>
          <a:scene3d>
            <a:camera prst="orthographicFront"/>
            <a:lightRig rig="soft" dir="t"/>
          </a:scene3d>
          <a:sp3d prstMaterial="metal">
            <a:bevelT w="127000" h="2540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>
                <a:solidFill>
                  <a:schemeClr val="bg1"/>
                </a:solidFill>
                <a:latin typeface="Digital-7 Mono" panose="02000000000000000000" pitchFamily="2" charset="0"/>
              </a:rPr>
              <a:t>15.00 </a:t>
            </a:r>
            <a:r>
              <a:rPr lang="en-US" sz="1600" i="1" dirty="0">
                <a:solidFill>
                  <a:schemeClr val="bg1"/>
                </a:solidFill>
                <a:latin typeface="Digital-7 Mono" panose="02000000000000000000" pitchFamily="2" charset="0"/>
              </a:rPr>
              <a:t>ma</a:t>
            </a:r>
            <a:endParaRPr lang="el-GR" sz="1600" i="1" dirty="0">
              <a:solidFill>
                <a:schemeClr val="bg1"/>
              </a:solidFill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23E8C411-34C5-4F24-8280-A33EEC381AC2}"/>
              </a:ext>
            </a:extLst>
          </p:cNvPr>
          <p:cNvSpPr txBox="1"/>
          <p:nvPr/>
        </p:nvSpPr>
        <p:spPr>
          <a:xfrm>
            <a:off x="5587070" y="5075994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3.00</a:t>
            </a:r>
            <a:endParaRPr lang="el-GR" sz="1400" dirty="0">
              <a:solidFill>
                <a:schemeClr val="bg1"/>
              </a:solidFill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833B2E9C-E361-40E3-A5DF-0E703D567E74}"/>
              </a:ext>
            </a:extLst>
          </p:cNvPr>
          <p:cNvSpPr txBox="1"/>
          <p:nvPr/>
        </p:nvSpPr>
        <p:spPr>
          <a:xfrm>
            <a:off x="6550438" y="5066268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15.00</a:t>
            </a:r>
            <a:endParaRPr lang="el-GR" sz="1400" dirty="0">
              <a:solidFill>
                <a:schemeClr val="bg1"/>
              </a:solidFill>
            </a:endParaRPr>
          </a:p>
        </p:txBody>
      </p:sp>
      <p:sp>
        <p:nvSpPr>
          <p:cNvPr id="79" name="Ορθογώνιο 78">
            <a:extLst>
              <a:ext uri="{FF2B5EF4-FFF2-40B4-BE49-F238E27FC236}">
                <a16:creationId xmlns:a16="http://schemas.microsoft.com/office/drawing/2014/main" id="{B3F0AB2A-D65D-499C-BA08-D5CB4AF9AF1A}"/>
              </a:ext>
            </a:extLst>
          </p:cNvPr>
          <p:cNvSpPr/>
          <p:nvPr/>
        </p:nvSpPr>
        <p:spPr>
          <a:xfrm>
            <a:off x="2777820" y="2322092"/>
            <a:ext cx="1113113" cy="45883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0">
            <a:solidFill>
              <a:schemeClr val="bg2">
                <a:lumMod val="60000"/>
                <a:lumOff val="40000"/>
              </a:schemeClr>
            </a:solidFill>
          </a:ln>
          <a:scene3d>
            <a:camera prst="orthographicFront"/>
            <a:lightRig rig="soft" dir="t"/>
          </a:scene3d>
          <a:sp3d prstMaterial="metal">
            <a:bevelT w="127000" h="2540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>
                <a:solidFill>
                  <a:schemeClr val="bg1"/>
                </a:solidFill>
                <a:latin typeface="Digital-7 Mono" panose="02000000000000000000" pitchFamily="2" charset="0"/>
              </a:rPr>
              <a:t>4.50 </a:t>
            </a:r>
            <a:r>
              <a:rPr lang="en-US" sz="1600" i="1" dirty="0">
                <a:solidFill>
                  <a:schemeClr val="bg1"/>
                </a:solidFill>
                <a:latin typeface="Digital-7 Mono" panose="02000000000000000000" pitchFamily="2" charset="0"/>
              </a:rPr>
              <a:t>V</a:t>
            </a:r>
            <a:endParaRPr lang="el-GR" sz="1600" i="1" dirty="0">
              <a:solidFill>
                <a:schemeClr val="bg1"/>
              </a:solidFill>
            </a:endParaRPr>
          </a:p>
        </p:txBody>
      </p:sp>
      <p:sp>
        <p:nvSpPr>
          <p:cNvPr id="80" name="Ορθογώνιο 79">
            <a:extLst>
              <a:ext uri="{FF2B5EF4-FFF2-40B4-BE49-F238E27FC236}">
                <a16:creationId xmlns:a16="http://schemas.microsoft.com/office/drawing/2014/main" id="{77743E40-F760-43B3-BA7F-570D6806F906}"/>
              </a:ext>
            </a:extLst>
          </p:cNvPr>
          <p:cNvSpPr/>
          <p:nvPr/>
        </p:nvSpPr>
        <p:spPr>
          <a:xfrm>
            <a:off x="1100970" y="2320087"/>
            <a:ext cx="1113113" cy="45883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0">
            <a:solidFill>
              <a:schemeClr val="bg2">
                <a:lumMod val="60000"/>
                <a:lumOff val="40000"/>
              </a:schemeClr>
            </a:solidFill>
          </a:ln>
          <a:scene3d>
            <a:camera prst="orthographicFront"/>
            <a:lightRig rig="soft" dir="t"/>
          </a:scene3d>
          <a:sp3d prstMaterial="metal">
            <a:bevelT w="127000" h="2540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>
                <a:solidFill>
                  <a:schemeClr val="bg1"/>
                </a:solidFill>
                <a:latin typeface="Digital-7 Mono" panose="02000000000000000000" pitchFamily="2" charset="0"/>
              </a:rPr>
              <a:t>22.50 </a:t>
            </a:r>
            <a:r>
              <a:rPr lang="en-US" sz="1600" i="1" dirty="0">
                <a:solidFill>
                  <a:schemeClr val="bg1"/>
                </a:solidFill>
                <a:latin typeface="Digital-7 Mono" panose="02000000000000000000" pitchFamily="2" charset="0"/>
              </a:rPr>
              <a:t>ma</a:t>
            </a:r>
            <a:endParaRPr lang="el-GR" sz="1600" i="1" dirty="0">
              <a:solidFill>
                <a:schemeClr val="bg1"/>
              </a:solidFill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B02D589F-1285-4DAE-9903-55D8853EEB1A}"/>
              </a:ext>
            </a:extLst>
          </p:cNvPr>
          <p:cNvSpPr txBox="1"/>
          <p:nvPr/>
        </p:nvSpPr>
        <p:spPr>
          <a:xfrm>
            <a:off x="5587070" y="536402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4.50</a:t>
            </a:r>
            <a:endParaRPr lang="el-GR" sz="1400" dirty="0">
              <a:solidFill>
                <a:schemeClr val="bg1"/>
              </a:solidFill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CA834A7D-AD61-4092-A573-E7B65BF48A8C}"/>
              </a:ext>
            </a:extLst>
          </p:cNvPr>
          <p:cNvSpPr txBox="1"/>
          <p:nvPr/>
        </p:nvSpPr>
        <p:spPr>
          <a:xfrm>
            <a:off x="6550438" y="5354300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22.50</a:t>
            </a:r>
            <a:endParaRPr lang="el-GR" sz="1400" dirty="0">
              <a:solidFill>
                <a:schemeClr val="bg1"/>
              </a:solidFill>
            </a:endParaRPr>
          </a:p>
        </p:txBody>
      </p:sp>
      <p:sp>
        <p:nvSpPr>
          <p:cNvPr id="83" name="Ορθογώνιο 82">
            <a:extLst>
              <a:ext uri="{FF2B5EF4-FFF2-40B4-BE49-F238E27FC236}">
                <a16:creationId xmlns:a16="http://schemas.microsoft.com/office/drawing/2014/main" id="{811A6E02-0025-477C-8830-DA8D75C94577}"/>
              </a:ext>
            </a:extLst>
          </p:cNvPr>
          <p:cNvSpPr/>
          <p:nvPr/>
        </p:nvSpPr>
        <p:spPr>
          <a:xfrm>
            <a:off x="2783728" y="2312772"/>
            <a:ext cx="1113113" cy="45883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0">
            <a:solidFill>
              <a:schemeClr val="bg2">
                <a:lumMod val="60000"/>
                <a:lumOff val="40000"/>
              </a:schemeClr>
            </a:solidFill>
          </a:ln>
          <a:scene3d>
            <a:camera prst="orthographicFront"/>
            <a:lightRig rig="soft" dir="t"/>
          </a:scene3d>
          <a:sp3d prstMaterial="metal">
            <a:bevelT w="127000" h="2540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>
                <a:solidFill>
                  <a:schemeClr val="bg1"/>
                </a:solidFill>
                <a:latin typeface="Digital-7 Mono" panose="02000000000000000000" pitchFamily="2" charset="0"/>
              </a:rPr>
              <a:t>6.00 </a:t>
            </a:r>
            <a:r>
              <a:rPr lang="en-US" sz="1600" i="1" dirty="0">
                <a:solidFill>
                  <a:schemeClr val="bg1"/>
                </a:solidFill>
                <a:latin typeface="Digital-7 Mono" panose="02000000000000000000" pitchFamily="2" charset="0"/>
              </a:rPr>
              <a:t>V</a:t>
            </a:r>
            <a:endParaRPr lang="el-GR" sz="1600" i="1" dirty="0">
              <a:solidFill>
                <a:schemeClr val="bg1"/>
              </a:solidFill>
            </a:endParaRPr>
          </a:p>
        </p:txBody>
      </p:sp>
      <p:sp>
        <p:nvSpPr>
          <p:cNvPr id="84" name="Ορθογώνιο 83">
            <a:extLst>
              <a:ext uri="{FF2B5EF4-FFF2-40B4-BE49-F238E27FC236}">
                <a16:creationId xmlns:a16="http://schemas.microsoft.com/office/drawing/2014/main" id="{19151220-BBC8-4564-A552-00D9268AD522}"/>
              </a:ext>
            </a:extLst>
          </p:cNvPr>
          <p:cNvSpPr/>
          <p:nvPr/>
        </p:nvSpPr>
        <p:spPr>
          <a:xfrm>
            <a:off x="1120963" y="2320087"/>
            <a:ext cx="1113113" cy="45883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0">
            <a:solidFill>
              <a:schemeClr val="bg2">
                <a:lumMod val="60000"/>
                <a:lumOff val="40000"/>
              </a:schemeClr>
            </a:solidFill>
          </a:ln>
          <a:scene3d>
            <a:camera prst="orthographicFront"/>
            <a:lightRig rig="soft" dir="t"/>
          </a:scene3d>
          <a:sp3d prstMaterial="metal">
            <a:bevelT w="127000" h="2540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>
                <a:solidFill>
                  <a:schemeClr val="bg1"/>
                </a:solidFill>
                <a:latin typeface="Digital-7 Mono" panose="02000000000000000000" pitchFamily="2" charset="0"/>
              </a:rPr>
              <a:t>30.00 </a:t>
            </a:r>
            <a:r>
              <a:rPr lang="en-US" sz="1600" i="1" dirty="0">
                <a:solidFill>
                  <a:schemeClr val="bg1"/>
                </a:solidFill>
                <a:latin typeface="Digital-7 Mono" panose="02000000000000000000" pitchFamily="2" charset="0"/>
              </a:rPr>
              <a:t>ma</a:t>
            </a:r>
            <a:endParaRPr lang="el-GR" sz="1600" i="1" dirty="0">
              <a:solidFill>
                <a:schemeClr val="bg1"/>
              </a:solidFill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BE69939A-321A-449B-A912-ED34CDD3623E}"/>
              </a:ext>
            </a:extLst>
          </p:cNvPr>
          <p:cNvSpPr txBox="1"/>
          <p:nvPr/>
        </p:nvSpPr>
        <p:spPr>
          <a:xfrm>
            <a:off x="5587070" y="5681529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6.00</a:t>
            </a:r>
            <a:endParaRPr lang="el-GR" sz="1400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127C03E2-8FF1-47C3-82E8-A37D321EFC2E}"/>
              </a:ext>
            </a:extLst>
          </p:cNvPr>
          <p:cNvSpPr txBox="1"/>
          <p:nvPr/>
        </p:nvSpPr>
        <p:spPr>
          <a:xfrm>
            <a:off x="6550438" y="5671803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30.00</a:t>
            </a:r>
            <a:endParaRPr lang="el-GR" sz="1400" dirty="0">
              <a:solidFill>
                <a:schemeClr val="bg1"/>
              </a:solidFill>
            </a:endParaRPr>
          </a:p>
        </p:txBody>
      </p:sp>
      <p:sp>
        <p:nvSpPr>
          <p:cNvPr id="87" name="Ορθογώνιο 86">
            <a:extLst>
              <a:ext uri="{FF2B5EF4-FFF2-40B4-BE49-F238E27FC236}">
                <a16:creationId xmlns:a16="http://schemas.microsoft.com/office/drawing/2014/main" id="{867F0B08-6534-4FEE-BDFE-A23EC2066ED3}"/>
              </a:ext>
            </a:extLst>
          </p:cNvPr>
          <p:cNvSpPr/>
          <p:nvPr/>
        </p:nvSpPr>
        <p:spPr>
          <a:xfrm>
            <a:off x="2776758" y="2322092"/>
            <a:ext cx="1113113" cy="45883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0">
            <a:solidFill>
              <a:schemeClr val="bg2">
                <a:lumMod val="60000"/>
                <a:lumOff val="40000"/>
              </a:schemeClr>
            </a:solidFill>
          </a:ln>
          <a:scene3d>
            <a:camera prst="orthographicFront"/>
            <a:lightRig rig="soft" dir="t"/>
          </a:scene3d>
          <a:sp3d prstMaterial="metal">
            <a:bevelT w="127000" h="2540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>
                <a:solidFill>
                  <a:schemeClr val="bg1"/>
                </a:solidFill>
                <a:latin typeface="Digital-7 Mono" panose="02000000000000000000" pitchFamily="2" charset="0"/>
              </a:rPr>
              <a:t>7.50 </a:t>
            </a:r>
            <a:r>
              <a:rPr lang="en-US" sz="1600" i="1" dirty="0">
                <a:solidFill>
                  <a:schemeClr val="bg1"/>
                </a:solidFill>
                <a:latin typeface="Digital-7 Mono" panose="02000000000000000000" pitchFamily="2" charset="0"/>
              </a:rPr>
              <a:t>V</a:t>
            </a:r>
            <a:endParaRPr lang="el-GR" sz="1600" i="1" dirty="0">
              <a:solidFill>
                <a:schemeClr val="bg1"/>
              </a:solidFill>
            </a:endParaRPr>
          </a:p>
        </p:txBody>
      </p:sp>
      <p:sp>
        <p:nvSpPr>
          <p:cNvPr id="88" name="Ορθογώνιο 87">
            <a:extLst>
              <a:ext uri="{FF2B5EF4-FFF2-40B4-BE49-F238E27FC236}">
                <a16:creationId xmlns:a16="http://schemas.microsoft.com/office/drawing/2014/main" id="{48749318-8FF1-47A4-86B0-6D662785459C}"/>
              </a:ext>
            </a:extLst>
          </p:cNvPr>
          <p:cNvSpPr/>
          <p:nvPr/>
        </p:nvSpPr>
        <p:spPr>
          <a:xfrm>
            <a:off x="1100970" y="2320087"/>
            <a:ext cx="1113113" cy="45883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0">
            <a:solidFill>
              <a:schemeClr val="bg2">
                <a:lumMod val="60000"/>
                <a:lumOff val="40000"/>
              </a:schemeClr>
            </a:solidFill>
          </a:ln>
          <a:scene3d>
            <a:camera prst="orthographicFront"/>
            <a:lightRig rig="soft" dir="t"/>
          </a:scene3d>
          <a:sp3d prstMaterial="metal">
            <a:bevelT w="127000" h="2540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>
                <a:solidFill>
                  <a:schemeClr val="bg1"/>
                </a:solidFill>
                <a:latin typeface="Digital-7 Mono" panose="02000000000000000000" pitchFamily="2" charset="0"/>
              </a:rPr>
              <a:t>37.50 </a:t>
            </a:r>
            <a:r>
              <a:rPr lang="en-US" sz="1600" i="1" dirty="0">
                <a:solidFill>
                  <a:schemeClr val="bg1"/>
                </a:solidFill>
                <a:latin typeface="Digital-7 Mono" panose="02000000000000000000" pitchFamily="2" charset="0"/>
              </a:rPr>
              <a:t>ma</a:t>
            </a:r>
            <a:endParaRPr lang="el-GR" sz="1600" i="1" dirty="0">
              <a:solidFill>
                <a:schemeClr val="bg1"/>
              </a:solidFill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9E8603EB-D992-41A7-B725-5A873D5EE33F}"/>
              </a:ext>
            </a:extLst>
          </p:cNvPr>
          <p:cNvSpPr txBox="1"/>
          <p:nvPr/>
        </p:nvSpPr>
        <p:spPr>
          <a:xfrm>
            <a:off x="5587070" y="5969561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7.50</a:t>
            </a:r>
            <a:endParaRPr lang="el-GR" sz="1400" dirty="0">
              <a:solidFill>
                <a:schemeClr val="bg1"/>
              </a:solidFill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F4CA0AC-969F-4A40-9F14-E28E20AE7999}"/>
              </a:ext>
            </a:extLst>
          </p:cNvPr>
          <p:cNvSpPr txBox="1"/>
          <p:nvPr/>
        </p:nvSpPr>
        <p:spPr>
          <a:xfrm>
            <a:off x="6550438" y="5959835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37.50</a:t>
            </a:r>
            <a:endParaRPr lang="el-GR" sz="1400" dirty="0">
              <a:solidFill>
                <a:schemeClr val="bg1"/>
              </a:solidFill>
            </a:endParaRPr>
          </a:p>
        </p:txBody>
      </p:sp>
      <p:sp>
        <p:nvSpPr>
          <p:cNvPr id="91" name="Ορθογώνιο 90">
            <a:extLst>
              <a:ext uri="{FF2B5EF4-FFF2-40B4-BE49-F238E27FC236}">
                <a16:creationId xmlns:a16="http://schemas.microsoft.com/office/drawing/2014/main" id="{D171212E-97CC-45D9-9788-4ABA93D34854}"/>
              </a:ext>
            </a:extLst>
          </p:cNvPr>
          <p:cNvSpPr/>
          <p:nvPr/>
        </p:nvSpPr>
        <p:spPr>
          <a:xfrm>
            <a:off x="2771800" y="2322092"/>
            <a:ext cx="1113113" cy="45883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0">
            <a:solidFill>
              <a:schemeClr val="bg2">
                <a:lumMod val="60000"/>
                <a:lumOff val="40000"/>
              </a:schemeClr>
            </a:solidFill>
          </a:ln>
          <a:scene3d>
            <a:camera prst="orthographicFront"/>
            <a:lightRig rig="soft" dir="t"/>
          </a:scene3d>
          <a:sp3d prstMaterial="metal">
            <a:bevelT w="127000" h="2540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>
                <a:solidFill>
                  <a:schemeClr val="bg1"/>
                </a:solidFill>
                <a:latin typeface="Digital-7 Mono" panose="02000000000000000000" pitchFamily="2" charset="0"/>
              </a:rPr>
              <a:t>9.00 </a:t>
            </a:r>
            <a:r>
              <a:rPr lang="en-US" sz="1600" i="1" dirty="0">
                <a:solidFill>
                  <a:schemeClr val="bg1"/>
                </a:solidFill>
                <a:latin typeface="Digital-7 Mono" panose="02000000000000000000" pitchFamily="2" charset="0"/>
              </a:rPr>
              <a:t>V</a:t>
            </a:r>
            <a:endParaRPr lang="el-GR" sz="1600" i="1" dirty="0">
              <a:solidFill>
                <a:schemeClr val="bg1"/>
              </a:solidFill>
            </a:endParaRPr>
          </a:p>
        </p:txBody>
      </p:sp>
      <p:sp>
        <p:nvSpPr>
          <p:cNvPr id="92" name="Ορθογώνιο 91">
            <a:extLst>
              <a:ext uri="{FF2B5EF4-FFF2-40B4-BE49-F238E27FC236}">
                <a16:creationId xmlns:a16="http://schemas.microsoft.com/office/drawing/2014/main" id="{304C78C2-6AEF-4DDD-94E1-98373C36007C}"/>
              </a:ext>
            </a:extLst>
          </p:cNvPr>
          <p:cNvSpPr/>
          <p:nvPr/>
        </p:nvSpPr>
        <p:spPr>
          <a:xfrm>
            <a:off x="1100970" y="2322092"/>
            <a:ext cx="1113113" cy="45883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0">
            <a:solidFill>
              <a:schemeClr val="bg2">
                <a:lumMod val="60000"/>
                <a:lumOff val="40000"/>
              </a:schemeClr>
            </a:solidFill>
          </a:ln>
          <a:scene3d>
            <a:camera prst="orthographicFront"/>
            <a:lightRig rig="soft" dir="t"/>
          </a:scene3d>
          <a:sp3d prstMaterial="metal">
            <a:bevelT w="127000" h="2540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>
                <a:solidFill>
                  <a:schemeClr val="bg1"/>
                </a:solidFill>
                <a:latin typeface="Digital-7 Mono" panose="02000000000000000000" pitchFamily="2" charset="0"/>
              </a:rPr>
              <a:t>45.00 </a:t>
            </a:r>
            <a:r>
              <a:rPr lang="en-US" sz="1600" i="1" dirty="0">
                <a:solidFill>
                  <a:schemeClr val="bg1"/>
                </a:solidFill>
                <a:latin typeface="Digital-7 Mono" panose="02000000000000000000" pitchFamily="2" charset="0"/>
              </a:rPr>
              <a:t>ma</a:t>
            </a:r>
            <a:endParaRPr lang="el-GR" sz="1600" i="1" dirty="0">
              <a:solidFill>
                <a:schemeClr val="bg1"/>
              </a:solidFill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7162457B-4133-40AA-88B7-1B0E77C30286}"/>
              </a:ext>
            </a:extLst>
          </p:cNvPr>
          <p:cNvSpPr txBox="1"/>
          <p:nvPr/>
        </p:nvSpPr>
        <p:spPr>
          <a:xfrm>
            <a:off x="5587070" y="6300130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9.00</a:t>
            </a:r>
            <a:endParaRPr lang="el-GR" sz="1400" dirty="0">
              <a:solidFill>
                <a:schemeClr val="bg1"/>
              </a:solidFill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45DDFB4E-EC4F-49CE-AFA4-23A99E09544C}"/>
              </a:ext>
            </a:extLst>
          </p:cNvPr>
          <p:cNvSpPr txBox="1"/>
          <p:nvPr/>
        </p:nvSpPr>
        <p:spPr>
          <a:xfrm>
            <a:off x="6550438" y="6290404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45.00</a:t>
            </a:r>
            <a:endParaRPr lang="el-GR" sz="1400" dirty="0">
              <a:solidFill>
                <a:schemeClr val="bg1"/>
              </a:solidFill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1EC3EA5D-A1D2-4E14-B9B3-E03A70693085}"/>
              </a:ext>
            </a:extLst>
          </p:cNvPr>
          <p:cNvSpPr txBox="1"/>
          <p:nvPr/>
        </p:nvSpPr>
        <p:spPr>
          <a:xfrm>
            <a:off x="5587070" y="443126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0.00</a:t>
            </a:r>
            <a:endParaRPr lang="el-GR" sz="1400" dirty="0">
              <a:solidFill>
                <a:schemeClr val="bg1"/>
              </a:solidFill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F82141BF-1BE4-4040-AB79-70D7754B626E}"/>
              </a:ext>
            </a:extLst>
          </p:cNvPr>
          <p:cNvSpPr txBox="1"/>
          <p:nvPr/>
        </p:nvSpPr>
        <p:spPr>
          <a:xfrm>
            <a:off x="6550438" y="4421540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0.00</a:t>
            </a:r>
            <a:endParaRPr lang="el-GR" sz="1400" dirty="0">
              <a:solidFill>
                <a:schemeClr val="bg1"/>
              </a:solidFill>
            </a:endParaRPr>
          </a:p>
        </p:txBody>
      </p:sp>
      <p:sp>
        <p:nvSpPr>
          <p:cNvPr id="97" name="96 - Επεξήγηση με αριστερό βέλος"/>
          <p:cNvSpPr/>
          <p:nvPr/>
        </p:nvSpPr>
        <p:spPr>
          <a:xfrm>
            <a:off x="6143636" y="142852"/>
            <a:ext cx="2643206" cy="642942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5195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/>
              <a:t>Ναι</a:t>
            </a:r>
            <a:r>
              <a:rPr lang="el-GR" dirty="0"/>
              <a:t>! και ονομάζονται  </a:t>
            </a:r>
            <a:r>
              <a:rPr lang="el-GR" b="1" dirty="0"/>
              <a:t>αντιστάτες</a:t>
            </a:r>
          </a:p>
        </p:txBody>
      </p:sp>
      <p:sp>
        <p:nvSpPr>
          <p:cNvPr id="98" name="97 - Στρογγυλεμένο ορθογώνιο"/>
          <p:cNvSpPr/>
          <p:nvPr/>
        </p:nvSpPr>
        <p:spPr>
          <a:xfrm>
            <a:off x="899592" y="2043004"/>
            <a:ext cx="3112158" cy="107541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Παρατηρούμε ότι το πηλίκο  τάση προς ένταση (</a:t>
            </a:r>
            <a:r>
              <a:rPr lang="en-US" dirty="0"/>
              <a:t> </a:t>
            </a:r>
            <a:r>
              <a:rPr lang="en-US" b="1" dirty="0"/>
              <a:t>V / I = R </a:t>
            </a:r>
            <a:r>
              <a:rPr lang="el-GR" dirty="0"/>
              <a:t>) παραμένει σταθερό</a:t>
            </a:r>
          </a:p>
        </p:txBody>
      </p:sp>
      <p:sp>
        <p:nvSpPr>
          <p:cNvPr id="99" name="TextBox 70">
            <a:extLst>
              <a:ext uri="{FF2B5EF4-FFF2-40B4-BE49-F238E27FC236}">
                <a16:creationId xmlns:a16="http://schemas.microsoft.com/office/drawing/2014/main" id="{C9E48395-A3B4-49D9-8339-F6A80F505B31}"/>
              </a:ext>
            </a:extLst>
          </p:cNvPr>
          <p:cNvSpPr txBox="1"/>
          <p:nvPr/>
        </p:nvSpPr>
        <p:spPr>
          <a:xfrm>
            <a:off x="7737620" y="4747363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200</a:t>
            </a:r>
            <a:endParaRPr lang="el-GR" sz="1400" dirty="0">
              <a:solidFill>
                <a:schemeClr val="bg1"/>
              </a:solidFill>
            </a:endParaRPr>
          </a:p>
        </p:txBody>
      </p:sp>
      <p:sp>
        <p:nvSpPr>
          <p:cNvPr id="100" name="TextBox 70">
            <a:extLst>
              <a:ext uri="{FF2B5EF4-FFF2-40B4-BE49-F238E27FC236}">
                <a16:creationId xmlns:a16="http://schemas.microsoft.com/office/drawing/2014/main" id="{C9E48395-A3B4-49D9-8339-F6A80F505B31}"/>
              </a:ext>
            </a:extLst>
          </p:cNvPr>
          <p:cNvSpPr txBox="1"/>
          <p:nvPr/>
        </p:nvSpPr>
        <p:spPr>
          <a:xfrm>
            <a:off x="7737620" y="5041582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200</a:t>
            </a:r>
            <a:endParaRPr lang="el-GR" sz="1400" dirty="0">
              <a:solidFill>
                <a:schemeClr val="bg1"/>
              </a:solidFill>
            </a:endParaRPr>
          </a:p>
        </p:txBody>
      </p:sp>
      <p:sp>
        <p:nvSpPr>
          <p:cNvPr id="101" name="TextBox 70">
            <a:extLst>
              <a:ext uri="{FF2B5EF4-FFF2-40B4-BE49-F238E27FC236}">
                <a16:creationId xmlns:a16="http://schemas.microsoft.com/office/drawing/2014/main" id="{C9E48395-A3B4-49D9-8339-F6A80F505B31}"/>
              </a:ext>
            </a:extLst>
          </p:cNvPr>
          <p:cNvSpPr txBox="1"/>
          <p:nvPr/>
        </p:nvSpPr>
        <p:spPr>
          <a:xfrm>
            <a:off x="7742750" y="535782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200</a:t>
            </a:r>
            <a:endParaRPr lang="el-GR" sz="1400" dirty="0">
              <a:solidFill>
                <a:schemeClr val="bg1"/>
              </a:solidFill>
            </a:endParaRPr>
          </a:p>
        </p:txBody>
      </p:sp>
      <p:sp>
        <p:nvSpPr>
          <p:cNvPr id="102" name="TextBox 70">
            <a:extLst>
              <a:ext uri="{FF2B5EF4-FFF2-40B4-BE49-F238E27FC236}">
                <a16:creationId xmlns:a16="http://schemas.microsoft.com/office/drawing/2014/main" id="{C9E48395-A3B4-49D9-8339-F6A80F505B31}"/>
              </a:ext>
            </a:extLst>
          </p:cNvPr>
          <p:cNvSpPr txBox="1"/>
          <p:nvPr/>
        </p:nvSpPr>
        <p:spPr>
          <a:xfrm>
            <a:off x="7742750" y="5652045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200</a:t>
            </a:r>
            <a:endParaRPr lang="el-GR" sz="1400" dirty="0">
              <a:solidFill>
                <a:schemeClr val="bg1"/>
              </a:solidFill>
            </a:endParaRPr>
          </a:p>
        </p:txBody>
      </p:sp>
      <p:sp>
        <p:nvSpPr>
          <p:cNvPr id="103" name="TextBox 70">
            <a:extLst>
              <a:ext uri="{FF2B5EF4-FFF2-40B4-BE49-F238E27FC236}">
                <a16:creationId xmlns:a16="http://schemas.microsoft.com/office/drawing/2014/main" id="{C9E48395-A3B4-49D9-8339-F6A80F505B31}"/>
              </a:ext>
            </a:extLst>
          </p:cNvPr>
          <p:cNvSpPr txBox="1"/>
          <p:nvPr/>
        </p:nvSpPr>
        <p:spPr>
          <a:xfrm>
            <a:off x="7742750" y="5958433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200</a:t>
            </a:r>
            <a:endParaRPr lang="el-GR" sz="1400" dirty="0">
              <a:solidFill>
                <a:schemeClr val="bg1"/>
              </a:solidFill>
            </a:endParaRPr>
          </a:p>
        </p:txBody>
      </p:sp>
      <p:sp>
        <p:nvSpPr>
          <p:cNvPr id="104" name="TextBox 70">
            <a:extLst>
              <a:ext uri="{FF2B5EF4-FFF2-40B4-BE49-F238E27FC236}">
                <a16:creationId xmlns:a16="http://schemas.microsoft.com/office/drawing/2014/main" id="{C9E48395-A3B4-49D9-8339-F6A80F505B31}"/>
              </a:ext>
            </a:extLst>
          </p:cNvPr>
          <p:cNvSpPr txBox="1"/>
          <p:nvPr/>
        </p:nvSpPr>
        <p:spPr>
          <a:xfrm>
            <a:off x="7742750" y="6286520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200</a:t>
            </a:r>
            <a:endParaRPr lang="el-GR" sz="1400" dirty="0">
              <a:solidFill>
                <a:schemeClr val="bg1"/>
              </a:solidFill>
            </a:endParaRPr>
          </a:p>
        </p:txBody>
      </p:sp>
      <p:graphicFrame>
        <p:nvGraphicFramePr>
          <p:cNvPr id="105" name="Γράφημα 104">
            <a:extLst>
              <a:ext uri="{FF2B5EF4-FFF2-40B4-BE49-F238E27FC236}">
                <a16:creationId xmlns:a16="http://schemas.microsoft.com/office/drawing/2014/main" id="{06AFD707-5EB2-4744-A38C-372692E6045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85257830"/>
              </p:ext>
            </p:extLst>
          </p:nvPr>
        </p:nvGraphicFramePr>
        <p:xfrm>
          <a:off x="4506842" y="918080"/>
          <a:ext cx="4280000" cy="2948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7" name="97 - Στρογγυλεμένο ορθογώνιο">
            <a:extLst>
              <a:ext uri="{FF2B5EF4-FFF2-40B4-BE49-F238E27FC236}">
                <a16:creationId xmlns:a16="http://schemas.microsoft.com/office/drawing/2014/main" id="{27CD5B04-643B-4B82-9EC2-4624D4A982B8}"/>
              </a:ext>
            </a:extLst>
          </p:cNvPr>
          <p:cNvSpPr/>
          <p:nvPr/>
        </p:nvSpPr>
        <p:spPr>
          <a:xfrm>
            <a:off x="142204" y="4774194"/>
            <a:ext cx="4900626" cy="8611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Η </a:t>
            </a:r>
            <a:r>
              <a:rPr lang="el-GR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ένταση</a:t>
            </a:r>
            <a:r>
              <a:rPr lang="el-GR" dirty="0"/>
              <a:t> του ρεύματος που διαρρέει τον αντιστάτη είναι </a:t>
            </a:r>
            <a:r>
              <a:rPr lang="el-GR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ανάλογη</a:t>
            </a:r>
            <a:r>
              <a:rPr lang="el-GR" dirty="0"/>
              <a:t> με την </a:t>
            </a:r>
            <a:r>
              <a:rPr lang="el-GR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τάση</a:t>
            </a:r>
            <a:r>
              <a:rPr lang="el-GR" dirty="0"/>
              <a:t> που θα εφαρμόσουμε στα άκρατου. (</a:t>
            </a:r>
            <a:r>
              <a:rPr lang="el-GR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ΝΟΜΟΣ του </a:t>
            </a:r>
            <a:r>
              <a:rPr lang="en-US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OHM</a:t>
            </a:r>
            <a:r>
              <a:rPr lang="el-GR" dirty="0"/>
              <a:t>)</a:t>
            </a:r>
          </a:p>
        </p:txBody>
      </p:sp>
      <p:sp>
        <p:nvSpPr>
          <p:cNvPr id="3" name="Ορθογώνιο: Στρογγύλεμα γωνιών 2">
            <a:extLst>
              <a:ext uri="{FF2B5EF4-FFF2-40B4-BE49-F238E27FC236}">
                <a16:creationId xmlns:a16="http://schemas.microsoft.com/office/drawing/2014/main" id="{90D66374-998F-43BE-9001-50C2FA2805A9}"/>
              </a:ext>
            </a:extLst>
          </p:cNvPr>
          <p:cNvSpPr/>
          <p:nvPr/>
        </p:nvSpPr>
        <p:spPr>
          <a:xfrm>
            <a:off x="251520" y="3672295"/>
            <a:ext cx="1690491" cy="38758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Διπλάσια τάση</a:t>
            </a:r>
          </a:p>
        </p:txBody>
      </p:sp>
      <p:sp>
        <p:nvSpPr>
          <p:cNvPr id="108" name="Ορθογώνιο: Στρογγύλεμα γωνιών 107">
            <a:extLst>
              <a:ext uri="{FF2B5EF4-FFF2-40B4-BE49-F238E27FC236}">
                <a16:creationId xmlns:a16="http://schemas.microsoft.com/office/drawing/2014/main" id="{DF81A54E-E849-4271-8944-47048C07B1C1}"/>
              </a:ext>
            </a:extLst>
          </p:cNvPr>
          <p:cNvSpPr/>
          <p:nvPr/>
        </p:nvSpPr>
        <p:spPr>
          <a:xfrm>
            <a:off x="2475449" y="3671983"/>
            <a:ext cx="1865391" cy="38758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Διπλάσια ένταση</a:t>
            </a:r>
          </a:p>
        </p:txBody>
      </p:sp>
      <p:sp>
        <p:nvSpPr>
          <p:cNvPr id="4" name="Βέλος: Δεξιό 3">
            <a:extLst>
              <a:ext uri="{FF2B5EF4-FFF2-40B4-BE49-F238E27FC236}">
                <a16:creationId xmlns:a16="http://schemas.microsoft.com/office/drawing/2014/main" id="{845CC224-DDB7-420C-9D72-390BD2ACBF90}"/>
              </a:ext>
            </a:extLst>
          </p:cNvPr>
          <p:cNvSpPr/>
          <p:nvPr/>
        </p:nvSpPr>
        <p:spPr>
          <a:xfrm>
            <a:off x="2076922" y="3804304"/>
            <a:ext cx="262830" cy="185615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9" name="Ορθογώνιο: Στρογγύλεμα γωνιών 108">
            <a:extLst>
              <a:ext uri="{FF2B5EF4-FFF2-40B4-BE49-F238E27FC236}">
                <a16:creationId xmlns:a16="http://schemas.microsoft.com/office/drawing/2014/main" id="{F86EA259-1179-4CF2-A70C-99191CF69E37}"/>
              </a:ext>
            </a:extLst>
          </p:cNvPr>
          <p:cNvSpPr/>
          <p:nvPr/>
        </p:nvSpPr>
        <p:spPr>
          <a:xfrm>
            <a:off x="251520" y="4193544"/>
            <a:ext cx="1982555" cy="38758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Τριπλάσια τάση</a:t>
            </a:r>
          </a:p>
        </p:txBody>
      </p:sp>
      <p:sp>
        <p:nvSpPr>
          <p:cNvPr id="111" name="Ορθογώνιο: Στρογγύλεμα γωνιών 110">
            <a:extLst>
              <a:ext uri="{FF2B5EF4-FFF2-40B4-BE49-F238E27FC236}">
                <a16:creationId xmlns:a16="http://schemas.microsoft.com/office/drawing/2014/main" id="{B664C3A4-23B2-4B57-9A04-896AA9D60A46}"/>
              </a:ext>
            </a:extLst>
          </p:cNvPr>
          <p:cNvSpPr/>
          <p:nvPr/>
        </p:nvSpPr>
        <p:spPr>
          <a:xfrm>
            <a:off x="2828639" y="4193232"/>
            <a:ext cx="2031393" cy="38758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Τριπλάσια ένταση</a:t>
            </a:r>
          </a:p>
        </p:txBody>
      </p:sp>
      <p:sp>
        <p:nvSpPr>
          <p:cNvPr id="112" name="Βέλος: Δεξιό 111">
            <a:extLst>
              <a:ext uri="{FF2B5EF4-FFF2-40B4-BE49-F238E27FC236}">
                <a16:creationId xmlns:a16="http://schemas.microsoft.com/office/drawing/2014/main" id="{67982738-2B74-43E1-A1F1-B9C42736649E}"/>
              </a:ext>
            </a:extLst>
          </p:cNvPr>
          <p:cNvSpPr/>
          <p:nvPr/>
        </p:nvSpPr>
        <p:spPr>
          <a:xfrm>
            <a:off x="2436962" y="4325553"/>
            <a:ext cx="262830" cy="185615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15" name="Ομάδα 14">
            <a:extLst>
              <a:ext uri="{FF2B5EF4-FFF2-40B4-BE49-F238E27FC236}">
                <a16:creationId xmlns:a16="http://schemas.microsoft.com/office/drawing/2014/main" id="{A42C8D4B-3FF5-47BD-95A0-B3D239864DEC}"/>
              </a:ext>
            </a:extLst>
          </p:cNvPr>
          <p:cNvGrpSpPr/>
          <p:nvPr/>
        </p:nvGrpSpPr>
        <p:grpSpPr>
          <a:xfrm>
            <a:off x="175427" y="5882402"/>
            <a:ext cx="4900625" cy="642942"/>
            <a:chOff x="175427" y="5882402"/>
            <a:chExt cx="4900625" cy="642942"/>
          </a:xfrm>
        </p:grpSpPr>
        <p:sp>
          <p:nvSpPr>
            <p:cNvPr id="114" name="17 - Στρογγυλεμένο ορθογώνιο">
              <a:extLst>
                <a:ext uri="{FF2B5EF4-FFF2-40B4-BE49-F238E27FC236}">
                  <a16:creationId xmlns:a16="http://schemas.microsoft.com/office/drawing/2014/main" id="{6E29988E-5AF7-4BC7-84CA-5EFCDFE6E7B4}"/>
                </a:ext>
              </a:extLst>
            </p:cNvPr>
            <p:cNvSpPr/>
            <p:nvPr/>
          </p:nvSpPr>
          <p:spPr>
            <a:xfrm>
              <a:off x="175427" y="5882402"/>
              <a:ext cx="4900625" cy="642942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5" name="Ορθογώνιο 4">
              <a:extLst>
                <a:ext uri="{FF2B5EF4-FFF2-40B4-BE49-F238E27FC236}">
                  <a16:creationId xmlns:a16="http://schemas.microsoft.com/office/drawing/2014/main" id="{0142D8FE-15A0-43CA-9AF5-9E04839E8BD6}"/>
                </a:ext>
              </a:extLst>
            </p:cNvPr>
            <p:cNvSpPr/>
            <p:nvPr/>
          </p:nvSpPr>
          <p:spPr>
            <a:xfrm>
              <a:off x="1661109" y="5931938"/>
              <a:ext cx="1440523" cy="530107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16" name="Ορθογώνιο 115">
              <a:extLst>
                <a:ext uri="{FF2B5EF4-FFF2-40B4-BE49-F238E27FC236}">
                  <a16:creationId xmlns:a16="http://schemas.microsoft.com/office/drawing/2014/main" id="{19895557-56BE-44D6-8C66-96647A57BDA2}"/>
                </a:ext>
              </a:extLst>
            </p:cNvPr>
            <p:cNvSpPr/>
            <p:nvPr/>
          </p:nvSpPr>
          <p:spPr>
            <a:xfrm>
              <a:off x="3384215" y="5939796"/>
              <a:ext cx="1449051" cy="51354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aphicFrame>
          <p:nvGraphicFramePr>
            <p:cNvPr id="115" name="Αντικείμενο 114">
              <a:extLst>
                <a:ext uri="{FF2B5EF4-FFF2-40B4-BE49-F238E27FC236}">
                  <a16:creationId xmlns:a16="http://schemas.microsoft.com/office/drawing/2014/main" id="{262DC363-AD8D-4FAB-8668-7FDA7B5A20F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34484967"/>
                </p:ext>
              </p:extLst>
            </p:nvPr>
          </p:nvGraphicFramePr>
          <p:xfrm>
            <a:off x="248344" y="5961063"/>
            <a:ext cx="4611688" cy="419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2869920" imgH="419040" progId="Equation.DSMT4">
                    <p:embed/>
                  </p:oleObj>
                </mc:Choice>
                <mc:Fallback>
                  <p:oleObj name="Equation" r:id="rId4" imgW="2869920" imgH="419040" progId="Equation.DSMT4">
                    <p:embed/>
                    <p:pic>
                      <p:nvPicPr>
                        <p:cNvPr id="25" name="Αντικείμενο 24">
                          <a:extLst>
                            <a:ext uri="{FF2B5EF4-FFF2-40B4-BE49-F238E27FC236}">
                              <a16:creationId xmlns:a16="http://schemas.microsoft.com/office/drawing/2014/main" id="{B34D1B50-1408-4A4E-9C29-F07DA2A0FF3E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248344" y="5961063"/>
                          <a:ext cx="4611688" cy="4191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custDataLst>
      <p:tags r:id="rId1"/>
    </p:custDataLst>
    <p:extLst>
      <p:ext uri="{BB962C8B-B14F-4D97-AF65-F5344CB8AC3E}">
        <p14:creationId xmlns:p14="http://schemas.microsoft.com/office/powerpoint/2010/main" val="873941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5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2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25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2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75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2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250"/>
                            </p:stCondLst>
                            <p:childTnLst>
                              <p:par>
                                <p:cTn id="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2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500"/>
                            </p:stCondLst>
                            <p:childTnLst>
                              <p:par>
                                <p:cTn id="7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750"/>
                            </p:stCondLst>
                            <p:childTnLst>
                              <p:par>
                                <p:cTn id="7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25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-0.00046 L 0.17153 -0.11088 " pathEditMode="relative" rAng="0" ptsTypes="AA">
                                      <p:cBhvr>
                                        <p:cTn id="8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94" y="-55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75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75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75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0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086 -0.13518 L -3.33333E-6 3.7037E-6 " pathEditMode="relative" rAng="0" ptsTypes="AA">
                                      <p:cBhvr>
                                        <p:cTn id="94" dur="75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13" y="6620"/>
                                    </p:animMotion>
                                  </p:childTnLst>
                                </p:cTn>
                              </p:par>
                              <p:par>
                                <p:cTn id="9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7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7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7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0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031 -0.01852 L -1.11111E-6 7.40741E-7 " pathEditMode="relative" rAng="0" ptsTypes="AA">
                                      <p:cBhvr>
                                        <p:cTn id="101" dur="7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37" y="9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3" presetClass="exit" presetSubtype="3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4" dur="75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75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6" dur="75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0.00069 L -0.10087 -0.13518 " pathEditMode="relative" rAng="0" ptsTypes="AA">
                                      <p:cBhvr>
                                        <p:cTn id="119" dur="75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57" y="-6597"/>
                                    </p:animMotion>
                                  </p:childTnLst>
                                </p:cTn>
                              </p:par>
                              <p:par>
                                <p:cTn id="120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1" dur="75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75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3" dur="7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0.00116 L -0.12031 -0.01852 " pathEditMode="relative" rAng="0" ptsTypes="AA">
                                      <p:cBhvr>
                                        <p:cTn id="126" dur="7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55" y="-10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750"/>
                            </p:stCondLst>
                            <p:childTnLst>
                              <p:par>
                                <p:cTn id="128" presetID="5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9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-0.00139 L 0.17118 -0.1794 " pathEditMode="relative" rAng="0" ptsTypes="AA">
                                      <p:cBhvr>
                                        <p:cTn id="13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94" y="-89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000"/>
                            </p:stCondLst>
                            <p:childTnLst>
                              <p:par>
                                <p:cTn id="13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75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75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75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0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225 -0.13518 L -3.33333E-6 -7.40741E-7 " pathEditMode="relative" rAng="0" ptsTypes="AA">
                                      <p:cBhvr>
                                        <p:cTn id="144" dur="75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04" y="6759"/>
                                    </p:animMotion>
                                  </p:childTnLst>
                                </p:cTn>
                              </p:par>
                              <p:par>
                                <p:cTn id="1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75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75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75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0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17 -0.01852 L 2.77556E-17 7.40741E-7 " pathEditMode="relative" rAng="0" ptsTypes="AA">
                                      <p:cBhvr>
                                        <p:cTn id="151" dur="75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07" y="10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000"/>
                            </p:stCondLst>
                            <p:childTnLst>
                              <p:par>
                                <p:cTn id="1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53" presetClass="exit" presetSubtype="3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4" dur="75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75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6" dur="75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0.0007 L -0.10225 -0.13518 " pathEditMode="relative" rAng="0" ptsTypes="AA">
                                      <p:cBhvr>
                                        <p:cTn id="169" dur="75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56" y="-6806"/>
                                    </p:animMotion>
                                  </p:childTnLst>
                                </p:cTn>
                              </p:par>
                              <p:par>
                                <p:cTn id="170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1" dur="75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75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3" dur="75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0.00116 L -0.1217 -0.01852 " pathEditMode="relative" rAng="0" ptsTypes="AA">
                                      <p:cBhvr>
                                        <p:cTn id="176" dur="75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24" y="-9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750"/>
                            </p:stCondLst>
                            <p:childTnLst>
                              <p:par>
                                <p:cTn id="178" presetID="5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9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26 0.00093 L 0.17413 -0.24583 " pathEditMode="relative" rAng="0" ptsTypes="AA">
                                      <p:cBhvr>
                                        <p:cTn id="18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94" y="-1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75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75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75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0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225 -0.13518 L -3.33333E-6 -7.40741E-7 " pathEditMode="relative" rAng="0" ptsTypes="AA">
                                      <p:cBhvr>
                                        <p:cTn id="194" dur="75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04" y="6759"/>
                                    </p:animMotion>
                                  </p:childTnLst>
                                </p:cTn>
                              </p:par>
                              <p:par>
                                <p:cTn id="19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75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75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9" dur="75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0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17 -0.01852 L 2.77556E-17 7.40741E-7 " pathEditMode="relative" rAng="0" ptsTypes="AA">
                                      <p:cBhvr>
                                        <p:cTn id="201" dur="75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07" y="12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6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1000"/>
                            </p:stCondLst>
                            <p:childTnLst>
                              <p:par>
                                <p:cTn id="20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0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75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75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75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0.0007 L -0.10225 -0.13518 " pathEditMode="relative" rAng="0" ptsTypes="AA">
                                      <p:cBhvr>
                                        <p:cTn id="219" dur="75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56" y="-6806"/>
                                    </p:animMotion>
                                  </p:childTnLst>
                                </p:cTn>
                              </p:par>
                              <p:par>
                                <p:cTn id="220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1" dur="75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75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3" dur="75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0.00116 L -0.1217 -0.01852 " pathEditMode="relative" rAng="0" ptsTypes="AA">
                                      <p:cBhvr>
                                        <p:cTn id="226" dur="75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24" y="-9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750"/>
                            </p:stCondLst>
                            <p:childTnLst>
                              <p:par>
                                <p:cTn id="228" presetID="5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9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26 0.00139 L 0.1717 -0.30717 " pathEditMode="relative" ptsTypes="AA">
                                      <p:cBhvr>
                                        <p:cTn id="23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1000"/>
                            </p:stCondLst>
                            <p:childTnLst>
                              <p:par>
                                <p:cTn id="23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0" dur="75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75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2" dur="75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0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452 -0.13518 L 2.22222E-6 0.00278 " pathEditMode="relative" rAng="0" ptsTypes="AA">
                                      <p:cBhvr>
                                        <p:cTn id="244" dur="75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26" y="6898"/>
                                    </p:animMotion>
                                  </p:childTnLst>
                                </p:cTn>
                              </p:par>
                              <p:par>
                                <p:cTn id="2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75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75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9" dur="75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0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378 -0.01852 L -3.33333E-6 7.40741E-7 " pathEditMode="relative" rAng="0" ptsTypes="AA">
                                      <p:cBhvr>
                                        <p:cTn id="251" dur="75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11" y="10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6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1000"/>
                            </p:stCondLst>
                            <p:childTnLst>
                              <p:par>
                                <p:cTn id="2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0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53" presetClass="exit" presetSubtype="3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4" dur="75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75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6" dur="75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9 0.0007 L -0.10452 -0.13518 " pathEditMode="relative" rAng="0" ptsTypes="AA">
                                      <p:cBhvr>
                                        <p:cTn id="269" dur="75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60" y="-6806"/>
                                    </p:animMotion>
                                  </p:childTnLst>
                                </p:cTn>
                              </p:par>
                              <p:par>
                                <p:cTn id="270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1" dur="75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75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3" dur="75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-0.00116 L -0.12378 -0.01852 " pathEditMode="relative" rAng="0" ptsTypes="AA">
                                      <p:cBhvr>
                                        <p:cTn id="276" dur="75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98" y="-9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>
                            <p:stCondLst>
                              <p:cond delay="750"/>
                            </p:stCondLst>
                            <p:childTnLst>
                              <p:par>
                                <p:cTn id="278" presetID="5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0.00046 L 0.1717 -0.37037 " pathEditMode="relative" ptsTypes="AA">
                                      <p:cBhvr>
                                        <p:cTn id="28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0" dur="75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75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2" dur="75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0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226 -0.13518 L 2.77778E-7 -7.40741E-7 " pathEditMode="relative" rAng="0" ptsTypes="AA">
                                      <p:cBhvr>
                                        <p:cTn id="294" dur="75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04" y="6759"/>
                                    </p:animMotion>
                                  </p:childTnLst>
                                </p:cTn>
                              </p:par>
                              <p:par>
                                <p:cTn id="29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7" dur="75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75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9" dur="75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0" presetID="0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17 -0.01852 L 2.77556E-17 7.40741E-7 " pathEditMode="relative" rAng="0" ptsTypes="AA">
                                      <p:cBhvr>
                                        <p:cTn id="301" dur="75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76" y="10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6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7" fill="hold">
                            <p:stCondLst>
                              <p:cond delay="1000"/>
                            </p:stCondLst>
                            <p:childTnLst>
                              <p:par>
                                <p:cTn id="30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0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53" presetClass="exit" presetSubtype="3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4" dur="75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75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6" dur="75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9 0.0007 L -0.10226 -0.13518 " pathEditMode="relative" rAng="0" ptsTypes="AA">
                                      <p:cBhvr>
                                        <p:cTn id="319" dur="75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56" y="-6806"/>
                                    </p:animMotion>
                                  </p:childTnLst>
                                </p:cTn>
                              </p:par>
                              <p:par>
                                <p:cTn id="320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1" dur="75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2" dur="75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3" dur="75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0.00116 L -0.1217 -0.01852 " pathEditMode="relative" rAng="0" ptsTypes="AA">
                                      <p:cBhvr>
                                        <p:cTn id="326" dur="75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24" y="-9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7" fill="hold">
                            <p:stCondLst>
                              <p:cond delay="750"/>
                            </p:stCondLst>
                            <p:childTnLst>
                              <p:par>
                                <p:cTn id="328" presetID="5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9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3.7037E-7 L 0.1717 -0.4331 " pathEditMode="relative" ptsTypes="AA">
                                      <p:cBhvr>
                                        <p:cTn id="33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3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0" dur="75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1" dur="75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2" dur="75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3" presetID="0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226 -0.13518 L 1.11111E-6 -7.40741E-7 " pathEditMode="relative" rAng="0" ptsTypes="AA">
                                      <p:cBhvr>
                                        <p:cTn id="344" dur="75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04" y="6759"/>
                                    </p:animMotion>
                                  </p:childTnLst>
                                </p:cTn>
                              </p:par>
                              <p:par>
                                <p:cTn id="3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7" dur="75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8" dur="75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9" dur="75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0" presetID="0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17 -0.01852 L 2.77556E-17 -7.40741E-7 " pathEditMode="relative" rAng="0" ptsTypes="AA">
                                      <p:cBhvr>
                                        <p:cTn id="351" dur="75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76" y="9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2" fill="hold">
                      <p:stCondLst>
                        <p:cond delay="indefinite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6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7" fill="hold">
                            <p:stCondLst>
                              <p:cond delay="1000"/>
                            </p:stCondLst>
                            <p:childTnLst>
                              <p:par>
                                <p:cTn id="3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0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" fill="hold">
                      <p:stCondLst>
                        <p:cond delay="indefinite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53" presetClass="exit" presetSubtype="3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4" dur="75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5" dur="75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6" dur="75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9 0.0007 L -0.09618 -0.13125 " pathEditMode="relative" rAng="0" ptsTypes="AA">
                                      <p:cBhvr>
                                        <p:cTn id="369" dur="75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44" y="-6597"/>
                                    </p:animMotion>
                                  </p:childTnLst>
                                </p:cTn>
                              </p:par>
                              <p:par>
                                <p:cTn id="370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1" dur="75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2" dur="75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3" dur="75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0.00116 L -0.1217 -0.01852 " pathEditMode="relative" rAng="0" ptsTypes="AA">
                                      <p:cBhvr>
                                        <p:cTn id="376" dur="75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94" y="-880"/>
                                    </p:animMotion>
                                  </p:childTnLst>
                                </p:cTn>
                              </p:par>
                              <p:par>
                                <p:cTn id="37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8" dur="7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1" dur="7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4" dur="7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7" dur="7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0" dur="7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3" dur="75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5" fill="hold">
                      <p:stCondLst>
                        <p:cond delay="indefinite"/>
                      </p:stCondLst>
                      <p:childTnLst>
                        <p:par>
                          <p:cTn id="396" fill="hold">
                            <p:stCondLst>
                              <p:cond delay="0"/>
                            </p:stCondLst>
                            <p:childTnLst>
                              <p:par>
                                <p:cTn id="3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9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0" fill="hold">
                            <p:stCondLst>
                              <p:cond delay="1000"/>
                            </p:stCondLst>
                            <p:childTnLst>
                              <p:par>
                                <p:cTn id="40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3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4" fill="hold">
                            <p:stCondLst>
                              <p:cond delay="2000"/>
                            </p:stCondLst>
                            <p:childTnLst>
                              <p:par>
                                <p:cTn id="40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7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8" fill="hold">
                            <p:stCondLst>
                              <p:cond delay="3000"/>
                            </p:stCondLst>
                            <p:childTnLst>
                              <p:par>
                                <p:cTn id="40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1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2" fill="hold">
                            <p:stCondLst>
                              <p:cond delay="4000"/>
                            </p:stCondLst>
                            <p:childTnLst>
                              <p:par>
                                <p:cTn id="4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5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6" fill="hold">
                            <p:stCondLst>
                              <p:cond delay="5000"/>
                            </p:stCondLst>
                            <p:childTnLst>
                              <p:par>
                                <p:cTn id="4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9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0" fill="hold">
                      <p:stCondLst>
                        <p:cond delay="indefinite"/>
                      </p:stCondLst>
                      <p:childTnLst>
                        <p:par>
                          <p:cTn id="421" fill="hold">
                            <p:stCondLst>
                              <p:cond delay="0"/>
                            </p:stCondLst>
                            <p:childTnLst>
                              <p:par>
                                <p:cTn id="4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4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5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6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7" fill="hold">
                      <p:stCondLst>
                        <p:cond delay="indefinite"/>
                      </p:stCondLst>
                      <p:childTnLst>
                        <p:par>
                          <p:cTn id="428" fill="hold">
                            <p:stCondLst>
                              <p:cond delay="0"/>
                            </p:stCondLst>
                            <p:childTnLst>
                              <p:par>
                                <p:cTn id="4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1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5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6" fill="hold">
                      <p:stCondLst>
                        <p:cond delay="indefinite"/>
                      </p:stCondLst>
                      <p:childTnLst>
                        <p:par>
                          <p:cTn id="437" fill="hold">
                            <p:stCondLst>
                              <p:cond delay="0"/>
                            </p:stCondLst>
                            <p:childTnLst>
                              <p:par>
                                <p:cTn id="43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0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1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2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3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4" fill="hold">
                      <p:stCondLst>
                        <p:cond delay="indefinite"/>
                      </p:stCondLst>
                      <p:childTnLst>
                        <p:par>
                          <p:cTn id="445" fill="hold">
                            <p:stCondLst>
                              <p:cond delay="0"/>
                            </p:stCondLst>
                            <p:childTnLst>
                              <p:par>
                                <p:cTn id="4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>
                            <p:stCondLst>
                              <p:cond delay="500"/>
                            </p:stCondLst>
                            <p:childTnLst>
                              <p:par>
                                <p:cTn id="45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6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1" fill="hold">
                      <p:stCondLst>
                        <p:cond delay="indefinite"/>
                      </p:stCondLst>
                      <p:childTnLst>
                        <p:par>
                          <p:cTn id="462" fill="hold">
                            <p:stCondLst>
                              <p:cond delay="0"/>
                            </p:stCondLst>
                            <p:childTnLst>
                              <p:par>
                                <p:cTn id="46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6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8" fill="hold">
                            <p:stCondLst>
                              <p:cond delay="500"/>
                            </p:stCondLst>
                            <p:childTnLst>
                              <p:par>
                                <p:cTn id="46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1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2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3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5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8" fill="hold">
                      <p:stCondLst>
                        <p:cond delay="indefinite"/>
                      </p:stCondLst>
                      <p:childTnLst>
                        <p:par>
                          <p:cTn id="479" fill="hold">
                            <p:stCondLst>
                              <p:cond delay="0"/>
                            </p:stCondLst>
                            <p:childTnLst>
                              <p:par>
                                <p:cTn id="48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2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3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4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5" fill="hold">
                      <p:stCondLst>
                        <p:cond delay="indefinite"/>
                      </p:stCondLst>
                      <p:childTnLst>
                        <p:par>
                          <p:cTn id="486" fill="hold">
                            <p:stCondLst>
                              <p:cond delay="0"/>
                            </p:stCondLst>
                            <p:childTnLst>
                              <p:par>
                                <p:cTn id="4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9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70" grpId="0" animBg="1"/>
      <p:bldP spid="70" grpId="1" animBg="1"/>
      <p:bldP spid="70" grpId="2" animBg="1"/>
      <p:bldP spid="70" grpId="3" animBg="1"/>
      <p:bldP spid="57" grpId="0" animBg="1"/>
      <p:bldP spid="57" grpId="1" animBg="1"/>
      <p:bldP spid="57" grpId="2" animBg="1"/>
      <p:bldP spid="57" grpId="3" animBg="1"/>
      <p:bldP spid="68" grpId="0" animBg="1"/>
      <p:bldP spid="68" grpId="1" animBg="1"/>
      <p:bldP spid="69" grpId="0" animBg="1"/>
      <p:bldP spid="69" grpId="1" animBg="1"/>
      <p:bldP spid="17" grpId="0"/>
      <p:bldP spid="71" grpId="0"/>
      <p:bldP spid="72" grpId="0" animBg="1"/>
      <p:bldP spid="72" grpId="1" animBg="1"/>
      <p:bldP spid="72" grpId="2" animBg="1"/>
      <p:bldP spid="72" grpId="3" animBg="1"/>
      <p:bldP spid="73" grpId="0" animBg="1"/>
      <p:bldP spid="73" grpId="1" animBg="1"/>
      <p:bldP spid="73" grpId="2" animBg="1"/>
      <p:bldP spid="73" grpId="3" animBg="1"/>
      <p:bldP spid="77" grpId="0"/>
      <p:bldP spid="78" grpId="0"/>
      <p:bldP spid="79" grpId="0" animBg="1"/>
      <p:bldP spid="79" grpId="1" animBg="1"/>
      <p:bldP spid="79" grpId="2" animBg="1"/>
      <p:bldP spid="79" grpId="3" animBg="1"/>
      <p:bldP spid="80" grpId="0" animBg="1"/>
      <p:bldP spid="80" grpId="1" animBg="1"/>
      <p:bldP spid="80" grpId="2" animBg="1"/>
      <p:bldP spid="80" grpId="3" animBg="1"/>
      <p:bldP spid="81" grpId="0"/>
      <p:bldP spid="82" grpId="0"/>
      <p:bldP spid="83" grpId="0" animBg="1"/>
      <p:bldP spid="83" grpId="1" animBg="1"/>
      <p:bldP spid="83" grpId="2" animBg="1"/>
      <p:bldP spid="83" grpId="3" animBg="1"/>
      <p:bldP spid="84" grpId="0" animBg="1"/>
      <p:bldP spid="84" grpId="1" animBg="1"/>
      <p:bldP spid="84" grpId="2" animBg="1"/>
      <p:bldP spid="84" grpId="3" animBg="1"/>
      <p:bldP spid="85" grpId="0"/>
      <p:bldP spid="86" grpId="0"/>
      <p:bldP spid="87" grpId="0" animBg="1"/>
      <p:bldP spid="87" grpId="1" animBg="1"/>
      <p:bldP spid="87" grpId="2" animBg="1"/>
      <p:bldP spid="87" grpId="3" animBg="1"/>
      <p:bldP spid="88" grpId="0" animBg="1"/>
      <p:bldP spid="88" grpId="1" animBg="1"/>
      <p:bldP spid="88" grpId="2" animBg="1"/>
      <p:bldP spid="88" grpId="3" animBg="1"/>
      <p:bldP spid="89" grpId="0"/>
      <p:bldP spid="90" grpId="0"/>
      <p:bldP spid="91" grpId="0" animBg="1"/>
      <p:bldP spid="91" grpId="1" animBg="1"/>
      <p:bldP spid="91" grpId="2" animBg="1"/>
      <p:bldP spid="91" grpId="3" animBg="1"/>
      <p:bldP spid="92" grpId="0" animBg="1"/>
      <p:bldP spid="92" grpId="1" animBg="1"/>
      <p:bldP spid="92" grpId="2" animBg="1"/>
      <p:bldP spid="92" grpId="3" animBg="1"/>
      <p:bldP spid="93" grpId="0"/>
      <p:bldP spid="94" grpId="0"/>
      <p:bldP spid="95" grpId="0"/>
      <p:bldP spid="96" grpId="0"/>
      <p:bldP spid="97" grpId="0" animBg="1"/>
      <p:bldP spid="98" grpId="0" animBg="1"/>
      <p:bldP spid="99" grpId="0"/>
      <p:bldP spid="100" grpId="0"/>
      <p:bldP spid="101" grpId="0"/>
      <p:bldP spid="102" grpId="0"/>
      <p:bldP spid="103" grpId="0"/>
      <p:bldP spid="104" grpId="0"/>
      <p:bldGraphic spid="105" grpId="0">
        <p:bldAsOne/>
      </p:bldGraphic>
      <p:bldP spid="107" grpId="0" animBg="1"/>
      <p:bldP spid="3" grpId="0" animBg="1"/>
      <p:bldP spid="108" grpId="0" animBg="1"/>
      <p:bldP spid="4" grpId="0" animBg="1"/>
      <p:bldP spid="109" grpId="0" animBg="1"/>
      <p:bldP spid="111" grpId="0" animBg="1"/>
      <p:bldP spid="1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Γράφημα 1">
            <a:extLst>
              <a:ext uri="{FF2B5EF4-FFF2-40B4-BE49-F238E27FC236}">
                <a16:creationId xmlns:a16="http://schemas.microsoft.com/office/drawing/2014/main" id="{DD7DD560-385D-44A4-BD2E-54FCFFFBE7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48067257"/>
              </p:ext>
            </p:extLst>
          </p:nvPr>
        </p:nvGraphicFramePr>
        <p:xfrm>
          <a:off x="166064" y="181180"/>
          <a:ext cx="4405935" cy="32050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Γράφημα 4">
            <a:extLst>
              <a:ext uri="{FF2B5EF4-FFF2-40B4-BE49-F238E27FC236}">
                <a16:creationId xmlns:a16="http://schemas.microsoft.com/office/drawing/2014/main" id="{EA13C4B3-C826-418B-91FF-0D923DEE6C1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96394867"/>
              </p:ext>
            </p:extLst>
          </p:nvPr>
        </p:nvGraphicFramePr>
        <p:xfrm>
          <a:off x="4644008" y="170803"/>
          <a:ext cx="4320480" cy="3215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Γράφημα 5">
            <a:extLst>
              <a:ext uri="{FF2B5EF4-FFF2-40B4-BE49-F238E27FC236}">
                <a16:creationId xmlns:a16="http://schemas.microsoft.com/office/drawing/2014/main" id="{63B82E11-1C60-4DB0-9A46-4829BCB8331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19362854"/>
              </p:ext>
            </p:extLst>
          </p:nvPr>
        </p:nvGraphicFramePr>
        <p:xfrm>
          <a:off x="1907704" y="3573016"/>
          <a:ext cx="5112568" cy="29732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896808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Graphic spid="5" grpId="0">
        <p:bldAsOne/>
      </p:bldGraphic>
      <p:bldGraphic spid="6" grpId="0">
        <p:bldAsOne/>
      </p:bldGraphic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7"/>
  <p:tag name="ARTICULATE_PROJECT_OPEN" val="0"/>
  <p:tag name="ISPRING_RESOURCE_PATHS_HASH_PRESENTER" val="5df56501c852569c44c8b4f68a5157c5a1456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Ανασκόπηση">
  <a:themeElements>
    <a:clrScheme name="Ανασκόπηση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Ανασκόπηση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νασκόπησ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E3DA18C2-75F1-4980-A5F0-165F6F71DE6D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2312</TotalTime>
  <Words>516</Words>
  <Application>Microsoft Office PowerPoint</Application>
  <PresentationFormat>Προβολή στην οθόνη (4:3)</PresentationFormat>
  <Paragraphs>139</Paragraphs>
  <Slides>7</Slides>
  <Notes>5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2" baseType="lpstr">
      <vt:lpstr>Calibri</vt:lpstr>
      <vt:lpstr>Calibri Light</vt:lpstr>
      <vt:lpstr>Digital-7 Mono</vt:lpstr>
      <vt:lpstr>Ανασκόπηση</vt:lpstr>
      <vt:lpstr>Equation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Grammateia</dc:creator>
  <cp:lastModifiedBy>Γεώργιος Ντόκος</cp:lastModifiedBy>
  <cp:revision>210</cp:revision>
  <dcterms:created xsi:type="dcterms:W3CDTF">2020-12-11T10:29:12Z</dcterms:created>
  <dcterms:modified xsi:type="dcterms:W3CDTF">2020-12-18T01:13:34Z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23E786CD-B201-4CE6-9326-BF47A3DEC948</vt:lpwstr>
  </property>
  <property fmtid="{D5CDD505-2E9C-101B-9397-08002B2CF9AE}" pid="3" name="ArticulatePath">
    <vt:lpwstr>ΗΛΕΚΤΡΙΚΑ ΔΙΠΟΛΑ</vt:lpwstr>
  </property>
</Properties>
</file>