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7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6666"/>
    <a:srgbClr val="336600"/>
    <a:srgbClr val="003300"/>
    <a:srgbClr val="000066"/>
    <a:srgbClr val="996600"/>
    <a:srgbClr val="A50021"/>
    <a:srgbClr val="660066"/>
    <a:srgbClr val="3333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 varScale="1">
        <p:scale>
          <a:sx n="74" d="100"/>
          <a:sy n="74" d="100"/>
        </p:scale>
        <p:origin x="3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Αντίσταση αντιστάτη</c:v>
          </c:tx>
          <c:spPr>
            <a:ln w="25400" cap="rnd">
              <a:solidFill>
                <a:schemeClr val="accent5">
                  <a:lumMod val="7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19050">
                <a:solidFill>
                  <a:schemeClr val="accent5">
                    <a:lumMod val="75000"/>
                  </a:schemeClr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Φύλλο1!$B$2:$B$8</c:f>
              <c:numCache>
                <c:formatCode>General</c:formatCode>
                <c:ptCount val="7"/>
                <c:pt idx="0">
                  <c:v>0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  <c:pt idx="5">
                  <c:v>7.5</c:v>
                </c:pt>
                <c:pt idx="6">
                  <c:v>9</c:v>
                </c:pt>
              </c:numCache>
            </c:num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0</c:v>
                </c:pt>
                <c:pt idx="1">
                  <c:v>7.5</c:v>
                </c:pt>
                <c:pt idx="2">
                  <c:v>15</c:v>
                </c:pt>
                <c:pt idx="3">
                  <c:v>22.5</c:v>
                </c:pt>
                <c:pt idx="4">
                  <c:v>30</c:v>
                </c:pt>
                <c:pt idx="5">
                  <c:v>37.5</c:v>
                </c:pt>
                <c:pt idx="6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50-4D19-A940-C1171E648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508464"/>
        <c:axId val="473504200"/>
      </c:lineChart>
      <c:catAx>
        <c:axId val="47350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dirty="0"/>
                  <a:t>Διαφορά  Δυναμικού (</a:t>
                </a:r>
                <a:r>
                  <a:rPr lang="en-US" dirty="0"/>
                  <a:t>V</a:t>
                </a:r>
                <a:r>
                  <a:rPr lang="el-GR" dirty="0"/>
                  <a:t>)</a:t>
                </a:r>
                <a:r>
                  <a:rPr lang="en-US" dirty="0"/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Volt</a:t>
                </a:r>
                <a:endParaRPr lang="el-G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#,##0.0" sourceLinked="0"/>
        <c:majorTickMark val="cross"/>
        <c:minorTickMark val="in"/>
        <c:tickLblPos val="nextTo"/>
        <c:spPr>
          <a:noFill/>
          <a:ln w="19050" cap="flat" cmpd="sng" algn="ctr">
            <a:solidFill>
              <a:schemeClr val="tx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4200"/>
        <c:crosses val="autoZero"/>
        <c:auto val="1"/>
        <c:lblAlgn val="ctr"/>
        <c:lblOffset val="100"/>
        <c:noMultiLvlLbl val="0"/>
      </c:catAx>
      <c:valAx>
        <c:axId val="4735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dirty="0"/>
                  <a:t>Ένταση Ρεύματος (Ι)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l-GR" dirty="0"/>
                  <a:t> </a:t>
                </a:r>
                <a:r>
                  <a:rPr lang="en-US" dirty="0" err="1"/>
                  <a:t>mAmpere</a:t>
                </a:r>
                <a:r>
                  <a:rPr lang="el-GR" dirty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#,##0" sourceLinked="0"/>
        <c:majorTickMark val="cross"/>
        <c:minorTickMark val="in"/>
        <c:tickLblPos val="nextTo"/>
        <c:spPr>
          <a:noFill/>
          <a:ln w="19050">
            <a:solidFill>
              <a:schemeClr val="tx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8464"/>
        <c:crosses val="autoZero"/>
        <c:crossBetween val="midCat"/>
      </c:valAx>
      <c:spPr>
        <a:pattFill prst="ltDnDiag">
          <a:fgClr>
            <a:schemeClr val="tx1">
              <a:lumMod val="75000"/>
            </a:schemeClr>
          </a:fgClr>
          <a:bgClr>
            <a:schemeClr val="tx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800" dirty="0">
                <a:solidFill>
                  <a:srgbClr val="FF0000"/>
                </a:solidFill>
              </a:rPr>
              <a:t>Αντίσταση</a:t>
            </a:r>
            <a:r>
              <a:rPr lang="el-GR" sz="1800" baseline="0" dirty="0">
                <a:solidFill>
                  <a:srgbClr val="FF0000"/>
                </a:solidFill>
              </a:rPr>
              <a:t> αντιστάτη</a:t>
            </a:r>
            <a:endParaRPr lang="el-GR" sz="1800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l-G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Αντίσταση</c:v>
          </c:tx>
          <c:spPr>
            <a:ln w="25400" cap="rnd">
              <a:solidFill>
                <a:schemeClr val="accent5">
                  <a:lumMod val="7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19050">
                <a:solidFill>
                  <a:schemeClr val="accent5">
                    <a:lumMod val="75000"/>
                  </a:schemeClr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Φύλλο1!$B$2:$B$8</c:f>
              <c:numCache>
                <c:formatCode>General</c:formatCode>
                <c:ptCount val="7"/>
                <c:pt idx="0">
                  <c:v>0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  <c:pt idx="5">
                  <c:v>7.5</c:v>
                </c:pt>
                <c:pt idx="6">
                  <c:v>9</c:v>
                </c:pt>
              </c:numCache>
            </c:num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0</c:v>
                </c:pt>
                <c:pt idx="1">
                  <c:v>7.5</c:v>
                </c:pt>
                <c:pt idx="2">
                  <c:v>15</c:v>
                </c:pt>
                <c:pt idx="3">
                  <c:v>22.5</c:v>
                </c:pt>
                <c:pt idx="4">
                  <c:v>30</c:v>
                </c:pt>
                <c:pt idx="5">
                  <c:v>37.5</c:v>
                </c:pt>
                <c:pt idx="6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61-4E4D-9889-D3671EDFD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508464"/>
        <c:axId val="473504200"/>
      </c:lineChart>
      <c:catAx>
        <c:axId val="47350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Διαφορά  Δυναμικού (</a:t>
                </a:r>
                <a:r>
                  <a:rPr lang="en-US" sz="1200" b="1" i="0" baseline="0" dirty="0">
                    <a:effectLst/>
                  </a:rPr>
                  <a:t>V</a:t>
                </a:r>
                <a:r>
                  <a:rPr lang="el-GR" sz="1200" b="1" i="0" baseline="0" dirty="0">
                    <a:effectLst/>
                  </a:rPr>
                  <a:t>)</a:t>
                </a:r>
                <a:r>
                  <a:rPr lang="en-US" sz="1200" b="1" i="0" baseline="0" dirty="0">
                    <a:effectLst/>
                  </a:rPr>
                  <a:t>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US" sz="1200" b="1" i="0" baseline="0" dirty="0">
                    <a:effectLst/>
                  </a:rPr>
                  <a:t> Volt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in"/>
        <c:tickLblPos val="none"/>
        <c:spPr>
          <a:noFill/>
          <a:ln w="19050" cap="flat" cmpd="sng" algn="ctr">
            <a:solidFill>
              <a:schemeClr val="tx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4200"/>
        <c:crosses val="autoZero"/>
        <c:auto val="1"/>
        <c:lblAlgn val="ctr"/>
        <c:lblOffset val="100"/>
        <c:noMultiLvlLbl val="0"/>
      </c:catAx>
      <c:valAx>
        <c:axId val="4735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Ένταση Ρεύματος (Ι)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l-GR" sz="1200" b="1" i="0" baseline="0" dirty="0">
                    <a:effectLst/>
                  </a:rPr>
                  <a:t> </a:t>
                </a:r>
                <a:r>
                  <a:rPr lang="en-US" sz="1200" b="1" i="0" baseline="0" dirty="0" err="1">
                    <a:effectLst/>
                  </a:rPr>
                  <a:t>mAmpere</a:t>
                </a:r>
                <a:r>
                  <a:rPr lang="el-GR" sz="1200" b="1" i="0" baseline="0" dirty="0">
                    <a:effectLst/>
                  </a:rPr>
                  <a:t> 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none"/>
        <c:tickLblPos val="none"/>
        <c:spPr>
          <a:noFill/>
          <a:ln w="19050">
            <a:solidFill>
              <a:schemeClr val="tx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8464"/>
        <c:crosses val="autoZero"/>
        <c:crossBetween val="midCat"/>
      </c:valAx>
      <c:spPr>
        <a:pattFill prst="ltDnDiag">
          <a:fgClr>
            <a:schemeClr val="tx1">
              <a:lumMod val="75000"/>
            </a:schemeClr>
          </a:fgClr>
          <a:bgClr>
            <a:schemeClr val="tx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800" dirty="0">
                <a:solidFill>
                  <a:srgbClr val="FF0000"/>
                </a:solidFill>
              </a:rPr>
              <a:t>Αντίσταση</a:t>
            </a:r>
            <a:r>
              <a:rPr lang="el-GR" sz="1800" baseline="0" dirty="0">
                <a:solidFill>
                  <a:srgbClr val="FF0000"/>
                </a:solidFill>
              </a:rPr>
              <a:t> λαμπτήρα</a:t>
            </a:r>
            <a:endParaRPr lang="el-GR" sz="1800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l-G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Αντίσταση λαμπτήρα</c:v>
          </c:tx>
          <c:spPr>
            <a:ln w="25400" cap="rnd">
              <a:solidFill>
                <a:schemeClr val="accent5">
                  <a:lumMod val="7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19050">
                <a:solidFill>
                  <a:schemeClr val="accent5">
                    <a:lumMod val="75000"/>
                  </a:schemeClr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Φύλλο1!$B$2:$B$9</c:f>
              <c:numCache>
                <c:formatCode>General</c:formatCode>
                <c:ptCount val="8"/>
                <c:pt idx="0">
                  <c:v>0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  <c:pt idx="5">
                  <c:v>7.5</c:v>
                </c:pt>
                <c:pt idx="6">
                  <c:v>9</c:v>
                </c:pt>
                <c:pt idx="7">
                  <c:v>10.5</c:v>
                </c:pt>
              </c:numCache>
            </c:numRef>
          </c:cat>
          <c:val>
            <c:numRef>
              <c:f>Φύλλο1!$C$2:$C$9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40</c:v>
                </c:pt>
                <c:pt idx="6">
                  <c:v>80</c:v>
                </c:pt>
                <c:pt idx="7">
                  <c:v>160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62-44DA-AEE0-C4ED489BB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508464"/>
        <c:axId val="473504200"/>
      </c:lineChart>
      <c:catAx>
        <c:axId val="47350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Διαφορά  Δυναμικού (</a:t>
                </a:r>
                <a:r>
                  <a:rPr lang="en-US" sz="1200" b="1" i="0" baseline="0" dirty="0">
                    <a:effectLst/>
                  </a:rPr>
                  <a:t>V</a:t>
                </a:r>
                <a:r>
                  <a:rPr lang="el-GR" sz="1200" b="1" i="0" baseline="0" dirty="0">
                    <a:effectLst/>
                  </a:rPr>
                  <a:t>)</a:t>
                </a:r>
                <a:r>
                  <a:rPr lang="en-US" sz="1200" b="1" i="0" baseline="0" dirty="0">
                    <a:effectLst/>
                  </a:rPr>
                  <a:t>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US" sz="1200" b="1" i="0" baseline="0" dirty="0">
                    <a:effectLst/>
                  </a:rPr>
                  <a:t> Volt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in"/>
        <c:tickLblPos val="none"/>
        <c:spPr>
          <a:noFill/>
          <a:ln w="19050" cap="flat" cmpd="sng" algn="ctr">
            <a:solidFill>
              <a:schemeClr val="tx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4200"/>
        <c:crosses val="autoZero"/>
        <c:auto val="1"/>
        <c:lblAlgn val="ctr"/>
        <c:lblOffset val="100"/>
        <c:noMultiLvlLbl val="0"/>
      </c:catAx>
      <c:valAx>
        <c:axId val="4735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Ένταση Ρεύματος (Ι)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l-GR" sz="1200" b="1" i="0" baseline="0" dirty="0">
                    <a:effectLst/>
                  </a:rPr>
                  <a:t> </a:t>
                </a:r>
                <a:r>
                  <a:rPr lang="en-US" sz="1200" b="1" i="0" baseline="0" dirty="0" err="1">
                    <a:effectLst/>
                  </a:rPr>
                  <a:t>mAmpere</a:t>
                </a:r>
                <a:r>
                  <a:rPr lang="el-GR" sz="1200" b="1" i="0" baseline="0" dirty="0">
                    <a:effectLst/>
                  </a:rPr>
                  <a:t> 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none"/>
        <c:tickLblPos val="none"/>
        <c:spPr>
          <a:noFill/>
          <a:ln w="19050">
            <a:solidFill>
              <a:schemeClr val="tx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8464"/>
        <c:crosses val="autoZero"/>
        <c:crossBetween val="midCat"/>
      </c:valAx>
      <c:spPr>
        <a:pattFill prst="ltDnDiag">
          <a:fgClr>
            <a:schemeClr val="tx1">
              <a:lumMod val="75000"/>
            </a:schemeClr>
          </a:fgClr>
          <a:bgClr>
            <a:schemeClr val="tx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800" dirty="0">
                <a:solidFill>
                  <a:srgbClr val="FF0000"/>
                </a:solidFill>
              </a:rPr>
              <a:t>Αντίσταση</a:t>
            </a:r>
            <a:r>
              <a:rPr lang="el-GR" sz="1800" baseline="0" dirty="0">
                <a:solidFill>
                  <a:srgbClr val="FF0000"/>
                </a:solidFill>
              </a:rPr>
              <a:t> </a:t>
            </a:r>
            <a:r>
              <a:rPr lang="el-GR" sz="1800" baseline="0" dirty="0" err="1">
                <a:solidFill>
                  <a:srgbClr val="FF0000"/>
                </a:solidFill>
              </a:rPr>
              <a:t>κρυσταλλοδίοδου</a:t>
            </a:r>
            <a:endParaRPr lang="el-GR" sz="1800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l-G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Αντίσταση κρυσταλλοδίοδου</c:v>
          </c:tx>
          <c:spPr>
            <a:ln w="25400" cap="rnd">
              <a:solidFill>
                <a:schemeClr val="accent5">
                  <a:lumMod val="7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19050">
                <a:solidFill>
                  <a:schemeClr val="accent5">
                    <a:lumMod val="75000"/>
                  </a:schemeClr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Φύλλο1!$B$2:$B$8</c:f>
              <c:numCache>
                <c:formatCode>General</c:formatCode>
                <c:ptCount val="7"/>
                <c:pt idx="0">
                  <c:v>-6</c:v>
                </c:pt>
                <c:pt idx="1">
                  <c:v>-4</c:v>
                </c:pt>
                <c:pt idx="2">
                  <c:v>-2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</c:numCache>
            </c:num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-14</c:v>
                </c:pt>
                <c:pt idx="1">
                  <c:v>-12</c:v>
                </c:pt>
                <c:pt idx="2">
                  <c:v>-8</c:v>
                </c:pt>
                <c:pt idx="3">
                  <c:v>0</c:v>
                </c:pt>
                <c:pt idx="4">
                  <c:v>20</c:v>
                </c:pt>
                <c:pt idx="5">
                  <c:v>80</c:v>
                </c:pt>
                <c:pt idx="6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6A-4779-92A1-44C4AFB33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508464"/>
        <c:axId val="473504200"/>
      </c:lineChart>
      <c:catAx>
        <c:axId val="47350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Διαφορά  Δυναμικού (</a:t>
                </a:r>
                <a:r>
                  <a:rPr lang="en-US" sz="1200" b="1" i="0" baseline="0" dirty="0">
                    <a:effectLst/>
                  </a:rPr>
                  <a:t>V</a:t>
                </a:r>
                <a:r>
                  <a:rPr lang="el-GR" sz="1200" b="1" i="0" baseline="0" dirty="0">
                    <a:effectLst/>
                  </a:rPr>
                  <a:t>)</a:t>
                </a:r>
                <a:r>
                  <a:rPr lang="en-US" sz="1200" b="1" i="0" baseline="0" dirty="0">
                    <a:effectLst/>
                  </a:rPr>
                  <a:t>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US" sz="1200" b="1" i="0" baseline="0" dirty="0">
                    <a:effectLst/>
                  </a:rPr>
                  <a:t> Volt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in"/>
        <c:tickLblPos val="none"/>
        <c:spPr>
          <a:noFill/>
          <a:ln w="19050" cap="flat" cmpd="sng" algn="ctr">
            <a:solidFill>
              <a:schemeClr val="tx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4200"/>
        <c:crossesAt val="0"/>
        <c:auto val="0"/>
        <c:lblAlgn val="ctr"/>
        <c:lblOffset val="100"/>
        <c:noMultiLvlLbl val="0"/>
      </c:catAx>
      <c:valAx>
        <c:axId val="4735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1" i="0" baseline="0" dirty="0">
                    <a:effectLst/>
                  </a:rPr>
                  <a:t>Ένταση Ρεύματος (Ι) </a:t>
                </a:r>
                <a:r>
                  <a:rPr lang="en-US" sz="1200" b="1" i="0" baseline="0" dirty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l-GR" sz="1200" b="1" i="0" baseline="0" dirty="0">
                    <a:effectLst/>
                  </a:rPr>
                  <a:t> </a:t>
                </a:r>
                <a:r>
                  <a:rPr lang="en-US" sz="1200" b="1" i="0" baseline="0" dirty="0" err="1">
                    <a:effectLst/>
                  </a:rPr>
                  <a:t>mAmpere</a:t>
                </a:r>
                <a:r>
                  <a:rPr lang="el-GR" sz="1200" b="1" i="0" baseline="0" dirty="0">
                    <a:effectLst/>
                  </a:rPr>
                  <a:t> </a:t>
                </a:r>
                <a:endParaRPr lang="el-GR" sz="1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cross"/>
        <c:minorTickMark val="none"/>
        <c:tickLblPos val="none"/>
        <c:spPr>
          <a:noFill/>
          <a:ln w="19050">
            <a:solidFill>
              <a:schemeClr val="tx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73508464"/>
        <c:crossesAt val="4"/>
        <c:crossBetween val="midCat"/>
      </c:valAx>
      <c:spPr>
        <a:pattFill prst="ltDnDiag">
          <a:fgClr>
            <a:schemeClr val="tx1">
              <a:lumMod val="75000"/>
            </a:schemeClr>
          </a:fgClr>
          <a:bgClr>
            <a:schemeClr val="tx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DFAFE-A290-4C7F-B4CF-C29E140CF9CE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B2AB5-D2C1-446F-B7AE-A5A2F91E85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680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2AB5-D2C1-446F-B7AE-A5A2F91E85F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72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B2AB5-D2C1-446F-B7AE-A5A2F91E85F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15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2AB5-D2C1-446F-B7AE-A5A2F91E85F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2AB5-D2C1-446F-B7AE-A5A2F91E85FE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64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B2AB5-D2C1-446F-B7AE-A5A2F91E85F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84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19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03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70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318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4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2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58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80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33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87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86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21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notesSlide" Target="../notesSlides/notesSlide2.xml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slide" Target="slide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11" Type="http://schemas.openxmlformats.org/officeDocument/2006/relationships/image" Target="../media/image14.wmf"/><Relationship Id="rId5" Type="http://schemas.openxmlformats.org/officeDocument/2006/relationships/image" Target="../media/image12.png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1.png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ED18E9A4-ACF0-4A4C-991C-AC7C3D9A05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67" y="4328125"/>
            <a:ext cx="2258354" cy="225835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8B74EAB-C078-4714-B2DA-C341F2AC2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7518"/>
            <a:ext cx="2298331" cy="2298331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1659B1EB-CF3A-4A51-98FE-078A3EEDAD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6" y="195363"/>
            <a:ext cx="2272522" cy="2272522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1423D8BB-15A0-4591-A75D-5ABA81A4B6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844" y="2665515"/>
            <a:ext cx="2302287" cy="2302287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F3E02B4-A763-449A-8F7D-6A62EF9C9C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9" y="2601591"/>
            <a:ext cx="2274159" cy="2274159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B4E0CEDF-0183-4CEC-9B51-E77C221E03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85484" y="615290"/>
            <a:ext cx="3155586" cy="2302287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E5602E45-6C5C-4AE7-840F-051B415F6D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147051"/>
            <a:ext cx="2298331" cy="1440160"/>
          </a:xfrm>
          <a:prstGeom prst="rect">
            <a:avLst/>
          </a:prstGeom>
        </p:spPr>
      </p:pic>
      <p:pic>
        <p:nvPicPr>
          <p:cNvPr id="24" name="Εικόνα 23">
            <a:extLst>
              <a:ext uri="{FF2B5EF4-FFF2-40B4-BE49-F238E27FC236}">
                <a16:creationId xmlns:a16="http://schemas.microsoft.com/office/drawing/2014/main" id="{122AC4B3-9268-421C-A824-308686F51B2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9" y="5030419"/>
            <a:ext cx="2267616" cy="1556792"/>
          </a:xfrm>
          <a:prstGeom prst="rect">
            <a:avLst/>
          </a:prstGeom>
        </p:spPr>
      </p:pic>
      <p:sp>
        <p:nvSpPr>
          <p:cNvPr id="28" name="Βέλος: Αριστερό 27">
            <a:extLst>
              <a:ext uri="{FF2B5EF4-FFF2-40B4-BE49-F238E27FC236}">
                <a16:creationId xmlns:a16="http://schemas.microsoft.com/office/drawing/2014/main" id="{E8CE003C-FF80-40DC-AD04-4DDCFC813B4E}"/>
              </a:ext>
            </a:extLst>
          </p:cNvPr>
          <p:cNvSpPr/>
          <p:nvPr/>
        </p:nvSpPr>
        <p:spPr>
          <a:xfrm>
            <a:off x="605216" y="332656"/>
            <a:ext cx="366384" cy="229709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" name="Βέλος: Δεξιό 28">
            <a:extLst>
              <a:ext uri="{FF2B5EF4-FFF2-40B4-BE49-F238E27FC236}">
                <a16:creationId xmlns:a16="http://schemas.microsoft.com/office/drawing/2014/main" id="{C4262A2E-8EA9-47E0-8961-463C1C5102BF}"/>
              </a:ext>
            </a:extLst>
          </p:cNvPr>
          <p:cNvSpPr/>
          <p:nvPr/>
        </p:nvSpPr>
        <p:spPr>
          <a:xfrm>
            <a:off x="35496" y="462987"/>
            <a:ext cx="366384" cy="22970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Ορθογώνιο: Στρογγύλεμα γωνιών 29">
            <a:extLst>
              <a:ext uri="{FF2B5EF4-FFF2-40B4-BE49-F238E27FC236}">
                <a16:creationId xmlns:a16="http://schemas.microsoft.com/office/drawing/2014/main" id="{6D735583-C0A4-4169-AFD8-2E92D09FB28F}"/>
              </a:ext>
            </a:extLst>
          </p:cNvPr>
          <p:cNvSpPr/>
          <p:nvPr/>
        </p:nvSpPr>
        <p:spPr>
          <a:xfrm>
            <a:off x="6444208" y="3717032"/>
            <a:ext cx="25202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Ηλεκτρικά δίπολα</a:t>
            </a: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286380" y="1500174"/>
            <a:ext cx="928694" cy="47149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l-GR" dirty="0"/>
              <a:t>Αν στα άκρα ενός δίπολου εφαρμόσουμε τάση  τότε θα διέλθει από αυτό ηλεκτρικό ρεύμα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5" presetClass="emph" presetSubtype="0" repeatCount="5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06667 0.56273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2812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5799 0.59213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35" presetClass="emph" presetSubtype="0" repeatCount="5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5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0.56273 L 0.04237 0.76227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997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59213 L 0.13038 0.7812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35" presetClass="emph" presetSubtype="0" repeatCount="5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5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250"/>
                            </p:stCondLst>
                            <p:childTnLst>
                              <p:par>
                                <p:cTn id="84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36 0.76227 L 0.33455 0.76227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1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38 0.78125 L 0.40608 0.8023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250"/>
                            </p:stCondLst>
                            <p:childTnLst>
                              <p:par>
                                <p:cTn id="89" presetID="35" presetClass="emph" presetSubtype="0" repeatCount="5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5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55 0.76227 L 0.36598 0.49977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13125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08 0.80231 L 0.35868 0.5291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35" presetClass="emph" presetSubtype="0" repeatCount="5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repeatCount="5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750"/>
                            </p:stCondLst>
                            <p:childTnLst>
                              <p:par>
                                <p:cTn id="104" presetID="0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98 0.49977 L 0.36598 0.2162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9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68 0.52916 L 0.39028 0.23518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9" presetID="35" presetClass="emph" presetSubtype="0" repeatCount="5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repeatCount="5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0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98 0.2162 L 0.75191 0.3213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5255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28 0.23518 L 0.77622 0.39282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35" presetClass="emph" presetSubtype="0" repeatCount="5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mph" presetSubtype="0" repeatCount="5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250"/>
                            </p:stCondLst>
                            <p:childTnLst>
                              <p:par>
                                <p:cTn id="124" presetID="0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191 0.3213 L 0.76527 0.57153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622 0.39282 L 0.83125 0.59213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250"/>
                            </p:stCondLst>
                            <p:childTnLst>
                              <p:par>
                                <p:cTn id="129" presetID="35" presetClass="emph" presetSubtype="0" repeatCount="500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5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28" grpId="9" animBg="1"/>
      <p:bldP spid="28" grpId="10" animBg="1"/>
      <p:bldP spid="28" grpId="11" animBg="1"/>
      <p:bldP spid="28" grpId="12" animBg="1"/>
      <p:bldP spid="28" grpId="13" animBg="1"/>
      <p:bldP spid="28" grpId="14" animBg="1"/>
      <p:bldP spid="28" grpId="15" animBg="1"/>
      <p:bldP spid="28" grpId="16" animBg="1"/>
      <p:bldP spid="29" grpId="0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29" grpId="9" animBg="1"/>
      <p:bldP spid="29" grpId="10" animBg="1"/>
      <p:bldP spid="29" grpId="11" animBg="1"/>
      <p:bldP spid="29" grpId="12" animBg="1"/>
      <p:bldP spid="29" grpId="13" animBg="1"/>
      <p:bldP spid="29" grpId="14" animBg="1"/>
      <p:bldP spid="29" grpId="15" animBg="1"/>
      <p:bldP spid="29" grpId="16" animBg="1"/>
      <p:bldP spid="3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- Ομάδα"/>
          <p:cNvGrpSpPr/>
          <p:nvPr/>
        </p:nvGrpSpPr>
        <p:grpSpPr>
          <a:xfrm>
            <a:off x="3500430" y="214290"/>
            <a:ext cx="2581275" cy="1857388"/>
            <a:chOff x="285720" y="285728"/>
            <a:chExt cx="2581275" cy="185738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20" y="285728"/>
              <a:ext cx="2581275" cy="159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5 - Ορθογώνιο"/>
            <p:cNvSpPr/>
            <p:nvPr/>
          </p:nvSpPr>
          <p:spPr>
            <a:xfrm>
              <a:off x="285720" y="1857364"/>
              <a:ext cx="2571768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1 </a:t>
              </a:r>
            </a:p>
          </p:txBody>
        </p:sp>
      </p:grpSp>
      <p:grpSp>
        <p:nvGrpSpPr>
          <p:cNvPr id="13" name="12 - Ομάδα"/>
          <p:cNvGrpSpPr/>
          <p:nvPr/>
        </p:nvGrpSpPr>
        <p:grpSpPr>
          <a:xfrm>
            <a:off x="6357950" y="214290"/>
            <a:ext cx="2484967" cy="1857388"/>
            <a:chOff x="348691" y="2227786"/>
            <a:chExt cx="2484967" cy="185738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7158" y="2227786"/>
              <a:ext cx="2476500" cy="156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7 - Ορθογώνιο"/>
            <p:cNvSpPr/>
            <p:nvPr/>
          </p:nvSpPr>
          <p:spPr>
            <a:xfrm>
              <a:off x="348691" y="3799422"/>
              <a:ext cx="248339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3 </a:t>
              </a:r>
            </a:p>
          </p:txBody>
        </p:sp>
      </p:grpSp>
      <p:sp>
        <p:nvSpPr>
          <p:cNvPr id="10" name="9 - Ορθογώνιο"/>
          <p:cNvSpPr/>
          <p:nvPr/>
        </p:nvSpPr>
        <p:spPr>
          <a:xfrm>
            <a:off x="323528" y="214290"/>
            <a:ext cx="2857520" cy="13573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Παρ ότι στις άκρες των δύο δίπολων επικρατεί η ίδια τάση δεν περνά το ίδιο ρεύμα  από  αυτά</a:t>
            </a:r>
          </a:p>
        </p:txBody>
      </p:sp>
      <p:sp>
        <p:nvSpPr>
          <p:cNvPr id="16" name="15 - Δεξιό βέλος"/>
          <p:cNvSpPr/>
          <p:nvPr/>
        </p:nvSpPr>
        <p:spPr>
          <a:xfrm>
            <a:off x="2555776" y="2999232"/>
            <a:ext cx="428628" cy="2857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Ορθογώνιο"/>
          <p:cNvSpPr/>
          <p:nvPr/>
        </p:nvSpPr>
        <p:spPr>
          <a:xfrm>
            <a:off x="213143" y="2357430"/>
            <a:ext cx="2198617" cy="14959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Το ηλεκτρικό ρεύμα δεν συναντά την ίδια ευκολία διέλευσης σε κάθε δίπολο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3087794" y="2357429"/>
            <a:ext cx="2636334" cy="14959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Κάθε δίπολο παρουσιάζει διαφορετικό βαθμό δυσκολίας στη διέλευση ηλεκτρικού ρεύματος</a:t>
            </a:r>
          </a:p>
        </p:txBody>
      </p:sp>
      <p:sp>
        <p:nvSpPr>
          <p:cNvPr id="19" name="18 - Ορθογώνιο">
            <a:hlinkClick r:id="rId6" action="ppaction://hlinksldjump"/>
          </p:cNvPr>
          <p:cNvSpPr/>
          <p:nvPr/>
        </p:nvSpPr>
        <p:spPr>
          <a:xfrm>
            <a:off x="6487989" y="2357430"/>
            <a:ext cx="2476499" cy="14959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Αυτός ο βαθμός δυσκολίας ονομάζεται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αντίσταση δίπολου</a:t>
            </a:r>
            <a:r>
              <a:rPr lang="el-GR" dirty="0"/>
              <a:t>,</a:t>
            </a:r>
            <a:r>
              <a:rPr lang="el-GR" b="1" dirty="0"/>
              <a:t> </a:t>
            </a:r>
            <a:r>
              <a:rPr lang="el-GR" dirty="0"/>
              <a:t>είναι</a:t>
            </a:r>
            <a:r>
              <a:rPr lang="el-GR" b="1" dirty="0"/>
              <a:t>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φυσικό μέγεθος</a:t>
            </a:r>
            <a:r>
              <a:rPr lang="el-GR" b="1" dirty="0"/>
              <a:t> </a:t>
            </a:r>
            <a:r>
              <a:rPr lang="el-GR" dirty="0"/>
              <a:t>και συμβολίζεται</a:t>
            </a:r>
            <a:r>
              <a:rPr lang="en-US" dirty="0"/>
              <a:t> </a:t>
            </a:r>
            <a:r>
              <a:rPr lang="el-GR" dirty="0"/>
              <a:t>με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</a:t>
            </a:r>
            <a:endParaRPr lang="el-GR" b="1" dirty="0"/>
          </a:p>
        </p:txBody>
      </p:sp>
      <p:sp>
        <p:nvSpPr>
          <p:cNvPr id="20" name="19 - Δεξιό βέλος"/>
          <p:cNvSpPr/>
          <p:nvPr/>
        </p:nvSpPr>
        <p:spPr>
          <a:xfrm>
            <a:off x="5868144" y="2999232"/>
            <a:ext cx="428628" cy="2857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>
            <a:hlinkClick r:id="rId7" action="ppaction://hlinksldjump"/>
            <a:extLst>
              <a:ext uri="{FF2B5EF4-FFF2-40B4-BE49-F238E27FC236}">
                <a16:creationId xmlns:a16="http://schemas.microsoft.com/office/drawing/2014/main" id="{EF75B7A7-E075-4270-950E-EC21BDCA86F6}"/>
              </a:ext>
            </a:extLst>
          </p:cNvPr>
          <p:cNvSpPr/>
          <p:nvPr/>
        </p:nvSpPr>
        <p:spPr>
          <a:xfrm>
            <a:off x="323528" y="4086736"/>
            <a:ext cx="4177604" cy="12144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ένταση του ρεύματος Ι</a:t>
            </a:r>
            <a:r>
              <a:rPr lang="el-GR" b="1" dirty="0"/>
              <a:t> </a:t>
            </a:r>
            <a:r>
              <a:rPr lang="el-GR" dirty="0"/>
              <a:t>που διαρρέει ένα δίπολο όταν τα άκρα του συνδεθούν με </a:t>
            </a:r>
            <a:r>
              <a:rPr lang="el-GR" i="1" dirty="0"/>
              <a:t>συγκεκριμένη πηγή</a:t>
            </a:r>
            <a:r>
              <a:rPr lang="el-GR" dirty="0"/>
              <a:t> είναι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αντιστρόφως</a:t>
            </a:r>
            <a:r>
              <a:rPr lang="el-GR" b="1" dirty="0"/>
              <a:t>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ανάλογη</a:t>
            </a:r>
            <a:r>
              <a:rPr lang="el-GR" dirty="0"/>
              <a:t> με την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αντίσταση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en-US" dirty="0"/>
              <a:t> </a:t>
            </a:r>
            <a:r>
              <a:rPr lang="el-GR" dirty="0"/>
              <a:t>του δίπολου</a:t>
            </a:r>
          </a:p>
        </p:txBody>
      </p:sp>
      <p:sp>
        <p:nvSpPr>
          <p:cNvPr id="15" name="Ορθογώνιο 14">
            <a:hlinkClick r:id="rId8" action="ppaction://hlinksldjump"/>
            <a:extLst>
              <a:ext uri="{FF2B5EF4-FFF2-40B4-BE49-F238E27FC236}">
                <a16:creationId xmlns:a16="http://schemas.microsoft.com/office/drawing/2014/main" id="{6AA8CE42-9E53-4636-B136-0D315F134D80}"/>
              </a:ext>
            </a:extLst>
          </p:cNvPr>
          <p:cNvSpPr/>
          <p:nvPr/>
        </p:nvSpPr>
        <p:spPr>
          <a:xfrm>
            <a:off x="4716016" y="4086763"/>
            <a:ext cx="4125330" cy="12144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τάση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V</a:t>
            </a:r>
            <a:r>
              <a:rPr lang="el-GR" b="1" dirty="0"/>
              <a:t> </a:t>
            </a:r>
            <a:r>
              <a:rPr lang="el-GR" dirty="0"/>
              <a:t>της πηγής που πρέπει να συνδέσουμε στα άκρα ενός διπόλου ώστε να περνά </a:t>
            </a:r>
            <a:r>
              <a:rPr lang="el-GR" i="1" dirty="0"/>
              <a:t>το ίδιο ρεύμα</a:t>
            </a:r>
            <a:r>
              <a:rPr lang="el-GR" dirty="0"/>
              <a:t> είναι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ανάλογη</a:t>
            </a:r>
            <a:r>
              <a:rPr lang="el-GR" dirty="0"/>
              <a:t> με την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αντίσταση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R</a:t>
            </a:r>
            <a:r>
              <a:rPr lang="el-GR" dirty="0"/>
              <a:t> του διπόλου</a:t>
            </a:r>
          </a:p>
        </p:txBody>
      </p:sp>
      <p:sp>
        <p:nvSpPr>
          <p:cNvPr id="3" name="Βέλος: Κάτω 2">
            <a:extLst>
              <a:ext uri="{FF2B5EF4-FFF2-40B4-BE49-F238E27FC236}">
                <a16:creationId xmlns:a16="http://schemas.microsoft.com/office/drawing/2014/main" id="{7CCF4770-0C84-43F5-BB9F-4FFDEA7C00AF}"/>
              </a:ext>
            </a:extLst>
          </p:cNvPr>
          <p:cNvSpPr/>
          <p:nvPr/>
        </p:nvSpPr>
        <p:spPr>
          <a:xfrm>
            <a:off x="1259632" y="1776390"/>
            <a:ext cx="288032" cy="42847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32 - Στρογγυλεμένο ορθογώνιο">
            <a:extLst>
              <a:ext uri="{FF2B5EF4-FFF2-40B4-BE49-F238E27FC236}">
                <a16:creationId xmlns:a16="http://schemas.microsoft.com/office/drawing/2014/main" id="{E9CB1514-DA0B-4592-9507-09B9441EFD0A}"/>
              </a:ext>
            </a:extLst>
          </p:cNvPr>
          <p:cNvSpPr/>
          <p:nvPr/>
        </p:nvSpPr>
        <p:spPr>
          <a:xfrm>
            <a:off x="467544" y="5880962"/>
            <a:ext cx="500066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</a:t>
            </a:r>
            <a:endParaRPr lang="el-GR" sz="2400" b="1" dirty="0"/>
          </a:p>
        </p:txBody>
      </p:sp>
      <p:sp>
        <p:nvSpPr>
          <p:cNvPr id="22" name="33 - Ίσο">
            <a:extLst>
              <a:ext uri="{FF2B5EF4-FFF2-40B4-BE49-F238E27FC236}">
                <a16:creationId xmlns:a16="http://schemas.microsoft.com/office/drawing/2014/main" id="{E5E5BB9E-C40E-4CBF-85A9-F4AB67C3B436}"/>
              </a:ext>
            </a:extLst>
          </p:cNvPr>
          <p:cNvSpPr/>
          <p:nvPr/>
        </p:nvSpPr>
        <p:spPr>
          <a:xfrm>
            <a:off x="1145409" y="5952400"/>
            <a:ext cx="428628" cy="306772"/>
          </a:xfrm>
          <a:prstGeom prst="mathEqual">
            <a:avLst>
              <a:gd name="adj1" fmla="val 23520"/>
              <a:gd name="adj2" fmla="val 3231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3" name="35 - Μείον">
            <a:extLst>
              <a:ext uri="{FF2B5EF4-FFF2-40B4-BE49-F238E27FC236}">
                <a16:creationId xmlns:a16="http://schemas.microsoft.com/office/drawing/2014/main" id="{296ACE23-5105-4AAC-8959-CBB409514373}"/>
              </a:ext>
            </a:extLst>
          </p:cNvPr>
          <p:cNvSpPr/>
          <p:nvPr/>
        </p:nvSpPr>
        <p:spPr>
          <a:xfrm>
            <a:off x="1505449" y="5951560"/>
            <a:ext cx="1071570" cy="28575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36 - Στρογγυλεμένο ορθογώνιο">
            <a:extLst>
              <a:ext uri="{FF2B5EF4-FFF2-40B4-BE49-F238E27FC236}">
                <a16:creationId xmlns:a16="http://schemas.microsoft.com/office/drawing/2014/main" id="{279024B5-525A-4755-9F01-088D999B59CD}"/>
              </a:ext>
            </a:extLst>
          </p:cNvPr>
          <p:cNvSpPr/>
          <p:nvPr/>
        </p:nvSpPr>
        <p:spPr>
          <a:xfrm>
            <a:off x="1797471" y="5523772"/>
            <a:ext cx="500066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V</a:t>
            </a:r>
            <a:endParaRPr lang="el-GR" sz="2400" b="1" dirty="0"/>
          </a:p>
        </p:txBody>
      </p:sp>
      <p:sp>
        <p:nvSpPr>
          <p:cNvPr id="25" name="37 - Στρογγυλεμένο ορθογώνιο">
            <a:extLst>
              <a:ext uri="{FF2B5EF4-FFF2-40B4-BE49-F238E27FC236}">
                <a16:creationId xmlns:a16="http://schemas.microsoft.com/office/drawing/2014/main" id="{875E8A67-D949-4817-9A79-A442F329982B}"/>
              </a:ext>
            </a:extLst>
          </p:cNvPr>
          <p:cNvSpPr/>
          <p:nvPr/>
        </p:nvSpPr>
        <p:spPr>
          <a:xfrm>
            <a:off x="1793481" y="6217132"/>
            <a:ext cx="500066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</a:t>
            </a:r>
            <a:endParaRPr lang="el-GR" sz="2400" b="1" dirty="0"/>
          </a:p>
        </p:txBody>
      </p:sp>
      <p:sp>
        <p:nvSpPr>
          <p:cNvPr id="39" name="32 - Στρογγυλεμένο ορθογώνιο">
            <a:extLst>
              <a:ext uri="{FF2B5EF4-FFF2-40B4-BE49-F238E27FC236}">
                <a16:creationId xmlns:a16="http://schemas.microsoft.com/office/drawing/2014/main" id="{CE92C653-83CF-4E85-8C81-2E8D42ABDD4E}"/>
              </a:ext>
            </a:extLst>
          </p:cNvPr>
          <p:cNvSpPr/>
          <p:nvPr/>
        </p:nvSpPr>
        <p:spPr>
          <a:xfrm>
            <a:off x="3447834" y="5874422"/>
            <a:ext cx="666885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</a:t>
            </a:r>
            <a:r>
              <a:rPr lang="el-GR" sz="2400" b="1" dirty="0"/>
              <a:t>Ω</a:t>
            </a:r>
          </a:p>
        </p:txBody>
      </p:sp>
      <p:sp>
        <p:nvSpPr>
          <p:cNvPr id="40" name="33 - Ίσο">
            <a:extLst>
              <a:ext uri="{FF2B5EF4-FFF2-40B4-BE49-F238E27FC236}">
                <a16:creationId xmlns:a16="http://schemas.microsoft.com/office/drawing/2014/main" id="{BDEC50E0-EFB6-4C54-AE0E-76C18265B023}"/>
              </a:ext>
            </a:extLst>
          </p:cNvPr>
          <p:cNvSpPr/>
          <p:nvPr/>
        </p:nvSpPr>
        <p:spPr>
          <a:xfrm>
            <a:off x="4292518" y="5945860"/>
            <a:ext cx="428628" cy="306772"/>
          </a:xfrm>
          <a:prstGeom prst="mathEqual">
            <a:avLst>
              <a:gd name="adj1" fmla="val 23520"/>
              <a:gd name="adj2" fmla="val 3231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1" name="35 - Μείον">
            <a:extLst>
              <a:ext uri="{FF2B5EF4-FFF2-40B4-BE49-F238E27FC236}">
                <a16:creationId xmlns:a16="http://schemas.microsoft.com/office/drawing/2014/main" id="{B32F1FE1-0B23-4493-AE16-09CF29654F2B}"/>
              </a:ext>
            </a:extLst>
          </p:cNvPr>
          <p:cNvSpPr/>
          <p:nvPr/>
        </p:nvSpPr>
        <p:spPr>
          <a:xfrm>
            <a:off x="4625494" y="5945020"/>
            <a:ext cx="1242650" cy="29229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36 - Στρογγυλεμένο ορθογώνιο">
            <a:extLst>
              <a:ext uri="{FF2B5EF4-FFF2-40B4-BE49-F238E27FC236}">
                <a16:creationId xmlns:a16="http://schemas.microsoft.com/office/drawing/2014/main" id="{037DC3B7-E66F-49F8-853E-5864771CB92E}"/>
              </a:ext>
            </a:extLst>
          </p:cNvPr>
          <p:cNvSpPr/>
          <p:nvPr/>
        </p:nvSpPr>
        <p:spPr>
          <a:xfrm>
            <a:off x="4944579" y="5517232"/>
            <a:ext cx="666885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1 </a:t>
            </a:r>
            <a:r>
              <a:rPr lang="en-US" sz="2400" b="1" dirty="0"/>
              <a:t>V</a:t>
            </a:r>
            <a:endParaRPr lang="el-GR" sz="2400" b="1" dirty="0"/>
          </a:p>
        </p:txBody>
      </p:sp>
      <p:sp>
        <p:nvSpPr>
          <p:cNvPr id="43" name="37 - Στρογγυλεμένο ορθογώνιο">
            <a:extLst>
              <a:ext uri="{FF2B5EF4-FFF2-40B4-BE49-F238E27FC236}">
                <a16:creationId xmlns:a16="http://schemas.microsoft.com/office/drawing/2014/main" id="{2ABE13C7-CBC3-4D57-98A0-E94B89752307}"/>
              </a:ext>
            </a:extLst>
          </p:cNvPr>
          <p:cNvSpPr/>
          <p:nvPr/>
        </p:nvSpPr>
        <p:spPr>
          <a:xfrm>
            <a:off x="4940589" y="6210592"/>
            <a:ext cx="666885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1 Α</a:t>
            </a:r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80CD0D11-07C6-4F44-8FC6-B130988AD403}"/>
              </a:ext>
            </a:extLst>
          </p:cNvPr>
          <p:cNvSpPr/>
          <p:nvPr/>
        </p:nvSpPr>
        <p:spPr>
          <a:xfrm>
            <a:off x="2705613" y="5949280"/>
            <a:ext cx="570243" cy="275210"/>
          </a:xfrm>
          <a:prstGeom prst="rightArrow">
            <a:avLst>
              <a:gd name="adj1" fmla="val 24685"/>
              <a:gd name="adj2" fmla="val 5949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 -0.43218 L -2.22222E-6 1.11111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28 -0.2125 L -4.72222E-6 4.44444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54 -0.3118 L 2.5E-6 -1.48148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07 0.00115 L -1.66667E-6 -1.48148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47 0.00116 L 3.05556E-6 1.85185E-6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29 0.00092 L 3.88889E-6 4.44444E-6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  <p:bldP spid="15" grpId="0" animBg="1"/>
      <p:bldP spid="3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2" grpId="1" animBg="1"/>
      <p:bldP spid="43" grpId="0" animBg="1"/>
      <p:bldP spid="43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Ομάδα 31">
            <a:extLst>
              <a:ext uri="{FF2B5EF4-FFF2-40B4-BE49-F238E27FC236}">
                <a16:creationId xmlns:a16="http://schemas.microsoft.com/office/drawing/2014/main" id="{D7102C40-E808-434A-AA8D-15974175A690}"/>
              </a:ext>
            </a:extLst>
          </p:cNvPr>
          <p:cNvGrpSpPr/>
          <p:nvPr/>
        </p:nvGrpSpPr>
        <p:grpSpPr>
          <a:xfrm>
            <a:off x="500035" y="636758"/>
            <a:ext cx="4048406" cy="3363746"/>
            <a:chOff x="1166536" y="1136824"/>
            <a:chExt cx="6625164" cy="5393239"/>
          </a:xfrm>
        </p:grpSpPr>
        <p:grpSp>
          <p:nvGrpSpPr>
            <p:cNvPr id="2" name="25 - Ομάδα">
              <a:extLst>
                <a:ext uri="{FF2B5EF4-FFF2-40B4-BE49-F238E27FC236}">
                  <a16:creationId xmlns:a16="http://schemas.microsoft.com/office/drawing/2014/main" id="{87FE1BC1-2629-472D-A28F-762F5AB1B5B7}"/>
                </a:ext>
              </a:extLst>
            </p:cNvPr>
            <p:cNvGrpSpPr/>
            <p:nvPr/>
          </p:nvGrpSpPr>
          <p:grpSpPr>
            <a:xfrm>
              <a:off x="4086822" y="4780841"/>
              <a:ext cx="1357322" cy="571504"/>
              <a:chOff x="785786" y="2357430"/>
              <a:chExt cx="1357322" cy="5715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" name="11 - Ευθεία γραμμή σύνδεσης">
                <a:extLst>
                  <a:ext uri="{FF2B5EF4-FFF2-40B4-BE49-F238E27FC236}">
                    <a16:creationId xmlns:a16="http://schemas.microsoft.com/office/drawing/2014/main" id="{A0168AE2-A592-4ABB-9008-715E5D1131AC}"/>
                  </a:ext>
                </a:extLst>
              </p:cNvPr>
              <p:cNvCxnSpPr/>
              <p:nvPr/>
            </p:nvCxnSpPr>
            <p:spPr>
              <a:xfrm>
                <a:off x="785786" y="2643182"/>
                <a:ext cx="642942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14 - Ευθεία γραμμή σύνδεσης">
                <a:extLst>
                  <a:ext uri="{FF2B5EF4-FFF2-40B4-BE49-F238E27FC236}">
                    <a16:creationId xmlns:a16="http://schemas.microsoft.com/office/drawing/2014/main" id="{3541C4EA-A3C5-4C32-BBCF-3FA1CA50311A}"/>
                  </a:ext>
                </a:extLst>
              </p:cNvPr>
              <p:cNvCxnSpPr/>
              <p:nvPr/>
            </p:nvCxnSpPr>
            <p:spPr>
              <a:xfrm>
                <a:off x="1571604" y="2651808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18 - Ευθεία γραμμή σύνδεσης">
                <a:extLst>
                  <a:ext uri="{FF2B5EF4-FFF2-40B4-BE49-F238E27FC236}">
                    <a16:creationId xmlns:a16="http://schemas.microsoft.com/office/drawing/2014/main" id="{8EA9CE7B-F230-46D9-BA62-14D688BA240F}"/>
                  </a:ext>
                </a:extLst>
              </p:cNvPr>
              <p:cNvCxnSpPr/>
              <p:nvPr/>
            </p:nvCxnSpPr>
            <p:spPr>
              <a:xfrm rot="5400000">
                <a:off x="1142976" y="2643182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20 - Ευθεία γραμμή σύνδεσης">
                <a:extLst>
                  <a:ext uri="{FF2B5EF4-FFF2-40B4-BE49-F238E27FC236}">
                    <a16:creationId xmlns:a16="http://schemas.microsoft.com/office/drawing/2014/main" id="{08D037BF-C8FE-4DA2-805C-EF777540570D}"/>
                  </a:ext>
                </a:extLst>
              </p:cNvPr>
              <p:cNvCxnSpPr/>
              <p:nvPr/>
            </p:nvCxnSpPr>
            <p:spPr>
              <a:xfrm rot="5400000">
                <a:off x="1428728" y="2651808"/>
                <a:ext cx="285752" cy="0"/>
              </a:xfrm>
              <a:prstGeom prst="line">
                <a:avLst/>
              </a:prstGeom>
              <a:ln w="698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32 - Ομάδα">
              <a:extLst>
                <a:ext uri="{FF2B5EF4-FFF2-40B4-BE49-F238E27FC236}">
                  <a16:creationId xmlns:a16="http://schemas.microsoft.com/office/drawing/2014/main" id="{F28C94D1-8781-4460-9983-BABA4B3146D9}"/>
                </a:ext>
              </a:extLst>
            </p:cNvPr>
            <p:cNvGrpSpPr/>
            <p:nvPr/>
          </p:nvGrpSpPr>
          <p:grpSpPr>
            <a:xfrm rot="16200000">
              <a:off x="595032" y="3071815"/>
              <a:ext cx="1857388" cy="714380"/>
              <a:chOff x="785784" y="3357560"/>
              <a:chExt cx="1857388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8" name="27 - Ευθεία γραμμή σύνδεσης">
                <a:extLst>
                  <a:ext uri="{FF2B5EF4-FFF2-40B4-BE49-F238E27FC236}">
                    <a16:creationId xmlns:a16="http://schemas.microsoft.com/office/drawing/2014/main" id="{4C73FA0A-2DB4-4B04-AD2B-2814D84A7FAC}"/>
                  </a:ext>
                </a:extLst>
              </p:cNvPr>
              <p:cNvCxnSpPr>
                <a:cxnSpLocks/>
                <a:endCxn id="10" idx="2"/>
              </p:cNvCxnSpPr>
              <p:nvPr/>
            </p:nvCxnSpPr>
            <p:spPr>
              <a:xfrm rot="5400000" flipV="1">
                <a:off x="1067226" y="3424684"/>
                <a:ext cx="8624" cy="571508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28 - Ευθεία γραμμή σύνδεσης">
                <a:extLst>
                  <a:ext uri="{FF2B5EF4-FFF2-40B4-BE49-F238E27FC236}">
                    <a16:creationId xmlns:a16="http://schemas.microsoft.com/office/drawing/2014/main" id="{07A8F3DA-E1C5-4526-B39C-6A387B1AC195}"/>
                  </a:ext>
                </a:extLst>
              </p:cNvPr>
              <p:cNvCxnSpPr>
                <a:cxnSpLocks/>
                <a:stCxn id="10" idx="6"/>
              </p:cNvCxnSpPr>
              <p:nvPr/>
            </p:nvCxnSpPr>
            <p:spPr>
              <a:xfrm rot="5400000" flipH="1" flipV="1">
                <a:off x="2353112" y="3424690"/>
                <a:ext cx="8621" cy="571499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31 - Έλλειψη">
                <a:extLst>
                  <a:ext uri="{FF2B5EF4-FFF2-40B4-BE49-F238E27FC236}">
                    <a16:creationId xmlns:a16="http://schemas.microsoft.com/office/drawing/2014/main" id="{990FF208-7788-4567-BDDD-65D10D781AFE}"/>
                  </a:ext>
                </a:extLst>
              </p:cNvPr>
              <p:cNvSpPr/>
              <p:nvPr/>
            </p:nvSpPr>
            <p:spPr>
              <a:xfrm>
                <a:off x="1357292" y="3357560"/>
                <a:ext cx="714381" cy="71438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96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l-GR" dirty="0">
                    <a:solidFill>
                      <a:srgbClr val="002060"/>
                    </a:solidFill>
                  </a:rPr>
                  <a:t>Α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grpSp>
          <p:nvGrpSpPr>
            <p:cNvPr id="11" name="7 - Ομάδα">
              <a:extLst>
                <a:ext uri="{FF2B5EF4-FFF2-40B4-BE49-F238E27FC236}">
                  <a16:creationId xmlns:a16="http://schemas.microsoft.com/office/drawing/2014/main" id="{D9DDC6EA-963E-4A44-805E-FEF12E113FAF}"/>
                </a:ext>
              </a:extLst>
            </p:cNvPr>
            <p:cNvGrpSpPr/>
            <p:nvPr/>
          </p:nvGrpSpPr>
          <p:grpSpPr>
            <a:xfrm rot="5400000">
              <a:off x="6893885" y="3340029"/>
              <a:ext cx="1643074" cy="152557"/>
              <a:chOff x="642910" y="2051761"/>
              <a:chExt cx="1643074" cy="152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2" name="10 - Ευθεία γραμμή σύνδεσης">
                <a:extLst>
                  <a:ext uri="{FF2B5EF4-FFF2-40B4-BE49-F238E27FC236}">
                    <a16:creationId xmlns:a16="http://schemas.microsoft.com/office/drawing/2014/main" id="{586597AD-B5C5-4335-AF63-E3E70FBE73F4}"/>
                  </a:ext>
                </a:extLst>
              </p:cNvPr>
              <p:cNvCxnSpPr/>
              <p:nvPr/>
            </p:nvCxnSpPr>
            <p:spPr>
              <a:xfrm>
                <a:off x="64291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- Ευθεία γραμμή σύνδεσης">
                <a:extLst>
                  <a:ext uri="{FF2B5EF4-FFF2-40B4-BE49-F238E27FC236}">
                    <a16:creationId xmlns:a16="http://schemas.microsoft.com/office/drawing/2014/main" id="{C9FADB06-414E-42E1-9BA4-52CE50D94F38}"/>
                  </a:ext>
                </a:extLst>
              </p:cNvPr>
              <p:cNvCxnSpPr/>
              <p:nvPr/>
            </p:nvCxnSpPr>
            <p:spPr>
              <a:xfrm>
                <a:off x="171448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5 - Ευθεία γραμμή σύνδεσης">
                <a:extLst>
                  <a:ext uri="{FF2B5EF4-FFF2-40B4-BE49-F238E27FC236}">
                    <a16:creationId xmlns:a16="http://schemas.microsoft.com/office/drawing/2014/main" id="{CF673226-C5E1-474A-B7CD-32EFD46776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430165" y="1827305"/>
                <a:ext cx="91272" cy="540184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none" w="sm" len="sm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7 - Ισοσκελές τρίγωνο">
                <a:extLst>
                  <a:ext uri="{FF2B5EF4-FFF2-40B4-BE49-F238E27FC236}">
                    <a16:creationId xmlns:a16="http://schemas.microsoft.com/office/drawing/2014/main" id="{94918704-E76E-4DDD-AA99-0E61DF11812D}"/>
                  </a:ext>
                </a:extLst>
              </p:cNvPr>
              <p:cNvSpPr/>
              <p:nvPr/>
            </p:nvSpPr>
            <p:spPr>
              <a:xfrm rot="10191333">
                <a:off x="1583023" y="2083491"/>
                <a:ext cx="190879" cy="120827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</p:grpSp>
        <p:sp>
          <p:nvSpPr>
            <p:cNvPr id="16" name="8 - Ελεύθερη σχεδίαση">
              <a:extLst>
                <a:ext uri="{FF2B5EF4-FFF2-40B4-BE49-F238E27FC236}">
                  <a16:creationId xmlns:a16="http://schemas.microsoft.com/office/drawing/2014/main" id="{90269040-E40B-48DF-8E32-323D5CBACC98}"/>
                </a:ext>
              </a:extLst>
            </p:cNvPr>
            <p:cNvSpPr/>
            <p:nvPr/>
          </p:nvSpPr>
          <p:spPr>
            <a:xfrm>
              <a:off x="3291286" y="1136824"/>
              <a:ext cx="2606433" cy="315066"/>
            </a:xfrm>
            <a:custGeom>
              <a:avLst/>
              <a:gdLst>
                <a:gd name="connsiteX0" fmla="*/ 0 w 2049518"/>
                <a:gd name="connsiteY0" fmla="*/ 157655 h 262758"/>
                <a:gd name="connsiteX1" fmla="*/ 430924 w 2049518"/>
                <a:gd name="connsiteY1" fmla="*/ 157655 h 262758"/>
                <a:gd name="connsiteX2" fmla="*/ 504497 w 2049518"/>
                <a:gd name="connsiteY2" fmla="*/ 0 h 262758"/>
                <a:gd name="connsiteX3" fmla="*/ 578069 w 2049518"/>
                <a:gd name="connsiteY3" fmla="*/ 262758 h 262758"/>
                <a:gd name="connsiteX4" fmla="*/ 641131 w 2049518"/>
                <a:gd name="connsiteY4" fmla="*/ 0 h 262758"/>
                <a:gd name="connsiteX5" fmla="*/ 714704 w 2049518"/>
                <a:gd name="connsiteY5" fmla="*/ 262758 h 262758"/>
                <a:gd name="connsiteX6" fmla="*/ 788276 w 2049518"/>
                <a:gd name="connsiteY6" fmla="*/ 0 h 262758"/>
                <a:gd name="connsiteX7" fmla="*/ 851338 w 2049518"/>
                <a:gd name="connsiteY7" fmla="*/ 252248 h 262758"/>
                <a:gd name="connsiteX8" fmla="*/ 935421 w 2049518"/>
                <a:gd name="connsiteY8" fmla="*/ 0 h 262758"/>
                <a:gd name="connsiteX9" fmla="*/ 998483 w 2049518"/>
                <a:gd name="connsiteY9" fmla="*/ 241738 h 262758"/>
                <a:gd name="connsiteX10" fmla="*/ 1072056 w 2049518"/>
                <a:gd name="connsiteY10" fmla="*/ 0 h 262758"/>
                <a:gd name="connsiteX11" fmla="*/ 1145628 w 2049518"/>
                <a:gd name="connsiteY11" fmla="*/ 252248 h 262758"/>
                <a:gd name="connsiteX12" fmla="*/ 1208690 w 2049518"/>
                <a:gd name="connsiteY12" fmla="*/ 0 h 262758"/>
                <a:gd name="connsiteX13" fmla="*/ 1282262 w 2049518"/>
                <a:gd name="connsiteY13" fmla="*/ 241738 h 262758"/>
                <a:gd name="connsiteX14" fmla="*/ 1345324 w 2049518"/>
                <a:gd name="connsiteY14" fmla="*/ 0 h 262758"/>
                <a:gd name="connsiteX15" fmla="*/ 1418897 w 2049518"/>
                <a:gd name="connsiteY15" fmla="*/ 241738 h 262758"/>
                <a:gd name="connsiteX16" fmla="*/ 1481959 w 2049518"/>
                <a:gd name="connsiteY16" fmla="*/ 0 h 262758"/>
                <a:gd name="connsiteX17" fmla="*/ 1555531 w 2049518"/>
                <a:gd name="connsiteY17" fmla="*/ 241738 h 262758"/>
                <a:gd name="connsiteX18" fmla="*/ 1629104 w 2049518"/>
                <a:gd name="connsiteY18" fmla="*/ 94593 h 262758"/>
                <a:gd name="connsiteX19" fmla="*/ 2049518 w 2049518"/>
                <a:gd name="connsiteY19" fmla="*/ 94593 h 262758"/>
                <a:gd name="connsiteX20" fmla="*/ 2039007 w 2049518"/>
                <a:gd name="connsiteY20" fmla="*/ 94593 h 26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49518" h="262758">
                  <a:moveTo>
                    <a:pt x="0" y="157655"/>
                  </a:moveTo>
                  <a:lnTo>
                    <a:pt x="430924" y="157655"/>
                  </a:lnTo>
                  <a:lnTo>
                    <a:pt x="504497" y="0"/>
                  </a:lnTo>
                  <a:lnTo>
                    <a:pt x="578069" y="262758"/>
                  </a:lnTo>
                  <a:lnTo>
                    <a:pt x="641131" y="0"/>
                  </a:lnTo>
                  <a:lnTo>
                    <a:pt x="714704" y="262758"/>
                  </a:lnTo>
                  <a:lnTo>
                    <a:pt x="788276" y="0"/>
                  </a:lnTo>
                  <a:lnTo>
                    <a:pt x="851338" y="252248"/>
                  </a:lnTo>
                  <a:lnTo>
                    <a:pt x="935421" y="0"/>
                  </a:lnTo>
                  <a:lnTo>
                    <a:pt x="998483" y="241738"/>
                  </a:lnTo>
                  <a:lnTo>
                    <a:pt x="1072056" y="0"/>
                  </a:lnTo>
                  <a:lnTo>
                    <a:pt x="1145628" y="252248"/>
                  </a:lnTo>
                  <a:lnTo>
                    <a:pt x="1208690" y="0"/>
                  </a:lnTo>
                  <a:lnTo>
                    <a:pt x="1282262" y="241738"/>
                  </a:lnTo>
                  <a:lnTo>
                    <a:pt x="1345324" y="0"/>
                  </a:lnTo>
                  <a:lnTo>
                    <a:pt x="1418897" y="241738"/>
                  </a:lnTo>
                  <a:lnTo>
                    <a:pt x="1481959" y="0"/>
                  </a:lnTo>
                  <a:lnTo>
                    <a:pt x="1555531" y="241738"/>
                  </a:lnTo>
                  <a:lnTo>
                    <a:pt x="1629104" y="94593"/>
                  </a:lnTo>
                  <a:lnTo>
                    <a:pt x="2049518" y="94593"/>
                  </a:lnTo>
                  <a:lnTo>
                    <a:pt x="2039007" y="94593"/>
                  </a:lnTo>
                </a:path>
              </a:pathLst>
            </a:custGeom>
            <a:ln w="31750" cap="flat">
              <a:solidFill>
                <a:srgbClr val="C00000"/>
              </a:solidFill>
              <a:bevel/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7" name="33 - Ομάδα">
              <a:extLst>
                <a:ext uri="{FF2B5EF4-FFF2-40B4-BE49-F238E27FC236}">
                  <a16:creationId xmlns:a16="http://schemas.microsoft.com/office/drawing/2014/main" id="{FB310C7B-4AE4-474D-A7EB-4C0447D86669}"/>
                </a:ext>
              </a:extLst>
            </p:cNvPr>
            <p:cNvGrpSpPr/>
            <p:nvPr/>
          </p:nvGrpSpPr>
          <p:grpSpPr>
            <a:xfrm>
              <a:off x="3284486" y="1268762"/>
              <a:ext cx="2611038" cy="1394612"/>
              <a:chOff x="359094" y="2934583"/>
              <a:chExt cx="2611038" cy="13946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8" name="34 - Ευθεία γραμμή σύνδεσης">
                <a:extLst>
                  <a:ext uri="{FF2B5EF4-FFF2-40B4-BE49-F238E27FC236}">
                    <a16:creationId xmlns:a16="http://schemas.microsoft.com/office/drawing/2014/main" id="{DCBBB0FA-443D-4BC7-A564-F4C8F80477A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343176" y="2963198"/>
                <a:ext cx="909928" cy="878093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35 - Ευθεία γραμμή σύνδεσης">
                <a:extLst>
                  <a:ext uri="{FF2B5EF4-FFF2-40B4-BE49-F238E27FC236}">
                    <a16:creationId xmlns:a16="http://schemas.microsoft.com/office/drawing/2014/main" id="{DD4E98A3-80EC-40C1-966B-D2AAC4FA006D}"/>
                  </a:ext>
                </a:extLst>
              </p:cNvPr>
              <p:cNvCxnSpPr>
                <a:cxnSpLocks/>
                <a:stCxn id="20" idx="6"/>
              </p:cNvCxnSpPr>
              <p:nvPr/>
            </p:nvCxnSpPr>
            <p:spPr>
              <a:xfrm flipV="1">
                <a:off x="2172441" y="2934583"/>
                <a:ext cx="797691" cy="922625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36 - Έλλειψη">
                <a:extLst>
                  <a:ext uri="{FF2B5EF4-FFF2-40B4-BE49-F238E27FC236}">
                    <a16:creationId xmlns:a16="http://schemas.microsoft.com/office/drawing/2014/main" id="{5631C494-2E27-4AE4-B37B-0BB68252265A}"/>
                  </a:ext>
                </a:extLst>
              </p:cNvPr>
              <p:cNvSpPr/>
              <p:nvPr/>
            </p:nvSpPr>
            <p:spPr>
              <a:xfrm>
                <a:off x="1237183" y="3385220"/>
                <a:ext cx="935259" cy="94397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grpSp>
          <p:nvGrpSpPr>
            <p:cNvPr id="21" name="33 - Ομάδα">
              <a:extLst>
                <a:ext uri="{FF2B5EF4-FFF2-40B4-BE49-F238E27FC236}">
                  <a16:creationId xmlns:a16="http://schemas.microsoft.com/office/drawing/2014/main" id="{8CB67DDD-93FB-4A37-A718-00125A8EBCF1}"/>
                </a:ext>
              </a:extLst>
            </p:cNvPr>
            <p:cNvGrpSpPr/>
            <p:nvPr/>
          </p:nvGrpSpPr>
          <p:grpSpPr>
            <a:xfrm>
              <a:off x="4086823" y="5066593"/>
              <a:ext cx="1364216" cy="1463470"/>
              <a:chOff x="991275" y="2837551"/>
              <a:chExt cx="1364216" cy="146347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34 - Ευθεία γραμμή σύνδεσης">
                <a:extLst>
                  <a:ext uri="{FF2B5EF4-FFF2-40B4-BE49-F238E27FC236}">
                    <a16:creationId xmlns:a16="http://schemas.microsoft.com/office/drawing/2014/main" id="{6B7B3540-5286-4C67-ACDE-18D16296A66C}"/>
                  </a:ext>
                </a:extLst>
              </p:cNvPr>
              <p:cNvCxnSpPr>
                <a:cxnSpLocks/>
                <a:endCxn id="24" idx="2"/>
              </p:cNvCxnSpPr>
              <p:nvPr/>
            </p:nvCxnSpPr>
            <p:spPr>
              <a:xfrm rot="16200000" flipH="1">
                <a:off x="613511" y="3215315"/>
                <a:ext cx="991739" cy="236212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35 - Ευθεία γραμμή σύνδεσης">
                <a:extLst>
                  <a:ext uri="{FF2B5EF4-FFF2-40B4-BE49-F238E27FC236}">
                    <a16:creationId xmlns:a16="http://schemas.microsoft.com/office/drawing/2014/main" id="{40F538A0-22C1-484A-8FA6-48EAEE21BD0C}"/>
                  </a:ext>
                </a:extLst>
              </p:cNvPr>
              <p:cNvCxnSpPr>
                <a:cxnSpLocks/>
                <a:stCxn id="24" idx="6"/>
              </p:cNvCxnSpPr>
              <p:nvPr/>
            </p:nvCxnSpPr>
            <p:spPr>
              <a:xfrm flipV="1">
                <a:off x="2162746" y="2858876"/>
                <a:ext cx="192745" cy="970416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36 - Έλλειψη">
                <a:extLst>
                  <a:ext uri="{FF2B5EF4-FFF2-40B4-BE49-F238E27FC236}">
                    <a16:creationId xmlns:a16="http://schemas.microsoft.com/office/drawing/2014/main" id="{85141929-8F80-42E0-9549-767E7041A93D}"/>
                  </a:ext>
                </a:extLst>
              </p:cNvPr>
              <p:cNvSpPr/>
              <p:nvPr/>
            </p:nvSpPr>
            <p:spPr>
              <a:xfrm>
                <a:off x="1227487" y="3357562"/>
                <a:ext cx="935259" cy="94345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cxnSp>
          <p:nvCxnSpPr>
            <p:cNvPr id="25" name="Γραμμή σύνδεσης: Γωνιώδης 24">
              <a:extLst>
                <a:ext uri="{FF2B5EF4-FFF2-40B4-BE49-F238E27FC236}">
                  <a16:creationId xmlns:a16="http://schemas.microsoft.com/office/drawing/2014/main" id="{04C91C61-04C8-48B3-ACED-32393705D71E}"/>
                </a:ext>
              </a:extLst>
            </p:cNvPr>
            <p:cNvCxnSpPr/>
            <p:nvPr/>
          </p:nvCxnSpPr>
          <p:spPr>
            <a:xfrm>
              <a:off x="1515099" y="4357694"/>
              <a:ext cx="2571723" cy="708899"/>
            </a:xfrm>
            <a:prstGeom prst="bentConnector3">
              <a:avLst>
                <a:gd name="adj1" fmla="val -79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Γραμμή σύνδεσης: Γωνιώδης 25">
              <a:extLst>
                <a:ext uri="{FF2B5EF4-FFF2-40B4-BE49-F238E27FC236}">
                  <a16:creationId xmlns:a16="http://schemas.microsoft.com/office/drawing/2014/main" id="{D1F8F6A3-C2CF-4FB3-BDCC-1216AA1F0F54}"/>
                </a:ext>
              </a:extLst>
            </p:cNvPr>
            <p:cNvCxnSpPr/>
            <p:nvPr/>
          </p:nvCxnSpPr>
          <p:spPr>
            <a:xfrm rot="10800000" flipV="1">
              <a:off x="1515099" y="1295609"/>
              <a:ext cx="1773636" cy="1204695"/>
            </a:xfrm>
            <a:prstGeom prst="bentConnector3">
              <a:avLst>
                <a:gd name="adj1" fmla="val 100103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Γραμμή σύνδεσης: Γωνιώδης 26">
              <a:extLst>
                <a:ext uri="{FF2B5EF4-FFF2-40B4-BE49-F238E27FC236}">
                  <a16:creationId xmlns:a16="http://schemas.microsoft.com/office/drawing/2014/main" id="{113FC957-44D9-4617-A0ED-961CA74D9765}"/>
                </a:ext>
              </a:extLst>
            </p:cNvPr>
            <p:cNvCxnSpPr>
              <a:cxnSpLocks/>
              <a:endCxn id="16" idx="20"/>
            </p:cNvCxnSpPr>
            <p:nvPr/>
          </p:nvCxnSpPr>
          <p:spPr>
            <a:xfrm rot="10800000">
              <a:off x="5884353" y="1250249"/>
              <a:ext cx="1807365" cy="1344521"/>
            </a:xfrm>
            <a:prstGeom prst="bentConnector3">
              <a:avLst>
                <a:gd name="adj1" fmla="val 444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Γραμμή σύνδεσης: Γωνιώδης 27">
              <a:extLst>
                <a:ext uri="{FF2B5EF4-FFF2-40B4-BE49-F238E27FC236}">
                  <a16:creationId xmlns:a16="http://schemas.microsoft.com/office/drawing/2014/main" id="{DFD7D6AE-D549-4D7C-963C-CF11AEDB7F6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51039" y="4250536"/>
              <a:ext cx="2249300" cy="824681"/>
            </a:xfrm>
            <a:prstGeom prst="bentConnector3">
              <a:avLst>
                <a:gd name="adj1" fmla="val 186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Ομάδα 31">
            <a:extLst>
              <a:ext uri="{FF2B5EF4-FFF2-40B4-BE49-F238E27FC236}">
                <a16:creationId xmlns:a16="http://schemas.microsoft.com/office/drawing/2014/main" id="{D7102C40-E808-434A-AA8D-15974175A690}"/>
              </a:ext>
            </a:extLst>
          </p:cNvPr>
          <p:cNvGrpSpPr/>
          <p:nvPr/>
        </p:nvGrpSpPr>
        <p:grpSpPr>
          <a:xfrm>
            <a:off x="4643439" y="642918"/>
            <a:ext cx="4048407" cy="3363746"/>
            <a:chOff x="1166536" y="1136824"/>
            <a:chExt cx="6625166" cy="5393239"/>
          </a:xfrm>
        </p:grpSpPr>
        <p:grpSp>
          <p:nvGrpSpPr>
            <p:cNvPr id="31" name="25 - Ομάδα">
              <a:extLst>
                <a:ext uri="{FF2B5EF4-FFF2-40B4-BE49-F238E27FC236}">
                  <a16:creationId xmlns:a16="http://schemas.microsoft.com/office/drawing/2014/main" id="{87FE1BC1-2629-472D-A28F-762F5AB1B5B7}"/>
                </a:ext>
              </a:extLst>
            </p:cNvPr>
            <p:cNvGrpSpPr/>
            <p:nvPr/>
          </p:nvGrpSpPr>
          <p:grpSpPr>
            <a:xfrm>
              <a:off x="4086822" y="4780841"/>
              <a:ext cx="1357322" cy="571504"/>
              <a:chOff x="785786" y="2357430"/>
              <a:chExt cx="1357322" cy="5715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55" name="11 - Ευθεία γραμμή σύνδεσης">
                <a:extLst>
                  <a:ext uri="{FF2B5EF4-FFF2-40B4-BE49-F238E27FC236}">
                    <a16:creationId xmlns:a16="http://schemas.microsoft.com/office/drawing/2014/main" id="{A0168AE2-A592-4ABB-9008-715E5D1131AC}"/>
                  </a:ext>
                </a:extLst>
              </p:cNvPr>
              <p:cNvCxnSpPr/>
              <p:nvPr/>
            </p:nvCxnSpPr>
            <p:spPr>
              <a:xfrm>
                <a:off x="785786" y="2643182"/>
                <a:ext cx="642942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14 - Ευθεία γραμμή σύνδεσης">
                <a:extLst>
                  <a:ext uri="{FF2B5EF4-FFF2-40B4-BE49-F238E27FC236}">
                    <a16:creationId xmlns:a16="http://schemas.microsoft.com/office/drawing/2014/main" id="{3541C4EA-A3C5-4C32-BBCF-3FA1CA50311A}"/>
                  </a:ext>
                </a:extLst>
              </p:cNvPr>
              <p:cNvCxnSpPr/>
              <p:nvPr/>
            </p:nvCxnSpPr>
            <p:spPr>
              <a:xfrm>
                <a:off x="1571604" y="2651808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18 - Ευθεία γραμμή σύνδεσης">
                <a:extLst>
                  <a:ext uri="{FF2B5EF4-FFF2-40B4-BE49-F238E27FC236}">
                    <a16:creationId xmlns:a16="http://schemas.microsoft.com/office/drawing/2014/main" id="{8EA9CE7B-F230-46D9-BA62-14D688BA240F}"/>
                  </a:ext>
                </a:extLst>
              </p:cNvPr>
              <p:cNvCxnSpPr/>
              <p:nvPr/>
            </p:nvCxnSpPr>
            <p:spPr>
              <a:xfrm rot="5400000">
                <a:off x="1142976" y="2643182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- Ευθεία γραμμή σύνδεσης">
                <a:extLst>
                  <a:ext uri="{FF2B5EF4-FFF2-40B4-BE49-F238E27FC236}">
                    <a16:creationId xmlns:a16="http://schemas.microsoft.com/office/drawing/2014/main" id="{08D037BF-C8FE-4DA2-805C-EF777540570D}"/>
                  </a:ext>
                </a:extLst>
              </p:cNvPr>
              <p:cNvCxnSpPr/>
              <p:nvPr/>
            </p:nvCxnSpPr>
            <p:spPr>
              <a:xfrm rot="5400000">
                <a:off x="1428728" y="2651808"/>
                <a:ext cx="285752" cy="0"/>
              </a:xfrm>
              <a:prstGeom prst="line">
                <a:avLst/>
              </a:prstGeom>
              <a:ln w="698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32 - Ομάδα">
              <a:extLst>
                <a:ext uri="{FF2B5EF4-FFF2-40B4-BE49-F238E27FC236}">
                  <a16:creationId xmlns:a16="http://schemas.microsoft.com/office/drawing/2014/main" id="{F28C94D1-8781-4460-9983-BABA4B3146D9}"/>
                </a:ext>
              </a:extLst>
            </p:cNvPr>
            <p:cNvGrpSpPr/>
            <p:nvPr/>
          </p:nvGrpSpPr>
          <p:grpSpPr>
            <a:xfrm rot="16200000">
              <a:off x="595032" y="3071813"/>
              <a:ext cx="1857387" cy="714380"/>
              <a:chOff x="785784" y="3357562"/>
              <a:chExt cx="1857387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52" name="27 - Ευθεία γραμμή σύνδεσης">
                <a:extLst>
                  <a:ext uri="{FF2B5EF4-FFF2-40B4-BE49-F238E27FC236}">
                    <a16:creationId xmlns:a16="http://schemas.microsoft.com/office/drawing/2014/main" id="{4C73FA0A-2DB4-4B04-AD2B-2814D84A7FAC}"/>
                  </a:ext>
                </a:extLst>
              </p:cNvPr>
              <p:cNvCxnSpPr>
                <a:cxnSpLocks/>
                <a:endCxn id="54" idx="2"/>
              </p:cNvCxnSpPr>
              <p:nvPr/>
            </p:nvCxnSpPr>
            <p:spPr>
              <a:xfrm rot="5400000" flipV="1">
                <a:off x="1067224" y="3424687"/>
                <a:ext cx="8626" cy="57150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28 - Ευθεία γραμμή σύνδεσης">
                <a:extLst>
                  <a:ext uri="{FF2B5EF4-FFF2-40B4-BE49-F238E27FC236}">
                    <a16:creationId xmlns:a16="http://schemas.microsoft.com/office/drawing/2014/main" id="{07A8F3DA-E1C5-4526-B39C-6A387B1AC195}"/>
                  </a:ext>
                </a:extLst>
              </p:cNvPr>
              <p:cNvCxnSpPr>
                <a:cxnSpLocks/>
                <a:stCxn id="54" idx="6"/>
              </p:cNvCxnSpPr>
              <p:nvPr/>
            </p:nvCxnSpPr>
            <p:spPr>
              <a:xfrm rot="5400000" flipH="1" flipV="1">
                <a:off x="2353109" y="3424691"/>
                <a:ext cx="8624" cy="57150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31 - Έλλειψη">
                <a:extLst>
                  <a:ext uri="{FF2B5EF4-FFF2-40B4-BE49-F238E27FC236}">
                    <a16:creationId xmlns:a16="http://schemas.microsoft.com/office/drawing/2014/main" id="{990FF208-7788-4567-BDDD-65D10D781AFE}"/>
                  </a:ext>
                </a:extLst>
              </p:cNvPr>
              <p:cNvSpPr/>
              <p:nvPr/>
            </p:nvSpPr>
            <p:spPr>
              <a:xfrm>
                <a:off x="1357290" y="3357562"/>
                <a:ext cx="714380" cy="71438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96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A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grpSp>
          <p:nvGrpSpPr>
            <p:cNvPr id="34" name="7 - Ομάδα">
              <a:extLst>
                <a:ext uri="{FF2B5EF4-FFF2-40B4-BE49-F238E27FC236}">
                  <a16:creationId xmlns:a16="http://schemas.microsoft.com/office/drawing/2014/main" id="{D9DDC6EA-963E-4A44-805E-FEF12E113FAF}"/>
                </a:ext>
              </a:extLst>
            </p:cNvPr>
            <p:cNvGrpSpPr/>
            <p:nvPr/>
          </p:nvGrpSpPr>
          <p:grpSpPr>
            <a:xfrm rot="5400000">
              <a:off x="6893887" y="3340031"/>
              <a:ext cx="1643074" cy="152557"/>
              <a:chOff x="642910" y="2051761"/>
              <a:chExt cx="1643074" cy="152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8" name="10 - Ευθεία γραμμή σύνδεσης">
                <a:extLst>
                  <a:ext uri="{FF2B5EF4-FFF2-40B4-BE49-F238E27FC236}">
                    <a16:creationId xmlns:a16="http://schemas.microsoft.com/office/drawing/2014/main" id="{586597AD-B5C5-4335-AF63-E3E70FBE73F4}"/>
                  </a:ext>
                </a:extLst>
              </p:cNvPr>
              <p:cNvCxnSpPr/>
              <p:nvPr/>
            </p:nvCxnSpPr>
            <p:spPr>
              <a:xfrm>
                <a:off x="64291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- Ευθεία γραμμή σύνδεσης">
                <a:extLst>
                  <a:ext uri="{FF2B5EF4-FFF2-40B4-BE49-F238E27FC236}">
                    <a16:creationId xmlns:a16="http://schemas.microsoft.com/office/drawing/2014/main" id="{C9FADB06-414E-42E1-9BA4-52CE50D94F38}"/>
                  </a:ext>
                </a:extLst>
              </p:cNvPr>
              <p:cNvCxnSpPr/>
              <p:nvPr/>
            </p:nvCxnSpPr>
            <p:spPr>
              <a:xfrm>
                <a:off x="171448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15 - Ευθεία γραμμή σύνδεσης">
                <a:extLst>
                  <a:ext uri="{FF2B5EF4-FFF2-40B4-BE49-F238E27FC236}">
                    <a16:creationId xmlns:a16="http://schemas.microsoft.com/office/drawing/2014/main" id="{CF673226-C5E1-474A-B7CD-32EFD46776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430165" y="1827305"/>
                <a:ext cx="91272" cy="540184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none" w="sm" len="sm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17 - Ισοσκελές τρίγωνο">
                <a:extLst>
                  <a:ext uri="{FF2B5EF4-FFF2-40B4-BE49-F238E27FC236}">
                    <a16:creationId xmlns:a16="http://schemas.microsoft.com/office/drawing/2014/main" id="{94918704-E76E-4DDD-AA99-0E61DF11812D}"/>
                  </a:ext>
                </a:extLst>
              </p:cNvPr>
              <p:cNvSpPr/>
              <p:nvPr/>
            </p:nvSpPr>
            <p:spPr>
              <a:xfrm rot="10191333">
                <a:off x="1583023" y="2083491"/>
                <a:ext cx="190879" cy="120827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</p:grpSp>
        <p:sp>
          <p:nvSpPr>
            <p:cNvPr id="35" name="8 - Ελεύθερη σχεδίαση">
              <a:extLst>
                <a:ext uri="{FF2B5EF4-FFF2-40B4-BE49-F238E27FC236}">
                  <a16:creationId xmlns:a16="http://schemas.microsoft.com/office/drawing/2014/main" id="{90269040-E40B-48DF-8E32-323D5CBACC98}"/>
                </a:ext>
              </a:extLst>
            </p:cNvPr>
            <p:cNvSpPr/>
            <p:nvPr/>
          </p:nvSpPr>
          <p:spPr>
            <a:xfrm>
              <a:off x="3291286" y="1136824"/>
              <a:ext cx="2606433" cy="315066"/>
            </a:xfrm>
            <a:custGeom>
              <a:avLst/>
              <a:gdLst>
                <a:gd name="connsiteX0" fmla="*/ 0 w 2049518"/>
                <a:gd name="connsiteY0" fmla="*/ 157655 h 262758"/>
                <a:gd name="connsiteX1" fmla="*/ 430924 w 2049518"/>
                <a:gd name="connsiteY1" fmla="*/ 157655 h 262758"/>
                <a:gd name="connsiteX2" fmla="*/ 504497 w 2049518"/>
                <a:gd name="connsiteY2" fmla="*/ 0 h 262758"/>
                <a:gd name="connsiteX3" fmla="*/ 578069 w 2049518"/>
                <a:gd name="connsiteY3" fmla="*/ 262758 h 262758"/>
                <a:gd name="connsiteX4" fmla="*/ 641131 w 2049518"/>
                <a:gd name="connsiteY4" fmla="*/ 0 h 262758"/>
                <a:gd name="connsiteX5" fmla="*/ 714704 w 2049518"/>
                <a:gd name="connsiteY5" fmla="*/ 262758 h 262758"/>
                <a:gd name="connsiteX6" fmla="*/ 788276 w 2049518"/>
                <a:gd name="connsiteY6" fmla="*/ 0 h 262758"/>
                <a:gd name="connsiteX7" fmla="*/ 851338 w 2049518"/>
                <a:gd name="connsiteY7" fmla="*/ 252248 h 262758"/>
                <a:gd name="connsiteX8" fmla="*/ 935421 w 2049518"/>
                <a:gd name="connsiteY8" fmla="*/ 0 h 262758"/>
                <a:gd name="connsiteX9" fmla="*/ 998483 w 2049518"/>
                <a:gd name="connsiteY9" fmla="*/ 241738 h 262758"/>
                <a:gd name="connsiteX10" fmla="*/ 1072056 w 2049518"/>
                <a:gd name="connsiteY10" fmla="*/ 0 h 262758"/>
                <a:gd name="connsiteX11" fmla="*/ 1145628 w 2049518"/>
                <a:gd name="connsiteY11" fmla="*/ 252248 h 262758"/>
                <a:gd name="connsiteX12" fmla="*/ 1208690 w 2049518"/>
                <a:gd name="connsiteY12" fmla="*/ 0 h 262758"/>
                <a:gd name="connsiteX13" fmla="*/ 1282262 w 2049518"/>
                <a:gd name="connsiteY13" fmla="*/ 241738 h 262758"/>
                <a:gd name="connsiteX14" fmla="*/ 1345324 w 2049518"/>
                <a:gd name="connsiteY14" fmla="*/ 0 h 262758"/>
                <a:gd name="connsiteX15" fmla="*/ 1418897 w 2049518"/>
                <a:gd name="connsiteY15" fmla="*/ 241738 h 262758"/>
                <a:gd name="connsiteX16" fmla="*/ 1481959 w 2049518"/>
                <a:gd name="connsiteY16" fmla="*/ 0 h 262758"/>
                <a:gd name="connsiteX17" fmla="*/ 1555531 w 2049518"/>
                <a:gd name="connsiteY17" fmla="*/ 241738 h 262758"/>
                <a:gd name="connsiteX18" fmla="*/ 1629104 w 2049518"/>
                <a:gd name="connsiteY18" fmla="*/ 94593 h 262758"/>
                <a:gd name="connsiteX19" fmla="*/ 2049518 w 2049518"/>
                <a:gd name="connsiteY19" fmla="*/ 94593 h 262758"/>
                <a:gd name="connsiteX20" fmla="*/ 2039007 w 2049518"/>
                <a:gd name="connsiteY20" fmla="*/ 94593 h 26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49518" h="262758">
                  <a:moveTo>
                    <a:pt x="0" y="157655"/>
                  </a:moveTo>
                  <a:lnTo>
                    <a:pt x="430924" y="157655"/>
                  </a:lnTo>
                  <a:lnTo>
                    <a:pt x="504497" y="0"/>
                  </a:lnTo>
                  <a:lnTo>
                    <a:pt x="578069" y="262758"/>
                  </a:lnTo>
                  <a:lnTo>
                    <a:pt x="641131" y="0"/>
                  </a:lnTo>
                  <a:lnTo>
                    <a:pt x="714704" y="262758"/>
                  </a:lnTo>
                  <a:lnTo>
                    <a:pt x="788276" y="0"/>
                  </a:lnTo>
                  <a:lnTo>
                    <a:pt x="851338" y="252248"/>
                  </a:lnTo>
                  <a:lnTo>
                    <a:pt x="935421" y="0"/>
                  </a:lnTo>
                  <a:lnTo>
                    <a:pt x="998483" y="241738"/>
                  </a:lnTo>
                  <a:lnTo>
                    <a:pt x="1072056" y="0"/>
                  </a:lnTo>
                  <a:lnTo>
                    <a:pt x="1145628" y="252248"/>
                  </a:lnTo>
                  <a:lnTo>
                    <a:pt x="1208690" y="0"/>
                  </a:lnTo>
                  <a:lnTo>
                    <a:pt x="1282262" y="241738"/>
                  </a:lnTo>
                  <a:lnTo>
                    <a:pt x="1345324" y="0"/>
                  </a:lnTo>
                  <a:lnTo>
                    <a:pt x="1418897" y="241738"/>
                  </a:lnTo>
                  <a:lnTo>
                    <a:pt x="1481959" y="0"/>
                  </a:lnTo>
                  <a:lnTo>
                    <a:pt x="1555531" y="241738"/>
                  </a:lnTo>
                  <a:lnTo>
                    <a:pt x="1629104" y="94593"/>
                  </a:lnTo>
                  <a:lnTo>
                    <a:pt x="2049518" y="94593"/>
                  </a:lnTo>
                  <a:lnTo>
                    <a:pt x="2039007" y="94593"/>
                  </a:lnTo>
                </a:path>
              </a:pathLst>
            </a:custGeom>
            <a:ln w="31750" cap="flat">
              <a:solidFill>
                <a:srgbClr val="C00000"/>
              </a:solidFill>
              <a:bevel/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6" name="33 - Ομάδα">
              <a:extLst>
                <a:ext uri="{FF2B5EF4-FFF2-40B4-BE49-F238E27FC236}">
                  <a16:creationId xmlns:a16="http://schemas.microsoft.com/office/drawing/2014/main" id="{FB310C7B-4AE4-474D-A7EB-4C0447D86669}"/>
                </a:ext>
              </a:extLst>
            </p:cNvPr>
            <p:cNvGrpSpPr/>
            <p:nvPr/>
          </p:nvGrpSpPr>
          <p:grpSpPr>
            <a:xfrm>
              <a:off x="3284482" y="1268762"/>
              <a:ext cx="2611042" cy="1357078"/>
              <a:chOff x="359090" y="2934583"/>
              <a:chExt cx="2611042" cy="135707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5" name="34 - Ευθεία γραμμή σύνδεσης">
                <a:extLst>
                  <a:ext uri="{FF2B5EF4-FFF2-40B4-BE49-F238E27FC236}">
                    <a16:creationId xmlns:a16="http://schemas.microsoft.com/office/drawing/2014/main" id="{DCBBB0FA-443D-4BC7-A564-F4C8F80477A5}"/>
                  </a:ext>
                </a:extLst>
              </p:cNvPr>
              <p:cNvCxnSpPr>
                <a:cxnSpLocks/>
                <a:endCxn id="47" idx="2"/>
              </p:cNvCxnSpPr>
              <p:nvPr/>
            </p:nvCxnSpPr>
            <p:spPr>
              <a:xfrm>
                <a:off x="359090" y="2947279"/>
                <a:ext cx="921645" cy="877332"/>
              </a:xfrm>
              <a:prstGeom prst="bentConnector3">
                <a:avLst>
                  <a:gd name="adj1" fmla="val 2065"/>
                </a:avLst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35 - Ευθεία γραμμή σύνδεσης">
                <a:extLst>
                  <a:ext uri="{FF2B5EF4-FFF2-40B4-BE49-F238E27FC236}">
                    <a16:creationId xmlns:a16="http://schemas.microsoft.com/office/drawing/2014/main" id="{DD4E98A3-80EC-40C1-966B-D2AAC4FA006D}"/>
                  </a:ext>
                </a:extLst>
              </p:cNvPr>
              <p:cNvCxnSpPr>
                <a:cxnSpLocks/>
                <a:stCxn id="47" idx="6"/>
              </p:cNvCxnSpPr>
              <p:nvPr/>
            </p:nvCxnSpPr>
            <p:spPr>
              <a:xfrm flipV="1">
                <a:off x="2215993" y="2934583"/>
                <a:ext cx="754139" cy="890029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36 - Έλλειψη">
                <a:extLst>
                  <a:ext uri="{FF2B5EF4-FFF2-40B4-BE49-F238E27FC236}">
                    <a16:creationId xmlns:a16="http://schemas.microsoft.com/office/drawing/2014/main" id="{5631C494-2E27-4AE4-B37B-0BB68252265A}"/>
                  </a:ext>
                </a:extLst>
              </p:cNvPr>
              <p:cNvSpPr/>
              <p:nvPr/>
            </p:nvSpPr>
            <p:spPr>
              <a:xfrm>
                <a:off x="1280735" y="3357562"/>
                <a:ext cx="935259" cy="93409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grpSp>
          <p:nvGrpSpPr>
            <p:cNvPr id="37" name="33 - Ομάδα">
              <a:extLst>
                <a:ext uri="{FF2B5EF4-FFF2-40B4-BE49-F238E27FC236}">
                  <a16:creationId xmlns:a16="http://schemas.microsoft.com/office/drawing/2014/main" id="{8CB67DDD-93FB-4A37-A718-00125A8EBCF1}"/>
                </a:ext>
              </a:extLst>
            </p:cNvPr>
            <p:cNvGrpSpPr/>
            <p:nvPr/>
          </p:nvGrpSpPr>
          <p:grpSpPr>
            <a:xfrm>
              <a:off x="4107030" y="5066595"/>
              <a:ext cx="1364215" cy="1463468"/>
              <a:chOff x="1011482" y="2837553"/>
              <a:chExt cx="1364215" cy="146346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2" name="34 - Ευθεία γραμμή σύνδεσης">
                <a:extLst>
                  <a:ext uri="{FF2B5EF4-FFF2-40B4-BE49-F238E27FC236}">
                    <a16:creationId xmlns:a16="http://schemas.microsoft.com/office/drawing/2014/main" id="{6B7B3540-5286-4C67-ACDE-18D16296A66C}"/>
                  </a:ext>
                </a:extLst>
              </p:cNvPr>
              <p:cNvCxnSpPr>
                <a:cxnSpLocks/>
                <a:endCxn id="44" idx="2"/>
              </p:cNvCxnSpPr>
              <p:nvPr/>
            </p:nvCxnSpPr>
            <p:spPr>
              <a:xfrm rot="16200000" flipH="1">
                <a:off x="626152" y="3222883"/>
                <a:ext cx="991739" cy="221080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35 - Ευθεία γραμμή σύνδεσης">
                <a:extLst>
                  <a:ext uri="{FF2B5EF4-FFF2-40B4-BE49-F238E27FC236}">
                    <a16:creationId xmlns:a16="http://schemas.microsoft.com/office/drawing/2014/main" id="{40F538A0-22C1-484A-8FA6-48EAEE21BD0C}"/>
                  </a:ext>
                </a:extLst>
              </p:cNvPr>
              <p:cNvCxnSpPr>
                <a:cxnSpLocks/>
                <a:stCxn id="44" idx="6"/>
              </p:cNvCxnSpPr>
              <p:nvPr/>
            </p:nvCxnSpPr>
            <p:spPr>
              <a:xfrm flipV="1">
                <a:off x="2167819" y="2858876"/>
                <a:ext cx="207878" cy="970416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36 - Έλλειψη">
                <a:extLst>
                  <a:ext uri="{FF2B5EF4-FFF2-40B4-BE49-F238E27FC236}">
                    <a16:creationId xmlns:a16="http://schemas.microsoft.com/office/drawing/2014/main" id="{85141929-8F80-42E0-9549-767E7041A93D}"/>
                  </a:ext>
                </a:extLst>
              </p:cNvPr>
              <p:cNvSpPr/>
              <p:nvPr/>
            </p:nvSpPr>
            <p:spPr>
              <a:xfrm>
                <a:off x="1232561" y="3357562"/>
                <a:ext cx="935259" cy="94345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cxnSp>
          <p:nvCxnSpPr>
            <p:cNvPr id="38" name="Γραμμή σύνδεσης: Γωνιώδης 24">
              <a:extLst>
                <a:ext uri="{FF2B5EF4-FFF2-40B4-BE49-F238E27FC236}">
                  <a16:creationId xmlns:a16="http://schemas.microsoft.com/office/drawing/2014/main" id="{04C91C61-04C8-48B3-ACED-32393705D71E}"/>
                </a:ext>
              </a:extLst>
            </p:cNvPr>
            <p:cNvCxnSpPr/>
            <p:nvPr/>
          </p:nvCxnSpPr>
          <p:spPr>
            <a:xfrm>
              <a:off x="1515099" y="4357694"/>
              <a:ext cx="2571723" cy="708899"/>
            </a:xfrm>
            <a:prstGeom prst="bentConnector3">
              <a:avLst>
                <a:gd name="adj1" fmla="val -79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Γραμμή σύνδεσης: Γωνιώδης 25">
              <a:extLst>
                <a:ext uri="{FF2B5EF4-FFF2-40B4-BE49-F238E27FC236}">
                  <a16:creationId xmlns:a16="http://schemas.microsoft.com/office/drawing/2014/main" id="{D1F8F6A3-C2CF-4FB3-BDCC-1216AA1F0F54}"/>
                </a:ext>
              </a:extLst>
            </p:cNvPr>
            <p:cNvCxnSpPr/>
            <p:nvPr/>
          </p:nvCxnSpPr>
          <p:spPr>
            <a:xfrm rot="10800000" flipV="1">
              <a:off x="1515099" y="1295609"/>
              <a:ext cx="1773636" cy="1204695"/>
            </a:xfrm>
            <a:prstGeom prst="bentConnector3">
              <a:avLst>
                <a:gd name="adj1" fmla="val 100103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Γραμμή σύνδεσης: Γωνιώδης 26">
              <a:extLst>
                <a:ext uri="{FF2B5EF4-FFF2-40B4-BE49-F238E27FC236}">
                  <a16:creationId xmlns:a16="http://schemas.microsoft.com/office/drawing/2014/main" id="{113FC957-44D9-4617-A0ED-961CA74D9765}"/>
                </a:ext>
              </a:extLst>
            </p:cNvPr>
            <p:cNvCxnSpPr>
              <a:cxnSpLocks/>
              <a:endCxn id="35" idx="20"/>
            </p:cNvCxnSpPr>
            <p:nvPr/>
          </p:nvCxnSpPr>
          <p:spPr>
            <a:xfrm rot="10800000">
              <a:off x="5884353" y="1250249"/>
              <a:ext cx="1807365" cy="1344521"/>
            </a:xfrm>
            <a:prstGeom prst="bentConnector3">
              <a:avLst>
                <a:gd name="adj1" fmla="val 444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Γραμμή σύνδεσης: Γωνιώδης 27">
              <a:extLst>
                <a:ext uri="{FF2B5EF4-FFF2-40B4-BE49-F238E27FC236}">
                  <a16:creationId xmlns:a16="http://schemas.microsoft.com/office/drawing/2014/main" id="{DFD7D6AE-D549-4D7C-963C-CF11AEDB7F6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51039" y="4250536"/>
              <a:ext cx="2249300" cy="824681"/>
            </a:xfrm>
            <a:prstGeom prst="bentConnector3">
              <a:avLst>
                <a:gd name="adj1" fmla="val 186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Διάγραμμα ροής: Αρχή/τέλος εργασίας"/>
          <p:cNvSpPr/>
          <p:nvPr/>
        </p:nvSpPr>
        <p:spPr>
          <a:xfrm>
            <a:off x="2071670" y="142852"/>
            <a:ext cx="1357322" cy="35719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Δίπολο1</a:t>
            </a:r>
          </a:p>
        </p:txBody>
      </p:sp>
      <p:sp>
        <p:nvSpPr>
          <p:cNvPr id="60" name="59 - Διάγραμμα ροής: Αρχή/τέλος εργασίας"/>
          <p:cNvSpPr/>
          <p:nvPr/>
        </p:nvSpPr>
        <p:spPr>
          <a:xfrm>
            <a:off x="6072198" y="142852"/>
            <a:ext cx="1357322" cy="35719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Δίπολο2</a:t>
            </a:r>
          </a:p>
        </p:txBody>
      </p:sp>
      <p:sp>
        <p:nvSpPr>
          <p:cNvPr id="67" name="66 - Στρογγυλεμένο ορθογώνιο"/>
          <p:cNvSpPr/>
          <p:nvPr/>
        </p:nvSpPr>
        <p:spPr>
          <a:xfrm>
            <a:off x="714348" y="4286256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68" name="67 - Ίσο"/>
          <p:cNvSpPr/>
          <p:nvPr/>
        </p:nvSpPr>
        <p:spPr>
          <a:xfrm>
            <a:off x="1571604" y="4429132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9" name="68 - Στρογγυλεμένο ορθογώνιο"/>
          <p:cNvSpPr/>
          <p:nvPr/>
        </p:nvSpPr>
        <p:spPr>
          <a:xfrm>
            <a:off x="2071670" y="4286256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baseline="-25000" dirty="0"/>
              <a:t>2</a:t>
            </a:r>
            <a:endParaRPr lang="el-GR" baseline="-25000" dirty="0"/>
          </a:p>
        </p:txBody>
      </p:sp>
      <p:sp>
        <p:nvSpPr>
          <p:cNvPr id="71" name="70 - Ίσο"/>
          <p:cNvSpPr/>
          <p:nvPr/>
        </p:nvSpPr>
        <p:spPr>
          <a:xfrm>
            <a:off x="2857488" y="4429132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2" name="71 - Στρογγυλεμένο ορθογώνιο"/>
          <p:cNvSpPr/>
          <p:nvPr/>
        </p:nvSpPr>
        <p:spPr>
          <a:xfrm>
            <a:off x="3286116" y="4286256"/>
            <a:ext cx="64294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 V</a:t>
            </a:r>
            <a:endParaRPr lang="el-GR" dirty="0"/>
          </a:p>
        </p:txBody>
      </p:sp>
      <p:sp>
        <p:nvSpPr>
          <p:cNvPr id="73" name="72 - Στρογγυλεμένο ορθογώνιο"/>
          <p:cNvSpPr/>
          <p:nvPr/>
        </p:nvSpPr>
        <p:spPr>
          <a:xfrm>
            <a:off x="2786050" y="5143512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Ι</a:t>
            </a:r>
            <a:r>
              <a:rPr lang="en-US" baseline="-25000" dirty="0"/>
              <a:t>2</a:t>
            </a:r>
            <a:endParaRPr lang="el-GR" baseline="-25000" dirty="0"/>
          </a:p>
        </p:txBody>
      </p:sp>
      <p:sp>
        <p:nvSpPr>
          <p:cNvPr id="74" name="73 - Ίσο"/>
          <p:cNvSpPr/>
          <p:nvPr/>
        </p:nvSpPr>
        <p:spPr>
          <a:xfrm>
            <a:off x="3571868" y="5286388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5" name="74 - Στρογγυλεμένο ορθογώνιο"/>
          <p:cNvSpPr/>
          <p:nvPr/>
        </p:nvSpPr>
        <p:spPr>
          <a:xfrm>
            <a:off x="4000496" y="5143512"/>
            <a:ext cx="64294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 A</a:t>
            </a:r>
            <a:endParaRPr lang="el-GR" dirty="0"/>
          </a:p>
        </p:txBody>
      </p:sp>
      <p:sp>
        <p:nvSpPr>
          <p:cNvPr id="76" name="75 - Στρογγυλεμένο ορθογώνιο"/>
          <p:cNvSpPr/>
          <p:nvPr/>
        </p:nvSpPr>
        <p:spPr>
          <a:xfrm>
            <a:off x="285720" y="5143512"/>
            <a:ext cx="64294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 A</a:t>
            </a:r>
            <a:endParaRPr lang="el-GR" dirty="0"/>
          </a:p>
        </p:txBody>
      </p:sp>
      <p:sp>
        <p:nvSpPr>
          <p:cNvPr id="77" name="76 - Ίσο"/>
          <p:cNvSpPr/>
          <p:nvPr/>
        </p:nvSpPr>
        <p:spPr>
          <a:xfrm>
            <a:off x="1071538" y="5214950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8" name="77 - Στρογγυλεμένο ορθογώνιο"/>
          <p:cNvSpPr/>
          <p:nvPr/>
        </p:nvSpPr>
        <p:spPr>
          <a:xfrm>
            <a:off x="1500166" y="5143512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Ι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79" name="78 - Σχήμα L"/>
          <p:cNvSpPr/>
          <p:nvPr/>
        </p:nvSpPr>
        <p:spPr>
          <a:xfrm rot="2414051">
            <a:off x="2342297" y="5271264"/>
            <a:ext cx="285752" cy="285752"/>
          </a:xfrm>
          <a:prstGeom prst="corner">
            <a:avLst>
              <a:gd name="adj1" fmla="val 37451"/>
              <a:gd name="adj2" fmla="val 405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79 - Διάγραμμα ροής: Αρχή/τέλος εργασίας"/>
          <p:cNvSpPr/>
          <p:nvPr/>
        </p:nvSpPr>
        <p:spPr>
          <a:xfrm>
            <a:off x="3214678" y="6000768"/>
            <a:ext cx="1357322" cy="35719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Δίπολο</a:t>
            </a:r>
            <a:r>
              <a:rPr lang="en-US" dirty="0"/>
              <a:t>2</a:t>
            </a:r>
            <a:endParaRPr lang="el-GR" dirty="0"/>
          </a:p>
        </p:txBody>
      </p:sp>
      <p:sp>
        <p:nvSpPr>
          <p:cNvPr id="83" name="82 - Επεξήγηση με δεξιό βέλος"/>
          <p:cNvSpPr/>
          <p:nvPr/>
        </p:nvSpPr>
        <p:spPr>
          <a:xfrm>
            <a:off x="571472" y="5857892"/>
            <a:ext cx="2428892" cy="64294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15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Το ρεύμα περνά ευκολότερα στο</a:t>
            </a:r>
          </a:p>
        </p:txBody>
      </p:sp>
      <p:sp>
        <p:nvSpPr>
          <p:cNvPr id="85" name="84 - Στρογγυλεμένο ορθογώνιο"/>
          <p:cNvSpPr/>
          <p:nvPr/>
        </p:nvSpPr>
        <p:spPr>
          <a:xfrm>
            <a:off x="5000628" y="4214818"/>
            <a:ext cx="1428760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Αντίσταση δίπολου 1 </a:t>
            </a:r>
          </a:p>
        </p:txBody>
      </p:sp>
      <p:sp>
        <p:nvSpPr>
          <p:cNvPr id="86" name="85 - Στρογγυλεμένο ορθογώνιο"/>
          <p:cNvSpPr/>
          <p:nvPr/>
        </p:nvSpPr>
        <p:spPr>
          <a:xfrm>
            <a:off x="7286644" y="4214818"/>
            <a:ext cx="1428760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Αντίσταση δίπολου 2 </a:t>
            </a:r>
          </a:p>
        </p:txBody>
      </p:sp>
      <p:sp>
        <p:nvSpPr>
          <p:cNvPr id="87" name="86 - Σχήμα L"/>
          <p:cNvSpPr/>
          <p:nvPr/>
        </p:nvSpPr>
        <p:spPr>
          <a:xfrm rot="12945631">
            <a:off x="6700262" y="4372572"/>
            <a:ext cx="285752" cy="285752"/>
          </a:xfrm>
          <a:prstGeom prst="corner">
            <a:avLst>
              <a:gd name="adj1" fmla="val 37451"/>
              <a:gd name="adj2" fmla="val 405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87 - Ορθογώνιο">
            <a:hlinkClick r:id="rId4" action="ppaction://hlinksldjump"/>
          </p:cNvPr>
          <p:cNvSpPr/>
          <p:nvPr/>
        </p:nvSpPr>
        <p:spPr>
          <a:xfrm>
            <a:off x="5072066" y="5157192"/>
            <a:ext cx="3786214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Στο δίπολο με τη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μεγαλύτερη αντίσταση</a:t>
            </a:r>
            <a:r>
              <a:rPr lang="el-GR" dirty="0"/>
              <a:t> αντιστοιχεί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μικρότερη ένταση</a:t>
            </a:r>
            <a:r>
              <a:rPr lang="el-GR" dirty="0"/>
              <a:t> ηλεκτρικού ρεύματος</a:t>
            </a:r>
          </a:p>
        </p:txBody>
      </p:sp>
      <p:cxnSp>
        <p:nvCxnSpPr>
          <p:cNvPr id="89" name="Ευθύγραμμο βέλος σύνδεσης 88">
            <a:extLst>
              <a:ext uri="{FF2B5EF4-FFF2-40B4-BE49-F238E27FC236}">
                <a16:creationId xmlns:a16="http://schemas.microsoft.com/office/drawing/2014/main" id="{4C6D8E3A-F16C-48CC-801E-5F65515A2DD3}"/>
              </a:ext>
            </a:extLst>
          </p:cNvPr>
          <p:cNvCxnSpPr/>
          <p:nvPr/>
        </p:nvCxnSpPr>
        <p:spPr>
          <a:xfrm flipV="1">
            <a:off x="1115616" y="1628800"/>
            <a:ext cx="0" cy="1016804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8A7A365-FD4B-4AED-84EE-4B13E806263B}"/>
              </a:ext>
            </a:extLst>
          </p:cNvPr>
          <p:cNvSpPr txBox="1"/>
          <p:nvPr/>
        </p:nvSpPr>
        <p:spPr>
          <a:xfrm>
            <a:off x="1115616" y="191683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Ι</a:t>
            </a:r>
            <a:r>
              <a:rPr lang="el-GR" sz="2400" b="1" baseline="-25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cxnSp>
        <p:nvCxnSpPr>
          <p:cNvPr id="91" name="Ευθύγραμμο βέλος σύνδεσης 90">
            <a:extLst>
              <a:ext uri="{FF2B5EF4-FFF2-40B4-BE49-F238E27FC236}">
                <a16:creationId xmlns:a16="http://schemas.microsoft.com/office/drawing/2014/main" id="{22537D46-53AF-440A-91F1-675A89C3692F}"/>
              </a:ext>
            </a:extLst>
          </p:cNvPr>
          <p:cNvCxnSpPr/>
          <p:nvPr/>
        </p:nvCxnSpPr>
        <p:spPr>
          <a:xfrm flipV="1">
            <a:off x="5258481" y="1607465"/>
            <a:ext cx="0" cy="1016804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71533E1-4A3B-4F61-AD60-5814AB856979}"/>
              </a:ext>
            </a:extLst>
          </p:cNvPr>
          <p:cNvSpPr txBox="1"/>
          <p:nvPr/>
        </p:nvSpPr>
        <p:spPr>
          <a:xfrm>
            <a:off x="5258481" y="189549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Ι</a:t>
            </a:r>
            <a:r>
              <a:rPr lang="el-GR" sz="2400" b="1" baseline="-25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90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Ομάδα 31">
            <a:extLst>
              <a:ext uri="{FF2B5EF4-FFF2-40B4-BE49-F238E27FC236}">
                <a16:creationId xmlns:a16="http://schemas.microsoft.com/office/drawing/2014/main" id="{D7102C40-E808-434A-AA8D-15974175A690}"/>
              </a:ext>
            </a:extLst>
          </p:cNvPr>
          <p:cNvGrpSpPr/>
          <p:nvPr/>
        </p:nvGrpSpPr>
        <p:grpSpPr>
          <a:xfrm>
            <a:off x="500035" y="636758"/>
            <a:ext cx="4048406" cy="3363746"/>
            <a:chOff x="1166536" y="1136824"/>
            <a:chExt cx="6625164" cy="5393239"/>
          </a:xfrm>
        </p:grpSpPr>
        <p:grpSp>
          <p:nvGrpSpPr>
            <p:cNvPr id="2" name="25 - Ομάδα">
              <a:extLst>
                <a:ext uri="{FF2B5EF4-FFF2-40B4-BE49-F238E27FC236}">
                  <a16:creationId xmlns:a16="http://schemas.microsoft.com/office/drawing/2014/main" id="{87FE1BC1-2629-472D-A28F-762F5AB1B5B7}"/>
                </a:ext>
              </a:extLst>
            </p:cNvPr>
            <p:cNvGrpSpPr/>
            <p:nvPr/>
          </p:nvGrpSpPr>
          <p:grpSpPr>
            <a:xfrm>
              <a:off x="4086822" y="4780841"/>
              <a:ext cx="1357322" cy="571504"/>
              <a:chOff x="785786" y="2357430"/>
              <a:chExt cx="1357322" cy="5715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" name="11 - Ευθεία γραμμή σύνδεσης">
                <a:extLst>
                  <a:ext uri="{FF2B5EF4-FFF2-40B4-BE49-F238E27FC236}">
                    <a16:creationId xmlns:a16="http://schemas.microsoft.com/office/drawing/2014/main" id="{A0168AE2-A592-4ABB-9008-715E5D1131AC}"/>
                  </a:ext>
                </a:extLst>
              </p:cNvPr>
              <p:cNvCxnSpPr/>
              <p:nvPr/>
            </p:nvCxnSpPr>
            <p:spPr>
              <a:xfrm>
                <a:off x="785786" y="2643182"/>
                <a:ext cx="642942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14 - Ευθεία γραμμή σύνδεσης">
                <a:extLst>
                  <a:ext uri="{FF2B5EF4-FFF2-40B4-BE49-F238E27FC236}">
                    <a16:creationId xmlns:a16="http://schemas.microsoft.com/office/drawing/2014/main" id="{3541C4EA-A3C5-4C32-BBCF-3FA1CA50311A}"/>
                  </a:ext>
                </a:extLst>
              </p:cNvPr>
              <p:cNvCxnSpPr/>
              <p:nvPr/>
            </p:nvCxnSpPr>
            <p:spPr>
              <a:xfrm>
                <a:off x="1571604" y="2651808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18 - Ευθεία γραμμή σύνδεσης">
                <a:extLst>
                  <a:ext uri="{FF2B5EF4-FFF2-40B4-BE49-F238E27FC236}">
                    <a16:creationId xmlns:a16="http://schemas.microsoft.com/office/drawing/2014/main" id="{8EA9CE7B-F230-46D9-BA62-14D688BA240F}"/>
                  </a:ext>
                </a:extLst>
              </p:cNvPr>
              <p:cNvCxnSpPr/>
              <p:nvPr/>
            </p:nvCxnSpPr>
            <p:spPr>
              <a:xfrm rot="5400000">
                <a:off x="1142976" y="2643182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20 - Ευθεία γραμμή σύνδεσης">
                <a:extLst>
                  <a:ext uri="{FF2B5EF4-FFF2-40B4-BE49-F238E27FC236}">
                    <a16:creationId xmlns:a16="http://schemas.microsoft.com/office/drawing/2014/main" id="{08D037BF-C8FE-4DA2-805C-EF777540570D}"/>
                  </a:ext>
                </a:extLst>
              </p:cNvPr>
              <p:cNvCxnSpPr/>
              <p:nvPr/>
            </p:nvCxnSpPr>
            <p:spPr>
              <a:xfrm rot="5400000">
                <a:off x="1428728" y="2651808"/>
                <a:ext cx="285752" cy="0"/>
              </a:xfrm>
              <a:prstGeom prst="line">
                <a:avLst/>
              </a:prstGeom>
              <a:ln w="698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32 - Ομάδα">
              <a:extLst>
                <a:ext uri="{FF2B5EF4-FFF2-40B4-BE49-F238E27FC236}">
                  <a16:creationId xmlns:a16="http://schemas.microsoft.com/office/drawing/2014/main" id="{F28C94D1-8781-4460-9983-BABA4B3146D9}"/>
                </a:ext>
              </a:extLst>
            </p:cNvPr>
            <p:cNvGrpSpPr/>
            <p:nvPr/>
          </p:nvGrpSpPr>
          <p:grpSpPr>
            <a:xfrm rot="16200000">
              <a:off x="595032" y="3071815"/>
              <a:ext cx="1857388" cy="714380"/>
              <a:chOff x="785784" y="3357560"/>
              <a:chExt cx="1857388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8" name="27 - Ευθεία γραμμή σύνδεσης">
                <a:extLst>
                  <a:ext uri="{FF2B5EF4-FFF2-40B4-BE49-F238E27FC236}">
                    <a16:creationId xmlns:a16="http://schemas.microsoft.com/office/drawing/2014/main" id="{4C73FA0A-2DB4-4B04-AD2B-2814D84A7FAC}"/>
                  </a:ext>
                </a:extLst>
              </p:cNvPr>
              <p:cNvCxnSpPr>
                <a:cxnSpLocks/>
                <a:endCxn id="10" idx="2"/>
              </p:cNvCxnSpPr>
              <p:nvPr/>
            </p:nvCxnSpPr>
            <p:spPr>
              <a:xfrm rot="5400000" flipV="1">
                <a:off x="1067226" y="3424684"/>
                <a:ext cx="8624" cy="571508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28 - Ευθεία γραμμή σύνδεσης">
                <a:extLst>
                  <a:ext uri="{FF2B5EF4-FFF2-40B4-BE49-F238E27FC236}">
                    <a16:creationId xmlns:a16="http://schemas.microsoft.com/office/drawing/2014/main" id="{07A8F3DA-E1C5-4526-B39C-6A387B1AC195}"/>
                  </a:ext>
                </a:extLst>
              </p:cNvPr>
              <p:cNvCxnSpPr>
                <a:cxnSpLocks/>
                <a:stCxn id="10" idx="6"/>
              </p:cNvCxnSpPr>
              <p:nvPr/>
            </p:nvCxnSpPr>
            <p:spPr>
              <a:xfrm rot="5400000" flipH="1" flipV="1">
                <a:off x="2353112" y="3424690"/>
                <a:ext cx="8621" cy="571499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31 - Έλλειψη">
                <a:extLst>
                  <a:ext uri="{FF2B5EF4-FFF2-40B4-BE49-F238E27FC236}">
                    <a16:creationId xmlns:a16="http://schemas.microsoft.com/office/drawing/2014/main" id="{990FF208-7788-4567-BDDD-65D10D781AFE}"/>
                  </a:ext>
                </a:extLst>
              </p:cNvPr>
              <p:cNvSpPr/>
              <p:nvPr/>
            </p:nvSpPr>
            <p:spPr>
              <a:xfrm>
                <a:off x="1357292" y="3357560"/>
                <a:ext cx="714381" cy="71438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96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l-GR" dirty="0">
                    <a:solidFill>
                      <a:srgbClr val="002060"/>
                    </a:solidFill>
                  </a:rPr>
                  <a:t>Α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grpSp>
          <p:nvGrpSpPr>
            <p:cNvPr id="11" name="7 - Ομάδα">
              <a:extLst>
                <a:ext uri="{FF2B5EF4-FFF2-40B4-BE49-F238E27FC236}">
                  <a16:creationId xmlns:a16="http://schemas.microsoft.com/office/drawing/2014/main" id="{D9DDC6EA-963E-4A44-805E-FEF12E113FAF}"/>
                </a:ext>
              </a:extLst>
            </p:cNvPr>
            <p:cNvGrpSpPr/>
            <p:nvPr/>
          </p:nvGrpSpPr>
          <p:grpSpPr>
            <a:xfrm rot="5400000">
              <a:off x="6893885" y="3340029"/>
              <a:ext cx="1643074" cy="152557"/>
              <a:chOff x="642910" y="2051761"/>
              <a:chExt cx="1643074" cy="152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2" name="10 - Ευθεία γραμμή σύνδεσης">
                <a:extLst>
                  <a:ext uri="{FF2B5EF4-FFF2-40B4-BE49-F238E27FC236}">
                    <a16:creationId xmlns:a16="http://schemas.microsoft.com/office/drawing/2014/main" id="{586597AD-B5C5-4335-AF63-E3E70FBE73F4}"/>
                  </a:ext>
                </a:extLst>
              </p:cNvPr>
              <p:cNvCxnSpPr/>
              <p:nvPr/>
            </p:nvCxnSpPr>
            <p:spPr>
              <a:xfrm>
                <a:off x="64291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- Ευθεία γραμμή σύνδεσης">
                <a:extLst>
                  <a:ext uri="{FF2B5EF4-FFF2-40B4-BE49-F238E27FC236}">
                    <a16:creationId xmlns:a16="http://schemas.microsoft.com/office/drawing/2014/main" id="{C9FADB06-414E-42E1-9BA4-52CE50D94F38}"/>
                  </a:ext>
                </a:extLst>
              </p:cNvPr>
              <p:cNvCxnSpPr/>
              <p:nvPr/>
            </p:nvCxnSpPr>
            <p:spPr>
              <a:xfrm>
                <a:off x="171448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5 - Ευθεία γραμμή σύνδεσης">
                <a:extLst>
                  <a:ext uri="{FF2B5EF4-FFF2-40B4-BE49-F238E27FC236}">
                    <a16:creationId xmlns:a16="http://schemas.microsoft.com/office/drawing/2014/main" id="{CF673226-C5E1-474A-B7CD-32EFD46776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430165" y="1827305"/>
                <a:ext cx="91272" cy="540184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none" w="sm" len="sm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7 - Ισοσκελές τρίγωνο">
                <a:extLst>
                  <a:ext uri="{FF2B5EF4-FFF2-40B4-BE49-F238E27FC236}">
                    <a16:creationId xmlns:a16="http://schemas.microsoft.com/office/drawing/2014/main" id="{94918704-E76E-4DDD-AA99-0E61DF11812D}"/>
                  </a:ext>
                </a:extLst>
              </p:cNvPr>
              <p:cNvSpPr/>
              <p:nvPr/>
            </p:nvSpPr>
            <p:spPr>
              <a:xfrm rot="10191333">
                <a:off x="1583023" y="2083491"/>
                <a:ext cx="190879" cy="120827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</p:grpSp>
        <p:sp>
          <p:nvSpPr>
            <p:cNvPr id="16" name="8 - Ελεύθερη σχεδίαση">
              <a:extLst>
                <a:ext uri="{FF2B5EF4-FFF2-40B4-BE49-F238E27FC236}">
                  <a16:creationId xmlns:a16="http://schemas.microsoft.com/office/drawing/2014/main" id="{90269040-E40B-48DF-8E32-323D5CBACC98}"/>
                </a:ext>
              </a:extLst>
            </p:cNvPr>
            <p:cNvSpPr/>
            <p:nvPr/>
          </p:nvSpPr>
          <p:spPr>
            <a:xfrm>
              <a:off x="3291286" y="1136824"/>
              <a:ext cx="2606433" cy="315066"/>
            </a:xfrm>
            <a:custGeom>
              <a:avLst/>
              <a:gdLst>
                <a:gd name="connsiteX0" fmla="*/ 0 w 2049518"/>
                <a:gd name="connsiteY0" fmla="*/ 157655 h 262758"/>
                <a:gd name="connsiteX1" fmla="*/ 430924 w 2049518"/>
                <a:gd name="connsiteY1" fmla="*/ 157655 h 262758"/>
                <a:gd name="connsiteX2" fmla="*/ 504497 w 2049518"/>
                <a:gd name="connsiteY2" fmla="*/ 0 h 262758"/>
                <a:gd name="connsiteX3" fmla="*/ 578069 w 2049518"/>
                <a:gd name="connsiteY3" fmla="*/ 262758 h 262758"/>
                <a:gd name="connsiteX4" fmla="*/ 641131 w 2049518"/>
                <a:gd name="connsiteY4" fmla="*/ 0 h 262758"/>
                <a:gd name="connsiteX5" fmla="*/ 714704 w 2049518"/>
                <a:gd name="connsiteY5" fmla="*/ 262758 h 262758"/>
                <a:gd name="connsiteX6" fmla="*/ 788276 w 2049518"/>
                <a:gd name="connsiteY6" fmla="*/ 0 h 262758"/>
                <a:gd name="connsiteX7" fmla="*/ 851338 w 2049518"/>
                <a:gd name="connsiteY7" fmla="*/ 252248 h 262758"/>
                <a:gd name="connsiteX8" fmla="*/ 935421 w 2049518"/>
                <a:gd name="connsiteY8" fmla="*/ 0 h 262758"/>
                <a:gd name="connsiteX9" fmla="*/ 998483 w 2049518"/>
                <a:gd name="connsiteY9" fmla="*/ 241738 h 262758"/>
                <a:gd name="connsiteX10" fmla="*/ 1072056 w 2049518"/>
                <a:gd name="connsiteY10" fmla="*/ 0 h 262758"/>
                <a:gd name="connsiteX11" fmla="*/ 1145628 w 2049518"/>
                <a:gd name="connsiteY11" fmla="*/ 252248 h 262758"/>
                <a:gd name="connsiteX12" fmla="*/ 1208690 w 2049518"/>
                <a:gd name="connsiteY12" fmla="*/ 0 h 262758"/>
                <a:gd name="connsiteX13" fmla="*/ 1282262 w 2049518"/>
                <a:gd name="connsiteY13" fmla="*/ 241738 h 262758"/>
                <a:gd name="connsiteX14" fmla="*/ 1345324 w 2049518"/>
                <a:gd name="connsiteY14" fmla="*/ 0 h 262758"/>
                <a:gd name="connsiteX15" fmla="*/ 1418897 w 2049518"/>
                <a:gd name="connsiteY15" fmla="*/ 241738 h 262758"/>
                <a:gd name="connsiteX16" fmla="*/ 1481959 w 2049518"/>
                <a:gd name="connsiteY16" fmla="*/ 0 h 262758"/>
                <a:gd name="connsiteX17" fmla="*/ 1555531 w 2049518"/>
                <a:gd name="connsiteY17" fmla="*/ 241738 h 262758"/>
                <a:gd name="connsiteX18" fmla="*/ 1629104 w 2049518"/>
                <a:gd name="connsiteY18" fmla="*/ 94593 h 262758"/>
                <a:gd name="connsiteX19" fmla="*/ 2049518 w 2049518"/>
                <a:gd name="connsiteY19" fmla="*/ 94593 h 262758"/>
                <a:gd name="connsiteX20" fmla="*/ 2039007 w 2049518"/>
                <a:gd name="connsiteY20" fmla="*/ 94593 h 26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49518" h="262758">
                  <a:moveTo>
                    <a:pt x="0" y="157655"/>
                  </a:moveTo>
                  <a:lnTo>
                    <a:pt x="430924" y="157655"/>
                  </a:lnTo>
                  <a:lnTo>
                    <a:pt x="504497" y="0"/>
                  </a:lnTo>
                  <a:lnTo>
                    <a:pt x="578069" y="262758"/>
                  </a:lnTo>
                  <a:lnTo>
                    <a:pt x="641131" y="0"/>
                  </a:lnTo>
                  <a:lnTo>
                    <a:pt x="714704" y="262758"/>
                  </a:lnTo>
                  <a:lnTo>
                    <a:pt x="788276" y="0"/>
                  </a:lnTo>
                  <a:lnTo>
                    <a:pt x="851338" y="252248"/>
                  </a:lnTo>
                  <a:lnTo>
                    <a:pt x="935421" y="0"/>
                  </a:lnTo>
                  <a:lnTo>
                    <a:pt x="998483" y="241738"/>
                  </a:lnTo>
                  <a:lnTo>
                    <a:pt x="1072056" y="0"/>
                  </a:lnTo>
                  <a:lnTo>
                    <a:pt x="1145628" y="252248"/>
                  </a:lnTo>
                  <a:lnTo>
                    <a:pt x="1208690" y="0"/>
                  </a:lnTo>
                  <a:lnTo>
                    <a:pt x="1282262" y="241738"/>
                  </a:lnTo>
                  <a:lnTo>
                    <a:pt x="1345324" y="0"/>
                  </a:lnTo>
                  <a:lnTo>
                    <a:pt x="1418897" y="241738"/>
                  </a:lnTo>
                  <a:lnTo>
                    <a:pt x="1481959" y="0"/>
                  </a:lnTo>
                  <a:lnTo>
                    <a:pt x="1555531" y="241738"/>
                  </a:lnTo>
                  <a:lnTo>
                    <a:pt x="1629104" y="94593"/>
                  </a:lnTo>
                  <a:lnTo>
                    <a:pt x="2049518" y="94593"/>
                  </a:lnTo>
                  <a:lnTo>
                    <a:pt x="2039007" y="94593"/>
                  </a:lnTo>
                </a:path>
              </a:pathLst>
            </a:custGeom>
            <a:ln w="31750" cap="flat">
              <a:solidFill>
                <a:srgbClr val="C00000"/>
              </a:solidFill>
              <a:bevel/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7" name="33 - Ομάδα">
              <a:extLst>
                <a:ext uri="{FF2B5EF4-FFF2-40B4-BE49-F238E27FC236}">
                  <a16:creationId xmlns:a16="http://schemas.microsoft.com/office/drawing/2014/main" id="{FB310C7B-4AE4-474D-A7EB-4C0447D86669}"/>
                </a:ext>
              </a:extLst>
            </p:cNvPr>
            <p:cNvGrpSpPr/>
            <p:nvPr/>
          </p:nvGrpSpPr>
          <p:grpSpPr>
            <a:xfrm>
              <a:off x="3284486" y="1268762"/>
              <a:ext cx="2611038" cy="1394612"/>
              <a:chOff x="359094" y="2934583"/>
              <a:chExt cx="2611038" cy="13946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8" name="34 - Ευθεία γραμμή σύνδεσης">
                <a:extLst>
                  <a:ext uri="{FF2B5EF4-FFF2-40B4-BE49-F238E27FC236}">
                    <a16:creationId xmlns:a16="http://schemas.microsoft.com/office/drawing/2014/main" id="{DCBBB0FA-443D-4BC7-A564-F4C8F80477A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343176" y="2963198"/>
                <a:ext cx="909928" cy="878093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35 - Ευθεία γραμμή σύνδεσης">
                <a:extLst>
                  <a:ext uri="{FF2B5EF4-FFF2-40B4-BE49-F238E27FC236}">
                    <a16:creationId xmlns:a16="http://schemas.microsoft.com/office/drawing/2014/main" id="{DD4E98A3-80EC-40C1-966B-D2AAC4FA006D}"/>
                  </a:ext>
                </a:extLst>
              </p:cNvPr>
              <p:cNvCxnSpPr>
                <a:cxnSpLocks/>
                <a:stCxn id="20" idx="6"/>
              </p:cNvCxnSpPr>
              <p:nvPr/>
            </p:nvCxnSpPr>
            <p:spPr>
              <a:xfrm flipV="1">
                <a:off x="2172441" y="2934583"/>
                <a:ext cx="797691" cy="922625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36 - Έλλειψη">
                <a:extLst>
                  <a:ext uri="{FF2B5EF4-FFF2-40B4-BE49-F238E27FC236}">
                    <a16:creationId xmlns:a16="http://schemas.microsoft.com/office/drawing/2014/main" id="{5631C494-2E27-4AE4-B37B-0BB68252265A}"/>
                  </a:ext>
                </a:extLst>
              </p:cNvPr>
              <p:cNvSpPr/>
              <p:nvPr/>
            </p:nvSpPr>
            <p:spPr>
              <a:xfrm>
                <a:off x="1237183" y="3385220"/>
                <a:ext cx="935259" cy="94397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grpSp>
          <p:nvGrpSpPr>
            <p:cNvPr id="21" name="33 - Ομάδα">
              <a:extLst>
                <a:ext uri="{FF2B5EF4-FFF2-40B4-BE49-F238E27FC236}">
                  <a16:creationId xmlns:a16="http://schemas.microsoft.com/office/drawing/2014/main" id="{8CB67DDD-93FB-4A37-A718-00125A8EBCF1}"/>
                </a:ext>
              </a:extLst>
            </p:cNvPr>
            <p:cNvGrpSpPr/>
            <p:nvPr/>
          </p:nvGrpSpPr>
          <p:grpSpPr>
            <a:xfrm>
              <a:off x="4086823" y="5066593"/>
              <a:ext cx="1364216" cy="1463470"/>
              <a:chOff x="991275" y="2837551"/>
              <a:chExt cx="1364216" cy="146347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34 - Ευθεία γραμμή σύνδεσης">
                <a:extLst>
                  <a:ext uri="{FF2B5EF4-FFF2-40B4-BE49-F238E27FC236}">
                    <a16:creationId xmlns:a16="http://schemas.microsoft.com/office/drawing/2014/main" id="{6B7B3540-5286-4C67-ACDE-18D16296A66C}"/>
                  </a:ext>
                </a:extLst>
              </p:cNvPr>
              <p:cNvCxnSpPr>
                <a:cxnSpLocks/>
                <a:endCxn id="24" idx="2"/>
              </p:cNvCxnSpPr>
              <p:nvPr/>
            </p:nvCxnSpPr>
            <p:spPr>
              <a:xfrm rot="16200000" flipH="1">
                <a:off x="613511" y="3215315"/>
                <a:ext cx="991739" cy="236212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35 - Ευθεία γραμμή σύνδεσης">
                <a:extLst>
                  <a:ext uri="{FF2B5EF4-FFF2-40B4-BE49-F238E27FC236}">
                    <a16:creationId xmlns:a16="http://schemas.microsoft.com/office/drawing/2014/main" id="{40F538A0-22C1-484A-8FA6-48EAEE21BD0C}"/>
                  </a:ext>
                </a:extLst>
              </p:cNvPr>
              <p:cNvCxnSpPr>
                <a:cxnSpLocks/>
                <a:stCxn id="24" idx="6"/>
              </p:cNvCxnSpPr>
              <p:nvPr/>
            </p:nvCxnSpPr>
            <p:spPr>
              <a:xfrm flipV="1">
                <a:off x="2162746" y="2858876"/>
                <a:ext cx="192745" cy="970416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36 - Έλλειψη">
                <a:extLst>
                  <a:ext uri="{FF2B5EF4-FFF2-40B4-BE49-F238E27FC236}">
                    <a16:creationId xmlns:a16="http://schemas.microsoft.com/office/drawing/2014/main" id="{85141929-8F80-42E0-9549-767E7041A93D}"/>
                  </a:ext>
                </a:extLst>
              </p:cNvPr>
              <p:cNvSpPr/>
              <p:nvPr/>
            </p:nvSpPr>
            <p:spPr>
              <a:xfrm>
                <a:off x="1227487" y="3357562"/>
                <a:ext cx="935259" cy="94345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cxnSp>
          <p:nvCxnSpPr>
            <p:cNvPr id="25" name="Γραμμή σύνδεσης: Γωνιώδης 24">
              <a:extLst>
                <a:ext uri="{FF2B5EF4-FFF2-40B4-BE49-F238E27FC236}">
                  <a16:creationId xmlns:a16="http://schemas.microsoft.com/office/drawing/2014/main" id="{04C91C61-04C8-48B3-ACED-32393705D71E}"/>
                </a:ext>
              </a:extLst>
            </p:cNvPr>
            <p:cNvCxnSpPr/>
            <p:nvPr/>
          </p:nvCxnSpPr>
          <p:spPr>
            <a:xfrm>
              <a:off x="1515099" y="4357694"/>
              <a:ext cx="2571723" cy="708899"/>
            </a:xfrm>
            <a:prstGeom prst="bentConnector3">
              <a:avLst>
                <a:gd name="adj1" fmla="val -79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Γραμμή σύνδεσης: Γωνιώδης 25">
              <a:extLst>
                <a:ext uri="{FF2B5EF4-FFF2-40B4-BE49-F238E27FC236}">
                  <a16:creationId xmlns:a16="http://schemas.microsoft.com/office/drawing/2014/main" id="{D1F8F6A3-C2CF-4FB3-BDCC-1216AA1F0F54}"/>
                </a:ext>
              </a:extLst>
            </p:cNvPr>
            <p:cNvCxnSpPr/>
            <p:nvPr/>
          </p:nvCxnSpPr>
          <p:spPr>
            <a:xfrm rot="10800000" flipV="1">
              <a:off x="1515099" y="1295609"/>
              <a:ext cx="1773636" cy="1204695"/>
            </a:xfrm>
            <a:prstGeom prst="bentConnector3">
              <a:avLst>
                <a:gd name="adj1" fmla="val 100103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Γραμμή σύνδεσης: Γωνιώδης 26">
              <a:extLst>
                <a:ext uri="{FF2B5EF4-FFF2-40B4-BE49-F238E27FC236}">
                  <a16:creationId xmlns:a16="http://schemas.microsoft.com/office/drawing/2014/main" id="{113FC957-44D9-4617-A0ED-961CA74D9765}"/>
                </a:ext>
              </a:extLst>
            </p:cNvPr>
            <p:cNvCxnSpPr>
              <a:cxnSpLocks/>
              <a:endCxn id="16" idx="20"/>
            </p:cNvCxnSpPr>
            <p:nvPr/>
          </p:nvCxnSpPr>
          <p:spPr>
            <a:xfrm rot="10800000">
              <a:off x="5884353" y="1250249"/>
              <a:ext cx="1807365" cy="1344521"/>
            </a:xfrm>
            <a:prstGeom prst="bentConnector3">
              <a:avLst>
                <a:gd name="adj1" fmla="val 444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Γραμμή σύνδεσης: Γωνιώδης 27">
              <a:extLst>
                <a:ext uri="{FF2B5EF4-FFF2-40B4-BE49-F238E27FC236}">
                  <a16:creationId xmlns:a16="http://schemas.microsoft.com/office/drawing/2014/main" id="{DFD7D6AE-D549-4D7C-963C-CF11AEDB7F6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51039" y="4250536"/>
              <a:ext cx="2249300" cy="824681"/>
            </a:xfrm>
            <a:prstGeom prst="bentConnector3">
              <a:avLst>
                <a:gd name="adj1" fmla="val 186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Ομάδα 31">
            <a:extLst>
              <a:ext uri="{FF2B5EF4-FFF2-40B4-BE49-F238E27FC236}">
                <a16:creationId xmlns:a16="http://schemas.microsoft.com/office/drawing/2014/main" id="{D7102C40-E808-434A-AA8D-15974175A690}"/>
              </a:ext>
            </a:extLst>
          </p:cNvPr>
          <p:cNvGrpSpPr/>
          <p:nvPr/>
        </p:nvGrpSpPr>
        <p:grpSpPr>
          <a:xfrm>
            <a:off x="4643439" y="642918"/>
            <a:ext cx="4048407" cy="3363746"/>
            <a:chOff x="1166536" y="1136824"/>
            <a:chExt cx="6625166" cy="5393239"/>
          </a:xfrm>
        </p:grpSpPr>
        <p:grpSp>
          <p:nvGrpSpPr>
            <p:cNvPr id="31" name="25 - Ομάδα">
              <a:extLst>
                <a:ext uri="{FF2B5EF4-FFF2-40B4-BE49-F238E27FC236}">
                  <a16:creationId xmlns:a16="http://schemas.microsoft.com/office/drawing/2014/main" id="{87FE1BC1-2629-472D-A28F-762F5AB1B5B7}"/>
                </a:ext>
              </a:extLst>
            </p:cNvPr>
            <p:cNvGrpSpPr/>
            <p:nvPr/>
          </p:nvGrpSpPr>
          <p:grpSpPr>
            <a:xfrm>
              <a:off x="4086822" y="4780841"/>
              <a:ext cx="1357322" cy="571504"/>
              <a:chOff x="785786" y="2357430"/>
              <a:chExt cx="1357322" cy="5715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55" name="11 - Ευθεία γραμμή σύνδεσης">
                <a:extLst>
                  <a:ext uri="{FF2B5EF4-FFF2-40B4-BE49-F238E27FC236}">
                    <a16:creationId xmlns:a16="http://schemas.microsoft.com/office/drawing/2014/main" id="{A0168AE2-A592-4ABB-9008-715E5D1131AC}"/>
                  </a:ext>
                </a:extLst>
              </p:cNvPr>
              <p:cNvCxnSpPr/>
              <p:nvPr/>
            </p:nvCxnSpPr>
            <p:spPr>
              <a:xfrm>
                <a:off x="785786" y="2643182"/>
                <a:ext cx="642942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14 - Ευθεία γραμμή σύνδεσης">
                <a:extLst>
                  <a:ext uri="{FF2B5EF4-FFF2-40B4-BE49-F238E27FC236}">
                    <a16:creationId xmlns:a16="http://schemas.microsoft.com/office/drawing/2014/main" id="{3541C4EA-A3C5-4C32-BBCF-3FA1CA50311A}"/>
                  </a:ext>
                </a:extLst>
              </p:cNvPr>
              <p:cNvCxnSpPr/>
              <p:nvPr/>
            </p:nvCxnSpPr>
            <p:spPr>
              <a:xfrm>
                <a:off x="1571604" y="2651808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18 - Ευθεία γραμμή σύνδεσης">
                <a:extLst>
                  <a:ext uri="{FF2B5EF4-FFF2-40B4-BE49-F238E27FC236}">
                    <a16:creationId xmlns:a16="http://schemas.microsoft.com/office/drawing/2014/main" id="{8EA9CE7B-F230-46D9-BA62-14D688BA240F}"/>
                  </a:ext>
                </a:extLst>
              </p:cNvPr>
              <p:cNvCxnSpPr/>
              <p:nvPr/>
            </p:nvCxnSpPr>
            <p:spPr>
              <a:xfrm rot="5400000">
                <a:off x="1142976" y="2643182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- Ευθεία γραμμή σύνδεσης">
                <a:extLst>
                  <a:ext uri="{FF2B5EF4-FFF2-40B4-BE49-F238E27FC236}">
                    <a16:creationId xmlns:a16="http://schemas.microsoft.com/office/drawing/2014/main" id="{08D037BF-C8FE-4DA2-805C-EF777540570D}"/>
                  </a:ext>
                </a:extLst>
              </p:cNvPr>
              <p:cNvCxnSpPr/>
              <p:nvPr/>
            </p:nvCxnSpPr>
            <p:spPr>
              <a:xfrm rot="5400000">
                <a:off x="1428728" y="2651808"/>
                <a:ext cx="285752" cy="0"/>
              </a:xfrm>
              <a:prstGeom prst="line">
                <a:avLst/>
              </a:prstGeom>
              <a:ln w="698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32 - Ομάδα">
              <a:extLst>
                <a:ext uri="{FF2B5EF4-FFF2-40B4-BE49-F238E27FC236}">
                  <a16:creationId xmlns:a16="http://schemas.microsoft.com/office/drawing/2014/main" id="{F28C94D1-8781-4460-9983-BABA4B3146D9}"/>
                </a:ext>
              </a:extLst>
            </p:cNvPr>
            <p:cNvGrpSpPr/>
            <p:nvPr/>
          </p:nvGrpSpPr>
          <p:grpSpPr>
            <a:xfrm rot="16200000">
              <a:off x="595032" y="3071813"/>
              <a:ext cx="1857387" cy="714380"/>
              <a:chOff x="785784" y="3357562"/>
              <a:chExt cx="1857387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52" name="27 - Ευθεία γραμμή σύνδεσης">
                <a:extLst>
                  <a:ext uri="{FF2B5EF4-FFF2-40B4-BE49-F238E27FC236}">
                    <a16:creationId xmlns:a16="http://schemas.microsoft.com/office/drawing/2014/main" id="{4C73FA0A-2DB4-4B04-AD2B-2814D84A7FAC}"/>
                  </a:ext>
                </a:extLst>
              </p:cNvPr>
              <p:cNvCxnSpPr>
                <a:cxnSpLocks/>
                <a:endCxn id="54" idx="2"/>
              </p:cNvCxnSpPr>
              <p:nvPr/>
            </p:nvCxnSpPr>
            <p:spPr>
              <a:xfrm rot="5400000" flipV="1">
                <a:off x="1067224" y="3424687"/>
                <a:ext cx="8626" cy="57150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28 - Ευθεία γραμμή σύνδεσης">
                <a:extLst>
                  <a:ext uri="{FF2B5EF4-FFF2-40B4-BE49-F238E27FC236}">
                    <a16:creationId xmlns:a16="http://schemas.microsoft.com/office/drawing/2014/main" id="{07A8F3DA-E1C5-4526-B39C-6A387B1AC195}"/>
                  </a:ext>
                </a:extLst>
              </p:cNvPr>
              <p:cNvCxnSpPr>
                <a:cxnSpLocks/>
                <a:stCxn id="54" idx="6"/>
              </p:cNvCxnSpPr>
              <p:nvPr/>
            </p:nvCxnSpPr>
            <p:spPr>
              <a:xfrm rot="5400000" flipH="1" flipV="1">
                <a:off x="2353109" y="3424691"/>
                <a:ext cx="8624" cy="57150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31 - Έλλειψη">
                <a:extLst>
                  <a:ext uri="{FF2B5EF4-FFF2-40B4-BE49-F238E27FC236}">
                    <a16:creationId xmlns:a16="http://schemas.microsoft.com/office/drawing/2014/main" id="{990FF208-7788-4567-BDDD-65D10D781AFE}"/>
                  </a:ext>
                </a:extLst>
              </p:cNvPr>
              <p:cNvSpPr/>
              <p:nvPr/>
            </p:nvSpPr>
            <p:spPr>
              <a:xfrm>
                <a:off x="1357290" y="3357562"/>
                <a:ext cx="714380" cy="71438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96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A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grpSp>
          <p:nvGrpSpPr>
            <p:cNvPr id="34" name="7 - Ομάδα">
              <a:extLst>
                <a:ext uri="{FF2B5EF4-FFF2-40B4-BE49-F238E27FC236}">
                  <a16:creationId xmlns:a16="http://schemas.microsoft.com/office/drawing/2014/main" id="{D9DDC6EA-963E-4A44-805E-FEF12E113FAF}"/>
                </a:ext>
              </a:extLst>
            </p:cNvPr>
            <p:cNvGrpSpPr/>
            <p:nvPr/>
          </p:nvGrpSpPr>
          <p:grpSpPr>
            <a:xfrm rot="5400000">
              <a:off x="6893887" y="3340031"/>
              <a:ext cx="1643074" cy="152557"/>
              <a:chOff x="642910" y="2051761"/>
              <a:chExt cx="1643074" cy="152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8" name="10 - Ευθεία γραμμή σύνδεσης">
                <a:extLst>
                  <a:ext uri="{FF2B5EF4-FFF2-40B4-BE49-F238E27FC236}">
                    <a16:creationId xmlns:a16="http://schemas.microsoft.com/office/drawing/2014/main" id="{586597AD-B5C5-4335-AF63-E3E70FBE73F4}"/>
                  </a:ext>
                </a:extLst>
              </p:cNvPr>
              <p:cNvCxnSpPr/>
              <p:nvPr/>
            </p:nvCxnSpPr>
            <p:spPr>
              <a:xfrm>
                <a:off x="64291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- Ευθεία γραμμή σύνδεσης">
                <a:extLst>
                  <a:ext uri="{FF2B5EF4-FFF2-40B4-BE49-F238E27FC236}">
                    <a16:creationId xmlns:a16="http://schemas.microsoft.com/office/drawing/2014/main" id="{C9FADB06-414E-42E1-9BA4-52CE50D94F38}"/>
                  </a:ext>
                </a:extLst>
              </p:cNvPr>
              <p:cNvCxnSpPr/>
              <p:nvPr/>
            </p:nvCxnSpPr>
            <p:spPr>
              <a:xfrm>
                <a:off x="171448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15 - Ευθεία γραμμή σύνδεσης">
                <a:extLst>
                  <a:ext uri="{FF2B5EF4-FFF2-40B4-BE49-F238E27FC236}">
                    <a16:creationId xmlns:a16="http://schemas.microsoft.com/office/drawing/2014/main" id="{CF673226-C5E1-474A-B7CD-32EFD46776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430165" y="1827305"/>
                <a:ext cx="91272" cy="540184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none" w="sm" len="sm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17 - Ισοσκελές τρίγωνο">
                <a:extLst>
                  <a:ext uri="{FF2B5EF4-FFF2-40B4-BE49-F238E27FC236}">
                    <a16:creationId xmlns:a16="http://schemas.microsoft.com/office/drawing/2014/main" id="{94918704-E76E-4DDD-AA99-0E61DF11812D}"/>
                  </a:ext>
                </a:extLst>
              </p:cNvPr>
              <p:cNvSpPr/>
              <p:nvPr/>
            </p:nvSpPr>
            <p:spPr>
              <a:xfrm rot="10191333">
                <a:off x="1583023" y="2083491"/>
                <a:ext cx="190879" cy="120827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</p:grpSp>
        <p:sp>
          <p:nvSpPr>
            <p:cNvPr id="35" name="8 - Ελεύθερη σχεδίαση">
              <a:extLst>
                <a:ext uri="{FF2B5EF4-FFF2-40B4-BE49-F238E27FC236}">
                  <a16:creationId xmlns:a16="http://schemas.microsoft.com/office/drawing/2014/main" id="{90269040-E40B-48DF-8E32-323D5CBACC98}"/>
                </a:ext>
              </a:extLst>
            </p:cNvPr>
            <p:cNvSpPr/>
            <p:nvPr/>
          </p:nvSpPr>
          <p:spPr>
            <a:xfrm>
              <a:off x="3291286" y="1136824"/>
              <a:ext cx="2606433" cy="315066"/>
            </a:xfrm>
            <a:custGeom>
              <a:avLst/>
              <a:gdLst>
                <a:gd name="connsiteX0" fmla="*/ 0 w 2049518"/>
                <a:gd name="connsiteY0" fmla="*/ 157655 h 262758"/>
                <a:gd name="connsiteX1" fmla="*/ 430924 w 2049518"/>
                <a:gd name="connsiteY1" fmla="*/ 157655 h 262758"/>
                <a:gd name="connsiteX2" fmla="*/ 504497 w 2049518"/>
                <a:gd name="connsiteY2" fmla="*/ 0 h 262758"/>
                <a:gd name="connsiteX3" fmla="*/ 578069 w 2049518"/>
                <a:gd name="connsiteY3" fmla="*/ 262758 h 262758"/>
                <a:gd name="connsiteX4" fmla="*/ 641131 w 2049518"/>
                <a:gd name="connsiteY4" fmla="*/ 0 h 262758"/>
                <a:gd name="connsiteX5" fmla="*/ 714704 w 2049518"/>
                <a:gd name="connsiteY5" fmla="*/ 262758 h 262758"/>
                <a:gd name="connsiteX6" fmla="*/ 788276 w 2049518"/>
                <a:gd name="connsiteY6" fmla="*/ 0 h 262758"/>
                <a:gd name="connsiteX7" fmla="*/ 851338 w 2049518"/>
                <a:gd name="connsiteY7" fmla="*/ 252248 h 262758"/>
                <a:gd name="connsiteX8" fmla="*/ 935421 w 2049518"/>
                <a:gd name="connsiteY8" fmla="*/ 0 h 262758"/>
                <a:gd name="connsiteX9" fmla="*/ 998483 w 2049518"/>
                <a:gd name="connsiteY9" fmla="*/ 241738 h 262758"/>
                <a:gd name="connsiteX10" fmla="*/ 1072056 w 2049518"/>
                <a:gd name="connsiteY10" fmla="*/ 0 h 262758"/>
                <a:gd name="connsiteX11" fmla="*/ 1145628 w 2049518"/>
                <a:gd name="connsiteY11" fmla="*/ 252248 h 262758"/>
                <a:gd name="connsiteX12" fmla="*/ 1208690 w 2049518"/>
                <a:gd name="connsiteY12" fmla="*/ 0 h 262758"/>
                <a:gd name="connsiteX13" fmla="*/ 1282262 w 2049518"/>
                <a:gd name="connsiteY13" fmla="*/ 241738 h 262758"/>
                <a:gd name="connsiteX14" fmla="*/ 1345324 w 2049518"/>
                <a:gd name="connsiteY14" fmla="*/ 0 h 262758"/>
                <a:gd name="connsiteX15" fmla="*/ 1418897 w 2049518"/>
                <a:gd name="connsiteY15" fmla="*/ 241738 h 262758"/>
                <a:gd name="connsiteX16" fmla="*/ 1481959 w 2049518"/>
                <a:gd name="connsiteY16" fmla="*/ 0 h 262758"/>
                <a:gd name="connsiteX17" fmla="*/ 1555531 w 2049518"/>
                <a:gd name="connsiteY17" fmla="*/ 241738 h 262758"/>
                <a:gd name="connsiteX18" fmla="*/ 1629104 w 2049518"/>
                <a:gd name="connsiteY18" fmla="*/ 94593 h 262758"/>
                <a:gd name="connsiteX19" fmla="*/ 2049518 w 2049518"/>
                <a:gd name="connsiteY19" fmla="*/ 94593 h 262758"/>
                <a:gd name="connsiteX20" fmla="*/ 2039007 w 2049518"/>
                <a:gd name="connsiteY20" fmla="*/ 94593 h 26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49518" h="262758">
                  <a:moveTo>
                    <a:pt x="0" y="157655"/>
                  </a:moveTo>
                  <a:lnTo>
                    <a:pt x="430924" y="157655"/>
                  </a:lnTo>
                  <a:lnTo>
                    <a:pt x="504497" y="0"/>
                  </a:lnTo>
                  <a:lnTo>
                    <a:pt x="578069" y="262758"/>
                  </a:lnTo>
                  <a:lnTo>
                    <a:pt x="641131" y="0"/>
                  </a:lnTo>
                  <a:lnTo>
                    <a:pt x="714704" y="262758"/>
                  </a:lnTo>
                  <a:lnTo>
                    <a:pt x="788276" y="0"/>
                  </a:lnTo>
                  <a:lnTo>
                    <a:pt x="851338" y="252248"/>
                  </a:lnTo>
                  <a:lnTo>
                    <a:pt x="935421" y="0"/>
                  </a:lnTo>
                  <a:lnTo>
                    <a:pt x="998483" y="241738"/>
                  </a:lnTo>
                  <a:lnTo>
                    <a:pt x="1072056" y="0"/>
                  </a:lnTo>
                  <a:lnTo>
                    <a:pt x="1145628" y="252248"/>
                  </a:lnTo>
                  <a:lnTo>
                    <a:pt x="1208690" y="0"/>
                  </a:lnTo>
                  <a:lnTo>
                    <a:pt x="1282262" y="241738"/>
                  </a:lnTo>
                  <a:lnTo>
                    <a:pt x="1345324" y="0"/>
                  </a:lnTo>
                  <a:lnTo>
                    <a:pt x="1418897" y="241738"/>
                  </a:lnTo>
                  <a:lnTo>
                    <a:pt x="1481959" y="0"/>
                  </a:lnTo>
                  <a:lnTo>
                    <a:pt x="1555531" y="241738"/>
                  </a:lnTo>
                  <a:lnTo>
                    <a:pt x="1629104" y="94593"/>
                  </a:lnTo>
                  <a:lnTo>
                    <a:pt x="2049518" y="94593"/>
                  </a:lnTo>
                  <a:lnTo>
                    <a:pt x="2039007" y="94593"/>
                  </a:lnTo>
                </a:path>
              </a:pathLst>
            </a:custGeom>
            <a:ln w="31750" cap="flat">
              <a:solidFill>
                <a:srgbClr val="C00000"/>
              </a:solidFill>
              <a:bevel/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6" name="33 - Ομάδα">
              <a:extLst>
                <a:ext uri="{FF2B5EF4-FFF2-40B4-BE49-F238E27FC236}">
                  <a16:creationId xmlns:a16="http://schemas.microsoft.com/office/drawing/2014/main" id="{FB310C7B-4AE4-474D-A7EB-4C0447D86669}"/>
                </a:ext>
              </a:extLst>
            </p:cNvPr>
            <p:cNvGrpSpPr/>
            <p:nvPr/>
          </p:nvGrpSpPr>
          <p:grpSpPr>
            <a:xfrm>
              <a:off x="3284482" y="1268762"/>
              <a:ext cx="2611042" cy="1357078"/>
              <a:chOff x="359090" y="2934583"/>
              <a:chExt cx="2611042" cy="135707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5" name="34 - Ευθεία γραμμή σύνδεσης">
                <a:extLst>
                  <a:ext uri="{FF2B5EF4-FFF2-40B4-BE49-F238E27FC236}">
                    <a16:creationId xmlns:a16="http://schemas.microsoft.com/office/drawing/2014/main" id="{DCBBB0FA-443D-4BC7-A564-F4C8F80477A5}"/>
                  </a:ext>
                </a:extLst>
              </p:cNvPr>
              <p:cNvCxnSpPr>
                <a:cxnSpLocks/>
                <a:endCxn id="47" idx="2"/>
              </p:cNvCxnSpPr>
              <p:nvPr/>
            </p:nvCxnSpPr>
            <p:spPr>
              <a:xfrm>
                <a:off x="359090" y="2947279"/>
                <a:ext cx="921645" cy="877332"/>
              </a:xfrm>
              <a:prstGeom prst="bentConnector3">
                <a:avLst>
                  <a:gd name="adj1" fmla="val 2065"/>
                </a:avLst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35 - Ευθεία γραμμή σύνδεσης">
                <a:extLst>
                  <a:ext uri="{FF2B5EF4-FFF2-40B4-BE49-F238E27FC236}">
                    <a16:creationId xmlns:a16="http://schemas.microsoft.com/office/drawing/2014/main" id="{DD4E98A3-80EC-40C1-966B-D2AAC4FA006D}"/>
                  </a:ext>
                </a:extLst>
              </p:cNvPr>
              <p:cNvCxnSpPr>
                <a:cxnSpLocks/>
                <a:stCxn id="47" idx="6"/>
              </p:cNvCxnSpPr>
              <p:nvPr/>
            </p:nvCxnSpPr>
            <p:spPr>
              <a:xfrm flipV="1">
                <a:off x="2215993" y="2934583"/>
                <a:ext cx="754139" cy="890029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36 - Έλλειψη">
                <a:extLst>
                  <a:ext uri="{FF2B5EF4-FFF2-40B4-BE49-F238E27FC236}">
                    <a16:creationId xmlns:a16="http://schemas.microsoft.com/office/drawing/2014/main" id="{5631C494-2E27-4AE4-B37B-0BB68252265A}"/>
                  </a:ext>
                </a:extLst>
              </p:cNvPr>
              <p:cNvSpPr/>
              <p:nvPr/>
            </p:nvSpPr>
            <p:spPr>
              <a:xfrm>
                <a:off x="1280735" y="3357562"/>
                <a:ext cx="935259" cy="93409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grpSp>
          <p:nvGrpSpPr>
            <p:cNvPr id="37" name="33 - Ομάδα">
              <a:extLst>
                <a:ext uri="{FF2B5EF4-FFF2-40B4-BE49-F238E27FC236}">
                  <a16:creationId xmlns:a16="http://schemas.microsoft.com/office/drawing/2014/main" id="{8CB67DDD-93FB-4A37-A718-00125A8EBCF1}"/>
                </a:ext>
              </a:extLst>
            </p:cNvPr>
            <p:cNvGrpSpPr/>
            <p:nvPr/>
          </p:nvGrpSpPr>
          <p:grpSpPr>
            <a:xfrm>
              <a:off x="4107030" y="5066595"/>
              <a:ext cx="1364215" cy="1463468"/>
              <a:chOff x="1011482" y="2837553"/>
              <a:chExt cx="1364215" cy="146346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2" name="34 - Ευθεία γραμμή σύνδεσης">
                <a:extLst>
                  <a:ext uri="{FF2B5EF4-FFF2-40B4-BE49-F238E27FC236}">
                    <a16:creationId xmlns:a16="http://schemas.microsoft.com/office/drawing/2014/main" id="{6B7B3540-5286-4C67-ACDE-18D16296A66C}"/>
                  </a:ext>
                </a:extLst>
              </p:cNvPr>
              <p:cNvCxnSpPr>
                <a:cxnSpLocks/>
                <a:endCxn id="44" idx="2"/>
              </p:cNvCxnSpPr>
              <p:nvPr/>
            </p:nvCxnSpPr>
            <p:spPr>
              <a:xfrm rot="16200000" flipH="1">
                <a:off x="626152" y="3222883"/>
                <a:ext cx="991739" cy="221080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35 - Ευθεία γραμμή σύνδεσης">
                <a:extLst>
                  <a:ext uri="{FF2B5EF4-FFF2-40B4-BE49-F238E27FC236}">
                    <a16:creationId xmlns:a16="http://schemas.microsoft.com/office/drawing/2014/main" id="{40F538A0-22C1-484A-8FA6-48EAEE21BD0C}"/>
                  </a:ext>
                </a:extLst>
              </p:cNvPr>
              <p:cNvCxnSpPr>
                <a:cxnSpLocks/>
                <a:stCxn id="44" idx="6"/>
              </p:cNvCxnSpPr>
              <p:nvPr/>
            </p:nvCxnSpPr>
            <p:spPr>
              <a:xfrm flipV="1">
                <a:off x="2167819" y="2858876"/>
                <a:ext cx="207878" cy="970416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36 - Έλλειψη">
                <a:extLst>
                  <a:ext uri="{FF2B5EF4-FFF2-40B4-BE49-F238E27FC236}">
                    <a16:creationId xmlns:a16="http://schemas.microsoft.com/office/drawing/2014/main" id="{85141929-8F80-42E0-9549-767E7041A93D}"/>
                  </a:ext>
                </a:extLst>
              </p:cNvPr>
              <p:cNvSpPr/>
              <p:nvPr/>
            </p:nvSpPr>
            <p:spPr>
              <a:xfrm>
                <a:off x="1232561" y="3357562"/>
                <a:ext cx="935259" cy="94345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cxnSp>
          <p:nvCxnSpPr>
            <p:cNvPr id="38" name="Γραμμή σύνδεσης: Γωνιώδης 24">
              <a:extLst>
                <a:ext uri="{FF2B5EF4-FFF2-40B4-BE49-F238E27FC236}">
                  <a16:creationId xmlns:a16="http://schemas.microsoft.com/office/drawing/2014/main" id="{04C91C61-04C8-48B3-ACED-32393705D71E}"/>
                </a:ext>
              </a:extLst>
            </p:cNvPr>
            <p:cNvCxnSpPr/>
            <p:nvPr/>
          </p:nvCxnSpPr>
          <p:spPr>
            <a:xfrm>
              <a:off x="1515099" y="4357694"/>
              <a:ext cx="2571723" cy="708899"/>
            </a:xfrm>
            <a:prstGeom prst="bentConnector3">
              <a:avLst>
                <a:gd name="adj1" fmla="val -79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Γραμμή σύνδεσης: Γωνιώδης 25">
              <a:extLst>
                <a:ext uri="{FF2B5EF4-FFF2-40B4-BE49-F238E27FC236}">
                  <a16:creationId xmlns:a16="http://schemas.microsoft.com/office/drawing/2014/main" id="{D1F8F6A3-C2CF-4FB3-BDCC-1216AA1F0F54}"/>
                </a:ext>
              </a:extLst>
            </p:cNvPr>
            <p:cNvCxnSpPr/>
            <p:nvPr/>
          </p:nvCxnSpPr>
          <p:spPr>
            <a:xfrm rot="10800000" flipV="1">
              <a:off x="1515099" y="1295609"/>
              <a:ext cx="1773636" cy="1204695"/>
            </a:xfrm>
            <a:prstGeom prst="bentConnector3">
              <a:avLst>
                <a:gd name="adj1" fmla="val 100103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Γραμμή σύνδεσης: Γωνιώδης 26">
              <a:extLst>
                <a:ext uri="{FF2B5EF4-FFF2-40B4-BE49-F238E27FC236}">
                  <a16:creationId xmlns:a16="http://schemas.microsoft.com/office/drawing/2014/main" id="{113FC957-44D9-4617-A0ED-961CA74D9765}"/>
                </a:ext>
              </a:extLst>
            </p:cNvPr>
            <p:cNvCxnSpPr>
              <a:cxnSpLocks/>
              <a:endCxn id="35" idx="20"/>
            </p:cNvCxnSpPr>
            <p:nvPr/>
          </p:nvCxnSpPr>
          <p:spPr>
            <a:xfrm rot="10800000">
              <a:off x="5884353" y="1250249"/>
              <a:ext cx="1807365" cy="1344521"/>
            </a:xfrm>
            <a:prstGeom prst="bentConnector3">
              <a:avLst>
                <a:gd name="adj1" fmla="val 444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Γραμμή σύνδεσης: Γωνιώδης 27">
              <a:extLst>
                <a:ext uri="{FF2B5EF4-FFF2-40B4-BE49-F238E27FC236}">
                  <a16:creationId xmlns:a16="http://schemas.microsoft.com/office/drawing/2014/main" id="{DFD7D6AE-D549-4D7C-963C-CF11AEDB7F6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51039" y="4250536"/>
              <a:ext cx="2249300" cy="824681"/>
            </a:xfrm>
            <a:prstGeom prst="bentConnector3">
              <a:avLst>
                <a:gd name="adj1" fmla="val 186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Διάγραμμα ροής: Αρχή/τέλος εργασίας"/>
          <p:cNvSpPr/>
          <p:nvPr/>
        </p:nvSpPr>
        <p:spPr>
          <a:xfrm>
            <a:off x="2071670" y="142852"/>
            <a:ext cx="1357322" cy="35719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Δίπολο1</a:t>
            </a:r>
          </a:p>
        </p:txBody>
      </p:sp>
      <p:sp>
        <p:nvSpPr>
          <p:cNvPr id="60" name="59 - Διάγραμμα ροής: Αρχή/τέλος εργασίας"/>
          <p:cNvSpPr/>
          <p:nvPr/>
        </p:nvSpPr>
        <p:spPr>
          <a:xfrm>
            <a:off x="6072198" y="142852"/>
            <a:ext cx="1357322" cy="35719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Δίπολο2</a:t>
            </a:r>
          </a:p>
        </p:txBody>
      </p:sp>
      <p:sp>
        <p:nvSpPr>
          <p:cNvPr id="67" name="66 - Στρογγυλεμένο ορθογώνιο"/>
          <p:cNvSpPr/>
          <p:nvPr/>
        </p:nvSpPr>
        <p:spPr>
          <a:xfrm>
            <a:off x="714348" y="4286256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Ι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68" name="67 - Ίσο"/>
          <p:cNvSpPr/>
          <p:nvPr/>
        </p:nvSpPr>
        <p:spPr>
          <a:xfrm>
            <a:off x="1571604" y="4429132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9" name="68 - Στρογγυλεμένο ορθογώνιο"/>
          <p:cNvSpPr/>
          <p:nvPr/>
        </p:nvSpPr>
        <p:spPr>
          <a:xfrm>
            <a:off x="2071670" y="4286256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Ι</a:t>
            </a:r>
            <a:r>
              <a:rPr lang="en-US" baseline="-25000" dirty="0"/>
              <a:t>2</a:t>
            </a:r>
            <a:endParaRPr lang="el-GR" baseline="-25000" dirty="0"/>
          </a:p>
        </p:txBody>
      </p:sp>
      <p:sp>
        <p:nvSpPr>
          <p:cNvPr id="71" name="70 - Ίσο"/>
          <p:cNvSpPr/>
          <p:nvPr/>
        </p:nvSpPr>
        <p:spPr>
          <a:xfrm>
            <a:off x="2857488" y="4429132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2" name="71 - Στρογγυλεμένο ορθογώνιο"/>
          <p:cNvSpPr/>
          <p:nvPr/>
        </p:nvSpPr>
        <p:spPr>
          <a:xfrm>
            <a:off x="3286116" y="4286256"/>
            <a:ext cx="64294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 A</a:t>
            </a:r>
            <a:endParaRPr lang="el-GR" dirty="0"/>
          </a:p>
        </p:txBody>
      </p:sp>
      <p:sp>
        <p:nvSpPr>
          <p:cNvPr id="73" name="72 - Στρογγυλεμένο ορθογώνιο"/>
          <p:cNvSpPr/>
          <p:nvPr/>
        </p:nvSpPr>
        <p:spPr>
          <a:xfrm>
            <a:off x="2786050" y="5143512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baseline="-25000" dirty="0"/>
              <a:t>2</a:t>
            </a:r>
            <a:endParaRPr lang="el-GR" baseline="-25000" dirty="0"/>
          </a:p>
        </p:txBody>
      </p:sp>
      <p:sp>
        <p:nvSpPr>
          <p:cNvPr id="74" name="73 - Ίσο"/>
          <p:cNvSpPr/>
          <p:nvPr/>
        </p:nvSpPr>
        <p:spPr>
          <a:xfrm>
            <a:off x="3571868" y="5286388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5" name="74 - Στρογγυλεμένο ορθογώνιο"/>
          <p:cNvSpPr/>
          <p:nvPr/>
        </p:nvSpPr>
        <p:spPr>
          <a:xfrm>
            <a:off x="4000495" y="5143512"/>
            <a:ext cx="701963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V</a:t>
            </a:r>
            <a:endParaRPr lang="el-GR" dirty="0"/>
          </a:p>
        </p:txBody>
      </p:sp>
      <p:sp>
        <p:nvSpPr>
          <p:cNvPr id="76" name="75 - Στρογγυλεμένο ορθογώνιο"/>
          <p:cNvSpPr/>
          <p:nvPr/>
        </p:nvSpPr>
        <p:spPr>
          <a:xfrm>
            <a:off x="251520" y="5143512"/>
            <a:ext cx="67714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12 V</a:t>
            </a:r>
            <a:endParaRPr lang="el-GR" dirty="0"/>
          </a:p>
        </p:txBody>
      </p:sp>
      <p:sp>
        <p:nvSpPr>
          <p:cNvPr id="77" name="76 - Ίσο"/>
          <p:cNvSpPr/>
          <p:nvPr/>
        </p:nvSpPr>
        <p:spPr>
          <a:xfrm>
            <a:off x="1071538" y="5214950"/>
            <a:ext cx="357190" cy="285752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8" name="77 - Στρογγυλεμένο ορθογώνιο"/>
          <p:cNvSpPr/>
          <p:nvPr/>
        </p:nvSpPr>
        <p:spPr>
          <a:xfrm>
            <a:off x="1500166" y="5143512"/>
            <a:ext cx="642942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79" name="78 - Σχήμα L"/>
          <p:cNvSpPr/>
          <p:nvPr/>
        </p:nvSpPr>
        <p:spPr>
          <a:xfrm rot="2414051">
            <a:off x="2342297" y="5271264"/>
            <a:ext cx="285752" cy="285752"/>
          </a:xfrm>
          <a:prstGeom prst="corner">
            <a:avLst>
              <a:gd name="adj1" fmla="val 37451"/>
              <a:gd name="adj2" fmla="val 405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79 - Διάγραμμα ροής: Αρχή/τέλος εργασίας"/>
          <p:cNvSpPr/>
          <p:nvPr/>
        </p:nvSpPr>
        <p:spPr>
          <a:xfrm>
            <a:off x="3214678" y="6000768"/>
            <a:ext cx="1357322" cy="35719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Δίπολο2</a:t>
            </a:r>
          </a:p>
        </p:txBody>
      </p:sp>
      <p:sp>
        <p:nvSpPr>
          <p:cNvPr id="83" name="82 - Επεξήγηση με δεξιό βέλος"/>
          <p:cNvSpPr/>
          <p:nvPr/>
        </p:nvSpPr>
        <p:spPr>
          <a:xfrm>
            <a:off x="571472" y="5857892"/>
            <a:ext cx="2428892" cy="64294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15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Το ρεύμα περνά δυσκολότερα στο</a:t>
            </a:r>
          </a:p>
        </p:txBody>
      </p:sp>
      <p:sp>
        <p:nvSpPr>
          <p:cNvPr id="85" name="84 - Στρογγυλεμένο ορθογώνιο"/>
          <p:cNvSpPr/>
          <p:nvPr/>
        </p:nvSpPr>
        <p:spPr>
          <a:xfrm>
            <a:off x="5000628" y="4214818"/>
            <a:ext cx="1428760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Αντίσταση δίπολου 1 </a:t>
            </a:r>
          </a:p>
        </p:txBody>
      </p:sp>
      <p:sp>
        <p:nvSpPr>
          <p:cNvPr id="86" name="85 - Στρογγυλεμένο ορθογώνιο"/>
          <p:cNvSpPr/>
          <p:nvPr/>
        </p:nvSpPr>
        <p:spPr>
          <a:xfrm>
            <a:off x="7286644" y="4214818"/>
            <a:ext cx="1428760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Αντίσταση δίπολου 2 </a:t>
            </a:r>
          </a:p>
        </p:txBody>
      </p:sp>
      <p:sp>
        <p:nvSpPr>
          <p:cNvPr id="87" name="86 - Σχήμα L"/>
          <p:cNvSpPr/>
          <p:nvPr/>
        </p:nvSpPr>
        <p:spPr>
          <a:xfrm rot="2755668">
            <a:off x="6700262" y="4372572"/>
            <a:ext cx="285752" cy="285752"/>
          </a:xfrm>
          <a:prstGeom prst="corner">
            <a:avLst>
              <a:gd name="adj1" fmla="val 37451"/>
              <a:gd name="adj2" fmla="val 405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87 - Ορθογώνιο">
            <a:hlinkClick r:id="rId4" action="ppaction://hlinksldjump"/>
          </p:cNvPr>
          <p:cNvSpPr/>
          <p:nvPr/>
        </p:nvSpPr>
        <p:spPr>
          <a:xfrm>
            <a:off x="4856434" y="5157192"/>
            <a:ext cx="4001846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Στο δίπολο με τη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μεγαλύτερη αντίσταση</a:t>
            </a:r>
            <a:r>
              <a:rPr lang="el-GR" dirty="0"/>
              <a:t> αντιστοιχεί η πηγή με τη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μεγαλύτερη τάση</a:t>
            </a:r>
            <a:r>
              <a:rPr lang="el-GR" dirty="0"/>
              <a:t> ώστε να περνά το ίδιο ρεύμα </a:t>
            </a:r>
          </a:p>
        </p:txBody>
      </p:sp>
      <p:cxnSp>
        <p:nvCxnSpPr>
          <p:cNvPr id="89" name="Ευθύγραμμο βέλος σύνδεσης 88">
            <a:extLst>
              <a:ext uri="{FF2B5EF4-FFF2-40B4-BE49-F238E27FC236}">
                <a16:creationId xmlns:a16="http://schemas.microsoft.com/office/drawing/2014/main" id="{4C6D8E3A-F16C-48CC-801E-5F65515A2DD3}"/>
              </a:ext>
            </a:extLst>
          </p:cNvPr>
          <p:cNvCxnSpPr/>
          <p:nvPr/>
        </p:nvCxnSpPr>
        <p:spPr>
          <a:xfrm flipV="1">
            <a:off x="1115616" y="1628800"/>
            <a:ext cx="0" cy="1016804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8A7A365-FD4B-4AED-84EE-4B13E806263B}"/>
              </a:ext>
            </a:extLst>
          </p:cNvPr>
          <p:cNvSpPr txBox="1"/>
          <p:nvPr/>
        </p:nvSpPr>
        <p:spPr>
          <a:xfrm>
            <a:off x="1115616" y="191683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Ι</a:t>
            </a:r>
            <a:r>
              <a:rPr lang="el-GR" sz="2400" b="1" baseline="-25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cxnSp>
        <p:nvCxnSpPr>
          <p:cNvPr id="91" name="Ευθύγραμμο βέλος σύνδεσης 90">
            <a:extLst>
              <a:ext uri="{FF2B5EF4-FFF2-40B4-BE49-F238E27FC236}">
                <a16:creationId xmlns:a16="http://schemas.microsoft.com/office/drawing/2014/main" id="{22537D46-53AF-440A-91F1-675A89C3692F}"/>
              </a:ext>
            </a:extLst>
          </p:cNvPr>
          <p:cNvCxnSpPr/>
          <p:nvPr/>
        </p:nvCxnSpPr>
        <p:spPr>
          <a:xfrm flipV="1">
            <a:off x="5258481" y="1607465"/>
            <a:ext cx="0" cy="1016804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71533E1-4A3B-4F61-AD60-5814AB856979}"/>
              </a:ext>
            </a:extLst>
          </p:cNvPr>
          <p:cNvSpPr txBox="1"/>
          <p:nvPr/>
        </p:nvSpPr>
        <p:spPr>
          <a:xfrm>
            <a:off x="5258481" y="189549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Ι</a:t>
            </a:r>
            <a:r>
              <a:rPr lang="el-GR" sz="2400" b="1" baseline="-25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21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90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- Ομάδα"/>
          <p:cNvGrpSpPr/>
          <p:nvPr/>
        </p:nvGrpSpPr>
        <p:grpSpPr>
          <a:xfrm>
            <a:off x="3357554" y="928670"/>
            <a:ext cx="2571768" cy="1857388"/>
            <a:chOff x="6429388" y="214290"/>
            <a:chExt cx="2571768" cy="1857388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388" y="214290"/>
              <a:ext cx="256222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3 - Ορθογώνιο"/>
            <p:cNvSpPr/>
            <p:nvPr/>
          </p:nvSpPr>
          <p:spPr>
            <a:xfrm>
              <a:off x="6429388" y="1785926"/>
              <a:ext cx="2571768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2 </a:t>
              </a:r>
            </a:p>
          </p:txBody>
        </p:sp>
      </p:grpSp>
      <p:grpSp>
        <p:nvGrpSpPr>
          <p:cNvPr id="5" name="4 - Ομάδα"/>
          <p:cNvGrpSpPr/>
          <p:nvPr/>
        </p:nvGrpSpPr>
        <p:grpSpPr>
          <a:xfrm>
            <a:off x="3319471" y="3857628"/>
            <a:ext cx="2466975" cy="1857388"/>
            <a:chOff x="6391305" y="2214554"/>
            <a:chExt cx="2466975" cy="1857388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91305" y="2214554"/>
              <a:ext cx="2466975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- Ορθογώνιο"/>
            <p:cNvSpPr/>
            <p:nvPr/>
          </p:nvSpPr>
          <p:spPr>
            <a:xfrm>
              <a:off x="6395007" y="3786190"/>
              <a:ext cx="244582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4 </a:t>
              </a:r>
            </a:p>
          </p:txBody>
        </p:sp>
      </p:grpSp>
      <p:sp>
        <p:nvSpPr>
          <p:cNvPr id="8" name="7 - Ορθογώνιο"/>
          <p:cNvSpPr/>
          <p:nvPr/>
        </p:nvSpPr>
        <p:spPr>
          <a:xfrm>
            <a:off x="6215074" y="285728"/>
            <a:ext cx="271464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αντίσταση διπόλου γενικά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δεν είναι σταθερή</a:t>
            </a:r>
            <a:r>
              <a:rPr lang="el-GR" dirty="0"/>
              <a:t>  </a:t>
            </a:r>
          </a:p>
        </p:txBody>
      </p:sp>
      <p:grpSp>
        <p:nvGrpSpPr>
          <p:cNvPr id="9" name="8 - Ομάδα"/>
          <p:cNvGrpSpPr/>
          <p:nvPr/>
        </p:nvGrpSpPr>
        <p:grpSpPr>
          <a:xfrm>
            <a:off x="357158" y="928670"/>
            <a:ext cx="2581275" cy="1857388"/>
            <a:chOff x="285720" y="285728"/>
            <a:chExt cx="2581275" cy="1857388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5720" y="285728"/>
              <a:ext cx="2581275" cy="159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10 - Ορθογώνιο"/>
            <p:cNvSpPr/>
            <p:nvPr/>
          </p:nvSpPr>
          <p:spPr>
            <a:xfrm>
              <a:off x="285720" y="1857364"/>
              <a:ext cx="2571768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1 </a:t>
              </a:r>
            </a:p>
          </p:txBody>
        </p:sp>
      </p:grpSp>
      <p:grpSp>
        <p:nvGrpSpPr>
          <p:cNvPr id="12" name="11 - Ομάδα"/>
          <p:cNvGrpSpPr/>
          <p:nvPr/>
        </p:nvGrpSpPr>
        <p:grpSpPr>
          <a:xfrm>
            <a:off x="357158" y="3857628"/>
            <a:ext cx="2484967" cy="1857388"/>
            <a:chOff x="348691" y="2227786"/>
            <a:chExt cx="2484967" cy="1857388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7158" y="2227786"/>
              <a:ext cx="2476500" cy="156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13 - Ορθογώνιο"/>
            <p:cNvSpPr/>
            <p:nvPr/>
          </p:nvSpPr>
          <p:spPr>
            <a:xfrm>
              <a:off x="348691" y="3799422"/>
              <a:ext cx="248339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Εικόνα 3 </a:t>
              </a:r>
            </a:p>
          </p:txBody>
        </p:sp>
      </p:grpSp>
      <p:sp>
        <p:nvSpPr>
          <p:cNvPr id="15" name="14 - Στρογγυλεμένο ορθογώνιο"/>
          <p:cNvSpPr/>
          <p:nvPr/>
        </p:nvSpPr>
        <p:spPr>
          <a:xfrm>
            <a:off x="214282" y="214290"/>
            <a:ext cx="5715040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Είναι σταθερή η αντίσταση ενός συγκεκριμένου δίπολου; </a:t>
            </a:r>
          </a:p>
        </p:txBody>
      </p:sp>
      <p:sp>
        <p:nvSpPr>
          <p:cNvPr id="32" name="31 - Επεξήγηση με επάνω βέλος"/>
          <p:cNvSpPr/>
          <p:nvPr/>
        </p:nvSpPr>
        <p:spPr>
          <a:xfrm>
            <a:off x="6429388" y="1214422"/>
            <a:ext cx="2428892" cy="1285884"/>
          </a:xfrm>
          <a:prstGeom prst="upArrowCallout">
            <a:avLst>
              <a:gd name="adj1" fmla="val 15782"/>
              <a:gd name="adj2" fmla="val 15124"/>
              <a:gd name="adj3" fmla="val 15782"/>
              <a:gd name="adj4" fmla="val 7024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Με την αύξηση της τάσης παρατηρούμε αύξηση της αντίστασης</a:t>
            </a:r>
          </a:p>
        </p:txBody>
      </p:sp>
      <p:sp>
        <p:nvSpPr>
          <p:cNvPr id="35" name="34 - Στρογγυλεμένο ορθογώνιο"/>
          <p:cNvSpPr/>
          <p:nvPr/>
        </p:nvSpPr>
        <p:spPr>
          <a:xfrm>
            <a:off x="6357950" y="3074090"/>
            <a:ext cx="2643206" cy="6429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Με την αύξηση της τάσης αυξάνεται το ρεύμα</a:t>
            </a:r>
          </a:p>
        </p:txBody>
      </p:sp>
      <p:sp>
        <p:nvSpPr>
          <p:cNvPr id="36" name="35 - Στρογγυλεμένο ορθογώνιο"/>
          <p:cNvSpPr/>
          <p:nvPr/>
        </p:nvSpPr>
        <p:spPr>
          <a:xfrm>
            <a:off x="6357950" y="4302216"/>
            <a:ext cx="2500330" cy="11430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Με την αύξηση του ρεύματος αυξάνεται η θερμοκρασία των καταναλωτών</a:t>
            </a:r>
          </a:p>
        </p:txBody>
      </p:sp>
      <p:sp>
        <p:nvSpPr>
          <p:cNvPr id="37" name="36 - Βέλος προς τα κάτω"/>
          <p:cNvSpPr/>
          <p:nvPr/>
        </p:nvSpPr>
        <p:spPr>
          <a:xfrm>
            <a:off x="7500958" y="2639762"/>
            <a:ext cx="214314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Βέλος προς τα κάτω"/>
          <p:cNvSpPr/>
          <p:nvPr/>
        </p:nvSpPr>
        <p:spPr>
          <a:xfrm>
            <a:off x="7572396" y="3863898"/>
            <a:ext cx="214314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Ορθογώνιο"/>
          <p:cNvSpPr/>
          <p:nvPr/>
        </p:nvSpPr>
        <p:spPr>
          <a:xfrm>
            <a:off x="6429388" y="5643578"/>
            <a:ext cx="2428892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αντίσταση του διπόλου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εξαρτάται από τη θερμοκρασία</a:t>
            </a:r>
            <a:endParaRPr lang="el-GR" b="1" dirty="0"/>
          </a:p>
        </p:txBody>
      </p:sp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55B5FC1B-933C-4D5F-83DC-2D467A7510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63840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2F146B37-EF33-467A-99C4-123B123921F7}"/>
              </a:ext>
            </a:extLst>
          </p:cNvPr>
          <p:cNvGrpSpPr/>
          <p:nvPr/>
        </p:nvGrpSpPr>
        <p:grpSpPr>
          <a:xfrm>
            <a:off x="214282" y="3000372"/>
            <a:ext cx="2857520" cy="642942"/>
            <a:chOff x="214282" y="3000372"/>
            <a:chExt cx="2857520" cy="642942"/>
          </a:xfrm>
        </p:grpSpPr>
        <p:sp>
          <p:nvSpPr>
            <p:cNvPr id="18" name="17 - Στρογγυλεμένο ορθογώνιο"/>
            <p:cNvSpPr/>
            <p:nvPr/>
          </p:nvSpPr>
          <p:spPr>
            <a:xfrm>
              <a:off x="214282" y="3000372"/>
              <a:ext cx="2857520" cy="6429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aphicFrame>
          <p:nvGraphicFramePr>
            <p:cNvPr id="25" name="Αντικείμενο 24">
              <a:extLst>
                <a:ext uri="{FF2B5EF4-FFF2-40B4-BE49-F238E27FC236}">
                  <a16:creationId xmlns:a16="http://schemas.microsoft.com/office/drawing/2014/main" id="{B34D1B50-1408-4A4E-9C29-F07DA2A0FF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0101643"/>
                </p:ext>
              </p:extLst>
            </p:nvPr>
          </p:nvGraphicFramePr>
          <p:xfrm>
            <a:off x="287338" y="3108370"/>
            <a:ext cx="27559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55800" imgH="431640" progId="Equation.DSMT4">
                    <p:embed/>
                  </p:oleObj>
                </mc:Choice>
                <mc:Fallback>
                  <p:oleObj name="Equation" r:id="rId10" imgW="275580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87338" y="3108370"/>
                          <a:ext cx="27559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Ομάδα 30">
            <a:extLst>
              <a:ext uri="{FF2B5EF4-FFF2-40B4-BE49-F238E27FC236}">
                <a16:creationId xmlns:a16="http://schemas.microsoft.com/office/drawing/2014/main" id="{C90708C5-3425-482D-AC83-1C319B5BACAE}"/>
              </a:ext>
            </a:extLst>
          </p:cNvPr>
          <p:cNvGrpSpPr/>
          <p:nvPr/>
        </p:nvGrpSpPr>
        <p:grpSpPr>
          <a:xfrm>
            <a:off x="3143240" y="3000372"/>
            <a:ext cx="3071834" cy="642942"/>
            <a:chOff x="3143240" y="3000372"/>
            <a:chExt cx="3071834" cy="642942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3143240" y="3000372"/>
              <a:ext cx="3071834" cy="6429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aphicFrame>
          <p:nvGraphicFramePr>
            <p:cNvPr id="40" name="Αντικείμενο 39">
              <a:extLst>
                <a:ext uri="{FF2B5EF4-FFF2-40B4-BE49-F238E27FC236}">
                  <a16:creationId xmlns:a16="http://schemas.microsoft.com/office/drawing/2014/main" id="{AA82D0D7-A0D9-40F4-8773-5B78E0CA54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1527107"/>
                </p:ext>
              </p:extLst>
            </p:nvPr>
          </p:nvGraphicFramePr>
          <p:xfrm>
            <a:off x="3171676" y="3108370"/>
            <a:ext cx="29845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984400" imgH="431640" progId="Equation.DSMT4">
                    <p:embed/>
                  </p:oleObj>
                </mc:Choice>
                <mc:Fallback>
                  <p:oleObj name="Equation" r:id="rId12" imgW="2984400" imgH="431640" progId="Equation.DSMT4">
                    <p:embed/>
                    <p:pic>
                      <p:nvPicPr>
                        <p:cNvPr id="25" name="Αντικείμενο 24">
                          <a:extLst>
                            <a:ext uri="{FF2B5EF4-FFF2-40B4-BE49-F238E27FC236}">
                              <a16:creationId xmlns:a16="http://schemas.microsoft.com/office/drawing/2014/main" id="{B34D1B50-1408-4A4E-9C29-F07DA2A0FF3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71676" y="3108370"/>
                          <a:ext cx="29845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Ομάδα 43">
            <a:extLst>
              <a:ext uri="{FF2B5EF4-FFF2-40B4-BE49-F238E27FC236}">
                <a16:creationId xmlns:a16="http://schemas.microsoft.com/office/drawing/2014/main" id="{D5D38708-1A17-49A0-B5F0-ABA6CDE4989D}"/>
              </a:ext>
            </a:extLst>
          </p:cNvPr>
          <p:cNvGrpSpPr/>
          <p:nvPr/>
        </p:nvGrpSpPr>
        <p:grpSpPr>
          <a:xfrm>
            <a:off x="214282" y="5929330"/>
            <a:ext cx="2857520" cy="642942"/>
            <a:chOff x="214282" y="5929330"/>
            <a:chExt cx="2857520" cy="642942"/>
          </a:xfrm>
        </p:grpSpPr>
        <p:sp>
          <p:nvSpPr>
            <p:cNvPr id="27" name="26 - Στρογγυλεμένο ορθογώνιο"/>
            <p:cNvSpPr/>
            <p:nvPr/>
          </p:nvSpPr>
          <p:spPr>
            <a:xfrm>
              <a:off x="214282" y="5929330"/>
              <a:ext cx="2857520" cy="6429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aphicFrame>
          <p:nvGraphicFramePr>
            <p:cNvPr id="41" name="Αντικείμενο 40">
              <a:extLst>
                <a:ext uri="{FF2B5EF4-FFF2-40B4-BE49-F238E27FC236}">
                  <a16:creationId xmlns:a16="http://schemas.microsoft.com/office/drawing/2014/main" id="{4C5E9996-627B-4A9F-8454-8FF8E2B239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6287350"/>
                </p:ext>
              </p:extLst>
            </p:nvPr>
          </p:nvGraphicFramePr>
          <p:xfrm>
            <a:off x="295275" y="6038806"/>
            <a:ext cx="26670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666880" imgH="431640" progId="Equation.DSMT4">
                    <p:embed/>
                  </p:oleObj>
                </mc:Choice>
                <mc:Fallback>
                  <p:oleObj name="Equation" r:id="rId14" imgW="2666880" imgH="431640" progId="Equation.DSMT4">
                    <p:embed/>
                    <p:pic>
                      <p:nvPicPr>
                        <p:cNvPr id="25" name="Αντικείμενο 24">
                          <a:extLst>
                            <a:ext uri="{FF2B5EF4-FFF2-40B4-BE49-F238E27FC236}">
                              <a16:creationId xmlns:a16="http://schemas.microsoft.com/office/drawing/2014/main" id="{B34D1B50-1408-4A4E-9C29-F07DA2A0FF3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5275" y="6038806"/>
                          <a:ext cx="26670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Ομάδα 44">
            <a:extLst>
              <a:ext uri="{FF2B5EF4-FFF2-40B4-BE49-F238E27FC236}">
                <a16:creationId xmlns:a16="http://schemas.microsoft.com/office/drawing/2014/main" id="{1D9326D4-0833-444B-9242-E03CD587D19B}"/>
              </a:ext>
            </a:extLst>
          </p:cNvPr>
          <p:cNvGrpSpPr/>
          <p:nvPr/>
        </p:nvGrpSpPr>
        <p:grpSpPr>
          <a:xfrm>
            <a:off x="3143240" y="5929330"/>
            <a:ext cx="2857520" cy="642942"/>
            <a:chOff x="3143240" y="5929330"/>
            <a:chExt cx="2857520" cy="642942"/>
          </a:xfrm>
        </p:grpSpPr>
        <p:sp>
          <p:nvSpPr>
            <p:cNvPr id="30" name="29 - Στρογγυλεμένο ορθογώνιο"/>
            <p:cNvSpPr/>
            <p:nvPr/>
          </p:nvSpPr>
          <p:spPr>
            <a:xfrm>
              <a:off x="3143240" y="5929330"/>
              <a:ext cx="2857520" cy="6429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aphicFrame>
          <p:nvGraphicFramePr>
            <p:cNvPr id="43" name="Αντικείμενο 42">
              <a:extLst>
                <a:ext uri="{FF2B5EF4-FFF2-40B4-BE49-F238E27FC236}">
                  <a16:creationId xmlns:a16="http://schemas.microsoft.com/office/drawing/2014/main" id="{400299D8-ACAE-445A-A527-4D06913BF45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432577"/>
                </p:ext>
              </p:extLst>
            </p:nvPr>
          </p:nvGraphicFramePr>
          <p:xfrm>
            <a:off x="3213100" y="6043613"/>
            <a:ext cx="27178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717640" imgH="431640" progId="Equation.DSMT4">
                    <p:embed/>
                  </p:oleObj>
                </mc:Choice>
                <mc:Fallback>
                  <p:oleObj name="Equation" r:id="rId16" imgW="2717640" imgH="431640" progId="Equation.DSMT4">
                    <p:embed/>
                    <p:pic>
                      <p:nvPicPr>
                        <p:cNvPr id="25" name="Αντικείμενο 24">
                          <a:extLst>
                            <a:ext uri="{FF2B5EF4-FFF2-40B4-BE49-F238E27FC236}">
                              <a16:creationId xmlns:a16="http://schemas.microsoft.com/office/drawing/2014/main" id="{B34D1B50-1408-4A4E-9C29-F07DA2A0FF3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213100" y="6043613"/>
                          <a:ext cx="27178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B355F12-8DF9-49E6-ABD1-FF986191E450}"/>
              </a:ext>
            </a:extLst>
          </p:cNvPr>
          <p:cNvSpPr/>
          <p:nvPr/>
        </p:nvSpPr>
        <p:spPr>
          <a:xfrm>
            <a:off x="310005" y="282878"/>
            <a:ext cx="5688632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Υπάρχουν δίπολα που είναι </a:t>
            </a:r>
            <a:r>
              <a:rPr lang="el-GR" b="1" dirty="0"/>
              <a:t>σταθερή</a:t>
            </a:r>
            <a:r>
              <a:rPr lang="el-GR" dirty="0"/>
              <a:t> ή αντίστασή τους;</a:t>
            </a:r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3198C645-1C06-41CB-9271-1243B3423CA7}"/>
              </a:ext>
            </a:extLst>
          </p:cNvPr>
          <p:cNvGrpSpPr/>
          <p:nvPr/>
        </p:nvGrpSpPr>
        <p:grpSpPr>
          <a:xfrm>
            <a:off x="323528" y="980728"/>
            <a:ext cx="4048403" cy="2456363"/>
            <a:chOff x="395537" y="1340768"/>
            <a:chExt cx="4048403" cy="2456363"/>
          </a:xfrm>
        </p:grpSpPr>
        <p:grpSp>
          <p:nvGrpSpPr>
            <p:cNvPr id="6" name="32 - Ομάδα">
              <a:extLst>
                <a:ext uri="{FF2B5EF4-FFF2-40B4-BE49-F238E27FC236}">
                  <a16:creationId xmlns:a16="http://schemas.microsoft.com/office/drawing/2014/main" id="{E6044466-C1C9-4BF0-B066-CAAE680E4B4C}"/>
                </a:ext>
              </a:extLst>
            </p:cNvPr>
            <p:cNvGrpSpPr/>
            <p:nvPr/>
          </p:nvGrpSpPr>
          <p:grpSpPr>
            <a:xfrm rot="16200000">
              <a:off x="34584" y="2552132"/>
              <a:ext cx="1158438" cy="436532"/>
              <a:chOff x="785798" y="3357541"/>
              <a:chExt cx="1857374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5" name="27 - Ευθεία γραμμή σύνδεσης">
                <a:extLst>
                  <a:ext uri="{FF2B5EF4-FFF2-40B4-BE49-F238E27FC236}">
                    <a16:creationId xmlns:a16="http://schemas.microsoft.com/office/drawing/2014/main" id="{26B91AA0-935E-4409-BB41-1DAE134214B3}"/>
                  </a:ext>
                </a:extLst>
              </p:cNvPr>
              <p:cNvCxnSpPr>
                <a:cxnSpLocks/>
                <a:endCxn id="27" idx="2"/>
              </p:cNvCxnSpPr>
              <p:nvPr/>
            </p:nvCxnSpPr>
            <p:spPr>
              <a:xfrm rot="5400000" flipV="1">
                <a:off x="1067226" y="3424684"/>
                <a:ext cx="8624" cy="571508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28 - Ευθεία γραμμή σύνδεσης">
                <a:extLst>
                  <a:ext uri="{FF2B5EF4-FFF2-40B4-BE49-F238E27FC236}">
                    <a16:creationId xmlns:a16="http://schemas.microsoft.com/office/drawing/2014/main" id="{B8C024E1-C666-4684-90D3-2CA179419B98}"/>
                  </a:ext>
                </a:extLst>
              </p:cNvPr>
              <p:cNvCxnSpPr>
                <a:cxnSpLocks/>
                <a:stCxn id="27" idx="6"/>
              </p:cNvCxnSpPr>
              <p:nvPr/>
            </p:nvCxnSpPr>
            <p:spPr>
              <a:xfrm rot="5400000" flipH="1" flipV="1">
                <a:off x="2353112" y="3424690"/>
                <a:ext cx="8621" cy="571499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31 - Έλλειψη">
                <a:extLst>
                  <a:ext uri="{FF2B5EF4-FFF2-40B4-BE49-F238E27FC236}">
                    <a16:creationId xmlns:a16="http://schemas.microsoft.com/office/drawing/2014/main" id="{F988DD91-4FC3-4605-B30F-6F36E5C36D73}"/>
                  </a:ext>
                </a:extLst>
              </p:cNvPr>
              <p:cNvSpPr/>
              <p:nvPr/>
            </p:nvSpPr>
            <p:spPr>
              <a:xfrm>
                <a:off x="1357305" y="3357541"/>
                <a:ext cx="714381" cy="71438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96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l-GR" dirty="0">
                    <a:solidFill>
                      <a:srgbClr val="002060"/>
                    </a:solidFill>
                  </a:rPr>
                  <a:t>Α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grpSp>
          <p:nvGrpSpPr>
            <p:cNvPr id="7" name="7 - Ομάδα">
              <a:extLst>
                <a:ext uri="{FF2B5EF4-FFF2-40B4-BE49-F238E27FC236}">
                  <a16:creationId xmlns:a16="http://schemas.microsoft.com/office/drawing/2014/main" id="{91829933-A24F-49EA-AE0F-5141CB708563}"/>
                </a:ext>
              </a:extLst>
            </p:cNvPr>
            <p:cNvGrpSpPr/>
            <p:nvPr/>
          </p:nvGrpSpPr>
          <p:grpSpPr>
            <a:xfrm rot="5400000">
              <a:off x="3884939" y="2715864"/>
              <a:ext cx="1024780" cy="93222"/>
              <a:chOff x="642910" y="2051761"/>
              <a:chExt cx="1643074" cy="152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1" name="10 - Ευθεία γραμμή σύνδεσης">
                <a:extLst>
                  <a:ext uri="{FF2B5EF4-FFF2-40B4-BE49-F238E27FC236}">
                    <a16:creationId xmlns:a16="http://schemas.microsoft.com/office/drawing/2014/main" id="{82BD54E9-89FA-4F26-B39D-B62C4CB10474}"/>
                  </a:ext>
                </a:extLst>
              </p:cNvPr>
              <p:cNvCxnSpPr/>
              <p:nvPr/>
            </p:nvCxnSpPr>
            <p:spPr>
              <a:xfrm>
                <a:off x="64291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12 - Ευθεία γραμμή σύνδεσης">
                <a:extLst>
                  <a:ext uri="{FF2B5EF4-FFF2-40B4-BE49-F238E27FC236}">
                    <a16:creationId xmlns:a16="http://schemas.microsoft.com/office/drawing/2014/main" id="{EAEDA5E7-F2DA-4B04-80F7-3E27BB43072B}"/>
                  </a:ext>
                </a:extLst>
              </p:cNvPr>
              <p:cNvCxnSpPr/>
              <p:nvPr/>
            </p:nvCxnSpPr>
            <p:spPr>
              <a:xfrm>
                <a:off x="1714480" y="2143116"/>
                <a:ext cx="571504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15 - Ευθεία γραμμή σύνδεσης">
                <a:extLst>
                  <a:ext uri="{FF2B5EF4-FFF2-40B4-BE49-F238E27FC236}">
                    <a16:creationId xmlns:a16="http://schemas.microsoft.com/office/drawing/2014/main" id="{BBDD6CB4-CAE7-4BBE-8949-0FE5C0512F7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430165" y="1827305"/>
                <a:ext cx="91272" cy="540184"/>
              </a:xfrm>
              <a:prstGeom prst="line">
                <a:avLst/>
              </a:prstGeom>
              <a:ln w="31750">
                <a:solidFill>
                  <a:srgbClr val="C00000"/>
                </a:solidFill>
                <a:tailEnd type="none" w="sm" len="sm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17 - Ισοσκελές τρίγωνο">
                <a:extLst>
                  <a:ext uri="{FF2B5EF4-FFF2-40B4-BE49-F238E27FC236}">
                    <a16:creationId xmlns:a16="http://schemas.microsoft.com/office/drawing/2014/main" id="{DF77F159-3478-4299-A2DC-F4B3227B6E83}"/>
                  </a:ext>
                </a:extLst>
              </p:cNvPr>
              <p:cNvSpPr/>
              <p:nvPr/>
            </p:nvSpPr>
            <p:spPr>
              <a:xfrm rot="10191333">
                <a:off x="1583023" y="2083491"/>
                <a:ext cx="190879" cy="120827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</p:grpSp>
        <p:sp>
          <p:nvSpPr>
            <p:cNvPr id="8" name="8 - Ελεύθερη σχεδίαση">
              <a:extLst>
                <a:ext uri="{FF2B5EF4-FFF2-40B4-BE49-F238E27FC236}">
                  <a16:creationId xmlns:a16="http://schemas.microsoft.com/office/drawing/2014/main" id="{7EB368C0-F3B1-4199-A2FB-540A20C6ED57}"/>
                </a:ext>
              </a:extLst>
            </p:cNvPr>
            <p:cNvSpPr/>
            <p:nvPr/>
          </p:nvSpPr>
          <p:spPr>
            <a:xfrm>
              <a:off x="1693899" y="1340768"/>
              <a:ext cx="1592698" cy="196506"/>
            </a:xfrm>
            <a:custGeom>
              <a:avLst/>
              <a:gdLst>
                <a:gd name="connsiteX0" fmla="*/ 0 w 2049518"/>
                <a:gd name="connsiteY0" fmla="*/ 157655 h 262758"/>
                <a:gd name="connsiteX1" fmla="*/ 430924 w 2049518"/>
                <a:gd name="connsiteY1" fmla="*/ 157655 h 262758"/>
                <a:gd name="connsiteX2" fmla="*/ 504497 w 2049518"/>
                <a:gd name="connsiteY2" fmla="*/ 0 h 262758"/>
                <a:gd name="connsiteX3" fmla="*/ 578069 w 2049518"/>
                <a:gd name="connsiteY3" fmla="*/ 262758 h 262758"/>
                <a:gd name="connsiteX4" fmla="*/ 641131 w 2049518"/>
                <a:gd name="connsiteY4" fmla="*/ 0 h 262758"/>
                <a:gd name="connsiteX5" fmla="*/ 714704 w 2049518"/>
                <a:gd name="connsiteY5" fmla="*/ 262758 h 262758"/>
                <a:gd name="connsiteX6" fmla="*/ 788276 w 2049518"/>
                <a:gd name="connsiteY6" fmla="*/ 0 h 262758"/>
                <a:gd name="connsiteX7" fmla="*/ 851338 w 2049518"/>
                <a:gd name="connsiteY7" fmla="*/ 252248 h 262758"/>
                <a:gd name="connsiteX8" fmla="*/ 935421 w 2049518"/>
                <a:gd name="connsiteY8" fmla="*/ 0 h 262758"/>
                <a:gd name="connsiteX9" fmla="*/ 998483 w 2049518"/>
                <a:gd name="connsiteY9" fmla="*/ 241738 h 262758"/>
                <a:gd name="connsiteX10" fmla="*/ 1072056 w 2049518"/>
                <a:gd name="connsiteY10" fmla="*/ 0 h 262758"/>
                <a:gd name="connsiteX11" fmla="*/ 1145628 w 2049518"/>
                <a:gd name="connsiteY11" fmla="*/ 252248 h 262758"/>
                <a:gd name="connsiteX12" fmla="*/ 1208690 w 2049518"/>
                <a:gd name="connsiteY12" fmla="*/ 0 h 262758"/>
                <a:gd name="connsiteX13" fmla="*/ 1282262 w 2049518"/>
                <a:gd name="connsiteY13" fmla="*/ 241738 h 262758"/>
                <a:gd name="connsiteX14" fmla="*/ 1345324 w 2049518"/>
                <a:gd name="connsiteY14" fmla="*/ 0 h 262758"/>
                <a:gd name="connsiteX15" fmla="*/ 1418897 w 2049518"/>
                <a:gd name="connsiteY15" fmla="*/ 241738 h 262758"/>
                <a:gd name="connsiteX16" fmla="*/ 1481959 w 2049518"/>
                <a:gd name="connsiteY16" fmla="*/ 0 h 262758"/>
                <a:gd name="connsiteX17" fmla="*/ 1555531 w 2049518"/>
                <a:gd name="connsiteY17" fmla="*/ 241738 h 262758"/>
                <a:gd name="connsiteX18" fmla="*/ 1629104 w 2049518"/>
                <a:gd name="connsiteY18" fmla="*/ 94593 h 262758"/>
                <a:gd name="connsiteX19" fmla="*/ 2049518 w 2049518"/>
                <a:gd name="connsiteY19" fmla="*/ 94593 h 262758"/>
                <a:gd name="connsiteX20" fmla="*/ 2039007 w 2049518"/>
                <a:gd name="connsiteY20" fmla="*/ 94593 h 26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49518" h="262758">
                  <a:moveTo>
                    <a:pt x="0" y="157655"/>
                  </a:moveTo>
                  <a:lnTo>
                    <a:pt x="430924" y="157655"/>
                  </a:lnTo>
                  <a:lnTo>
                    <a:pt x="504497" y="0"/>
                  </a:lnTo>
                  <a:lnTo>
                    <a:pt x="578069" y="262758"/>
                  </a:lnTo>
                  <a:lnTo>
                    <a:pt x="641131" y="0"/>
                  </a:lnTo>
                  <a:lnTo>
                    <a:pt x="714704" y="262758"/>
                  </a:lnTo>
                  <a:lnTo>
                    <a:pt x="788276" y="0"/>
                  </a:lnTo>
                  <a:lnTo>
                    <a:pt x="851338" y="252248"/>
                  </a:lnTo>
                  <a:lnTo>
                    <a:pt x="935421" y="0"/>
                  </a:lnTo>
                  <a:lnTo>
                    <a:pt x="998483" y="241738"/>
                  </a:lnTo>
                  <a:lnTo>
                    <a:pt x="1072056" y="0"/>
                  </a:lnTo>
                  <a:lnTo>
                    <a:pt x="1145628" y="252248"/>
                  </a:lnTo>
                  <a:lnTo>
                    <a:pt x="1208690" y="0"/>
                  </a:lnTo>
                  <a:lnTo>
                    <a:pt x="1282262" y="241738"/>
                  </a:lnTo>
                  <a:lnTo>
                    <a:pt x="1345324" y="0"/>
                  </a:lnTo>
                  <a:lnTo>
                    <a:pt x="1418897" y="241738"/>
                  </a:lnTo>
                  <a:lnTo>
                    <a:pt x="1481959" y="0"/>
                  </a:lnTo>
                  <a:lnTo>
                    <a:pt x="1555531" y="241738"/>
                  </a:lnTo>
                  <a:lnTo>
                    <a:pt x="1629104" y="94593"/>
                  </a:lnTo>
                  <a:lnTo>
                    <a:pt x="2049518" y="94593"/>
                  </a:lnTo>
                  <a:lnTo>
                    <a:pt x="2039007" y="94593"/>
                  </a:lnTo>
                </a:path>
              </a:pathLst>
            </a:custGeom>
            <a:ln w="31750" cap="flat">
              <a:solidFill>
                <a:srgbClr val="C00000"/>
              </a:solidFill>
              <a:bevel/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9" name="33 - Ομάδα">
              <a:extLst>
                <a:ext uri="{FF2B5EF4-FFF2-40B4-BE49-F238E27FC236}">
                  <a16:creationId xmlns:a16="http://schemas.microsoft.com/office/drawing/2014/main" id="{137424DF-5063-494D-8C59-CC14CB0B2A50}"/>
                </a:ext>
              </a:extLst>
            </p:cNvPr>
            <p:cNvGrpSpPr/>
            <p:nvPr/>
          </p:nvGrpSpPr>
          <p:grpSpPr>
            <a:xfrm>
              <a:off x="1689743" y="1423057"/>
              <a:ext cx="1595512" cy="869815"/>
              <a:chOff x="359094" y="2934583"/>
              <a:chExt cx="2611038" cy="13946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8" name="34 - Ευθεία γραμμή σύνδεσης">
                <a:extLst>
                  <a:ext uri="{FF2B5EF4-FFF2-40B4-BE49-F238E27FC236}">
                    <a16:creationId xmlns:a16="http://schemas.microsoft.com/office/drawing/2014/main" id="{B714B4DD-11A8-473E-B077-3BDDFBD4044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343176" y="2963198"/>
                <a:ext cx="909928" cy="878093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head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35 - Ευθεία γραμμή σύνδεσης">
                <a:extLst>
                  <a:ext uri="{FF2B5EF4-FFF2-40B4-BE49-F238E27FC236}">
                    <a16:creationId xmlns:a16="http://schemas.microsoft.com/office/drawing/2014/main" id="{D6CA51A2-08F7-40F7-AD53-0CE3D07CE4C3}"/>
                  </a:ext>
                </a:extLst>
              </p:cNvPr>
              <p:cNvCxnSpPr>
                <a:cxnSpLocks/>
                <a:stCxn id="20" idx="6"/>
              </p:cNvCxnSpPr>
              <p:nvPr/>
            </p:nvCxnSpPr>
            <p:spPr>
              <a:xfrm flipV="1">
                <a:off x="2172441" y="2934583"/>
                <a:ext cx="797691" cy="922625"/>
              </a:xfrm>
              <a:prstGeom prst="bentConnector2">
                <a:avLst/>
              </a:prstGeom>
              <a:ln w="31750">
                <a:solidFill>
                  <a:srgbClr val="C00000"/>
                </a:solidFill>
                <a:tailEnd type="oval" w="lg" len="lg"/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36 - Έλλειψη">
                <a:extLst>
                  <a:ext uri="{FF2B5EF4-FFF2-40B4-BE49-F238E27FC236}">
                    <a16:creationId xmlns:a16="http://schemas.microsoft.com/office/drawing/2014/main" id="{B4AC2AE4-E4EE-4758-8AFA-924C38551190}"/>
                  </a:ext>
                </a:extLst>
              </p:cNvPr>
              <p:cNvSpPr/>
              <p:nvPr/>
            </p:nvSpPr>
            <p:spPr>
              <a:xfrm>
                <a:off x="1237183" y="3385220"/>
                <a:ext cx="935259" cy="94397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</a:rPr>
                  <a:t>V</a:t>
                </a:r>
                <a:r>
                  <a:rPr lang="el-GR" baseline="-25000" dirty="0">
                    <a:solidFill>
                      <a:srgbClr val="002060"/>
                    </a:solidFill>
                  </a:rPr>
                  <a:t>1</a:t>
                </a:r>
              </a:p>
            </p:txBody>
          </p:sp>
        </p:grpSp>
        <p:cxnSp>
          <p:nvCxnSpPr>
            <p:cNvPr id="11" name="Γραμμή σύνδεσης: Γωνιώδης 10">
              <a:extLst>
                <a:ext uri="{FF2B5EF4-FFF2-40B4-BE49-F238E27FC236}">
                  <a16:creationId xmlns:a16="http://schemas.microsoft.com/office/drawing/2014/main" id="{EAB5C9AA-B305-411E-990E-A9784CB5F214}"/>
                </a:ext>
              </a:extLst>
            </p:cNvPr>
            <p:cNvCxnSpPr/>
            <p:nvPr/>
          </p:nvCxnSpPr>
          <p:spPr>
            <a:xfrm>
              <a:off x="608534" y="3349614"/>
              <a:ext cx="1571488" cy="442138"/>
            </a:xfrm>
            <a:prstGeom prst="bentConnector3">
              <a:avLst>
                <a:gd name="adj1" fmla="val -79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Γραμμή σύνδεσης: Γωνιώδης 11">
              <a:extLst>
                <a:ext uri="{FF2B5EF4-FFF2-40B4-BE49-F238E27FC236}">
                  <a16:creationId xmlns:a16="http://schemas.microsoft.com/office/drawing/2014/main" id="{BBB0420F-AEDF-4F45-848B-CAA031143436}"/>
                </a:ext>
              </a:extLst>
            </p:cNvPr>
            <p:cNvCxnSpPr/>
            <p:nvPr/>
          </p:nvCxnSpPr>
          <p:spPr>
            <a:xfrm rot="10800000" flipV="1">
              <a:off x="608534" y="1439802"/>
              <a:ext cx="1083805" cy="751364"/>
            </a:xfrm>
            <a:prstGeom prst="bentConnector3">
              <a:avLst>
                <a:gd name="adj1" fmla="val 100103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Γραμμή σύνδεσης: Γωνιώδης 12">
              <a:extLst>
                <a:ext uri="{FF2B5EF4-FFF2-40B4-BE49-F238E27FC236}">
                  <a16:creationId xmlns:a16="http://schemas.microsoft.com/office/drawing/2014/main" id="{93093C2C-0987-4245-B976-28D0286D1F81}"/>
                </a:ext>
              </a:extLst>
            </p:cNvPr>
            <p:cNvCxnSpPr>
              <a:cxnSpLocks/>
              <a:endCxn id="8" idx="20"/>
            </p:cNvCxnSpPr>
            <p:nvPr/>
          </p:nvCxnSpPr>
          <p:spPr>
            <a:xfrm rot="10800000">
              <a:off x="3278429" y="1411511"/>
              <a:ext cx="1104416" cy="838573"/>
            </a:xfrm>
            <a:prstGeom prst="bentConnector3">
              <a:avLst>
                <a:gd name="adj1" fmla="val 444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Γραμμή σύνδεσης: Γωνιώδης 13">
              <a:extLst>
                <a:ext uri="{FF2B5EF4-FFF2-40B4-BE49-F238E27FC236}">
                  <a16:creationId xmlns:a16="http://schemas.microsoft.com/office/drawing/2014/main" id="{0C79721F-8B65-4A2D-B576-C977998E0E61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13646" y="3282780"/>
              <a:ext cx="1374467" cy="514351"/>
            </a:xfrm>
            <a:prstGeom prst="bentConnector3">
              <a:avLst>
                <a:gd name="adj1" fmla="val 186"/>
              </a:avLst>
            </a:prstGeom>
            <a:ln w="38100">
              <a:solidFill>
                <a:srgbClr val="996633"/>
              </a:solidFill>
              <a:headEnd type="oval" w="lg" len="lg"/>
              <a:tailEnd type="oval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25 - Ομάδα">
            <a:extLst>
              <a:ext uri="{FF2B5EF4-FFF2-40B4-BE49-F238E27FC236}">
                <a16:creationId xmlns:a16="http://schemas.microsoft.com/office/drawing/2014/main" id="{EEDA9A52-6930-4C7E-8E4D-82AB3DFA8451}"/>
              </a:ext>
            </a:extLst>
          </p:cNvPr>
          <p:cNvGrpSpPr/>
          <p:nvPr/>
        </p:nvGrpSpPr>
        <p:grpSpPr>
          <a:xfrm>
            <a:off x="549132" y="4015354"/>
            <a:ext cx="829406" cy="356447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3" name="11 - Ευθεία γραμμή σύνδεσης">
              <a:extLst>
                <a:ext uri="{FF2B5EF4-FFF2-40B4-BE49-F238E27FC236}">
                  <a16:creationId xmlns:a16="http://schemas.microsoft.com/office/drawing/2014/main" id="{EC388C65-C1CB-4016-A70F-1774DB542248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000066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14 - Ευθεία γραμμή σύνδεσης">
              <a:extLst>
                <a:ext uri="{FF2B5EF4-FFF2-40B4-BE49-F238E27FC236}">
                  <a16:creationId xmlns:a16="http://schemas.microsoft.com/office/drawing/2014/main" id="{1BF0AC92-E5CF-4519-A3E3-E0A995796559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000066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18 - Ευθεία γραμμή σύνδεσης">
              <a:extLst>
                <a:ext uri="{FF2B5EF4-FFF2-40B4-BE49-F238E27FC236}">
                  <a16:creationId xmlns:a16="http://schemas.microsoft.com/office/drawing/2014/main" id="{602A7301-E870-4A76-8501-370647FF9B09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0000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20 - Ευθεία γραμμή σύνδεσης">
              <a:extLst>
                <a:ext uri="{FF2B5EF4-FFF2-40B4-BE49-F238E27FC236}">
                  <a16:creationId xmlns:a16="http://schemas.microsoft.com/office/drawing/2014/main" id="{3B8FA9A0-480D-4C19-ACB2-A6FB1F6A2128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0000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25 - Ομάδα">
            <a:extLst>
              <a:ext uri="{FF2B5EF4-FFF2-40B4-BE49-F238E27FC236}">
                <a16:creationId xmlns:a16="http://schemas.microsoft.com/office/drawing/2014/main" id="{DA5DFBE5-0A21-45C7-88E9-42FE72B2064A}"/>
              </a:ext>
            </a:extLst>
          </p:cNvPr>
          <p:cNvGrpSpPr/>
          <p:nvPr/>
        </p:nvGrpSpPr>
        <p:grpSpPr>
          <a:xfrm>
            <a:off x="549132" y="4482169"/>
            <a:ext cx="829393" cy="356448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8" name="11 - Ευθεία γραμμή σύνδεσης">
              <a:extLst>
                <a:ext uri="{FF2B5EF4-FFF2-40B4-BE49-F238E27FC236}">
                  <a16:creationId xmlns:a16="http://schemas.microsoft.com/office/drawing/2014/main" id="{6796823B-5AF0-4068-A517-83B8D0AA0DAA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660066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14 - Ευθεία γραμμή σύνδεσης">
              <a:extLst>
                <a:ext uri="{FF2B5EF4-FFF2-40B4-BE49-F238E27FC236}">
                  <a16:creationId xmlns:a16="http://schemas.microsoft.com/office/drawing/2014/main" id="{9E8547B3-87DB-4FD9-8BE6-DA667BBE7963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660066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18 - Ευθεία γραμμή σύνδεσης">
              <a:extLst>
                <a:ext uri="{FF2B5EF4-FFF2-40B4-BE49-F238E27FC236}">
                  <a16:creationId xmlns:a16="http://schemas.microsoft.com/office/drawing/2014/main" id="{0072D2BB-995F-4887-994B-1B1317A6D8E8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6600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20 - Ευθεία γραμμή σύνδεσης">
              <a:extLst>
                <a:ext uri="{FF2B5EF4-FFF2-40B4-BE49-F238E27FC236}">
                  <a16:creationId xmlns:a16="http://schemas.microsoft.com/office/drawing/2014/main" id="{B027428C-8CE5-4A71-A5B8-BA3311D510F0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6600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25 - Ομάδα">
            <a:extLst>
              <a:ext uri="{FF2B5EF4-FFF2-40B4-BE49-F238E27FC236}">
                <a16:creationId xmlns:a16="http://schemas.microsoft.com/office/drawing/2014/main" id="{2B34D164-B2A4-425D-A5AD-DC13152F547B}"/>
              </a:ext>
            </a:extLst>
          </p:cNvPr>
          <p:cNvGrpSpPr/>
          <p:nvPr/>
        </p:nvGrpSpPr>
        <p:grpSpPr>
          <a:xfrm>
            <a:off x="549132" y="5376825"/>
            <a:ext cx="829391" cy="356431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3" name="11 - Ευθεία γραμμή σύνδεσης">
              <a:extLst>
                <a:ext uri="{FF2B5EF4-FFF2-40B4-BE49-F238E27FC236}">
                  <a16:creationId xmlns:a16="http://schemas.microsoft.com/office/drawing/2014/main" id="{54FFF171-A24D-4C8D-A711-11A2C0F6CFBC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CC9900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14 - Ευθεία γραμμή σύνδεσης">
              <a:extLst>
                <a:ext uri="{FF2B5EF4-FFF2-40B4-BE49-F238E27FC236}">
                  <a16:creationId xmlns:a16="http://schemas.microsoft.com/office/drawing/2014/main" id="{87EB1A55-D1DC-451E-B3F3-A35D08C4DA4A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CC9900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18 - Ευθεία γραμμή σύνδεσης">
              <a:extLst>
                <a:ext uri="{FF2B5EF4-FFF2-40B4-BE49-F238E27FC236}">
                  <a16:creationId xmlns:a16="http://schemas.microsoft.com/office/drawing/2014/main" id="{EEF8FDEC-A52D-4482-903B-24F4950DF93A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CC9900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20 - Ευθεία γραμμή σύνδεσης">
              <a:extLst>
                <a:ext uri="{FF2B5EF4-FFF2-40B4-BE49-F238E27FC236}">
                  <a16:creationId xmlns:a16="http://schemas.microsoft.com/office/drawing/2014/main" id="{ED1902A2-0CAD-4E89-9A75-AA3DCDF39213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CC9900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25 - Ομάδα">
            <a:extLst>
              <a:ext uri="{FF2B5EF4-FFF2-40B4-BE49-F238E27FC236}">
                <a16:creationId xmlns:a16="http://schemas.microsoft.com/office/drawing/2014/main" id="{B456236D-3C69-4A0D-8CB7-0F047594E389}"/>
              </a:ext>
            </a:extLst>
          </p:cNvPr>
          <p:cNvGrpSpPr/>
          <p:nvPr/>
        </p:nvGrpSpPr>
        <p:grpSpPr>
          <a:xfrm>
            <a:off x="549132" y="4942378"/>
            <a:ext cx="829394" cy="363033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8" name="11 - Ευθεία γραμμή σύνδεσης">
              <a:extLst>
                <a:ext uri="{FF2B5EF4-FFF2-40B4-BE49-F238E27FC236}">
                  <a16:creationId xmlns:a16="http://schemas.microsoft.com/office/drawing/2014/main" id="{300DC730-3919-4D20-ACBC-2364A0CCE21C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A50021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14 - Ευθεία γραμμή σύνδεσης">
              <a:extLst>
                <a:ext uri="{FF2B5EF4-FFF2-40B4-BE49-F238E27FC236}">
                  <a16:creationId xmlns:a16="http://schemas.microsoft.com/office/drawing/2014/main" id="{E8A9D6A5-8433-4B8B-B114-75D3211A94A2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A50021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18 - Ευθεία γραμμή σύνδεσης">
              <a:extLst>
                <a:ext uri="{FF2B5EF4-FFF2-40B4-BE49-F238E27FC236}">
                  <a16:creationId xmlns:a16="http://schemas.microsoft.com/office/drawing/2014/main" id="{6ED45DF0-EA02-4245-B513-9D2FFA13586C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A5002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20 - Ευθεία γραμμή σύνδεσης">
              <a:extLst>
                <a:ext uri="{FF2B5EF4-FFF2-40B4-BE49-F238E27FC236}">
                  <a16:creationId xmlns:a16="http://schemas.microsoft.com/office/drawing/2014/main" id="{495F781A-4D28-454A-A784-858BEA4678AA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A5002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Διάγραμμα ροής: Στοιχείο τερματισμού 51">
            <a:extLst>
              <a:ext uri="{FF2B5EF4-FFF2-40B4-BE49-F238E27FC236}">
                <a16:creationId xmlns:a16="http://schemas.microsoft.com/office/drawing/2014/main" id="{41352A1D-0286-40EA-B91C-DA77903F53B8}"/>
              </a:ext>
            </a:extLst>
          </p:cNvPr>
          <p:cNvSpPr/>
          <p:nvPr/>
        </p:nvSpPr>
        <p:spPr>
          <a:xfrm>
            <a:off x="1651365" y="4049997"/>
            <a:ext cx="750653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1,5 V</a:t>
            </a:r>
            <a:endParaRPr lang="el-GR" dirty="0"/>
          </a:p>
        </p:txBody>
      </p:sp>
      <p:sp>
        <p:nvSpPr>
          <p:cNvPr id="53" name="Διάγραμμα ροής: Στοιχείο τερματισμού 52">
            <a:extLst>
              <a:ext uri="{FF2B5EF4-FFF2-40B4-BE49-F238E27FC236}">
                <a16:creationId xmlns:a16="http://schemas.microsoft.com/office/drawing/2014/main" id="{3A149C2D-6376-4394-A288-EFDBBA8B563E}"/>
              </a:ext>
            </a:extLst>
          </p:cNvPr>
          <p:cNvSpPr/>
          <p:nvPr/>
        </p:nvSpPr>
        <p:spPr>
          <a:xfrm>
            <a:off x="1661109" y="4496186"/>
            <a:ext cx="750651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V</a:t>
            </a:r>
            <a:endParaRPr lang="el-GR" dirty="0"/>
          </a:p>
        </p:txBody>
      </p:sp>
      <p:sp>
        <p:nvSpPr>
          <p:cNvPr id="54" name="Διάγραμμα ροής: Στοιχείο τερματισμού 53">
            <a:extLst>
              <a:ext uri="{FF2B5EF4-FFF2-40B4-BE49-F238E27FC236}">
                <a16:creationId xmlns:a16="http://schemas.microsoft.com/office/drawing/2014/main" id="{7CD7B767-D4BA-4F4B-B77A-A85199D02431}"/>
              </a:ext>
            </a:extLst>
          </p:cNvPr>
          <p:cNvSpPr/>
          <p:nvPr/>
        </p:nvSpPr>
        <p:spPr>
          <a:xfrm>
            <a:off x="1661111" y="4933666"/>
            <a:ext cx="740908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4,5 V</a:t>
            </a:r>
            <a:endParaRPr lang="el-GR" dirty="0"/>
          </a:p>
        </p:txBody>
      </p:sp>
      <p:sp>
        <p:nvSpPr>
          <p:cNvPr id="55" name="Διάγραμμα ροής: Στοιχείο τερματισμού 54">
            <a:extLst>
              <a:ext uri="{FF2B5EF4-FFF2-40B4-BE49-F238E27FC236}">
                <a16:creationId xmlns:a16="http://schemas.microsoft.com/office/drawing/2014/main" id="{9AC1B5E9-58C9-4244-95C0-C3B31DA80A7B}"/>
              </a:ext>
            </a:extLst>
          </p:cNvPr>
          <p:cNvSpPr/>
          <p:nvPr/>
        </p:nvSpPr>
        <p:spPr>
          <a:xfrm>
            <a:off x="1651365" y="5376001"/>
            <a:ext cx="740907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V</a:t>
            </a:r>
            <a:endParaRPr lang="el-GR" dirty="0"/>
          </a:p>
        </p:txBody>
      </p:sp>
      <p:sp>
        <p:nvSpPr>
          <p:cNvPr id="70" name="Ορθογώνιο 69">
            <a:extLst>
              <a:ext uri="{FF2B5EF4-FFF2-40B4-BE49-F238E27FC236}">
                <a16:creationId xmlns:a16="http://schemas.microsoft.com/office/drawing/2014/main" id="{25F18589-348F-4B87-86A8-8C23DE79EDD4}"/>
              </a:ext>
            </a:extLst>
          </p:cNvPr>
          <p:cNvSpPr/>
          <p:nvPr/>
        </p:nvSpPr>
        <p:spPr>
          <a:xfrm>
            <a:off x="2777821" y="2317900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1.50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57" name="Ορθογώνιο 56">
            <a:extLst>
              <a:ext uri="{FF2B5EF4-FFF2-40B4-BE49-F238E27FC236}">
                <a16:creationId xmlns:a16="http://schemas.microsoft.com/office/drawing/2014/main" id="{F69E71D1-BD6E-4F71-B47A-6F57BB04D94C}"/>
              </a:ext>
            </a:extLst>
          </p:cNvPr>
          <p:cNvSpPr/>
          <p:nvPr/>
        </p:nvSpPr>
        <p:spPr>
          <a:xfrm>
            <a:off x="1087969" y="2320087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7.50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grpSp>
        <p:nvGrpSpPr>
          <p:cNvPr id="58" name="25 - Ομάδα">
            <a:extLst>
              <a:ext uri="{FF2B5EF4-FFF2-40B4-BE49-F238E27FC236}">
                <a16:creationId xmlns:a16="http://schemas.microsoft.com/office/drawing/2014/main" id="{36AAD0E8-CE1D-42A1-B0C8-5963D4D3585E}"/>
              </a:ext>
            </a:extLst>
          </p:cNvPr>
          <p:cNvGrpSpPr/>
          <p:nvPr/>
        </p:nvGrpSpPr>
        <p:grpSpPr>
          <a:xfrm>
            <a:off x="549132" y="6240921"/>
            <a:ext cx="829391" cy="356431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9" name="11 - Ευθεία γραμμή σύνδεσης">
              <a:extLst>
                <a:ext uri="{FF2B5EF4-FFF2-40B4-BE49-F238E27FC236}">
                  <a16:creationId xmlns:a16="http://schemas.microsoft.com/office/drawing/2014/main" id="{17C909C0-E872-4D64-AD2A-D9A312A9F9A1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006666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14 - Ευθεία γραμμή σύνδεσης">
              <a:extLst>
                <a:ext uri="{FF2B5EF4-FFF2-40B4-BE49-F238E27FC236}">
                  <a16:creationId xmlns:a16="http://schemas.microsoft.com/office/drawing/2014/main" id="{A8ABCB2F-58E2-4464-B962-F208A1A09748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006666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18 - Ευθεία γραμμή σύνδεσης">
              <a:extLst>
                <a:ext uri="{FF2B5EF4-FFF2-40B4-BE49-F238E27FC236}">
                  <a16:creationId xmlns:a16="http://schemas.microsoft.com/office/drawing/2014/main" id="{BE7DEF7B-656F-4706-85F9-01BFFCFFB95E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0066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20 - Ευθεία γραμμή σύνδεσης">
              <a:extLst>
                <a:ext uri="{FF2B5EF4-FFF2-40B4-BE49-F238E27FC236}">
                  <a16:creationId xmlns:a16="http://schemas.microsoft.com/office/drawing/2014/main" id="{F6374B05-9FC5-46FB-ADDC-36D27064C788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006666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25 - Ομάδα">
            <a:extLst>
              <a:ext uri="{FF2B5EF4-FFF2-40B4-BE49-F238E27FC236}">
                <a16:creationId xmlns:a16="http://schemas.microsoft.com/office/drawing/2014/main" id="{AD684091-593C-478B-9E63-E0E04851AE6E}"/>
              </a:ext>
            </a:extLst>
          </p:cNvPr>
          <p:cNvGrpSpPr/>
          <p:nvPr/>
        </p:nvGrpSpPr>
        <p:grpSpPr>
          <a:xfrm>
            <a:off x="549132" y="5806474"/>
            <a:ext cx="829394" cy="363033"/>
            <a:chOff x="785786" y="2357430"/>
            <a:chExt cx="1357322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64" name="11 - Ευθεία γραμμή σύνδεσης">
              <a:extLst>
                <a:ext uri="{FF2B5EF4-FFF2-40B4-BE49-F238E27FC236}">
                  <a16:creationId xmlns:a16="http://schemas.microsoft.com/office/drawing/2014/main" id="{74DA52AF-EC76-4BAA-8EC0-7CBA70AE18F2}"/>
                </a:ext>
              </a:extLst>
            </p:cNvPr>
            <p:cNvCxnSpPr/>
            <p:nvPr/>
          </p:nvCxnSpPr>
          <p:spPr>
            <a:xfrm>
              <a:off x="785786" y="2643182"/>
              <a:ext cx="642942" cy="0"/>
            </a:xfrm>
            <a:prstGeom prst="line">
              <a:avLst/>
            </a:prstGeom>
            <a:ln w="31750">
              <a:solidFill>
                <a:srgbClr val="336600"/>
              </a:solidFill>
              <a:head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14 - Ευθεία γραμμή σύνδεσης">
              <a:extLst>
                <a:ext uri="{FF2B5EF4-FFF2-40B4-BE49-F238E27FC236}">
                  <a16:creationId xmlns:a16="http://schemas.microsoft.com/office/drawing/2014/main" id="{6E84B291-4490-4B49-B67B-98C3BA43A7AC}"/>
                </a:ext>
              </a:extLst>
            </p:cNvPr>
            <p:cNvCxnSpPr/>
            <p:nvPr/>
          </p:nvCxnSpPr>
          <p:spPr>
            <a:xfrm>
              <a:off x="1571604" y="2651808"/>
              <a:ext cx="571504" cy="0"/>
            </a:xfrm>
            <a:prstGeom prst="line">
              <a:avLst/>
            </a:prstGeom>
            <a:ln w="31750">
              <a:solidFill>
                <a:srgbClr val="336600"/>
              </a:solidFill>
              <a:tailEnd type="oval" w="lg" len="lg"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18 - Ευθεία γραμμή σύνδεσης">
              <a:extLst>
                <a:ext uri="{FF2B5EF4-FFF2-40B4-BE49-F238E27FC236}">
                  <a16:creationId xmlns:a16="http://schemas.microsoft.com/office/drawing/2014/main" id="{86D6A4A9-4392-4CE7-AD20-0650B880AB80}"/>
                </a:ext>
              </a:extLst>
            </p:cNvPr>
            <p:cNvCxnSpPr/>
            <p:nvPr/>
          </p:nvCxnSpPr>
          <p:spPr>
            <a:xfrm rot="5400000">
              <a:off x="1142976" y="2643182"/>
              <a:ext cx="571504" cy="0"/>
            </a:xfrm>
            <a:prstGeom prst="line">
              <a:avLst/>
            </a:prstGeom>
            <a:ln w="31750">
              <a:solidFill>
                <a:srgbClr val="336600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20 - Ευθεία γραμμή σύνδεσης">
              <a:extLst>
                <a:ext uri="{FF2B5EF4-FFF2-40B4-BE49-F238E27FC236}">
                  <a16:creationId xmlns:a16="http://schemas.microsoft.com/office/drawing/2014/main" id="{182C3129-5141-4818-9783-03A2B4494BE1}"/>
                </a:ext>
              </a:extLst>
            </p:cNvPr>
            <p:cNvCxnSpPr/>
            <p:nvPr/>
          </p:nvCxnSpPr>
          <p:spPr>
            <a:xfrm rot="5400000">
              <a:off x="1428728" y="2651808"/>
              <a:ext cx="285752" cy="0"/>
            </a:xfrm>
            <a:prstGeom prst="line">
              <a:avLst/>
            </a:prstGeom>
            <a:ln w="69850">
              <a:solidFill>
                <a:srgbClr val="336600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Διάγραμμα ροής: Στοιχείο τερματισμού 67">
            <a:extLst>
              <a:ext uri="{FF2B5EF4-FFF2-40B4-BE49-F238E27FC236}">
                <a16:creationId xmlns:a16="http://schemas.microsoft.com/office/drawing/2014/main" id="{A38D43F5-1ED3-42FA-A118-E2BFAF9D35A7}"/>
              </a:ext>
            </a:extLst>
          </p:cNvPr>
          <p:cNvSpPr/>
          <p:nvPr/>
        </p:nvSpPr>
        <p:spPr>
          <a:xfrm>
            <a:off x="1661111" y="5806471"/>
            <a:ext cx="740908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7,5 V</a:t>
            </a:r>
            <a:endParaRPr lang="el-GR" dirty="0"/>
          </a:p>
        </p:txBody>
      </p:sp>
      <p:sp>
        <p:nvSpPr>
          <p:cNvPr id="69" name="Διάγραμμα ροής: Στοιχείο τερματισμού 68">
            <a:extLst>
              <a:ext uri="{FF2B5EF4-FFF2-40B4-BE49-F238E27FC236}">
                <a16:creationId xmlns:a16="http://schemas.microsoft.com/office/drawing/2014/main" id="{6D9E52A5-892D-454C-912A-13356567C2C4}"/>
              </a:ext>
            </a:extLst>
          </p:cNvPr>
          <p:cNvSpPr/>
          <p:nvPr/>
        </p:nvSpPr>
        <p:spPr>
          <a:xfrm>
            <a:off x="1651365" y="6240097"/>
            <a:ext cx="740907" cy="34731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 V</a:t>
            </a:r>
            <a:endParaRPr lang="el-GR" dirty="0"/>
          </a:p>
        </p:txBody>
      </p:sp>
      <p:graphicFrame>
        <p:nvGraphicFramePr>
          <p:cNvPr id="16" name="Πίνακας 16">
            <a:extLst>
              <a:ext uri="{FF2B5EF4-FFF2-40B4-BE49-F238E27FC236}">
                <a16:creationId xmlns:a16="http://schemas.microsoft.com/office/drawing/2014/main" id="{A80B6ED3-ED02-493A-806A-864F8EB50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33258"/>
              </p:ext>
            </p:extLst>
          </p:nvPr>
        </p:nvGraphicFramePr>
        <p:xfrm>
          <a:off x="5371048" y="4071942"/>
          <a:ext cx="344942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423">
                  <a:extLst>
                    <a:ext uri="{9D8B030D-6E8A-4147-A177-3AD203B41FA5}">
                      <a16:colId xmlns:a16="http://schemas.microsoft.com/office/drawing/2014/main" val="586707247"/>
                    </a:ext>
                  </a:extLst>
                </a:gridCol>
                <a:gridCol w="978423">
                  <a:extLst>
                    <a:ext uri="{9D8B030D-6E8A-4147-A177-3AD203B41FA5}">
                      <a16:colId xmlns:a16="http://schemas.microsoft.com/office/drawing/2014/main" val="3775373805"/>
                    </a:ext>
                  </a:extLst>
                </a:gridCol>
                <a:gridCol w="1492578">
                  <a:extLst>
                    <a:ext uri="{9D8B030D-6E8A-4147-A177-3AD203B41FA5}">
                      <a16:colId xmlns:a16="http://schemas.microsoft.com/office/drawing/2014/main" val="742183265"/>
                    </a:ext>
                  </a:extLst>
                </a:gridCol>
              </a:tblGrid>
              <a:tr h="2986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V</a:t>
                      </a:r>
                      <a:r>
                        <a:rPr lang="en-US" sz="1400" b="1" dirty="0"/>
                        <a:t> (Volt)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I</a:t>
                      </a:r>
                      <a:r>
                        <a:rPr lang="en-US" sz="1400" b="1" dirty="0"/>
                        <a:t> (mA)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R=V/I</a:t>
                      </a:r>
                      <a:r>
                        <a:rPr lang="en-US" sz="1400" b="1" dirty="0"/>
                        <a:t> (</a:t>
                      </a:r>
                      <a:r>
                        <a:rPr lang="el-GR" sz="1400" b="1" dirty="0"/>
                        <a:t>Ω=</a:t>
                      </a:r>
                      <a:r>
                        <a:rPr lang="en-US" sz="1400" b="1" dirty="0"/>
                        <a:t>V/A)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42553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65899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608477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676253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209241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057467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6470"/>
                  </a:ext>
                </a:extLst>
              </a:tr>
              <a:tr h="298643"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86985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76EB5BB-1926-42FF-8E35-4413E7BC28FC}"/>
              </a:ext>
            </a:extLst>
          </p:cNvPr>
          <p:cNvSpPr txBox="1"/>
          <p:nvPr/>
        </p:nvSpPr>
        <p:spPr>
          <a:xfrm>
            <a:off x="5587070" y="47531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6550438" y="47434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7.50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2" name="Ορθογώνιο 71">
            <a:extLst>
              <a:ext uri="{FF2B5EF4-FFF2-40B4-BE49-F238E27FC236}">
                <a16:creationId xmlns:a16="http://schemas.microsoft.com/office/drawing/2014/main" id="{6E7A871D-D180-42AB-8615-8791F4FD5F83}"/>
              </a:ext>
            </a:extLst>
          </p:cNvPr>
          <p:cNvSpPr/>
          <p:nvPr/>
        </p:nvSpPr>
        <p:spPr>
          <a:xfrm>
            <a:off x="2777820" y="232209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3.00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73" name="Ορθογώνιο 72">
            <a:extLst>
              <a:ext uri="{FF2B5EF4-FFF2-40B4-BE49-F238E27FC236}">
                <a16:creationId xmlns:a16="http://schemas.microsoft.com/office/drawing/2014/main" id="{8B9DAAFE-66D1-4099-8C81-60883BDD5F2C}"/>
              </a:ext>
            </a:extLst>
          </p:cNvPr>
          <p:cNvSpPr/>
          <p:nvPr/>
        </p:nvSpPr>
        <p:spPr>
          <a:xfrm>
            <a:off x="1100970" y="2320087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15.00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3E8C411-34C5-4F24-8280-A33EEC381AC2}"/>
              </a:ext>
            </a:extLst>
          </p:cNvPr>
          <p:cNvSpPr txBox="1"/>
          <p:nvPr/>
        </p:nvSpPr>
        <p:spPr>
          <a:xfrm>
            <a:off x="5587070" y="50759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33B2E9C-E361-40E3-A5DF-0E703D567E74}"/>
              </a:ext>
            </a:extLst>
          </p:cNvPr>
          <p:cNvSpPr txBox="1"/>
          <p:nvPr/>
        </p:nvSpPr>
        <p:spPr>
          <a:xfrm>
            <a:off x="6550438" y="50662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15.00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9" name="Ορθογώνιο 78">
            <a:extLst>
              <a:ext uri="{FF2B5EF4-FFF2-40B4-BE49-F238E27FC236}">
                <a16:creationId xmlns:a16="http://schemas.microsoft.com/office/drawing/2014/main" id="{B3F0AB2A-D65D-499C-BA08-D5CB4AF9AF1A}"/>
              </a:ext>
            </a:extLst>
          </p:cNvPr>
          <p:cNvSpPr/>
          <p:nvPr/>
        </p:nvSpPr>
        <p:spPr>
          <a:xfrm>
            <a:off x="2777820" y="232209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4.50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0" name="Ορθογώνιο 79">
            <a:extLst>
              <a:ext uri="{FF2B5EF4-FFF2-40B4-BE49-F238E27FC236}">
                <a16:creationId xmlns:a16="http://schemas.microsoft.com/office/drawing/2014/main" id="{77743E40-F760-43B3-BA7F-570D6806F906}"/>
              </a:ext>
            </a:extLst>
          </p:cNvPr>
          <p:cNvSpPr/>
          <p:nvPr/>
        </p:nvSpPr>
        <p:spPr>
          <a:xfrm>
            <a:off x="1100970" y="2320087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22.50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02D589F-1285-4DAE-9903-55D8853EEB1A}"/>
              </a:ext>
            </a:extLst>
          </p:cNvPr>
          <p:cNvSpPr txBox="1"/>
          <p:nvPr/>
        </p:nvSpPr>
        <p:spPr>
          <a:xfrm>
            <a:off x="5587070" y="53640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4.50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834A7D-AD61-4092-A573-E7B65BF48A8C}"/>
              </a:ext>
            </a:extLst>
          </p:cNvPr>
          <p:cNvSpPr txBox="1"/>
          <p:nvPr/>
        </p:nvSpPr>
        <p:spPr>
          <a:xfrm>
            <a:off x="6550438" y="53543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22.50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83" name="Ορθογώνιο 82">
            <a:extLst>
              <a:ext uri="{FF2B5EF4-FFF2-40B4-BE49-F238E27FC236}">
                <a16:creationId xmlns:a16="http://schemas.microsoft.com/office/drawing/2014/main" id="{811A6E02-0025-477C-8830-DA8D75C94577}"/>
              </a:ext>
            </a:extLst>
          </p:cNvPr>
          <p:cNvSpPr/>
          <p:nvPr/>
        </p:nvSpPr>
        <p:spPr>
          <a:xfrm>
            <a:off x="2783728" y="231277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6.00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4" name="Ορθογώνιο 83">
            <a:extLst>
              <a:ext uri="{FF2B5EF4-FFF2-40B4-BE49-F238E27FC236}">
                <a16:creationId xmlns:a16="http://schemas.microsoft.com/office/drawing/2014/main" id="{19151220-BBC8-4564-A552-00D9268AD522}"/>
              </a:ext>
            </a:extLst>
          </p:cNvPr>
          <p:cNvSpPr/>
          <p:nvPr/>
        </p:nvSpPr>
        <p:spPr>
          <a:xfrm>
            <a:off x="1120963" y="2320087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30.00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E69939A-321A-449B-A912-ED34CDD3623E}"/>
              </a:ext>
            </a:extLst>
          </p:cNvPr>
          <p:cNvSpPr txBox="1"/>
          <p:nvPr/>
        </p:nvSpPr>
        <p:spPr>
          <a:xfrm>
            <a:off x="5587070" y="568152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6.00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27C03E2-8FF1-47C3-82E8-A37D321EFC2E}"/>
              </a:ext>
            </a:extLst>
          </p:cNvPr>
          <p:cNvSpPr txBox="1"/>
          <p:nvPr/>
        </p:nvSpPr>
        <p:spPr>
          <a:xfrm>
            <a:off x="6550438" y="567180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30.00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87" name="Ορθογώνιο 86">
            <a:extLst>
              <a:ext uri="{FF2B5EF4-FFF2-40B4-BE49-F238E27FC236}">
                <a16:creationId xmlns:a16="http://schemas.microsoft.com/office/drawing/2014/main" id="{867F0B08-6534-4FEE-BDFE-A23EC2066ED3}"/>
              </a:ext>
            </a:extLst>
          </p:cNvPr>
          <p:cNvSpPr/>
          <p:nvPr/>
        </p:nvSpPr>
        <p:spPr>
          <a:xfrm>
            <a:off x="2776758" y="232209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7.50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8" name="Ορθογώνιο 87">
            <a:extLst>
              <a:ext uri="{FF2B5EF4-FFF2-40B4-BE49-F238E27FC236}">
                <a16:creationId xmlns:a16="http://schemas.microsoft.com/office/drawing/2014/main" id="{48749318-8FF1-47A4-86B0-6D662785459C}"/>
              </a:ext>
            </a:extLst>
          </p:cNvPr>
          <p:cNvSpPr/>
          <p:nvPr/>
        </p:nvSpPr>
        <p:spPr>
          <a:xfrm>
            <a:off x="1100970" y="2320087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37.50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E8603EB-D992-41A7-B725-5A873D5EE33F}"/>
              </a:ext>
            </a:extLst>
          </p:cNvPr>
          <p:cNvSpPr txBox="1"/>
          <p:nvPr/>
        </p:nvSpPr>
        <p:spPr>
          <a:xfrm>
            <a:off x="5587070" y="596956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7.50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F4CA0AC-969F-4A40-9F14-E28E20AE7999}"/>
              </a:ext>
            </a:extLst>
          </p:cNvPr>
          <p:cNvSpPr txBox="1"/>
          <p:nvPr/>
        </p:nvSpPr>
        <p:spPr>
          <a:xfrm>
            <a:off x="6550438" y="595983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37.50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1" name="Ορθογώνιο 90">
            <a:extLst>
              <a:ext uri="{FF2B5EF4-FFF2-40B4-BE49-F238E27FC236}">
                <a16:creationId xmlns:a16="http://schemas.microsoft.com/office/drawing/2014/main" id="{D171212E-97CC-45D9-9788-4ABA93D34854}"/>
              </a:ext>
            </a:extLst>
          </p:cNvPr>
          <p:cNvSpPr/>
          <p:nvPr/>
        </p:nvSpPr>
        <p:spPr>
          <a:xfrm>
            <a:off x="2771800" y="232209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9.00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V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92" name="Ορθογώνιο 91">
            <a:extLst>
              <a:ext uri="{FF2B5EF4-FFF2-40B4-BE49-F238E27FC236}">
                <a16:creationId xmlns:a16="http://schemas.microsoft.com/office/drawing/2014/main" id="{304C78C2-6AEF-4DDD-94E1-98373C36007C}"/>
              </a:ext>
            </a:extLst>
          </p:cNvPr>
          <p:cNvSpPr/>
          <p:nvPr/>
        </p:nvSpPr>
        <p:spPr>
          <a:xfrm>
            <a:off x="1100970" y="2322092"/>
            <a:ext cx="1113113" cy="4588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soft" dir="t"/>
          </a:scene3d>
          <a:sp3d prstMaterial="metal">
            <a:bevelT w="127000" h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Digital-7 Mono" panose="02000000000000000000" pitchFamily="2" charset="0"/>
              </a:rPr>
              <a:t>45.00 </a:t>
            </a:r>
            <a:r>
              <a:rPr lang="en-US" sz="1600" i="1" dirty="0">
                <a:solidFill>
                  <a:schemeClr val="bg1"/>
                </a:solidFill>
                <a:latin typeface="Digital-7 Mono" panose="02000000000000000000" pitchFamily="2" charset="0"/>
              </a:rPr>
              <a:t>ma</a:t>
            </a:r>
            <a:endParaRPr lang="el-GR" sz="1600" i="1" dirty="0">
              <a:solidFill>
                <a:schemeClr val="bg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162457B-4133-40AA-88B7-1B0E77C30286}"/>
              </a:ext>
            </a:extLst>
          </p:cNvPr>
          <p:cNvSpPr txBox="1"/>
          <p:nvPr/>
        </p:nvSpPr>
        <p:spPr>
          <a:xfrm>
            <a:off x="5587070" y="630013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5DDFB4E-EC4F-49CE-AFA4-23A99E09544C}"/>
              </a:ext>
            </a:extLst>
          </p:cNvPr>
          <p:cNvSpPr txBox="1"/>
          <p:nvPr/>
        </p:nvSpPr>
        <p:spPr>
          <a:xfrm>
            <a:off x="6550438" y="62904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45.00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EC3EA5D-A1D2-4E14-B9B3-E03A70693085}"/>
              </a:ext>
            </a:extLst>
          </p:cNvPr>
          <p:cNvSpPr txBox="1"/>
          <p:nvPr/>
        </p:nvSpPr>
        <p:spPr>
          <a:xfrm>
            <a:off x="5587070" y="443126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0.00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82141BF-1BE4-4040-AB79-70D7754B626E}"/>
              </a:ext>
            </a:extLst>
          </p:cNvPr>
          <p:cNvSpPr txBox="1"/>
          <p:nvPr/>
        </p:nvSpPr>
        <p:spPr>
          <a:xfrm>
            <a:off x="6550438" y="44215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0.00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97" name="96 - Επεξήγηση με αριστερό βέλος"/>
          <p:cNvSpPr/>
          <p:nvPr/>
        </p:nvSpPr>
        <p:spPr>
          <a:xfrm>
            <a:off x="6143636" y="142852"/>
            <a:ext cx="2643206" cy="64294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19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Ναι</a:t>
            </a:r>
            <a:r>
              <a:rPr lang="el-GR" dirty="0"/>
              <a:t>! και ονομάζονται  </a:t>
            </a:r>
            <a:r>
              <a:rPr lang="el-GR" b="1" dirty="0"/>
              <a:t>αντιστάτες</a:t>
            </a:r>
          </a:p>
        </p:txBody>
      </p:sp>
      <p:sp>
        <p:nvSpPr>
          <p:cNvPr id="98" name="97 - Στρογγυλεμένο ορθογώνιο"/>
          <p:cNvSpPr/>
          <p:nvPr/>
        </p:nvSpPr>
        <p:spPr>
          <a:xfrm>
            <a:off x="899592" y="2043004"/>
            <a:ext cx="3112158" cy="10754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Παρατηρούμε ότι το πηλίκο  τάση προς ένταση (</a:t>
            </a:r>
            <a:r>
              <a:rPr lang="en-US" dirty="0"/>
              <a:t> </a:t>
            </a:r>
            <a:r>
              <a:rPr lang="en-US" b="1" dirty="0"/>
              <a:t>V / I = R </a:t>
            </a:r>
            <a:r>
              <a:rPr lang="el-GR" dirty="0"/>
              <a:t>) παραμένει σταθερό</a:t>
            </a:r>
          </a:p>
        </p:txBody>
      </p:sp>
      <p:sp>
        <p:nvSpPr>
          <p:cNvPr id="99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37620" y="474736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0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37620" y="504158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1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42750" y="53578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2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42750" y="565204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3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42750" y="595843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4" name="TextBox 70">
            <a:extLst>
              <a:ext uri="{FF2B5EF4-FFF2-40B4-BE49-F238E27FC236}">
                <a16:creationId xmlns:a16="http://schemas.microsoft.com/office/drawing/2014/main" id="{C9E48395-A3B4-49D9-8339-F6A80F505B31}"/>
              </a:ext>
            </a:extLst>
          </p:cNvPr>
          <p:cNvSpPr txBox="1"/>
          <p:nvPr/>
        </p:nvSpPr>
        <p:spPr>
          <a:xfrm>
            <a:off x="7742750" y="62865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200</a:t>
            </a:r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105" name="Γράφημα 104">
            <a:extLst>
              <a:ext uri="{FF2B5EF4-FFF2-40B4-BE49-F238E27FC236}">
                <a16:creationId xmlns:a16="http://schemas.microsoft.com/office/drawing/2014/main" id="{06AFD707-5EB2-4744-A38C-372692E60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5257830"/>
              </p:ext>
            </p:extLst>
          </p:nvPr>
        </p:nvGraphicFramePr>
        <p:xfrm>
          <a:off x="4506842" y="918080"/>
          <a:ext cx="4280000" cy="294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7" name="97 - Στρογγυλεμένο ορθογώνιο">
            <a:extLst>
              <a:ext uri="{FF2B5EF4-FFF2-40B4-BE49-F238E27FC236}">
                <a16:creationId xmlns:a16="http://schemas.microsoft.com/office/drawing/2014/main" id="{27CD5B04-643B-4B82-9EC2-4624D4A982B8}"/>
              </a:ext>
            </a:extLst>
          </p:cNvPr>
          <p:cNvSpPr/>
          <p:nvPr/>
        </p:nvSpPr>
        <p:spPr>
          <a:xfrm>
            <a:off x="142204" y="4774194"/>
            <a:ext cx="4900626" cy="861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ένταση</a:t>
            </a:r>
            <a:r>
              <a:rPr lang="el-GR" dirty="0"/>
              <a:t> του ρεύματος που διαρρέει τον αντιστάτη είναι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ανάλογη</a:t>
            </a:r>
            <a:r>
              <a:rPr lang="el-GR" dirty="0"/>
              <a:t> με την 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τάση</a:t>
            </a:r>
            <a:r>
              <a:rPr lang="el-GR" dirty="0"/>
              <a:t> που θα εφαρμόσουμε στα άκρατου. (</a:t>
            </a:r>
            <a:r>
              <a:rPr lang="el-GR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ΝΟΜΟΣ του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OHM</a:t>
            </a:r>
            <a:r>
              <a:rPr lang="el-GR" dirty="0"/>
              <a:t>)</a:t>
            </a: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0D66374-998F-43BE-9001-50C2FA2805A9}"/>
              </a:ext>
            </a:extLst>
          </p:cNvPr>
          <p:cNvSpPr/>
          <p:nvPr/>
        </p:nvSpPr>
        <p:spPr>
          <a:xfrm>
            <a:off x="251520" y="3672295"/>
            <a:ext cx="1690491" cy="3875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Διπλάσια τάση</a:t>
            </a:r>
          </a:p>
        </p:txBody>
      </p:sp>
      <p:sp>
        <p:nvSpPr>
          <p:cNvPr id="108" name="Ορθογώνιο: Στρογγύλεμα γωνιών 107">
            <a:extLst>
              <a:ext uri="{FF2B5EF4-FFF2-40B4-BE49-F238E27FC236}">
                <a16:creationId xmlns:a16="http://schemas.microsoft.com/office/drawing/2014/main" id="{DF81A54E-E849-4271-8944-47048C07B1C1}"/>
              </a:ext>
            </a:extLst>
          </p:cNvPr>
          <p:cNvSpPr/>
          <p:nvPr/>
        </p:nvSpPr>
        <p:spPr>
          <a:xfrm>
            <a:off x="2475449" y="3671983"/>
            <a:ext cx="1865391" cy="3875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Διπλάσια ένταση</a:t>
            </a:r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845CC224-DDB7-420C-9D72-390BD2ACBF90}"/>
              </a:ext>
            </a:extLst>
          </p:cNvPr>
          <p:cNvSpPr/>
          <p:nvPr/>
        </p:nvSpPr>
        <p:spPr>
          <a:xfrm>
            <a:off x="2076922" y="3804304"/>
            <a:ext cx="262830" cy="18561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9" name="Ορθογώνιο: Στρογγύλεμα γωνιών 108">
            <a:extLst>
              <a:ext uri="{FF2B5EF4-FFF2-40B4-BE49-F238E27FC236}">
                <a16:creationId xmlns:a16="http://schemas.microsoft.com/office/drawing/2014/main" id="{F86EA259-1179-4CF2-A70C-99191CF69E37}"/>
              </a:ext>
            </a:extLst>
          </p:cNvPr>
          <p:cNvSpPr/>
          <p:nvPr/>
        </p:nvSpPr>
        <p:spPr>
          <a:xfrm>
            <a:off x="251520" y="4193544"/>
            <a:ext cx="1982555" cy="3875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Τριπλάσια τάση</a:t>
            </a:r>
          </a:p>
        </p:txBody>
      </p:sp>
      <p:sp>
        <p:nvSpPr>
          <p:cNvPr id="111" name="Ορθογώνιο: Στρογγύλεμα γωνιών 110">
            <a:extLst>
              <a:ext uri="{FF2B5EF4-FFF2-40B4-BE49-F238E27FC236}">
                <a16:creationId xmlns:a16="http://schemas.microsoft.com/office/drawing/2014/main" id="{B664C3A4-23B2-4B57-9A04-896AA9D60A46}"/>
              </a:ext>
            </a:extLst>
          </p:cNvPr>
          <p:cNvSpPr/>
          <p:nvPr/>
        </p:nvSpPr>
        <p:spPr>
          <a:xfrm>
            <a:off x="2828639" y="4193232"/>
            <a:ext cx="2031393" cy="3875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Τριπλάσια ένταση</a:t>
            </a:r>
          </a:p>
        </p:txBody>
      </p:sp>
      <p:sp>
        <p:nvSpPr>
          <p:cNvPr id="112" name="Βέλος: Δεξιό 111">
            <a:extLst>
              <a:ext uri="{FF2B5EF4-FFF2-40B4-BE49-F238E27FC236}">
                <a16:creationId xmlns:a16="http://schemas.microsoft.com/office/drawing/2014/main" id="{67982738-2B74-43E1-A1F1-B9C42736649E}"/>
              </a:ext>
            </a:extLst>
          </p:cNvPr>
          <p:cNvSpPr/>
          <p:nvPr/>
        </p:nvSpPr>
        <p:spPr>
          <a:xfrm>
            <a:off x="2436962" y="4325553"/>
            <a:ext cx="262830" cy="18561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42C8D4B-3FF5-47BD-95A0-B3D239864DEC}"/>
              </a:ext>
            </a:extLst>
          </p:cNvPr>
          <p:cNvGrpSpPr/>
          <p:nvPr/>
        </p:nvGrpSpPr>
        <p:grpSpPr>
          <a:xfrm>
            <a:off x="175427" y="5882402"/>
            <a:ext cx="4900625" cy="642942"/>
            <a:chOff x="175427" y="5882402"/>
            <a:chExt cx="4900625" cy="642942"/>
          </a:xfrm>
        </p:grpSpPr>
        <p:sp>
          <p:nvSpPr>
            <p:cNvPr id="114" name="17 - Στρογγυλεμένο ορθογώνιο">
              <a:extLst>
                <a:ext uri="{FF2B5EF4-FFF2-40B4-BE49-F238E27FC236}">
                  <a16:creationId xmlns:a16="http://schemas.microsoft.com/office/drawing/2014/main" id="{6E29988E-5AF7-4BC7-84CA-5EFCDFE6E7B4}"/>
                </a:ext>
              </a:extLst>
            </p:cNvPr>
            <p:cNvSpPr/>
            <p:nvPr/>
          </p:nvSpPr>
          <p:spPr>
            <a:xfrm>
              <a:off x="175427" y="5882402"/>
              <a:ext cx="4900625" cy="6429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" name="Ορθογώνιο 4">
              <a:extLst>
                <a:ext uri="{FF2B5EF4-FFF2-40B4-BE49-F238E27FC236}">
                  <a16:creationId xmlns:a16="http://schemas.microsoft.com/office/drawing/2014/main" id="{0142D8FE-15A0-43CA-9AF5-9E04839E8BD6}"/>
                </a:ext>
              </a:extLst>
            </p:cNvPr>
            <p:cNvSpPr/>
            <p:nvPr/>
          </p:nvSpPr>
          <p:spPr>
            <a:xfrm>
              <a:off x="1661109" y="5931938"/>
              <a:ext cx="1440523" cy="53010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Ορθογώνιο 115">
              <a:extLst>
                <a:ext uri="{FF2B5EF4-FFF2-40B4-BE49-F238E27FC236}">
                  <a16:creationId xmlns:a16="http://schemas.microsoft.com/office/drawing/2014/main" id="{19895557-56BE-44D6-8C66-96647A57BDA2}"/>
                </a:ext>
              </a:extLst>
            </p:cNvPr>
            <p:cNvSpPr/>
            <p:nvPr/>
          </p:nvSpPr>
          <p:spPr>
            <a:xfrm>
              <a:off x="3384215" y="5939796"/>
              <a:ext cx="1449051" cy="5135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aphicFrame>
          <p:nvGraphicFramePr>
            <p:cNvPr id="115" name="Αντικείμενο 114">
              <a:extLst>
                <a:ext uri="{FF2B5EF4-FFF2-40B4-BE49-F238E27FC236}">
                  <a16:creationId xmlns:a16="http://schemas.microsoft.com/office/drawing/2014/main" id="{262DC363-AD8D-4FAB-8668-7FDA7B5A20F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484967"/>
                </p:ext>
              </p:extLst>
            </p:nvPr>
          </p:nvGraphicFramePr>
          <p:xfrm>
            <a:off x="248344" y="5961063"/>
            <a:ext cx="46116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869920" imgH="419040" progId="Equation.DSMT4">
                    <p:embed/>
                  </p:oleObj>
                </mc:Choice>
                <mc:Fallback>
                  <p:oleObj name="Equation" r:id="rId4" imgW="2869920" imgH="419040" progId="Equation.DSMT4">
                    <p:embed/>
                    <p:pic>
                      <p:nvPicPr>
                        <p:cNvPr id="25" name="Αντικείμενο 24">
                          <a:extLst>
                            <a:ext uri="{FF2B5EF4-FFF2-40B4-BE49-F238E27FC236}">
                              <a16:creationId xmlns:a16="http://schemas.microsoft.com/office/drawing/2014/main" id="{B34D1B50-1408-4A4E-9C29-F07DA2A0FF3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8344" y="5961063"/>
                          <a:ext cx="4611688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"/>
    </p:custDataLst>
    <p:extLst>
      <p:ext uri="{BB962C8B-B14F-4D97-AF65-F5344CB8AC3E}">
        <p14:creationId xmlns:p14="http://schemas.microsoft.com/office/powerpoint/2010/main" val="87394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46 L 0.17153 -0.1108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86 -0.13518 L -3.33333E-6 3.7037E-6 " pathEditMode="relative" rAng="0" ptsTypes="AA">
                                      <p:cBhvr>
                                        <p:cTn id="9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662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31 -0.01852 L -1.11111E-6 7.40741E-7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7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69 L -0.10087 -0.13518 " pathEditMode="relative" rAng="0" ptsTypes="AA">
                                      <p:cBhvr>
                                        <p:cTn id="119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-6597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16 L -0.12031 -0.01852 " pathEditMode="relative" rAng="0" ptsTypes="AA">
                                      <p:cBhvr>
                                        <p:cTn id="12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139 L 0.17118 -0.1794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5 -0.13518 L -3.33333E-6 -7.40741E-7 " pathEditMode="relative" rAng="0" ptsTypes="AA">
                                      <p:cBhvr>
                                        <p:cTn id="144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6759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7 -0.01852 L 2.77556E-17 7.40741E-7 " pathEditMode="relative" rAng="0" ptsTypes="AA">
                                      <p:cBhvr>
                                        <p:cTn id="151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7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7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7 L -0.10225 -0.13518 " pathEditMode="relative" rAng="0" ptsTypes="AA">
                                      <p:cBhvr>
                                        <p:cTn id="169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6806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7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7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16 L -0.1217 -0.01852 " pathEditMode="relative" rAng="0" ptsTypes="AA">
                                      <p:cBhvr>
                                        <p:cTn id="17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"/>
                            </p:stCondLst>
                            <p:childTnLst>
                              <p:par>
                                <p:cTn id="17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93 L 0.17413 -0.24583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5 -0.13518 L -3.33333E-6 -7.40741E-7 " pathEditMode="relative" rAng="0" ptsTypes="AA">
                                      <p:cBhvr>
                                        <p:cTn id="194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6759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7 -0.01852 L 2.77556E-17 7.40741E-7 " pathEditMode="relative" rAng="0" ptsTypes="AA">
                                      <p:cBhvr>
                                        <p:cTn id="20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7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7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7 L -0.10225 -0.13518 " pathEditMode="relative" rAng="0" ptsTypes="AA">
                                      <p:cBhvr>
                                        <p:cTn id="219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6806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7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7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16 L -0.1217 -0.01852 " pathEditMode="relative" rAng="0" ptsTypes="AA">
                                      <p:cBhvr>
                                        <p:cTn id="226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50"/>
                            </p:stCondLst>
                            <p:childTnLst>
                              <p:par>
                                <p:cTn id="22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139 L 0.1717 -0.30717 " pathEditMode="relative" ptsTypes="AA">
                                      <p:cBhvr>
                                        <p:cTn id="2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52 -0.13518 L 2.22222E-6 0.00278 " pathEditMode="relative" rAng="0" ptsTypes="AA">
                                      <p:cBhvr>
                                        <p:cTn id="244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6898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78 -0.01852 L -3.33333E-6 7.40741E-7 " pathEditMode="relative" rAng="0" ptsTypes="AA">
                                      <p:cBhvr>
                                        <p:cTn id="251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7 L -0.10452 -0.13518 " pathEditMode="relative" rAng="0" ptsTypes="AA">
                                      <p:cBhvr>
                                        <p:cTn id="269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-6806"/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116 L -0.12378 -0.01852 " pathEditMode="relative" rAng="0" ptsTypes="AA">
                                      <p:cBhvr>
                                        <p:cTn id="276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750"/>
                            </p:stCondLst>
                            <p:childTnLst>
                              <p:par>
                                <p:cTn id="27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0.1717 -0.37037 " pathEditMode="relative" ptsTypes="AA">
                                      <p:cBhvr>
                                        <p:cTn id="2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3518 L 2.77778E-7 -7.40741E-7 " pathEditMode="relative" rAng="0" ptsTypes="AA">
                                      <p:cBhvr>
                                        <p:cTn id="29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6759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7 -0.01852 L 2.77556E-17 7.40741E-7 " pathEditMode="relative" rAng="0" ptsTypes="AA">
                                      <p:cBhvr>
                                        <p:cTn id="301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4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6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7 L -0.10226 -0.13518 " pathEditMode="relative" rAng="0" ptsTypes="AA">
                                      <p:cBhvr>
                                        <p:cTn id="319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6806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7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7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16 L -0.1217 -0.01852 " pathEditMode="relative" rAng="0" ptsTypes="AA">
                                      <p:cBhvr>
                                        <p:cTn id="326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750"/>
                            </p:stCondLst>
                            <p:childTnLst>
                              <p:par>
                                <p:cTn id="32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7 L 0.1717 -0.4331 " pathEditMode="relative" ptsTypes="AA">
                                      <p:cBhvr>
                                        <p:cTn id="3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3518 L 1.11111E-6 -7.40741E-7 " pathEditMode="relative" rAng="0" ptsTypes="AA">
                                      <p:cBhvr>
                                        <p:cTn id="344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6759"/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7 -0.01852 L 2.77556E-17 -7.40741E-7 " pathEditMode="relative" rAng="0" ptsTypes="AA">
                                      <p:cBhvr>
                                        <p:cTn id="351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00"/>
                            </p:stCondLst>
                            <p:childTnLst>
                              <p:par>
                                <p:cTn id="3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7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7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6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7 L -0.09618 -0.13125 " pathEditMode="relative" rAng="0" ptsTypes="AA">
                                      <p:cBhvr>
                                        <p:cTn id="369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6597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7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7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3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16 L -0.1217 -0.01852 " pathEditMode="relative" rAng="0" ptsTypes="AA">
                                      <p:cBhvr>
                                        <p:cTn id="376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-880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3000"/>
                            </p:stCondLst>
                            <p:childTnLst>
                              <p:par>
                                <p:cTn id="4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4000"/>
                            </p:stCondLst>
                            <p:childTnLst>
                              <p:par>
                                <p:cTn id="4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000"/>
                            </p:stCondLst>
                            <p:childTnLst>
                              <p:par>
                                <p:cTn id="4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"/>
                            </p:stCondLst>
                            <p:childTnLst>
                              <p:par>
                                <p:cTn id="4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500"/>
                            </p:stCondLst>
                            <p:childTnLst>
                              <p:par>
                                <p:cTn id="4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70" grpId="0" animBg="1"/>
      <p:bldP spid="70" grpId="1" animBg="1"/>
      <p:bldP spid="70" grpId="2" animBg="1"/>
      <p:bldP spid="70" grpId="3" animBg="1"/>
      <p:bldP spid="57" grpId="0" animBg="1"/>
      <p:bldP spid="57" grpId="1" animBg="1"/>
      <p:bldP spid="57" grpId="2" animBg="1"/>
      <p:bldP spid="57" grpId="3" animBg="1"/>
      <p:bldP spid="68" grpId="0" animBg="1"/>
      <p:bldP spid="68" grpId="1" animBg="1"/>
      <p:bldP spid="69" grpId="0" animBg="1"/>
      <p:bldP spid="69" grpId="1" animBg="1"/>
      <p:bldP spid="17" grpId="0"/>
      <p:bldP spid="71" grpId="0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7" grpId="0"/>
      <p:bldP spid="78" grpId="0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/>
      <p:bldP spid="82" grpId="0"/>
      <p:bldP spid="83" grpId="0" animBg="1"/>
      <p:bldP spid="83" grpId="1" animBg="1"/>
      <p:bldP spid="83" grpId="2" animBg="1"/>
      <p:bldP spid="83" grpId="3" animBg="1"/>
      <p:bldP spid="84" grpId="0" animBg="1"/>
      <p:bldP spid="84" grpId="1" animBg="1"/>
      <p:bldP spid="84" grpId="2" animBg="1"/>
      <p:bldP spid="84" grpId="3" animBg="1"/>
      <p:bldP spid="85" grpId="0"/>
      <p:bldP spid="86" grpId="0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8" grpId="2" animBg="1"/>
      <p:bldP spid="88" grpId="3" animBg="1"/>
      <p:bldP spid="89" grpId="0"/>
      <p:bldP spid="90" grpId="0"/>
      <p:bldP spid="91" grpId="0" animBg="1"/>
      <p:bldP spid="91" grpId="1" animBg="1"/>
      <p:bldP spid="91" grpId="2" animBg="1"/>
      <p:bldP spid="91" grpId="3" animBg="1"/>
      <p:bldP spid="92" grpId="0" animBg="1"/>
      <p:bldP spid="92" grpId="1" animBg="1"/>
      <p:bldP spid="92" grpId="2" animBg="1"/>
      <p:bldP spid="92" grpId="3" animBg="1"/>
      <p:bldP spid="93" grpId="0"/>
      <p:bldP spid="94" grpId="0"/>
      <p:bldP spid="95" grpId="0"/>
      <p:bldP spid="96" grpId="0"/>
      <p:bldP spid="97" grpId="0" animBg="1"/>
      <p:bldP spid="98" grpId="0" animBg="1"/>
      <p:bldP spid="99" grpId="0"/>
      <p:bldP spid="100" grpId="0"/>
      <p:bldP spid="101" grpId="0"/>
      <p:bldP spid="102" grpId="0"/>
      <p:bldP spid="103" grpId="0"/>
      <p:bldP spid="104" grpId="0"/>
      <p:bldGraphic spid="105" grpId="0">
        <p:bldAsOne/>
      </p:bldGraphic>
      <p:bldP spid="107" grpId="0" animBg="1"/>
      <p:bldP spid="3" grpId="0" animBg="1"/>
      <p:bldP spid="108" grpId="0" animBg="1"/>
      <p:bldP spid="4" grpId="0" animBg="1"/>
      <p:bldP spid="109" grpId="0" animBg="1"/>
      <p:bldP spid="111" grpId="0" animBg="1"/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DD7DD560-385D-44A4-BD2E-54FCFFFBE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067257"/>
              </p:ext>
            </p:extLst>
          </p:nvPr>
        </p:nvGraphicFramePr>
        <p:xfrm>
          <a:off x="166064" y="181180"/>
          <a:ext cx="4405935" cy="320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A13C4B3-C826-418B-91FF-0D923DEE6C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394867"/>
              </p:ext>
            </p:extLst>
          </p:nvPr>
        </p:nvGraphicFramePr>
        <p:xfrm>
          <a:off x="4644008" y="170803"/>
          <a:ext cx="4320480" cy="321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63B82E11-1C60-4DB0-9A46-4829BCB833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362854"/>
              </p:ext>
            </p:extLst>
          </p:nvPr>
        </p:nvGraphicFramePr>
        <p:xfrm>
          <a:off x="1907704" y="3573016"/>
          <a:ext cx="5112568" cy="297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968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ISPRING_RESOURCE_PATHS_HASH_PRESENTER" val="5df56501c852569c44c8b4f68a5157c5a145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Ανασκόπηση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2312</TotalTime>
  <Words>516</Words>
  <Application>Microsoft Office PowerPoint</Application>
  <PresentationFormat>Προβολή στην οθόνη (4:3)</PresentationFormat>
  <Paragraphs>139</Paragraphs>
  <Slides>7</Slides>
  <Notes>5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Digital-7 Mono</vt:lpstr>
      <vt:lpstr>Ανασκόπηση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Grammateia</dc:creator>
  <cp:lastModifiedBy>Γεώργιος Ντόκος</cp:lastModifiedBy>
  <cp:revision>210</cp:revision>
  <dcterms:created xsi:type="dcterms:W3CDTF">2020-12-11T10:29:12Z</dcterms:created>
  <dcterms:modified xsi:type="dcterms:W3CDTF">2020-12-18T01:13:34Z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23E786CD-B201-4CE6-9326-BF47A3DEC948</vt:lpwstr>
  </property>
  <property fmtid="{D5CDD505-2E9C-101B-9397-08002B2CF9AE}" pid="3" name="ArticulatePath">
    <vt:lpwstr>ΗΛΕΚΤΡΙΚΑ ΔΙΠΟΛΑ</vt:lpwstr>
  </property>
</Properties>
</file>