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ppt/tags/tag8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custDataLst>
    <p:tags r:id="rId10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Μεσαίο στυλ 2 - Έμφαση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33" autoAdjust="0"/>
    <p:restoredTop sz="94660"/>
  </p:normalViewPr>
  <p:slideViewPr>
    <p:cSldViewPr>
      <p:cViewPr varScale="1">
        <p:scale>
          <a:sx n="74" d="100"/>
          <a:sy n="74" d="100"/>
        </p:scale>
        <p:origin x="2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A5C24-3E39-4EBA-892A-2D7C396D936A}" type="datetimeFigureOut">
              <a:rPr lang="el-GR" smtClean="0"/>
              <a:pPr/>
              <a:t>20/12/2020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1CA13-0BF1-4CE1-A760-1B03B629B61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1CA13-0BF1-4CE1-A760-1B03B629B61E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1CA13-0BF1-4CE1-A760-1B03B629B61E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1CA13-0BF1-4CE1-A760-1B03B629B61E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1CA13-0BF1-4CE1-A760-1B03B629B61E}" type="slidenum">
              <a:rPr lang="el-GR" smtClean="0"/>
              <a:pPr/>
              <a:t>4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1CA13-0BF1-4CE1-A760-1B03B629B61E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C1CA13-0BF1-4CE1-A760-1B03B629B61E}" type="slidenum">
              <a:rPr lang="el-GR" smtClean="0"/>
              <a:pPr/>
              <a:t>6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DC1CA13-0BF1-4CE1-A760-1B03B629B61E}" type="slidenum">
              <a:rPr lang="el-GR" smtClean="0"/>
              <a:pPr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0888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CD473-AA9A-4B7B-A01C-AA0E6E8D1420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8E3EA-2CCC-43C2-948B-1732195BAA94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7895F-64F9-4CE5-B72F-24FE2A02D3E3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ABC2D-F6CA-46D2-9297-0C6B5A060189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0C869-8FF4-48EA-A7CF-F3400BD0ACE2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51AE6-5A57-40E0-A3CD-FAA057894BE8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CB9A-6CC1-4447-B3DB-4593CED2B9E4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D6996-B9CA-4A27-BCAB-959391D81470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2F56-0778-414C-839D-7B4E162E7298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A0171-552A-4C16-8F95-3090625222D5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76DAB-EA11-4F8B-A8C9-EEB71B0F8B1C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4F26E-44BD-4E1E-A1FD-0264BF7B1AC2}" type="datetime1">
              <a:rPr lang="el-GR" smtClean="0"/>
              <a:pPr/>
              <a:t>20/12/2020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116 - Ελεύθερη σχεδίαση"/>
          <p:cNvSpPr/>
          <p:nvPr/>
        </p:nvSpPr>
        <p:spPr>
          <a:xfrm>
            <a:off x="6093694" y="1543015"/>
            <a:ext cx="324118" cy="1592687"/>
          </a:xfrm>
          <a:custGeom>
            <a:avLst/>
            <a:gdLst>
              <a:gd name="connsiteX0" fmla="*/ 0 w 324118"/>
              <a:gd name="connsiteY0" fmla="*/ 72980 h 1592687"/>
              <a:gd name="connsiteX1" fmla="*/ 206062 w 324118"/>
              <a:gd name="connsiteY1" fmla="*/ 188890 h 1592687"/>
              <a:gd name="connsiteX2" fmla="*/ 309093 w 324118"/>
              <a:gd name="connsiteY2" fmla="*/ 1206321 h 1592687"/>
              <a:gd name="connsiteX3" fmla="*/ 296215 w 324118"/>
              <a:gd name="connsiteY3" fmla="*/ 1592687 h 1592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18" h="1592687">
                <a:moveTo>
                  <a:pt x="0" y="72980"/>
                </a:moveTo>
                <a:cubicBezTo>
                  <a:pt x="77273" y="36490"/>
                  <a:pt x="154547" y="0"/>
                  <a:pt x="206062" y="188890"/>
                </a:cubicBezTo>
                <a:cubicBezTo>
                  <a:pt x="257578" y="377780"/>
                  <a:pt x="294068" y="972355"/>
                  <a:pt x="309093" y="1206321"/>
                </a:cubicBezTo>
                <a:cubicBezTo>
                  <a:pt x="324118" y="1440287"/>
                  <a:pt x="310166" y="1516487"/>
                  <a:pt x="296215" y="1592687"/>
                </a:cubicBezTo>
              </a:path>
            </a:pathLst>
          </a:cu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1" name="160 - Ελεύθερη σχεδίαση"/>
          <p:cNvSpPr/>
          <p:nvPr/>
        </p:nvSpPr>
        <p:spPr>
          <a:xfrm>
            <a:off x="6093694" y="1556792"/>
            <a:ext cx="324118" cy="1592687"/>
          </a:xfrm>
          <a:custGeom>
            <a:avLst/>
            <a:gdLst>
              <a:gd name="connsiteX0" fmla="*/ 0 w 324118"/>
              <a:gd name="connsiteY0" fmla="*/ 72980 h 1592687"/>
              <a:gd name="connsiteX1" fmla="*/ 206062 w 324118"/>
              <a:gd name="connsiteY1" fmla="*/ 188890 h 1592687"/>
              <a:gd name="connsiteX2" fmla="*/ 309093 w 324118"/>
              <a:gd name="connsiteY2" fmla="*/ 1206321 h 1592687"/>
              <a:gd name="connsiteX3" fmla="*/ 296215 w 324118"/>
              <a:gd name="connsiteY3" fmla="*/ 1592687 h 1592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18" h="1592687">
                <a:moveTo>
                  <a:pt x="0" y="72980"/>
                </a:moveTo>
                <a:cubicBezTo>
                  <a:pt x="77273" y="36490"/>
                  <a:pt x="154547" y="0"/>
                  <a:pt x="206062" y="188890"/>
                </a:cubicBezTo>
                <a:cubicBezTo>
                  <a:pt x="257578" y="377780"/>
                  <a:pt x="294068" y="972355"/>
                  <a:pt x="309093" y="1206321"/>
                </a:cubicBezTo>
                <a:cubicBezTo>
                  <a:pt x="324118" y="1440287"/>
                  <a:pt x="310166" y="1516487"/>
                  <a:pt x="296215" y="1592687"/>
                </a:cubicBezTo>
              </a:path>
            </a:pathLst>
          </a:custGeo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47" name="46 - Ομάδα"/>
          <p:cNvGrpSpPr/>
          <p:nvPr/>
        </p:nvGrpSpPr>
        <p:grpSpPr>
          <a:xfrm>
            <a:off x="611560" y="1695824"/>
            <a:ext cx="1800000" cy="3893416"/>
            <a:chOff x="755576" y="1191768"/>
            <a:chExt cx="1800000" cy="3893416"/>
          </a:xfrm>
        </p:grpSpPr>
        <p:sp>
          <p:nvSpPr>
            <p:cNvPr id="8" name="7 - Έλλειψη"/>
            <p:cNvSpPr/>
            <p:nvPr/>
          </p:nvSpPr>
          <p:spPr>
            <a:xfrm>
              <a:off x="899592" y="3645024"/>
              <a:ext cx="1440160" cy="1440160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 w="25400">
              <a:solidFill>
                <a:schemeClr val="bg2">
                  <a:lumMod val="25000"/>
                </a:schemeClr>
              </a:solidFill>
            </a:ln>
            <a:scene3d>
              <a:camera prst="isometricOffAxis1Top"/>
              <a:lightRig rig="threePt" dir="t"/>
            </a:scene3d>
            <a:sp3d>
              <a:bevelT h="15875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8 - Κύλινδρος"/>
            <p:cNvSpPr/>
            <p:nvPr/>
          </p:nvSpPr>
          <p:spPr>
            <a:xfrm>
              <a:off x="1475656" y="3645024"/>
              <a:ext cx="288032" cy="720000"/>
            </a:xfrm>
            <a:prstGeom prst="can">
              <a:avLst/>
            </a:prstGeom>
            <a:solidFill>
              <a:schemeClr val="accent6">
                <a:lumMod val="50000"/>
              </a:schemeClr>
            </a:solidFill>
            <a:ln w="12700" cap="flat">
              <a:solidFill>
                <a:schemeClr val="accent6">
                  <a:lumMod val="50000"/>
                </a:schemeClr>
              </a:solidFill>
            </a:ln>
            <a:effectLst/>
            <a:scene3d>
              <a:camera prst="orthographicFront"/>
              <a:lightRig rig="flood" dir="t"/>
            </a:scene3d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13 - Έλλειψη"/>
            <p:cNvSpPr>
              <a:spLocks/>
            </p:cNvSpPr>
            <p:nvPr/>
          </p:nvSpPr>
          <p:spPr>
            <a:xfrm>
              <a:off x="755576" y="1701008"/>
              <a:ext cx="1800000" cy="1800000"/>
            </a:xfrm>
            <a:prstGeom prst="ellipse">
              <a:avLst/>
            </a:prstGeom>
            <a:noFill/>
            <a:ln w="127000">
              <a:solidFill>
                <a:schemeClr val="tx1">
                  <a:lumMod val="65000"/>
                  <a:lumOff val="35000"/>
                </a:schemeClr>
              </a:solidFill>
            </a:ln>
            <a:effectLst/>
            <a:scene3d>
              <a:camera prst="orthographicFront">
                <a:rot lat="0" lon="20699943" rev="0"/>
              </a:camera>
              <a:lightRig rig="threePt" dir="t"/>
            </a:scene3d>
            <a:sp3d extrusionH="317500"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" name="14 - Έλλειψη"/>
            <p:cNvSpPr/>
            <p:nvPr/>
          </p:nvSpPr>
          <p:spPr>
            <a:xfrm>
              <a:off x="1437059" y="1191768"/>
              <a:ext cx="360000" cy="36004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w="1905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7" name="16 - Ευθεία γραμμή σύνδεσης"/>
            <p:cNvCxnSpPr/>
            <p:nvPr/>
          </p:nvCxnSpPr>
          <p:spPr>
            <a:xfrm>
              <a:off x="1606793" y="3526766"/>
              <a:ext cx="0" cy="144000"/>
            </a:xfrm>
            <a:prstGeom prst="line">
              <a:avLst/>
            </a:prstGeom>
            <a:ln w="1301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- Ευθεία γραμμή σύνδεσης"/>
            <p:cNvCxnSpPr/>
            <p:nvPr/>
          </p:nvCxnSpPr>
          <p:spPr>
            <a:xfrm>
              <a:off x="1612059" y="1520800"/>
              <a:ext cx="0" cy="108000"/>
            </a:xfrm>
            <a:prstGeom prst="line">
              <a:avLst/>
            </a:prstGeom>
            <a:ln w="920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- Ευθεία γραμμή σύνδεσης"/>
            <p:cNvCxnSpPr/>
            <p:nvPr/>
          </p:nvCxnSpPr>
          <p:spPr>
            <a:xfrm>
              <a:off x="1606793" y="1739445"/>
              <a:ext cx="0" cy="216000"/>
            </a:xfrm>
            <a:prstGeom prst="line">
              <a:avLst/>
            </a:prstGeom>
            <a:ln w="92075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33 - Ομάδα"/>
          <p:cNvGrpSpPr/>
          <p:nvPr/>
        </p:nvGrpSpPr>
        <p:grpSpPr>
          <a:xfrm>
            <a:off x="1488535" y="1484784"/>
            <a:ext cx="0" cy="1948882"/>
            <a:chOff x="0" y="54031"/>
            <a:chExt cx="0" cy="3336707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>
              <a:off x="0" y="1726564"/>
              <a:ext cx="0" cy="1664174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>
              <a:off x="0" y="54031"/>
              <a:ext cx="0" cy="1664174"/>
            </a:xfrm>
            <a:prstGeom prst="line">
              <a:avLst/>
            </a:prstGeom>
            <a:ln w="25400">
              <a:solidFill>
                <a:srgbClr val="FFFF00">
                  <a:alpha val="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24 - Ομάδα"/>
          <p:cNvGrpSpPr/>
          <p:nvPr/>
        </p:nvGrpSpPr>
        <p:grpSpPr>
          <a:xfrm>
            <a:off x="1455164" y="1480081"/>
            <a:ext cx="0" cy="1945901"/>
            <a:chOff x="0" y="59134"/>
            <a:chExt cx="0" cy="3331603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>
              <a:off x="0" y="1726563"/>
              <a:ext cx="0" cy="1664174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>
              <a:off x="0" y="59134"/>
              <a:ext cx="0" cy="1664174"/>
            </a:xfrm>
            <a:prstGeom prst="line">
              <a:avLst/>
            </a:prstGeom>
            <a:ln w="25400">
              <a:solidFill>
                <a:srgbClr val="FFFF00">
                  <a:alpha val="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101 - Ομάδα"/>
          <p:cNvGrpSpPr/>
          <p:nvPr/>
        </p:nvGrpSpPr>
        <p:grpSpPr>
          <a:xfrm>
            <a:off x="4939653" y="1484832"/>
            <a:ext cx="1733458" cy="4104408"/>
            <a:chOff x="5076056" y="1072933"/>
            <a:chExt cx="1733458" cy="4104408"/>
          </a:xfrm>
        </p:grpSpPr>
        <p:grpSp>
          <p:nvGrpSpPr>
            <p:cNvPr id="37" name="36 - Ομάδα"/>
            <p:cNvGrpSpPr/>
            <p:nvPr/>
          </p:nvGrpSpPr>
          <p:grpSpPr>
            <a:xfrm>
              <a:off x="5076056" y="2909261"/>
              <a:ext cx="1440160" cy="2268080"/>
              <a:chOff x="899592" y="2927405"/>
              <a:chExt cx="1440160" cy="2268080"/>
            </a:xfrm>
          </p:grpSpPr>
          <p:sp>
            <p:nvSpPr>
              <p:cNvPr id="38" name="37 - Έλλειψη"/>
              <p:cNvSpPr/>
              <p:nvPr/>
            </p:nvSpPr>
            <p:spPr>
              <a:xfrm>
                <a:off x="899592" y="3755325"/>
                <a:ext cx="1440160" cy="1440160"/>
              </a:xfrm>
              <a:prstGeom prst="ellipse">
                <a:avLst/>
              </a:prstGeom>
              <a:solidFill>
                <a:schemeClr val="bg2">
                  <a:lumMod val="10000"/>
                  <a:alpha val="98000"/>
                </a:schemeClr>
              </a:solidFill>
              <a:ln>
                <a:solidFill>
                  <a:schemeClr val="bg2">
                    <a:lumMod val="25000"/>
                  </a:schemeClr>
                </a:solidFill>
              </a:ln>
              <a:scene3d>
                <a:camera prst="isometricOffAxis1Top"/>
                <a:lightRig rig="threePt" dir="t"/>
              </a:scene3d>
              <a:sp3d>
                <a:bevelT h="1587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" name="38 - Κύλινδρος"/>
              <p:cNvSpPr/>
              <p:nvPr/>
            </p:nvSpPr>
            <p:spPr>
              <a:xfrm>
                <a:off x="1475656" y="2927405"/>
                <a:ext cx="288032" cy="1548000"/>
              </a:xfrm>
              <a:prstGeom prst="can">
                <a:avLst/>
              </a:prstGeom>
              <a:solidFill>
                <a:schemeClr val="accent6">
                  <a:lumMod val="50000"/>
                </a:schemeClr>
              </a:solidFill>
              <a:ln w="12700">
                <a:solidFill>
                  <a:schemeClr val="accent6">
                    <a:lumMod val="50000"/>
                  </a:schemeClr>
                </a:solidFill>
              </a:ln>
              <a:scene3d>
                <a:camera prst="orthographicFront"/>
                <a:lightRig rig="flood" dir="t"/>
              </a:scene3d>
              <a:sp3d prstMaterial="matte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101" name="100 - Ορθογώνιο"/>
            <p:cNvSpPr/>
            <p:nvPr/>
          </p:nvSpPr>
          <p:spPr>
            <a:xfrm>
              <a:off x="5749886" y="1397093"/>
              <a:ext cx="108000" cy="154800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7" name="96 - Ελεύθερη σχεδίαση"/>
            <p:cNvSpPr/>
            <p:nvPr/>
          </p:nvSpPr>
          <p:spPr>
            <a:xfrm>
              <a:off x="5657386" y="1072933"/>
              <a:ext cx="1152128" cy="432000"/>
            </a:xfrm>
            <a:custGeom>
              <a:avLst/>
              <a:gdLst>
                <a:gd name="connsiteX0" fmla="*/ 0 w 1423115"/>
                <a:gd name="connsiteY0" fmla="*/ 360608 h 360608"/>
                <a:gd name="connsiteX1" fmla="*/ 218941 w 1423115"/>
                <a:gd name="connsiteY1" fmla="*/ 180304 h 360608"/>
                <a:gd name="connsiteX2" fmla="*/ 1223493 w 1423115"/>
                <a:gd name="connsiteY2" fmla="*/ 180304 h 360608"/>
                <a:gd name="connsiteX3" fmla="*/ 1416676 w 1423115"/>
                <a:gd name="connsiteY3" fmla="*/ 0 h 3606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23115" h="360608">
                  <a:moveTo>
                    <a:pt x="0" y="360608"/>
                  </a:moveTo>
                  <a:cubicBezTo>
                    <a:pt x="7512" y="285481"/>
                    <a:pt x="15025" y="210355"/>
                    <a:pt x="218941" y="180304"/>
                  </a:cubicBezTo>
                  <a:cubicBezTo>
                    <a:pt x="422857" y="150253"/>
                    <a:pt x="1023871" y="210355"/>
                    <a:pt x="1223493" y="180304"/>
                  </a:cubicBezTo>
                  <a:cubicBezTo>
                    <a:pt x="1423115" y="150253"/>
                    <a:pt x="1419895" y="75126"/>
                    <a:pt x="1416676" y="0"/>
                  </a:cubicBezTo>
                </a:path>
              </a:pathLst>
            </a:custGeom>
            <a:ln w="127000" cap="flat">
              <a:solidFill>
                <a:schemeClr val="tx1">
                  <a:lumMod val="65000"/>
                  <a:lumOff val="35000"/>
                </a:schemeClr>
              </a:solidFill>
              <a:round/>
            </a:ln>
            <a:scene3d>
              <a:camera prst="perspectiveHeroicExtremeLeftFacing"/>
              <a:lightRig rig="threePt" dir="t"/>
            </a:scene3d>
            <a:sp3d>
              <a:bevelT/>
              <a:bevelB/>
            </a:sp3d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13" name="112 - Ελεύθερη σχεδίαση"/>
          <p:cNvSpPr/>
          <p:nvPr/>
        </p:nvSpPr>
        <p:spPr>
          <a:xfrm>
            <a:off x="1115616" y="1610088"/>
            <a:ext cx="4984692" cy="489397"/>
          </a:xfrm>
          <a:custGeom>
            <a:avLst/>
            <a:gdLst>
              <a:gd name="connsiteX0" fmla="*/ 0 w 5344732"/>
              <a:gd name="connsiteY0" fmla="*/ 334851 h 489397"/>
              <a:gd name="connsiteX1" fmla="*/ 463640 w 5344732"/>
              <a:gd name="connsiteY1" fmla="*/ 77273 h 489397"/>
              <a:gd name="connsiteX2" fmla="*/ 2537138 w 5344732"/>
              <a:gd name="connsiteY2" fmla="*/ 476518 h 489397"/>
              <a:gd name="connsiteX3" fmla="*/ 5344732 w 5344732"/>
              <a:gd name="connsiteY3" fmla="*/ 0 h 489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4732" h="489397">
                <a:moveTo>
                  <a:pt x="0" y="334851"/>
                </a:moveTo>
                <a:cubicBezTo>
                  <a:pt x="20392" y="194256"/>
                  <a:pt x="40784" y="53662"/>
                  <a:pt x="463640" y="77273"/>
                </a:cubicBezTo>
                <a:cubicBezTo>
                  <a:pt x="886496" y="100884"/>
                  <a:pt x="1723623" y="489397"/>
                  <a:pt x="2537138" y="476518"/>
                </a:cubicBezTo>
                <a:cubicBezTo>
                  <a:pt x="3350653" y="463639"/>
                  <a:pt x="4347692" y="231819"/>
                  <a:pt x="5344732" y="0"/>
                </a:cubicBezTo>
              </a:path>
            </a:pathLst>
          </a:custGeom>
          <a:ln w="25400"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37" name="136 - Ομάδα"/>
          <p:cNvGrpSpPr/>
          <p:nvPr/>
        </p:nvGrpSpPr>
        <p:grpSpPr>
          <a:xfrm>
            <a:off x="7236296" y="2420888"/>
            <a:ext cx="1776930" cy="1036617"/>
            <a:chOff x="7092280" y="1916832"/>
            <a:chExt cx="1776930" cy="1036617"/>
          </a:xfrm>
        </p:grpSpPr>
        <p:sp>
          <p:nvSpPr>
            <p:cNvPr id="127" name="126 - Έλλειψη"/>
            <p:cNvSpPr/>
            <p:nvPr/>
          </p:nvSpPr>
          <p:spPr>
            <a:xfrm>
              <a:off x="7092280" y="1916832"/>
              <a:ext cx="864096" cy="864096"/>
            </a:xfrm>
            <a:prstGeom prst="ellipse">
              <a:avLst/>
            </a:prstGeom>
            <a:ln>
              <a:noFill/>
            </a:ln>
            <a:scene3d>
              <a:camera prst="orthographicFront"/>
              <a:lightRig rig="threePt" dir="t"/>
            </a:scene3d>
            <a:sp3d>
              <a:bevelT w="355600" h="88900"/>
              <a:bevelB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6" name="135 - Κύλινδρος"/>
            <p:cNvSpPr/>
            <p:nvPr/>
          </p:nvSpPr>
          <p:spPr>
            <a:xfrm rot="7500000">
              <a:off x="8149130" y="2233369"/>
              <a:ext cx="216024" cy="1224136"/>
            </a:xfrm>
            <a:prstGeom prst="can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8" name="127 - Ομάδα"/>
          <p:cNvGrpSpPr/>
          <p:nvPr/>
        </p:nvGrpSpPr>
        <p:grpSpPr>
          <a:xfrm>
            <a:off x="7647852" y="2492896"/>
            <a:ext cx="216024" cy="216024"/>
            <a:chOff x="6228184" y="1772816"/>
            <a:chExt cx="216024" cy="216024"/>
          </a:xfrm>
        </p:grpSpPr>
        <p:sp>
          <p:nvSpPr>
            <p:cNvPr id="129" name="128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0" name="129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38" name="137 - Ομάδα"/>
          <p:cNvGrpSpPr/>
          <p:nvPr/>
        </p:nvGrpSpPr>
        <p:grpSpPr>
          <a:xfrm>
            <a:off x="7838889" y="2671054"/>
            <a:ext cx="216024" cy="216024"/>
            <a:chOff x="6228184" y="1772816"/>
            <a:chExt cx="216024" cy="216024"/>
          </a:xfrm>
        </p:grpSpPr>
        <p:sp>
          <p:nvSpPr>
            <p:cNvPr id="139" name="138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0" name="139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41" name="140 - Ομάδα"/>
          <p:cNvGrpSpPr/>
          <p:nvPr/>
        </p:nvGrpSpPr>
        <p:grpSpPr>
          <a:xfrm>
            <a:off x="7359820" y="2577783"/>
            <a:ext cx="216024" cy="216024"/>
            <a:chOff x="6228184" y="1772816"/>
            <a:chExt cx="216024" cy="216024"/>
          </a:xfrm>
        </p:grpSpPr>
        <p:sp>
          <p:nvSpPr>
            <p:cNvPr id="142" name="141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3" name="142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44" name="143 - Ομάδα"/>
          <p:cNvGrpSpPr/>
          <p:nvPr/>
        </p:nvGrpSpPr>
        <p:grpSpPr>
          <a:xfrm>
            <a:off x="7346941" y="2865815"/>
            <a:ext cx="216024" cy="216024"/>
            <a:chOff x="6228184" y="1772816"/>
            <a:chExt cx="216024" cy="216024"/>
          </a:xfrm>
        </p:grpSpPr>
        <p:sp>
          <p:nvSpPr>
            <p:cNvPr id="145" name="144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6" name="145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47" name="146 - Ομάδα"/>
          <p:cNvGrpSpPr/>
          <p:nvPr/>
        </p:nvGrpSpPr>
        <p:grpSpPr>
          <a:xfrm>
            <a:off x="7578191" y="3007484"/>
            <a:ext cx="216024" cy="216024"/>
            <a:chOff x="6228184" y="1772816"/>
            <a:chExt cx="216024" cy="216024"/>
          </a:xfrm>
        </p:grpSpPr>
        <p:sp>
          <p:nvSpPr>
            <p:cNvPr id="148" name="147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9" name="148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0" name="149 - Ομάδα"/>
          <p:cNvGrpSpPr/>
          <p:nvPr/>
        </p:nvGrpSpPr>
        <p:grpSpPr>
          <a:xfrm>
            <a:off x="7566282" y="2733301"/>
            <a:ext cx="216024" cy="216024"/>
            <a:chOff x="6228184" y="1772816"/>
            <a:chExt cx="216024" cy="216024"/>
          </a:xfrm>
        </p:grpSpPr>
        <p:sp>
          <p:nvSpPr>
            <p:cNvPr id="151" name="150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52" name="151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62" name="161 - Ελεύθερη σχεδίαση"/>
          <p:cNvSpPr/>
          <p:nvPr/>
        </p:nvSpPr>
        <p:spPr>
          <a:xfrm>
            <a:off x="1115616" y="1623865"/>
            <a:ext cx="4984692" cy="489397"/>
          </a:xfrm>
          <a:custGeom>
            <a:avLst/>
            <a:gdLst>
              <a:gd name="connsiteX0" fmla="*/ 0 w 5344732"/>
              <a:gd name="connsiteY0" fmla="*/ 334851 h 489397"/>
              <a:gd name="connsiteX1" fmla="*/ 463640 w 5344732"/>
              <a:gd name="connsiteY1" fmla="*/ 77273 h 489397"/>
              <a:gd name="connsiteX2" fmla="*/ 2537138 w 5344732"/>
              <a:gd name="connsiteY2" fmla="*/ 476518 h 489397"/>
              <a:gd name="connsiteX3" fmla="*/ 5344732 w 5344732"/>
              <a:gd name="connsiteY3" fmla="*/ 0 h 489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344732" h="489397">
                <a:moveTo>
                  <a:pt x="0" y="334851"/>
                </a:moveTo>
                <a:cubicBezTo>
                  <a:pt x="20392" y="194256"/>
                  <a:pt x="40784" y="53662"/>
                  <a:pt x="463640" y="77273"/>
                </a:cubicBezTo>
                <a:cubicBezTo>
                  <a:pt x="886496" y="100884"/>
                  <a:pt x="1723623" y="489397"/>
                  <a:pt x="2537138" y="476518"/>
                </a:cubicBezTo>
                <a:cubicBezTo>
                  <a:pt x="3350653" y="463639"/>
                  <a:pt x="4347692" y="231819"/>
                  <a:pt x="5344732" y="0"/>
                </a:cubicBezTo>
              </a:path>
            </a:pathLst>
          </a:custGeom>
          <a:ln w="254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3" name="162 - Επεξήγηση με παραλληλόγραμμο"/>
          <p:cNvSpPr/>
          <p:nvPr/>
        </p:nvSpPr>
        <p:spPr>
          <a:xfrm>
            <a:off x="3491880" y="404664"/>
            <a:ext cx="2592288" cy="648072"/>
          </a:xfrm>
          <a:prstGeom prst="wedgeRectCallout">
            <a:avLst>
              <a:gd name="adj1" fmla="val -69723"/>
              <a:gd name="adj2" fmla="val 170807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Πέιραμα1: Χρήση πλαστικού νήματος</a:t>
            </a:r>
          </a:p>
        </p:txBody>
      </p:sp>
      <p:sp>
        <p:nvSpPr>
          <p:cNvPr id="164" name="163 - Επεξήγηση με αριστερό βέλος"/>
          <p:cNvSpPr/>
          <p:nvPr/>
        </p:nvSpPr>
        <p:spPr>
          <a:xfrm>
            <a:off x="2483768" y="2636912"/>
            <a:ext cx="2808312" cy="1008112"/>
          </a:xfrm>
          <a:prstGeom prst="leftArrowCallout">
            <a:avLst>
              <a:gd name="adj1" fmla="val 12375"/>
              <a:gd name="adj2" fmla="val 16583"/>
              <a:gd name="adj3" fmla="val 25000"/>
              <a:gd name="adj4" fmla="val 803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Τα  μεταλλικά φύλλα του ηλεκτροσκοπίου δεν ανταποκρίνονται  </a:t>
            </a:r>
          </a:p>
        </p:txBody>
      </p:sp>
      <p:sp>
        <p:nvSpPr>
          <p:cNvPr id="165" name="164 - Επεξήγηση με παραλληλόγραμμο"/>
          <p:cNvSpPr/>
          <p:nvPr/>
        </p:nvSpPr>
        <p:spPr>
          <a:xfrm>
            <a:off x="3491880" y="404664"/>
            <a:ext cx="2592288" cy="648072"/>
          </a:xfrm>
          <a:prstGeom prst="wedgeRectCallout">
            <a:avLst>
              <a:gd name="adj1" fmla="val -68729"/>
              <a:gd name="adj2" fmla="val 168819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Πείραμα</a:t>
            </a:r>
            <a:r>
              <a:rPr lang="en-US" dirty="0"/>
              <a:t> 2</a:t>
            </a:r>
            <a:r>
              <a:rPr lang="el-GR" dirty="0"/>
              <a:t>: Χρήση μεταλλικού νήματος</a:t>
            </a:r>
          </a:p>
        </p:txBody>
      </p:sp>
      <p:sp>
        <p:nvSpPr>
          <p:cNvPr id="166" name="165 - Επεξήγηση με αριστερό βέλος"/>
          <p:cNvSpPr/>
          <p:nvPr/>
        </p:nvSpPr>
        <p:spPr>
          <a:xfrm>
            <a:off x="2483768" y="2636912"/>
            <a:ext cx="2808312" cy="1008112"/>
          </a:xfrm>
          <a:prstGeom prst="leftArrowCallout">
            <a:avLst>
              <a:gd name="adj1" fmla="val 12375"/>
              <a:gd name="adj2" fmla="val 16583"/>
              <a:gd name="adj3" fmla="val 25000"/>
              <a:gd name="adj4" fmla="val 803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Τα  μεταλλικά φύλλα του ηλεκτροσκοπίου αποκλίνουν </a:t>
            </a:r>
          </a:p>
        </p:txBody>
      </p:sp>
      <p:sp>
        <p:nvSpPr>
          <p:cNvPr id="167" name="166 - Ορθογώνιο"/>
          <p:cNvSpPr/>
          <p:nvPr/>
        </p:nvSpPr>
        <p:spPr>
          <a:xfrm>
            <a:off x="827584" y="5445224"/>
            <a:ext cx="7848872" cy="10801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Στο μεταλλικό νήμα είχαμε κίνηση ηλεκτρονίων κατά μήκος του σύρματος από τη σφαίρα στο ηλεκτροσκόπιο. Την προσανατολισμένη αυτή κίνηση την ονομάζουμε  </a:t>
            </a:r>
            <a:r>
              <a:rPr lang="el-GR" sz="2400" b="1" dirty="0"/>
              <a:t>ηλεκτρικό ρεύμα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6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6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6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6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64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66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6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70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72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74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76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98 -1.11111E-6 L -0.00035 -1.11111E-6 " pathEditMode="relative" rAng="0" ptsTypes="AA">
                                      <p:cBhvr>
                                        <p:cTn id="98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98 2.96296E-6 L -0.00034 2.96296E-6 " pathEditMode="relative" rAng="0" ptsTypes="AA">
                                      <p:cBhvr>
                                        <p:cTn id="10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98 -2.96296E-6 L -0.00035 -2.96296E-6 " pathEditMode="relative" rAng="0" ptsTypes="AA">
                                      <p:cBhvr>
                                        <p:cTn id="102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98 4.44444E-6 L -0.00035 4.44444E-6 " pathEditMode="relative" rAng="0" ptsTypes="AA">
                                      <p:cBhvr>
                                        <p:cTn id="104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98 4.81481E-6 L -0.00035 4.81481E-6 " pathEditMode="relative" rAng="0" ptsTypes="AA">
                                      <p:cBhvr>
                                        <p:cTn id="10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  <p:par>
                                <p:cTn id="10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97 2.96296E-6 L -0.00035 2.96296E-6 " pathEditMode="relative" rAng="0" ptsTypes="AA">
                                      <p:cBhvr>
                                        <p:cTn id="108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  <p:par>
                                <p:cTn id="10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698 -7.40741E-7 L -0.00035 -7.40741E-7 " pathEditMode="relative" rAng="0" ptsTypes="AA">
                                      <p:cBhvr>
                                        <p:cTn id="110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129" dur="1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13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133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135" dur="1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6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137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13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8663 0 " pathEditMode="relative" ptsTypes="AA">
                                      <p:cBhvr>
                                        <p:cTn id="141" dur="1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0" presetClass="path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25 0.00115 C -0.09479 0.00208 -0.10417 0.00324 -0.10972 -0.01274 C -0.11459 -0.02871 -0.11372 -0.06621 -0.11563 -0.09468 C -0.11858 -0.12315 -0.12136 -0.16575 -0.12431 -0.18357 C -0.12656 -0.20139 -0.12934 -0.19815 -0.13212 -0.20163 C -0.1349 -0.2051 -0.1349 -0.20625 -0.1408 -0.2044 C -0.14653 -0.20255 -0.14306 -0.19885 -0.16702 -0.19051 C -0.19028 -0.18218 -0.2415 -0.16482 -0.28125 -0.1544 C -0.32066 -0.14399 -0.37084 -0.13195 -0.404 -0.12801 C -0.43715 -0.12408 -0.44983 -0.12431 -0.48004 -0.13079 C -0.51025 -0.13727 -0.55764 -0.15741 -0.58525 -0.1669 C -0.61285 -0.17639 -0.63472 -0.18913 -0.64566 -0.18774 C -0.6566 -0.18635 -0.64983 -0.17709 -0.65087 -0.15857 C -0.65191 -0.14005 -0.65174 -0.08982 -0.65191 -0.07663 " pathEditMode="relative" rAng="0" ptsTypes="aaaaaaaaaaaaaA">
                                      <p:cBhvr>
                                        <p:cTn id="144" dur="2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6" y="-103"/>
                                    </p:animMotion>
                                  </p:childTnLst>
                                </p:cTn>
                              </p:par>
                              <p:par>
                                <p:cTn id="145" presetID="0" presetClass="path" presetSubtype="0" accel="5000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Motion origin="layout" path="M -0.08611 0.00486 C -0.09549 0.00717 -0.10486 0.00949 -0.11025 0.00486 C -0.11528 0.00023 -0.11493 -0.00116 -0.11736 -0.02292 C -0.11979 -0.04468 -0.12223 -0.10417 -0.12483 -0.1257 C -0.12726 -0.14723 -0.12865 -0.14792 -0.13195 -0.15209 C -0.13525 -0.15625 -0.12726 -0.15556 -0.14445 -0.1507 C -0.16181 -0.14584 -0.20677 -0.13172 -0.23507 -0.12292 C -0.26337 -0.11412 -0.28646 -0.1044 -0.31424 -0.09792 C -0.34202 -0.09144 -0.3816 -0.08704 -0.40174 -0.08403 C -0.42188 -0.08102 -0.41979 -0.07917 -0.43507 -0.07987 C -0.45035 -0.08056 -0.46372 -0.07987 -0.49341 -0.0882 C -0.52309 -0.09653 -0.58646 -0.1213 -0.6132 -0.12987 C -0.63993 -0.13843 -0.64653 -0.15556 -0.65382 -0.13959 C -0.66111 -0.12362 -0.65643 -0.05139 -0.65695 -0.03403 " pathEditMode="relative" rAng="0" ptsTypes="aaaaaaaaaaaaaA">
                                      <p:cBhvr>
                                        <p:cTn id="146" dur="17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" y="-78"/>
                                    </p:animMotion>
                                  </p:childTnLst>
                                </p:cTn>
                              </p:par>
                              <p:par>
                                <p:cTn id="147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-1200000">
                                      <p:cBhvr>
                                        <p:cTn id="1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9" presetID="8" presetClass="emph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1200000">
                                      <p:cBhvr>
                                        <p:cTn id="1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1" presetID="0" presetClass="path" presetSubtype="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65538 -0.07659 C -0.65695 -0.06386 -0.65729 -0.05067 -0.66181 -0.03309 C -0.6658 -0.0155 -0.67813 0.0155 -0.6816 0.02846 C -0.68542 0.04118 -0.68542 0.04188 -0.68542 0.04535 " pathEditMode="relative" rAng="0" ptsTypes="aaaA">
                                      <p:cBhvr>
                                        <p:cTn id="152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61"/>
                                    </p:animMotion>
                                  </p:childTnLst>
                                </p:cTn>
                              </p:par>
                              <p:par>
                                <p:cTn id="153" presetID="0" presetClass="path" presetSubtype="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6533 -0.03448 C -0.65261 -0.02568 -0.65157 -0.0162 -0.65052 -0.01018 C -0.64983 -0.00393 -0.64983 -0.00579 -0.64792 0.00277 C -0.64636 0.0111 -0.64375 0.02591 -0.63976 0.04003 C -0.63559 0.05437 -0.62969 0.0708 -0.62379 0.08746 " pathEditMode="relative" rAng="0" ptsTypes="aaaaA">
                                      <p:cBhvr>
                                        <p:cTn id="15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61"/>
                                    </p:animMotion>
                                  </p:childTnLst>
                                </p:cTn>
                              </p:par>
                              <p:par>
                                <p:cTn id="155" presetID="0" presetClass="path" presetSubtype="0" accel="50000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0.08716 0.0037 C -0.10591 0.00579 -0.12483 0.0081 -0.13334 0.00232 C -0.14202 -0.00347 -0.13716 -0.01366 -0.1382 -0.03102 C -0.14011 -0.04838 -0.14011 -0.07778 -0.14289 -0.10185 C -0.1448 -0.12593 -0.14705 -0.16366 -0.15278 -0.17546 C -0.15851 -0.18727 -0.1632 -0.17616 -0.17726 -0.17268 C -0.1908 -0.16921 -0.20625 -0.16343 -0.23403 -0.15463 C -0.26181 -0.14583 -0.31111 -0.12801 -0.34341 -0.11991 C -0.3757 -0.1118 -0.40452 -0.10856 -0.42778 -0.10602 C -0.45105 -0.10347 -0.45018 -0.09699 -0.48299 -0.10463 C -0.5158 -0.11227 -0.59358 -0.1419 -0.62466 -0.15185 C -0.65573 -0.1618 -0.66129 -0.18009 -0.66945 -0.16435 C -0.67761 -0.14861 -0.6757 -0.10301 -0.67361 -0.05741 " pathEditMode="relative" rAng="0" ptsTypes="aaaaaaaaaaaaA">
                                      <p:cBhvr>
                                        <p:cTn id="156" dur="20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5" y="-93"/>
                                    </p:animMotion>
                                  </p:childTnLst>
                                </p:cTn>
                              </p:par>
                              <p:par>
                                <p:cTn id="157" presetID="0" presetClass="path" presetSubtype="0" accel="50000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0.08334 -0.00046 C -0.11563 0.00324 -0.14792 0.00717 -0.1625 -0.00046 C -0.17709 -0.00809 -0.1691 -0.03053 -0.17118 -0.04672 C -0.17327 -0.06292 -0.17361 -0.0805 -0.17552 -0.09761 C -0.17743 -0.11473 -0.18038 -0.1381 -0.18247 -0.14989 C -0.18455 -0.16169 -0.18594 -0.164 -0.18768 -0.1684 C -0.18941 -0.17279 -0.18993 -0.17603 -0.19288 -0.1765 C -0.19584 -0.17696 -0.19827 -0.17488 -0.20504 -0.17187 C -0.21181 -0.16886 -0.22188 -0.16238 -0.23386 -0.15799 C -0.24584 -0.15359 -0.25764 -0.15128 -0.27726 -0.14527 C -0.29688 -0.13925 -0.3283 -0.12815 -0.35209 -0.1219 C -0.37587 -0.11566 -0.39931 -0.11173 -0.42066 -0.10802 C -0.44202 -0.10432 -0.46407 -0.10039 -0.48073 -0.09993 C -0.4974 -0.09947 -0.51146 -0.10432 -0.52066 -0.10571 C -0.52986 -0.1071 -0.51875 -0.10409 -0.53559 -0.10802 C -0.55243 -0.11196 -0.59809 -0.12283 -0.6217 -0.13 C -0.64532 -0.13717 -0.66476 -0.14619 -0.67726 -0.15105 C -0.68976 -0.15591 -0.69236 -0.15753 -0.69636 -0.15915 C -0.70035 -0.16077 -0.69983 -0.16053 -0.70157 -0.1603 C -0.7033 -0.16007 -0.70556 -0.15984 -0.70677 -0.15799 C -0.70799 -0.15614 -0.70903 -0.15198 -0.70938 -0.14874 C -0.70972 -0.1455 -0.70903 -0.15383 -0.70938 -0.13833 C -0.70972 -0.12283 -0.71094 -0.08952 -0.71198 -0.05598 " pathEditMode="relative" rAng="0" ptsTypes="aaaaaaaaaaaaaaaaaaaaaaA">
                                      <p:cBhvr>
                                        <p:cTn id="158" dur="17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4" y="-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600"/>
                            </p:stCondLst>
                            <p:childTnLst>
                              <p:par>
                                <p:cTn id="16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600000">
                                      <p:cBhvr>
                                        <p:cTn id="1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00000">
                                      <p:cBhvr>
                                        <p:cTn id="16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4" presetID="0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7587 -0.05715 C -0.67552 -0.04997 -0.67448 -0.04211 -0.67171 -0.03401 C -0.66893 -0.02591 -0.66302 -0.01689 -0.65903 -0.00925 C -0.65469 -0.00162 -0.64931 0.00764 -0.64636 0.01227 " pathEditMode="relative" rAng="0" ptsTypes="aaaA">
                                      <p:cBhvr>
                                        <p:cTn id="16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" y="35"/>
                                    </p:animMotion>
                                  </p:childTnLst>
                                </p:cTn>
                              </p:par>
                              <p:par>
                                <p:cTn id="166" presetID="0" presetClass="path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092 -0.04882 C -0.71268 -0.03933 -0.71615 -0.02962 -0.71945 -0.02059 C -0.72292 -0.01157 -0.72639 -0.00231 -0.72952 0.0044 C -0.73299 0.01087 -0.73646 0.01504 -0.73924 0.01943 " pathEditMode="relative" rAng="0" ptsTypes="aaaA">
                                      <p:cBhvr>
                                        <p:cTn id="16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" y="34"/>
                                    </p:animMotion>
                                  </p:childTnLst>
                                </p:cTn>
                              </p:par>
                              <p:par>
                                <p:cTn id="16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8681 0.08746 L -0.70261 0.07681 " pathEditMode="relative" ptsTypes="AA">
                                      <p:cBhvr>
                                        <p:cTn id="16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224 0.04535 L -0.6066 0.0347 " pathEditMode="relative" rAng="0" ptsTypes="AA">
                                      <p:cBhvr>
                                        <p:cTn id="17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7" grpId="1" animBg="1"/>
      <p:bldP spid="161" grpId="0" animBg="1"/>
      <p:bldP spid="113" grpId="0" animBg="1"/>
      <p:bldP spid="113" grpId="1" animBg="1"/>
      <p:bldP spid="162" grpId="0" animBg="1"/>
      <p:bldP spid="163" grpId="0" animBg="1"/>
      <p:bldP spid="163" grpId="1" animBg="1"/>
      <p:bldP spid="164" grpId="0" animBg="1"/>
      <p:bldP spid="164" grpId="1" animBg="1"/>
      <p:bldP spid="165" grpId="0" animBg="1"/>
      <p:bldP spid="166" grpId="0" animBg="1"/>
      <p:bldP spid="16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Στρογγυλεμένο ορθογώνιο"/>
          <p:cNvSpPr/>
          <p:nvPr/>
        </p:nvSpPr>
        <p:spPr>
          <a:xfrm>
            <a:off x="755576" y="908720"/>
            <a:ext cx="3168352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Υλικά που στο εσωτερικό τους τα ηλεκτρόνια  κινούνται  με πολύ μεγάλη ευκολία</a:t>
            </a:r>
          </a:p>
        </p:txBody>
      </p:sp>
      <p:sp>
        <p:nvSpPr>
          <p:cNvPr id="5" name="4 - Στρογγυλεμένο ορθογώνιο"/>
          <p:cNvSpPr/>
          <p:nvPr/>
        </p:nvSpPr>
        <p:spPr>
          <a:xfrm>
            <a:off x="998104" y="1196752"/>
            <a:ext cx="266429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Α Γ Ω Γ Ο Ι</a:t>
            </a: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755576" y="2636912"/>
            <a:ext cx="3168352" cy="165618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Υλικά που συνήθως είναι μονωτές αλλά είναι δυνατόν αν υπάρξουν κάποιες συνθήκες να παρουσιάσουν κίνηση ηλεκτρονίων</a:t>
            </a: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998104" y="3114464"/>
            <a:ext cx="266429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Η Μ Ι Α Γ Ω Γ Ο Ι</a:t>
            </a:r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755576" y="4725144"/>
            <a:ext cx="3168352" cy="1296144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Υλικά που στο εσωτερικό τους τα ηλεκτρόνια  κινούνται  με πολύ μεγάλη δυσκολία</a:t>
            </a: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971600" y="5013176"/>
            <a:ext cx="2664296" cy="72008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Μ ΟΝ Ω Τ Ε Σ</a:t>
            </a:r>
          </a:p>
        </p:txBody>
      </p:sp>
      <p:sp>
        <p:nvSpPr>
          <p:cNvPr id="8" name="7 - Βέλος προς τα επάνω"/>
          <p:cNvSpPr/>
          <p:nvPr/>
        </p:nvSpPr>
        <p:spPr>
          <a:xfrm>
            <a:off x="7380312" y="2204864"/>
            <a:ext cx="1152128" cy="3816424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Βέλος προς τα επάνω"/>
          <p:cNvSpPr/>
          <p:nvPr/>
        </p:nvSpPr>
        <p:spPr>
          <a:xfrm>
            <a:off x="7380312" y="4149080"/>
            <a:ext cx="1152128" cy="1872208"/>
          </a:xfrm>
          <a:prstGeom prst="up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Ορθογώνιο"/>
          <p:cNvSpPr/>
          <p:nvPr/>
        </p:nvSpPr>
        <p:spPr>
          <a:xfrm>
            <a:off x="4860032" y="5589240"/>
            <a:ext cx="180020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Λάστιχο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4860032" y="5157192"/>
            <a:ext cx="180020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Γυαλί</a:t>
            </a:r>
          </a:p>
        </p:txBody>
      </p:sp>
      <p:sp>
        <p:nvSpPr>
          <p:cNvPr id="15" name="14 - Ορθογώνιο"/>
          <p:cNvSpPr/>
          <p:nvPr/>
        </p:nvSpPr>
        <p:spPr>
          <a:xfrm>
            <a:off x="4860032" y="4725144"/>
            <a:ext cx="1800200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Ξύλο</a:t>
            </a:r>
          </a:p>
        </p:txBody>
      </p:sp>
      <p:sp>
        <p:nvSpPr>
          <p:cNvPr id="16" name="15 - Ορθογώνιο"/>
          <p:cNvSpPr/>
          <p:nvPr/>
        </p:nvSpPr>
        <p:spPr>
          <a:xfrm>
            <a:off x="4860032" y="3645024"/>
            <a:ext cx="1800200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Γερμάνιο</a:t>
            </a:r>
          </a:p>
        </p:txBody>
      </p:sp>
      <p:sp>
        <p:nvSpPr>
          <p:cNvPr id="17" name="16 - Ορθογώνιο"/>
          <p:cNvSpPr/>
          <p:nvPr/>
        </p:nvSpPr>
        <p:spPr>
          <a:xfrm>
            <a:off x="4860032" y="3212976"/>
            <a:ext cx="1800200" cy="36004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Πυρίτιο</a:t>
            </a:r>
          </a:p>
        </p:txBody>
      </p:sp>
      <p:sp>
        <p:nvSpPr>
          <p:cNvPr id="18" name="17 - Ορθογώνιο"/>
          <p:cNvSpPr/>
          <p:nvPr/>
        </p:nvSpPr>
        <p:spPr>
          <a:xfrm>
            <a:off x="4860032" y="692696"/>
            <a:ext cx="1800200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Χρυσός</a:t>
            </a:r>
          </a:p>
        </p:txBody>
      </p:sp>
      <p:sp>
        <p:nvSpPr>
          <p:cNvPr id="19" name="18 - Ορθογώνιο"/>
          <p:cNvSpPr/>
          <p:nvPr/>
        </p:nvSpPr>
        <p:spPr>
          <a:xfrm>
            <a:off x="4860032" y="1124744"/>
            <a:ext cx="1800200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Άργυρος</a:t>
            </a:r>
          </a:p>
        </p:txBody>
      </p:sp>
      <p:sp>
        <p:nvSpPr>
          <p:cNvPr id="20" name="19 - Ορθογώνιο"/>
          <p:cNvSpPr/>
          <p:nvPr/>
        </p:nvSpPr>
        <p:spPr>
          <a:xfrm>
            <a:off x="4860032" y="1556792"/>
            <a:ext cx="1800200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Χαλκός</a:t>
            </a:r>
          </a:p>
        </p:txBody>
      </p:sp>
      <p:sp>
        <p:nvSpPr>
          <p:cNvPr id="21" name="20 - Ορθογώνιο"/>
          <p:cNvSpPr/>
          <p:nvPr/>
        </p:nvSpPr>
        <p:spPr>
          <a:xfrm>
            <a:off x="4860032" y="1988840"/>
            <a:ext cx="1800200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Αλουμίνιο</a:t>
            </a:r>
          </a:p>
        </p:txBody>
      </p:sp>
      <p:sp>
        <p:nvSpPr>
          <p:cNvPr id="22" name="21 - Ορθογώνιο"/>
          <p:cNvSpPr/>
          <p:nvPr/>
        </p:nvSpPr>
        <p:spPr>
          <a:xfrm>
            <a:off x="4860032" y="2420888"/>
            <a:ext cx="1800200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Σίδηρος</a:t>
            </a:r>
          </a:p>
        </p:txBody>
      </p:sp>
      <p:sp>
        <p:nvSpPr>
          <p:cNvPr id="3" name="2 - Βέλος προς τα επάνω"/>
          <p:cNvSpPr/>
          <p:nvPr/>
        </p:nvSpPr>
        <p:spPr>
          <a:xfrm>
            <a:off x="7380312" y="692696"/>
            <a:ext cx="1152128" cy="5328592"/>
          </a:xfrm>
          <a:prstGeom prst="up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l-GR" sz="2000" b="1" dirty="0"/>
              <a:t>Α Υ Ξ Η Σ Η    Α Γ Ω Γ Ι Μ Ο Τ Η Τ Α Σ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1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5" grpId="0" animBg="1"/>
      <p:bldP spid="11" grpId="0" animBg="1"/>
      <p:bldP spid="11" grpId="1" animBg="1"/>
      <p:bldP spid="6" grpId="0" animBg="1"/>
      <p:bldP spid="10" grpId="0" animBg="1"/>
      <p:bldP spid="10" grpId="1" animBg="1"/>
      <p:bldP spid="7" grpId="0" animBg="1"/>
      <p:bldP spid="8" grpId="0" animBg="1"/>
      <p:bldP spid="8" grpId="1" animBg="1"/>
      <p:bldP spid="9" grpId="0" animBg="1"/>
      <p:bldP spid="9" grpId="1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22 - Ομάδα"/>
          <p:cNvGrpSpPr/>
          <p:nvPr/>
        </p:nvGrpSpPr>
        <p:grpSpPr>
          <a:xfrm>
            <a:off x="1907704" y="4005064"/>
            <a:ext cx="5184576" cy="2088232"/>
            <a:chOff x="1763688" y="2420888"/>
            <a:chExt cx="5184576" cy="2088232"/>
          </a:xfrm>
        </p:grpSpPr>
        <p:sp>
          <p:nvSpPr>
            <p:cNvPr id="3" name="2 - Κύβος"/>
            <p:cNvSpPr/>
            <p:nvPr/>
          </p:nvSpPr>
          <p:spPr>
            <a:xfrm>
              <a:off x="1763688" y="2636912"/>
              <a:ext cx="5184576" cy="1872208"/>
            </a:xfrm>
            <a:prstGeom prst="cube">
              <a:avLst>
                <a:gd name="adj" fmla="val 30690"/>
              </a:avLst>
            </a:prstGeom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dirty="0"/>
                <a:t>Η Λ Ε Κ Τ Ρ Ι Κ Η  Π Η Γ Η</a:t>
              </a:r>
            </a:p>
          </p:txBody>
        </p:sp>
        <p:sp>
          <p:nvSpPr>
            <p:cNvPr id="4" name="3 - Κύλινδρος"/>
            <p:cNvSpPr/>
            <p:nvPr/>
          </p:nvSpPr>
          <p:spPr>
            <a:xfrm>
              <a:off x="5796136" y="2420888"/>
              <a:ext cx="504056" cy="576064"/>
            </a:xfrm>
            <a:prstGeom prst="can">
              <a:avLst>
                <a:gd name="adj" fmla="val 33943"/>
              </a:avLst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4 - Κύλινδρος"/>
            <p:cNvSpPr/>
            <p:nvPr/>
          </p:nvSpPr>
          <p:spPr>
            <a:xfrm>
              <a:off x="2483768" y="2420888"/>
              <a:ext cx="504056" cy="576064"/>
            </a:xfrm>
            <a:prstGeom prst="can">
              <a:avLst>
                <a:gd name="adj" fmla="val 33943"/>
              </a:avLst>
            </a:prstGeom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8 - Συν"/>
            <p:cNvSpPr/>
            <p:nvPr/>
          </p:nvSpPr>
          <p:spPr>
            <a:xfrm>
              <a:off x="2987824" y="2636912"/>
              <a:ext cx="360040" cy="360040"/>
            </a:xfrm>
            <a:prstGeom prst="mathPl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9 - Συν"/>
            <p:cNvSpPr/>
            <p:nvPr/>
          </p:nvSpPr>
          <p:spPr>
            <a:xfrm>
              <a:off x="2843808" y="2924944"/>
              <a:ext cx="360040" cy="360040"/>
            </a:xfrm>
            <a:prstGeom prst="mathPl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10 - Συν"/>
            <p:cNvSpPr/>
            <p:nvPr/>
          </p:nvSpPr>
          <p:spPr>
            <a:xfrm>
              <a:off x="2555776" y="2996952"/>
              <a:ext cx="360040" cy="360040"/>
            </a:xfrm>
            <a:prstGeom prst="mathPl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" name="11 - Συν"/>
            <p:cNvSpPr/>
            <p:nvPr/>
          </p:nvSpPr>
          <p:spPr>
            <a:xfrm>
              <a:off x="2123728" y="2636912"/>
              <a:ext cx="360040" cy="360040"/>
            </a:xfrm>
            <a:prstGeom prst="mathPl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12 - Συν"/>
            <p:cNvSpPr/>
            <p:nvPr/>
          </p:nvSpPr>
          <p:spPr>
            <a:xfrm>
              <a:off x="2555776" y="2636912"/>
              <a:ext cx="360040" cy="360040"/>
            </a:xfrm>
            <a:prstGeom prst="mathPl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" name="15 - Συν"/>
            <p:cNvSpPr/>
            <p:nvPr/>
          </p:nvSpPr>
          <p:spPr>
            <a:xfrm>
              <a:off x="2195736" y="2924944"/>
              <a:ext cx="360040" cy="360040"/>
            </a:xfrm>
            <a:prstGeom prst="mathPl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16 - Μείον"/>
            <p:cNvSpPr/>
            <p:nvPr/>
          </p:nvSpPr>
          <p:spPr>
            <a:xfrm>
              <a:off x="5456588" y="2636912"/>
              <a:ext cx="326669" cy="288032"/>
            </a:xfrm>
            <a:prstGeom prst="mathMin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8" name="17 - Μείον"/>
            <p:cNvSpPr/>
            <p:nvPr/>
          </p:nvSpPr>
          <p:spPr>
            <a:xfrm>
              <a:off x="5469467" y="2852936"/>
              <a:ext cx="326669" cy="288032"/>
            </a:xfrm>
            <a:prstGeom prst="mathMin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18 - Μείον"/>
            <p:cNvSpPr/>
            <p:nvPr/>
          </p:nvSpPr>
          <p:spPr>
            <a:xfrm>
              <a:off x="6333563" y="2636912"/>
              <a:ext cx="326669" cy="288032"/>
            </a:xfrm>
            <a:prstGeom prst="mathMin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0" name="19 - Μείον"/>
            <p:cNvSpPr/>
            <p:nvPr/>
          </p:nvSpPr>
          <p:spPr>
            <a:xfrm>
              <a:off x="5868144" y="2996952"/>
              <a:ext cx="326669" cy="288032"/>
            </a:xfrm>
            <a:prstGeom prst="mathMin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" name="20 - Μείον"/>
            <p:cNvSpPr/>
            <p:nvPr/>
          </p:nvSpPr>
          <p:spPr>
            <a:xfrm>
              <a:off x="6300192" y="2852936"/>
              <a:ext cx="326669" cy="288032"/>
            </a:xfrm>
            <a:prstGeom prst="mathMin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" name="21 - Μείον"/>
            <p:cNvSpPr/>
            <p:nvPr/>
          </p:nvSpPr>
          <p:spPr>
            <a:xfrm>
              <a:off x="5868144" y="2636912"/>
              <a:ext cx="326669" cy="288032"/>
            </a:xfrm>
            <a:prstGeom prst="mathMinus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7" name="6 - Κύλινδρος"/>
          <p:cNvSpPr/>
          <p:nvPr/>
        </p:nvSpPr>
        <p:spPr>
          <a:xfrm rot="5400000">
            <a:off x="4319972" y="1304764"/>
            <a:ext cx="576064" cy="4968552"/>
          </a:xfrm>
          <a:prstGeom prst="can">
            <a:avLst>
              <a:gd name="adj" fmla="val 486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lIns="0" numCol="4" rtlCol="0" anchor="t" anchorCtr="0"/>
          <a:lstStyle/>
          <a:p>
            <a:pPr algn="ctr"/>
            <a:r>
              <a:rPr lang="el-GR" sz="1600" cap="small" dirty="0"/>
              <a:t>α γ ω γ ο σ</a:t>
            </a:r>
          </a:p>
        </p:txBody>
      </p:sp>
      <p:grpSp>
        <p:nvGrpSpPr>
          <p:cNvPr id="24" name="23 - Ομάδα"/>
          <p:cNvGrpSpPr/>
          <p:nvPr/>
        </p:nvGrpSpPr>
        <p:grpSpPr>
          <a:xfrm>
            <a:off x="4860032" y="3598774"/>
            <a:ext cx="360040" cy="360040"/>
            <a:chOff x="6228184" y="1772816"/>
            <a:chExt cx="216024" cy="216024"/>
          </a:xfrm>
        </p:grpSpPr>
        <p:sp>
          <p:nvSpPr>
            <p:cNvPr id="25" name="24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25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cxnSp>
        <p:nvCxnSpPr>
          <p:cNvPr id="28" name="27 - Ευθύγραμμο βέλος σύνδεσης"/>
          <p:cNvCxnSpPr>
            <a:stCxn id="25" idx="2"/>
          </p:cNvCxnSpPr>
          <p:nvPr/>
        </p:nvCxnSpPr>
        <p:spPr>
          <a:xfrm flipH="1">
            <a:off x="3635896" y="3778794"/>
            <a:ext cx="1224136" cy="10246"/>
          </a:xfrm>
          <a:prstGeom prst="straightConnector1">
            <a:avLst/>
          </a:prstGeom>
          <a:ln w="38100">
            <a:solidFill>
              <a:srgbClr val="C0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ύγραμμο βέλος σύνδεσης"/>
          <p:cNvCxnSpPr/>
          <p:nvPr/>
        </p:nvCxnSpPr>
        <p:spPr>
          <a:xfrm flipH="1">
            <a:off x="4067944" y="3789040"/>
            <a:ext cx="792088" cy="0"/>
          </a:xfrm>
          <a:prstGeom prst="straightConnector1">
            <a:avLst/>
          </a:prstGeom>
          <a:ln w="38100">
            <a:solidFill>
              <a:srgbClr val="C0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4205686" y="2852936"/>
            <a:ext cx="65434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</a:t>
            </a:r>
            <a:r>
              <a:rPr lang="en-US" sz="4000" b="1" spc="300" baseline="-25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+</a:t>
            </a:r>
            <a:endParaRPr lang="el-GR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3" name="32 - TextBox"/>
          <p:cNvSpPr txBox="1"/>
          <p:nvPr/>
        </p:nvSpPr>
        <p:spPr>
          <a:xfrm>
            <a:off x="3563888" y="2852936"/>
            <a:ext cx="5886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F</a:t>
            </a:r>
            <a:r>
              <a:rPr lang="en-US" sz="4000" b="1" spc="300" baseline="-250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-</a:t>
            </a:r>
            <a:endParaRPr lang="el-GR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4" name="33 - Επεξήγηση με στρογγυλεμένο παραλληλόγραμμο"/>
          <p:cNvSpPr/>
          <p:nvPr/>
        </p:nvSpPr>
        <p:spPr>
          <a:xfrm>
            <a:off x="7596336" y="3429000"/>
            <a:ext cx="1368152" cy="864096"/>
          </a:xfrm>
          <a:prstGeom prst="wedgeRoundRectCallout">
            <a:avLst>
              <a:gd name="adj1" fmla="val -110857"/>
              <a:gd name="adj2" fmla="val 60893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Αρνητικός πόλος</a:t>
            </a:r>
          </a:p>
        </p:txBody>
      </p:sp>
      <p:sp>
        <p:nvSpPr>
          <p:cNvPr id="37" name="36 - Επεξήγηση με στρογγυλεμένο παραλληλόγραμμο"/>
          <p:cNvSpPr/>
          <p:nvPr/>
        </p:nvSpPr>
        <p:spPr>
          <a:xfrm>
            <a:off x="251520" y="3429000"/>
            <a:ext cx="1368152" cy="864096"/>
          </a:xfrm>
          <a:prstGeom prst="wedgeRoundRectCallout">
            <a:avLst>
              <a:gd name="adj1" fmla="val 99334"/>
              <a:gd name="adj2" fmla="val 5169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Θετικός πόλος</a:t>
            </a:r>
          </a:p>
        </p:txBody>
      </p:sp>
      <p:sp>
        <p:nvSpPr>
          <p:cNvPr id="38" name="37 - Στρογγυλεμένο ορθογώνιο"/>
          <p:cNvSpPr/>
          <p:nvPr/>
        </p:nvSpPr>
        <p:spPr>
          <a:xfrm>
            <a:off x="395536" y="476672"/>
            <a:ext cx="8208912" cy="5040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Τα ελεύθερα ηλεκτρόνια του αγωγού </a:t>
            </a:r>
            <a:r>
              <a:rPr lang="el-GR" sz="2000" b="1" dirty="0"/>
              <a:t>απωθούνται</a:t>
            </a:r>
            <a:r>
              <a:rPr lang="el-GR" sz="2000" dirty="0"/>
              <a:t> από τον αρνητικό πόλο</a:t>
            </a:r>
          </a:p>
        </p:txBody>
      </p:sp>
      <p:sp>
        <p:nvSpPr>
          <p:cNvPr id="39" name="38 - Στρογγυλεμένο ορθογώνιο"/>
          <p:cNvSpPr/>
          <p:nvPr/>
        </p:nvSpPr>
        <p:spPr>
          <a:xfrm>
            <a:off x="395536" y="1124744"/>
            <a:ext cx="8208912" cy="504056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Τα ελεύθερα ηλεκτρόνια του αγωγού </a:t>
            </a:r>
            <a:r>
              <a:rPr lang="el-GR" sz="2000" b="1" dirty="0"/>
              <a:t>έλκονται</a:t>
            </a:r>
            <a:r>
              <a:rPr lang="el-GR" sz="2000" dirty="0"/>
              <a:t> από τον θετικό πόλο</a:t>
            </a:r>
          </a:p>
        </p:txBody>
      </p:sp>
      <p:sp>
        <p:nvSpPr>
          <p:cNvPr id="31" name="30 - Ορθογώνιο"/>
          <p:cNvSpPr/>
          <p:nvPr/>
        </p:nvSpPr>
        <p:spPr>
          <a:xfrm>
            <a:off x="395536" y="1772816"/>
            <a:ext cx="8280920" cy="10801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l-GR" sz="2000" dirty="0"/>
              <a:t>Η πηγή θέτει σε κίνηση τα  ελεύθερα  ηλεκτρόνια που υπάρχουν στον αγωγό</a:t>
            </a:r>
          </a:p>
        </p:txBody>
      </p:sp>
      <p:sp>
        <p:nvSpPr>
          <p:cNvPr id="35" name="34 - Στρογγυλεμένο ορθογώνιο"/>
          <p:cNvSpPr/>
          <p:nvPr/>
        </p:nvSpPr>
        <p:spPr>
          <a:xfrm>
            <a:off x="1547664" y="2276872"/>
            <a:ext cx="5760640" cy="43204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dirty="0"/>
              <a:t>Δεν τροφοδοτεί με ηλεκτρόνια το κύκλωμα</a:t>
            </a:r>
          </a:p>
        </p:txBody>
      </p:sp>
      <p:grpSp>
        <p:nvGrpSpPr>
          <p:cNvPr id="40" name="39 - Ομάδα"/>
          <p:cNvGrpSpPr/>
          <p:nvPr/>
        </p:nvGrpSpPr>
        <p:grpSpPr>
          <a:xfrm>
            <a:off x="4857884" y="3609505"/>
            <a:ext cx="360040" cy="360040"/>
            <a:chOff x="6228184" y="1772816"/>
            <a:chExt cx="216024" cy="216024"/>
          </a:xfrm>
        </p:grpSpPr>
        <p:sp>
          <p:nvSpPr>
            <p:cNvPr id="41" name="40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41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3" name="42 - Ομάδα"/>
          <p:cNvGrpSpPr/>
          <p:nvPr/>
        </p:nvGrpSpPr>
        <p:grpSpPr>
          <a:xfrm>
            <a:off x="4860032" y="3606387"/>
            <a:ext cx="360040" cy="360040"/>
            <a:chOff x="6228184" y="1772816"/>
            <a:chExt cx="216024" cy="216024"/>
          </a:xfrm>
        </p:grpSpPr>
        <p:sp>
          <p:nvSpPr>
            <p:cNvPr id="44" name="43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5" name="44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6" name="45 - Ομάδα"/>
          <p:cNvGrpSpPr/>
          <p:nvPr/>
        </p:nvGrpSpPr>
        <p:grpSpPr>
          <a:xfrm>
            <a:off x="4860032" y="3603496"/>
            <a:ext cx="360040" cy="360040"/>
            <a:chOff x="6228184" y="1772816"/>
            <a:chExt cx="216024" cy="216024"/>
          </a:xfrm>
        </p:grpSpPr>
        <p:sp>
          <p:nvSpPr>
            <p:cNvPr id="47" name="46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8" name="47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9" name="48 - Ομάδα"/>
          <p:cNvGrpSpPr/>
          <p:nvPr/>
        </p:nvGrpSpPr>
        <p:grpSpPr>
          <a:xfrm>
            <a:off x="4860032" y="3618736"/>
            <a:ext cx="360040" cy="360040"/>
            <a:chOff x="6228184" y="1772816"/>
            <a:chExt cx="216024" cy="216024"/>
          </a:xfrm>
        </p:grpSpPr>
        <p:sp>
          <p:nvSpPr>
            <p:cNvPr id="50" name="49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1" name="50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53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71878E-6 L -0.12396 3.71878E-6 C -0.17969 3.71878E-6 -0.24791 0.02636 -0.24791 0.04787 L -0.24791 0.09597 " pathEditMode="relative" rAng="0" ptsTypes="FfFF">
                                      <p:cBhvr>
                                        <p:cTn id="89" dur="3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00" y="4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000"/>
                            </p:stCondLst>
                            <p:childTnLst>
                              <p:par>
                                <p:cTn id="91" presetID="0" presetClass="path" presetSubtype="0" repeatCount="indefinite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431 0.07886 C 0.12535 0.04926 0.12656 0.01989 0.07361 0.00763 C 0.02066 -0.00463 -0.13976 -0.00602 -0.19305 0.00555 C -0.24635 0.01711 -0.24653 0.04694 -0.2467 0.07701 " pathEditMode="relative" ptsTypes="aaaA">
                                      <p:cBhvr>
                                        <p:cTn id="92" dur="5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0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12431 0.07886 C 0.12535 0.04926 0.12656 0.01989 0.07361 0.00763 C 0.02066 -0.00463 -0.13976 -0.00602 -0.19305 0.00555 C -0.24635 0.01711 -0.24653 0.04694 -0.2467 0.07701 " pathEditMode="relative" ptsTypes="aaaA">
                                      <p:cBhvr>
                                        <p:cTn id="96" dur="5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0" presetClass="path" presetSubtype="0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12431 0.07886 C 0.12535 0.04926 0.12656 0.01989 0.07361 0.00763 C 0.02066 -0.00463 -0.13976 -0.00602 -0.19305 0.00555 C -0.24635 0.01711 -0.24653 0.04694 -0.2467 0.07701 " pathEditMode="relative" ptsTypes="aaaA">
                                      <p:cBhvr>
                                        <p:cTn id="100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0.12431 0.07886 C 0.12535 0.04926 0.12656 0.01989 0.07361 0.00763 C 0.02066 -0.00463 -0.13976 -0.00602 -0.19305 0.00555 C -0.24635 0.01711 -0.24653 0.04694 -0.2467 0.07701 " pathEditMode="relative" ptsTypes="aaaA">
                                      <p:cBhvr>
                                        <p:cTn id="104" dur="5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0" presetClass="path" presetSubtype="0" repeatCount="indefinite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0.12431 0.07886 C 0.12535 0.04926 0.12656 0.01989 0.07361 0.00763 C 0.02066 -0.00463 -0.13976 -0.00602 -0.19305 0.00555 C -0.24635 0.01711 -0.24653 0.04694 -0.2467 0.07701 " pathEditMode="relative" ptsTypes="aaaA">
                                      <p:cBhvr>
                                        <p:cTn id="108" dur="5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18" presetID="4" presetClass="entr" presetSubtype="3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2" grpId="0"/>
      <p:bldP spid="32" grpId="1"/>
      <p:bldP spid="33" grpId="0"/>
      <p:bldP spid="33" grpId="1"/>
      <p:bldP spid="34" grpId="0" animBg="1"/>
      <p:bldP spid="37" grpId="0" animBg="1"/>
      <p:bldP spid="38" grpId="0" animBg="1"/>
      <p:bldP spid="39" grpId="0" animBg="1"/>
      <p:bldP spid="31" grpId="0" animBg="1"/>
      <p:bldP spid="3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ύλινδρος"/>
          <p:cNvSpPr/>
          <p:nvPr/>
        </p:nvSpPr>
        <p:spPr>
          <a:xfrm rot="5400000">
            <a:off x="2771801" y="-1971600"/>
            <a:ext cx="576063" cy="5328592"/>
          </a:xfrm>
          <a:prstGeom prst="can">
            <a:avLst>
              <a:gd name="adj" fmla="val 486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3" name="2 - Ομάδα"/>
          <p:cNvGrpSpPr/>
          <p:nvPr/>
        </p:nvGrpSpPr>
        <p:grpSpPr>
          <a:xfrm>
            <a:off x="395537" y="489550"/>
            <a:ext cx="360040" cy="360040"/>
            <a:chOff x="6228184" y="1772816"/>
            <a:chExt cx="216024" cy="216024"/>
          </a:xfrm>
        </p:grpSpPr>
        <p:sp>
          <p:nvSpPr>
            <p:cNvPr id="4" name="3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4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5 - Ομάδα"/>
          <p:cNvGrpSpPr/>
          <p:nvPr/>
        </p:nvGrpSpPr>
        <p:grpSpPr>
          <a:xfrm>
            <a:off x="395537" y="476671"/>
            <a:ext cx="360040" cy="360040"/>
            <a:chOff x="6228184" y="1772816"/>
            <a:chExt cx="216024" cy="216024"/>
          </a:xfrm>
        </p:grpSpPr>
        <p:sp>
          <p:nvSpPr>
            <p:cNvPr id="7" name="6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7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8 - Ομάδα"/>
          <p:cNvGrpSpPr/>
          <p:nvPr/>
        </p:nvGrpSpPr>
        <p:grpSpPr>
          <a:xfrm>
            <a:off x="395537" y="476671"/>
            <a:ext cx="360040" cy="360040"/>
            <a:chOff x="6228184" y="1772816"/>
            <a:chExt cx="216024" cy="216024"/>
          </a:xfrm>
        </p:grpSpPr>
        <p:sp>
          <p:nvSpPr>
            <p:cNvPr id="10" name="9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10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11 - Ομάδα"/>
          <p:cNvGrpSpPr/>
          <p:nvPr/>
        </p:nvGrpSpPr>
        <p:grpSpPr>
          <a:xfrm>
            <a:off x="395537" y="476671"/>
            <a:ext cx="360040" cy="360040"/>
            <a:chOff x="6228184" y="1772816"/>
            <a:chExt cx="216024" cy="216024"/>
          </a:xfrm>
        </p:grpSpPr>
        <p:sp>
          <p:nvSpPr>
            <p:cNvPr id="13" name="12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13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14 - Ομάδα"/>
          <p:cNvGrpSpPr/>
          <p:nvPr/>
        </p:nvGrpSpPr>
        <p:grpSpPr>
          <a:xfrm>
            <a:off x="395537" y="476671"/>
            <a:ext cx="360040" cy="360040"/>
            <a:chOff x="6228184" y="1772816"/>
            <a:chExt cx="216024" cy="216024"/>
          </a:xfrm>
        </p:grpSpPr>
        <p:sp>
          <p:nvSpPr>
            <p:cNvPr id="16" name="15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16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8" name="17 - Κύλινδρος"/>
          <p:cNvSpPr/>
          <p:nvPr/>
        </p:nvSpPr>
        <p:spPr>
          <a:xfrm rot="5400000">
            <a:off x="2771801" y="-1107504"/>
            <a:ext cx="576063" cy="5328592"/>
          </a:xfrm>
          <a:prstGeom prst="can">
            <a:avLst>
              <a:gd name="adj" fmla="val 486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19" name="18 - Ομάδα"/>
          <p:cNvGrpSpPr/>
          <p:nvPr/>
        </p:nvGrpSpPr>
        <p:grpSpPr>
          <a:xfrm>
            <a:off x="395537" y="1353646"/>
            <a:ext cx="360040" cy="360040"/>
            <a:chOff x="6228184" y="1772816"/>
            <a:chExt cx="216024" cy="216024"/>
          </a:xfrm>
        </p:grpSpPr>
        <p:sp>
          <p:nvSpPr>
            <p:cNvPr id="20" name="19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" name="20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2" name="21 - Ομάδα"/>
          <p:cNvGrpSpPr/>
          <p:nvPr/>
        </p:nvGrpSpPr>
        <p:grpSpPr>
          <a:xfrm>
            <a:off x="395537" y="1340767"/>
            <a:ext cx="360040" cy="360040"/>
            <a:chOff x="6228184" y="1772816"/>
            <a:chExt cx="216024" cy="216024"/>
          </a:xfrm>
        </p:grpSpPr>
        <p:sp>
          <p:nvSpPr>
            <p:cNvPr id="23" name="22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" name="23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5" name="24 - Ομάδα"/>
          <p:cNvGrpSpPr/>
          <p:nvPr/>
        </p:nvGrpSpPr>
        <p:grpSpPr>
          <a:xfrm>
            <a:off x="395537" y="1340767"/>
            <a:ext cx="360040" cy="360040"/>
            <a:chOff x="6228184" y="1772816"/>
            <a:chExt cx="216024" cy="216024"/>
          </a:xfrm>
        </p:grpSpPr>
        <p:sp>
          <p:nvSpPr>
            <p:cNvPr id="26" name="25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7" name="26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34" name="33 - Κύλινδρος"/>
          <p:cNvSpPr/>
          <p:nvPr/>
        </p:nvSpPr>
        <p:spPr>
          <a:xfrm rot="5400000">
            <a:off x="2771801" y="-243408"/>
            <a:ext cx="576063" cy="5328592"/>
          </a:xfrm>
          <a:prstGeom prst="can">
            <a:avLst>
              <a:gd name="adj" fmla="val 486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35" name="34 - Ομάδα"/>
          <p:cNvGrpSpPr/>
          <p:nvPr/>
        </p:nvGrpSpPr>
        <p:grpSpPr>
          <a:xfrm>
            <a:off x="395537" y="2217742"/>
            <a:ext cx="360040" cy="360040"/>
            <a:chOff x="6228184" y="1772816"/>
            <a:chExt cx="216024" cy="216024"/>
          </a:xfrm>
        </p:grpSpPr>
        <p:sp>
          <p:nvSpPr>
            <p:cNvPr id="36" name="35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7" name="36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8" name="37 - Ομάδα"/>
          <p:cNvGrpSpPr/>
          <p:nvPr/>
        </p:nvGrpSpPr>
        <p:grpSpPr>
          <a:xfrm>
            <a:off x="395537" y="2204863"/>
            <a:ext cx="360040" cy="360040"/>
            <a:chOff x="6228184" y="1772816"/>
            <a:chExt cx="216024" cy="216024"/>
          </a:xfrm>
        </p:grpSpPr>
        <p:sp>
          <p:nvSpPr>
            <p:cNvPr id="39" name="38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0" name="39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1" name="40 - Ομάδα"/>
          <p:cNvGrpSpPr/>
          <p:nvPr/>
        </p:nvGrpSpPr>
        <p:grpSpPr>
          <a:xfrm>
            <a:off x="395537" y="2204863"/>
            <a:ext cx="360040" cy="360040"/>
            <a:chOff x="6228184" y="1772816"/>
            <a:chExt cx="216024" cy="216024"/>
          </a:xfrm>
        </p:grpSpPr>
        <p:sp>
          <p:nvSpPr>
            <p:cNvPr id="42" name="41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" name="42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4" name="43 - Ομάδα"/>
          <p:cNvGrpSpPr/>
          <p:nvPr/>
        </p:nvGrpSpPr>
        <p:grpSpPr>
          <a:xfrm>
            <a:off x="395537" y="2204863"/>
            <a:ext cx="360040" cy="360040"/>
            <a:chOff x="6228184" y="1772816"/>
            <a:chExt cx="216024" cy="216024"/>
          </a:xfrm>
        </p:grpSpPr>
        <p:sp>
          <p:nvSpPr>
            <p:cNvPr id="45" name="44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6" name="45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7" name="46 - Ομάδα"/>
          <p:cNvGrpSpPr/>
          <p:nvPr/>
        </p:nvGrpSpPr>
        <p:grpSpPr>
          <a:xfrm>
            <a:off x="395537" y="2204863"/>
            <a:ext cx="360040" cy="360040"/>
            <a:chOff x="6228184" y="1772816"/>
            <a:chExt cx="216024" cy="216024"/>
          </a:xfrm>
        </p:grpSpPr>
        <p:sp>
          <p:nvSpPr>
            <p:cNvPr id="48" name="47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9" name="48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50" name="49 - Στρογγυλεμένο ορθογώνιο"/>
          <p:cNvSpPr/>
          <p:nvPr/>
        </p:nvSpPr>
        <p:spPr>
          <a:xfrm>
            <a:off x="5940152" y="548680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Αγωγός  1</a:t>
            </a:r>
          </a:p>
        </p:txBody>
      </p:sp>
      <p:sp>
        <p:nvSpPr>
          <p:cNvPr id="52" name="51 - Στρογγυλεμένο ορθογώνιο"/>
          <p:cNvSpPr/>
          <p:nvPr/>
        </p:nvSpPr>
        <p:spPr>
          <a:xfrm>
            <a:off x="5940152" y="1340769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Αγωγός  2</a:t>
            </a:r>
          </a:p>
        </p:txBody>
      </p:sp>
      <p:sp>
        <p:nvSpPr>
          <p:cNvPr id="53" name="52 - Στρογγυλεμένο ορθογώνιο"/>
          <p:cNvSpPr/>
          <p:nvPr/>
        </p:nvSpPr>
        <p:spPr>
          <a:xfrm>
            <a:off x="5940152" y="2204865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Αγωγός  3</a:t>
            </a:r>
          </a:p>
        </p:txBody>
      </p:sp>
      <p:sp>
        <p:nvSpPr>
          <p:cNvPr id="54" name="53 - Διάγραμμα ροής: Καθυστέρηση"/>
          <p:cNvSpPr/>
          <p:nvPr/>
        </p:nvSpPr>
        <p:spPr>
          <a:xfrm>
            <a:off x="7308304" y="692696"/>
            <a:ext cx="1656184" cy="1800200"/>
          </a:xfrm>
          <a:prstGeom prst="flowChartDelay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Ποιος αγωγός παρουσιάζει μεγαλύτερη ροή ;</a:t>
            </a:r>
          </a:p>
        </p:txBody>
      </p:sp>
      <p:sp>
        <p:nvSpPr>
          <p:cNvPr id="56" name="55 - Στρογγυλεμένο ορθογώνιο"/>
          <p:cNvSpPr/>
          <p:nvPr/>
        </p:nvSpPr>
        <p:spPr>
          <a:xfrm>
            <a:off x="827584" y="4365104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Αγωγός  1</a:t>
            </a:r>
          </a:p>
        </p:txBody>
      </p:sp>
      <p:sp>
        <p:nvSpPr>
          <p:cNvPr id="57" name="56 - Στρογγυλεμένο ορθογώνιο"/>
          <p:cNvSpPr/>
          <p:nvPr/>
        </p:nvSpPr>
        <p:spPr>
          <a:xfrm>
            <a:off x="3707904" y="4365104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Αγωγός  2</a:t>
            </a:r>
          </a:p>
        </p:txBody>
      </p:sp>
      <p:sp>
        <p:nvSpPr>
          <p:cNvPr id="58" name="57 - Στρογγυλεμένο ορθογώνιο"/>
          <p:cNvSpPr/>
          <p:nvPr/>
        </p:nvSpPr>
        <p:spPr>
          <a:xfrm>
            <a:off x="6804248" y="4365104"/>
            <a:ext cx="1152128" cy="36004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Αγωγός  3</a:t>
            </a:r>
          </a:p>
        </p:txBody>
      </p:sp>
      <p:sp>
        <p:nvSpPr>
          <p:cNvPr id="51" name="50 - Ορθογώνιο"/>
          <p:cNvSpPr/>
          <p:nvPr/>
        </p:nvSpPr>
        <p:spPr>
          <a:xfrm>
            <a:off x="395536" y="3140968"/>
            <a:ext cx="4176464" cy="9361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Α.</a:t>
            </a:r>
            <a:r>
              <a:rPr lang="el-GR" dirty="0"/>
              <a:t> Στον αγωγό 1 τα ηλεκτρόνια κινούνται με την ίδια ταχύτητα με τον αγωγό</a:t>
            </a:r>
            <a:r>
              <a:rPr lang="en-US" dirty="0"/>
              <a:t> 2</a:t>
            </a:r>
            <a:r>
              <a:rPr lang="el-GR" dirty="0"/>
              <a:t>, </a:t>
            </a:r>
            <a:r>
              <a:rPr lang="en-US" dirty="0"/>
              <a:t> </a:t>
            </a:r>
            <a:r>
              <a:rPr lang="el-GR" dirty="0"/>
              <a:t>όμως στον αγωγό 1 είναι πιο πυκνά</a:t>
            </a:r>
          </a:p>
        </p:txBody>
      </p:sp>
      <p:sp>
        <p:nvSpPr>
          <p:cNvPr id="55" name="54 - Ορθογώνιο"/>
          <p:cNvSpPr/>
          <p:nvPr/>
        </p:nvSpPr>
        <p:spPr>
          <a:xfrm>
            <a:off x="4860032" y="3140968"/>
            <a:ext cx="3888432" cy="93610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Β.</a:t>
            </a:r>
            <a:r>
              <a:rPr lang="el-GR" dirty="0"/>
              <a:t> Στον αγωγό 3 τα ηλεκτρόνια έχουν  την  ίδια πυκνότητα με τον αγωγό</a:t>
            </a:r>
            <a:r>
              <a:rPr lang="en-US" dirty="0"/>
              <a:t> </a:t>
            </a:r>
            <a:r>
              <a:rPr lang="el-GR" dirty="0"/>
              <a:t>1, </a:t>
            </a:r>
            <a:r>
              <a:rPr lang="en-US" dirty="0"/>
              <a:t> </a:t>
            </a:r>
            <a:r>
              <a:rPr lang="el-GR" dirty="0"/>
              <a:t>όμως στον αγωγό 3 είναι ταχύτερα </a:t>
            </a:r>
          </a:p>
        </p:txBody>
      </p:sp>
      <p:sp>
        <p:nvSpPr>
          <p:cNvPr id="59" name="58 - Διάσημα"/>
          <p:cNvSpPr/>
          <p:nvPr/>
        </p:nvSpPr>
        <p:spPr>
          <a:xfrm>
            <a:off x="2555776" y="4365104"/>
            <a:ext cx="360040" cy="360040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1" name="60 - Διάσημα"/>
          <p:cNvSpPr/>
          <p:nvPr/>
        </p:nvSpPr>
        <p:spPr>
          <a:xfrm>
            <a:off x="5724128" y="4365104"/>
            <a:ext cx="360040" cy="360040"/>
          </a:xfrm>
          <a:prstGeom prst="chevron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683568" y="5013176"/>
            <a:ext cx="7776864" cy="151216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tIns="108000" rtlCol="0" anchor="t" anchorCtr="0"/>
          <a:lstStyle/>
          <a:p>
            <a:pPr algn="ctr"/>
            <a:r>
              <a:rPr lang="el-GR" dirty="0"/>
              <a:t>Η ροή ηλεκτρονίων  σε κάθε περίπτωση εξαρτάται από  τη  συχνότητα διέλευσης  ελευθέρων ηλεκτρονίων από μια διατομή του αγωγού. </a:t>
            </a:r>
          </a:p>
          <a:p>
            <a:pPr algn="ctr"/>
            <a:endParaRPr lang="el-GR" dirty="0"/>
          </a:p>
          <a:p>
            <a:pPr algn="ctr"/>
            <a:endParaRPr lang="el-GR" dirty="0"/>
          </a:p>
        </p:txBody>
      </p:sp>
      <p:sp>
        <p:nvSpPr>
          <p:cNvPr id="60" name="59 - Στρογγυλεμένο ορθογώνιο"/>
          <p:cNvSpPr/>
          <p:nvPr/>
        </p:nvSpPr>
        <p:spPr>
          <a:xfrm>
            <a:off x="899592" y="5733256"/>
            <a:ext cx="7416824" cy="648072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Δηλαδή η ροή των ηλεκτρονίων είναι τόσο μεγαλύτερη όσο περισσότερα ηλεκτρόνια διέρχονται από μια διατομή του αγωγού σε συγκεκριμένο χρόνο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3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3" presetClass="path" presetSubtype="0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3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33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63" presetClass="path" presetSubtype="0" repeatCount="indefinite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37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5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0" presetClass="path" presetSubtype="0" repeatCount="indefinite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60" dur="5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0" presetClass="path" presetSubtype="0" repeatCount="indefinite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64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8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0" presetClass="path" presetSubtype="0" repeatCount="indefinite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8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0" presetClass="path" presetSubtype="0" repeatCount="indefinite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9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0" presetClass="path" presetSubtype="0" repeatCount="indefinite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95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6" presetID="1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0" presetClass="path" presetSubtype="0" repeatCount="indefinite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9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4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"/>
                            </p:stCondLst>
                            <p:childTnLst>
                              <p:par>
                                <p:cTn id="12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3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1511 0 " pathEditMode="relative" ptsTypes="AA">
                                      <p:cBhvr>
                                        <p:cTn id="143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4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33854 0 " pathEditMode="relative" ptsTypes="AA">
                                      <p:cBhvr>
                                        <p:cTn id="14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5365 0 " pathEditMode="relative" ptsTypes="AA">
                                      <p:cBhvr>
                                        <p:cTn id="147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3" presetClass="entr" presetSubtype="2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34" grpId="0" animBg="1"/>
      <p:bldP spid="50" grpId="0" animBg="1"/>
      <p:bldP spid="52" grpId="0" animBg="1"/>
      <p:bldP spid="53" grpId="0" animBg="1"/>
      <p:bldP spid="54" grpId="0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1" grpId="0" animBg="1"/>
      <p:bldP spid="55" grpId="0" animBg="1"/>
      <p:bldP spid="59" grpId="0" animBg="1"/>
      <p:bldP spid="61" grpId="0" animBg="1"/>
      <p:bldP spid="62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44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059007"/>
              </p:ext>
            </p:extLst>
          </p:nvPr>
        </p:nvGraphicFramePr>
        <p:xfrm>
          <a:off x="238641" y="3108568"/>
          <a:ext cx="8675606" cy="11125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1521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0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Αγωγός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t</a:t>
                      </a:r>
                      <a:r>
                        <a:rPr lang="el-GR" dirty="0"/>
                        <a:t> (χρονικό διάστημα)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 </a:t>
                      </a:r>
                      <a:r>
                        <a:rPr lang="el-GR" dirty="0"/>
                        <a:t>(Φορτίο)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Ροή</a:t>
                      </a:r>
                      <a:r>
                        <a:rPr lang="el-GR" baseline="0" dirty="0"/>
                        <a:t> ηλεκτρονίων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  <a:r>
                        <a:rPr lang="en-US" baseline="0" dirty="0"/>
                        <a:t> </a:t>
                      </a:r>
                      <a:r>
                        <a:rPr lang="en-US" dirty="0"/>
                        <a:t>sec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sec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l-G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2 - Κύλινδρος"/>
          <p:cNvSpPr/>
          <p:nvPr/>
        </p:nvSpPr>
        <p:spPr>
          <a:xfrm rot="5400000">
            <a:off x="2771800" y="-1539552"/>
            <a:ext cx="576063" cy="5328592"/>
          </a:xfrm>
          <a:prstGeom prst="can">
            <a:avLst>
              <a:gd name="adj" fmla="val 486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 anchorCtr="0"/>
          <a:lstStyle/>
          <a:p>
            <a:r>
              <a:rPr lang="el-GR" dirty="0"/>
              <a:t>ΑΓΩΓΟΣ Α</a:t>
            </a:r>
          </a:p>
        </p:txBody>
      </p:sp>
      <p:grpSp>
        <p:nvGrpSpPr>
          <p:cNvPr id="4" name="3 - Ομάδα"/>
          <p:cNvGrpSpPr/>
          <p:nvPr/>
        </p:nvGrpSpPr>
        <p:grpSpPr>
          <a:xfrm>
            <a:off x="395536" y="921598"/>
            <a:ext cx="360040" cy="360040"/>
            <a:chOff x="6228184" y="1772816"/>
            <a:chExt cx="216024" cy="216024"/>
          </a:xfrm>
        </p:grpSpPr>
        <p:sp>
          <p:nvSpPr>
            <p:cNvPr id="5" name="4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6" name="5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7" name="6 - Δεξιό βέλος"/>
          <p:cNvSpPr/>
          <p:nvPr/>
        </p:nvSpPr>
        <p:spPr>
          <a:xfrm>
            <a:off x="683568" y="1556792"/>
            <a:ext cx="2592288" cy="576064"/>
          </a:xfrm>
          <a:prstGeom prst="rightArrow">
            <a:avLst>
              <a:gd name="adj1" fmla="val 50000"/>
              <a:gd name="adj2" fmla="val 9968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l-GR" sz="1600" dirty="0"/>
              <a:t>Ρ</a:t>
            </a:r>
            <a:r>
              <a:rPr lang="en-US" sz="1600" dirty="0"/>
              <a:t> </a:t>
            </a:r>
            <a:r>
              <a:rPr lang="el-GR" sz="1600" dirty="0"/>
              <a:t>ο</a:t>
            </a:r>
            <a:r>
              <a:rPr lang="en-US" sz="1600" dirty="0"/>
              <a:t> </a:t>
            </a:r>
            <a:r>
              <a:rPr lang="el-GR" sz="1600" dirty="0"/>
              <a:t>ή </a:t>
            </a:r>
            <a:r>
              <a:rPr lang="en-US" sz="1600" dirty="0"/>
              <a:t>  </a:t>
            </a:r>
            <a:r>
              <a:rPr lang="el-GR" sz="1600" dirty="0"/>
              <a:t>η</a:t>
            </a:r>
            <a:r>
              <a:rPr lang="en-US" sz="1600" dirty="0"/>
              <a:t> </a:t>
            </a:r>
            <a:r>
              <a:rPr lang="el-GR" sz="1600" dirty="0"/>
              <a:t>λ</a:t>
            </a:r>
            <a:r>
              <a:rPr lang="en-US" sz="1600" dirty="0"/>
              <a:t> </a:t>
            </a:r>
            <a:r>
              <a:rPr lang="el-GR" sz="1600" dirty="0"/>
              <a:t>ε</a:t>
            </a:r>
            <a:r>
              <a:rPr lang="en-US" sz="1600" dirty="0"/>
              <a:t> </a:t>
            </a:r>
            <a:r>
              <a:rPr lang="el-GR" sz="1600" dirty="0"/>
              <a:t>κ</a:t>
            </a:r>
            <a:r>
              <a:rPr lang="en-US" sz="1600" dirty="0"/>
              <a:t> </a:t>
            </a:r>
            <a:r>
              <a:rPr lang="el-GR" sz="1600" dirty="0"/>
              <a:t>τ</a:t>
            </a:r>
            <a:r>
              <a:rPr lang="en-US" sz="1600" dirty="0"/>
              <a:t> </a:t>
            </a:r>
            <a:r>
              <a:rPr lang="el-GR" sz="1600" dirty="0"/>
              <a:t>ρ</a:t>
            </a:r>
            <a:r>
              <a:rPr lang="en-US" sz="1600" dirty="0"/>
              <a:t> </a:t>
            </a:r>
            <a:r>
              <a:rPr lang="el-GR" sz="1600" dirty="0"/>
              <a:t>ο</a:t>
            </a:r>
            <a:r>
              <a:rPr lang="en-US" sz="1600" dirty="0"/>
              <a:t> </a:t>
            </a:r>
            <a:r>
              <a:rPr lang="el-GR" sz="1600" dirty="0"/>
              <a:t>ν</a:t>
            </a:r>
            <a:r>
              <a:rPr lang="en-US" sz="1600" dirty="0"/>
              <a:t> </a:t>
            </a:r>
            <a:r>
              <a:rPr lang="el-GR" sz="1600" dirty="0"/>
              <a:t>ί</a:t>
            </a:r>
            <a:r>
              <a:rPr lang="en-US" sz="1600" dirty="0"/>
              <a:t> </a:t>
            </a:r>
            <a:r>
              <a:rPr lang="el-GR" sz="1600" dirty="0"/>
              <a:t>ω</a:t>
            </a:r>
            <a:r>
              <a:rPr lang="en-US" sz="1600" dirty="0"/>
              <a:t> </a:t>
            </a:r>
            <a:r>
              <a:rPr lang="el-GR" sz="1600" dirty="0"/>
              <a:t>ν</a:t>
            </a:r>
          </a:p>
        </p:txBody>
      </p:sp>
      <p:grpSp>
        <p:nvGrpSpPr>
          <p:cNvPr id="8" name="7 - Ομάδα"/>
          <p:cNvGrpSpPr/>
          <p:nvPr/>
        </p:nvGrpSpPr>
        <p:grpSpPr>
          <a:xfrm>
            <a:off x="395536" y="908719"/>
            <a:ext cx="360040" cy="360040"/>
            <a:chOff x="6228184" y="1772816"/>
            <a:chExt cx="216024" cy="216024"/>
          </a:xfrm>
        </p:grpSpPr>
        <p:sp>
          <p:nvSpPr>
            <p:cNvPr id="9" name="8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0" name="9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1" name="10 - Ομάδα"/>
          <p:cNvGrpSpPr/>
          <p:nvPr/>
        </p:nvGrpSpPr>
        <p:grpSpPr>
          <a:xfrm>
            <a:off x="395536" y="908719"/>
            <a:ext cx="360040" cy="360040"/>
            <a:chOff x="6228184" y="1772816"/>
            <a:chExt cx="216024" cy="216024"/>
          </a:xfrm>
        </p:grpSpPr>
        <p:sp>
          <p:nvSpPr>
            <p:cNvPr id="12" name="11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3" name="12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4" name="13 - Ομάδα"/>
          <p:cNvGrpSpPr/>
          <p:nvPr/>
        </p:nvGrpSpPr>
        <p:grpSpPr>
          <a:xfrm>
            <a:off x="395536" y="908719"/>
            <a:ext cx="360040" cy="360040"/>
            <a:chOff x="6228184" y="1772816"/>
            <a:chExt cx="216024" cy="216024"/>
          </a:xfrm>
        </p:grpSpPr>
        <p:sp>
          <p:nvSpPr>
            <p:cNvPr id="15" name="14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6" name="15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7" name="16 - Ομάδα"/>
          <p:cNvGrpSpPr/>
          <p:nvPr/>
        </p:nvGrpSpPr>
        <p:grpSpPr>
          <a:xfrm>
            <a:off x="395536" y="908719"/>
            <a:ext cx="360040" cy="360040"/>
            <a:chOff x="6228184" y="1772816"/>
            <a:chExt cx="216024" cy="216024"/>
          </a:xfrm>
        </p:grpSpPr>
        <p:sp>
          <p:nvSpPr>
            <p:cNvPr id="18" name="17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9" name="18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20" name="19 - Κύλινδρος"/>
          <p:cNvSpPr/>
          <p:nvPr/>
        </p:nvSpPr>
        <p:spPr>
          <a:xfrm rot="5400000">
            <a:off x="2771800" y="-99392"/>
            <a:ext cx="576063" cy="5328592"/>
          </a:xfrm>
          <a:prstGeom prst="can">
            <a:avLst>
              <a:gd name="adj" fmla="val 486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r>
              <a:rPr lang="el-GR" dirty="0"/>
              <a:t>ΑΓΩΓΟΣ Β</a:t>
            </a:r>
          </a:p>
        </p:txBody>
      </p:sp>
      <p:grpSp>
        <p:nvGrpSpPr>
          <p:cNvPr id="21" name="20 - Ομάδα"/>
          <p:cNvGrpSpPr/>
          <p:nvPr/>
        </p:nvGrpSpPr>
        <p:grpSpPr>
          <a:xfrm>
            <a:off x="395536" y="2361759"/>
            <a:ext cx="360040" cy="360040"/>
            <a:chOff x="6228184" y="1772816"/>
            <a:chExt cx="216024" cy="216024"/>
          </a:xfrm>
        </p:grpSpPr>
        <p:sp>
          <p:nvSpPr>
            <p:cNvPr id="22" name="21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" name="22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" name="23 - Ομάδα"/>
          <p:cNvGrpSpPr/>
          <p:nvPr/>
        </p:nvGrpSpPr>
        <p:grpSpPr>
          <a:xfrm>
            <a:off x="395536" y="2348880"/>
            <a:ext cx="360040" cy="360040"/>
            <a:chOff x="6228184" y="1772816"/>
            <a:chExt cx="216024" cy="216024"/>
          </a:xfrm>
        </p:grpSpPr>
        <p:sp>
          <p:nvSpPr>
            <p:cNvPr id="25" name="24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25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" name="26 - Ομάδα"/>
          <p:cNvGrpSpPr/>
          <p:nvPr/>
        </p:nvGrpSpPr>
        <p:grpSpPr>
          <a:xfrm>
            <a:off x="395536" y="2348880"/>
            <a:ext cx="360040" cy="360040"/>
            <a:chOff x="6228184" y="1772816"/>
            <a:chExt cx="216024" cy="216024"/>
          </a:xfrm>
        </p:grpSpPr>
        <p:sp>
          <p:nvSpPr>
            <p:cNvPr id="28" name="27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" name="28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" name="29 - Ομάδα"/>
          <p:cNvGrpSpPr/>
          <p:nvPr/>
        </p:nvGrpSpPr>
        <p:grpSpPr>
          <a:xfrm>
            <a:off x="395536" y="2348880"/>
            <a:ext cx="360040" cy="360040"/>
            <a:chOff x="6228184" y="1772816"/>
            <a:chExt cx="216024" cy="216024"/>
          </a:xfrm>
        </p:grpSpPr>
        <p:sp>
          <p:nvSpPr>
            <p:cNvPr id="31" name="30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" name="31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3" name="32 - Ομάδα"/>
          <p:cNvGrpSpPr/>
          <p:nvPr/>
        </p:nvGrpSpPr>
        <p:grpSpPr>
          <a:xfrm>
            <a:off x="395536" y="2348880"/>
            <a:ext cx="360040" cy="360040"/>
            <a:chOff x="6228184" y="1772816"/>
            <a:chExt cx="216024" cy="216024"/>
          </a:xfrm>
        </p:grpSpPr>
        <p:sp>
          <p:nvSpPr>
            <p:cNvPr id="34" name="33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" name="34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54" name="53 - Στρογγυλεμένο ορθογώνιο"/>
          <p:cNvSpPr/>
          <p:nvPr/>
        </p:nvSpPr>
        <p:spPr>
          <a:xfrm>
            <a:off x="1547664" y="188640"/>
            <a:ext cx="1224136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START  A</a:t>
            </a:r>
            <a:r>
              <a:rPr lang="el-GR" b="1" dirty="0"/>
              <a:t>2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5" name="54 - Στρογγυλεμένο ορθογώνιο"/>
          <p:cNvSpPr/>
          <p:nvPr/>
        </p:nvSpPr>
        <p:spPr>
          <a:xfrm>
            <a:off x="5652120" y="188640"/>
            <a:ext cx="1224136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START  B1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7" name="56 - Στρογγυλεμένο ορθογώνιο"/>
          <p:cNvSpPr/>
          <p:nvPr/>
        </p:nvSpPr>
        <p:spPr>
          <a:xfrm>
            <a:off x="179512" y="188640"/>
            <a:ext cx="1224136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START  A</a:t>
            </a:r>
            <a:r>
              <a:rPr lang="el-GR" b="1" dirty="0"/>
              <a:t>1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8" name="57 - Στρογγυλεμένο ορθογώνιο"/>
          <p:cNvSpPr/>
          <p:nvPr/>
        </p:nvSpPr>
        <p:spPr>
          <a:xfrm>
            <a:off x="4283968" y="188640"/>
            <a:ext cx="1224136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STOP A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59" name="58 - Στρογγυλεμένο ορθογώνιο"/>
          <p:cNvSpPr/>
          <p:nvPr/>
        </p:nvSpPr>
        <p:spPr>
          <a:xfrm>
            <a:off x="7020272" y="188640"/>
            <a:ext cx="1224136" cy="36004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STOP B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60" name="59 - Επεξήγηση με στρογγυλεμένο παραλληλόγραμμο"/>
          <p:cNvSpPr/>
          <p:nvPr/>
        </p:nvSpPr>
        <p:spPr>
          <a:xfrm>
            <a:off x="4139952" y="1628799"/>
            <a:ext cx="1440160" cy="432049"/>
          </a:xfrm>
          <a:prstGeom prst="wedgeRoundRectCallout">
            <a:avLst>
              <a:gd name="adj1" fmla="val 51602"/>
              <a:gd name="adj2" fmla="val -132749"/>
              <a:gd name="adj3" fmla="val 1666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r>
              <a:rPr lang="el-GR" dirty="0"/>
              <a:t>Διατομή </a:t>
            </a:r>
          </a:p>
        </p:txBody>
      </p:sp>
      <p:sp>
        <p:nvSpPr>
          <p:cNvPr id="63" name="62 - Στρογγυλεμένο ορθογώνιο"/>
          <p:cNvSpPr/>
          <p:nvPr/>
        </p:nvSpPr>
        <p:spPr>
          <a:xfrm>
            <a:off x="2915816" y="188640"/>
            <a:ext cx="1224136" cy="36004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START  A</a:t>
            </a:r>
            <a:r>
              <a:rPr lang="el-GR" b="1" dirty="0"/>
              <a:t>3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43" name="42 - Διάγραμμα ροής: Αρχή/τέλος εργασίας"/>
          <p:cNvSpPr/>
          <p:nvPr/>
        </p:nvSpPr>
        <p:spPr>
          <a:xfrm>
            <a:off x="5868144" y="836712"/>
            <a:ext cx="3024336" cy="1944216"/>
          </a:xfrm>
          <a:prstGeom prst="flowChartTerminator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Το ηλεκτρικό ρεύμα είναι μεγαλύτερο όσο περισσότερα ηλεκτρόνια διέρχονται από μια διατομή του αγωγού σε συγκεκριμένο χρόνο</a:t>
            </a:r>
          </a:p>
        </p:txBody>
      </p:sp>
      <p:sp>
        <p:nvSpPr>
          <p:cNvPr id="44" name="43 - Στρογγυλεμένο ορθογώνιο"/>
          <p:cNvSpPr/>
          <p:nvPr/>
        </p:nvSpPr>
        <p:spPr>
          <a:xfrm>
            <a:off x="395536" y="4581128"/>
            <a:ext cx="842493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Όσο </a:t>
            </a:r>
            <a:r>
              <a:rPr lang="el-GR" b="1" dirty="0"/>
              <a:t>περισσότερο φορτίο </a:t>
            </a:r>
            <a:r>
              <a:rPr lang="el-GR" dirty="0"/>
              <a:t>(περισσότερα ηλεκτρόνια)  περνά από μια διατομή του αγωγού </a:t>
            </a:r>
            <a:r>
              <a:rPr lang="el-GR" b="1" dirty="0"/>
              <a:t>στον ίδιο χρόνο </a:t>
            </a:r>
          </a:p>
          <a:p>
            <a:pPr algn="ctr"/>
            <a:r>
              <a:rPr lang="el-GR" dirty="0"/>
              <a:t>τόσο </a:t>
            </a:r>
            <a:r>
              <a:rPr lang="el-GR" b="1" dirty="0"/>
              <a:t>μεγαλύτερη</a:t>
            </a:r>
            <a:r>
              <a:rPr lang="el-GR" dirty="0"/>
              <a:t> είναι </a:t>
            </a:r>
            <a:r>
              <a:rPr lang="el-GR" b="1" dirty="0"/>
              <a:t>η ένταση του ηλεκτρικού ρεύματος </a:t>
            </a:r>
            <a:r>
              <a:rPr lang="el-GR" dirty="0"/>
              <a:t>(η ροή των ηλεκτρονίων)</a:t>
            </a:r>
          </a:p>
        </p:txBody>
      </p:sp>
      <p:sp>
        <p:nvSpPr>
          <p:cNvPr id="46" name="45 - Στρογγυλεμένο ορθογώνιο"/>
          <p:cNvSpPr/>
          <p:nvPr/>
        </p:nvSpPr>
        <p:spPr>
          <a:xfrm>
            <a:off x="395536" y="5661248"/>
            <a:ext cx="842493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Όσο </a:t>
            </a:r>
            <a:r>
              <a:rPr lang="el-GR" b="1" dirty="0"/>
              <a:t>λιγότερο</a:t>
            </a:r>
            <a:r>
              <a:rPr lang="el-GR" dirty="0"/>
              <a:t> </a:t>
            </a:r>
            <a:r>
              <a:rPr lang="el-GR" b="1" dirty="0"/>
              <a:t>χρόνο</a:t>
            </a:r>
            <a:r>
              <a:rPr lang="el-GR" dirty="0"/>
              <a:t> χρειάζεται το </a:t>
            </a:r>
            <a:r>
              <a:rPr lang="el-GR" b="1" dirty="0"/>
              <a:t>ίδιο φορτίο </a:t>
            </a:r>
            <a:r>
              <a:rPr lang="el-GR" dirty="0"/>
              <a:t>(ίδιο πλήθος ηλεκτρονίων)</a:t>
            </a:r>
          </a:p>
          <a:p>
            <a:pPr algn="ctr"/>
            <a:r>
              <a:rPr lang="el-GR" dirty="0"/>
              <a:t> για να περάσει από μια διατομή του αγωγού </a:t>
            </a:r>
          </a:p>
          <a:p>
            <a:pPr algn="ctr"/>
            <a:r>
              <a:rPr lang="el-GR" dirty="0"/>
              <a:t>τόσο </a:t>
            </a:r>
            <a:r>
              <a:rPr lang="el-GR" b="1" dirty="0"/>
              <a:t>μεγαλύτερη</a:t>
            </a:r>
            <a:r>
              <a:rPr lang="el-GR" dirty="0"/>
              <a:t> είναι </a:t>
            </a:r>
            <a:r>
              <a:rPr lang="el-GR" b="1" dirty="0"/>
              <a:t>η ένταση του ηλεκτρικού ρεύματος</a:t>
            </a:r>
            <a:r>
              <a:rPr lang="el-GR" dirty="0"/>
              <a:t> (η ροή των ηλεκτρονίων)</a:t>
            </a:r>
          </a:p>
        </p:txBody>
      </p:sp>
      <p:sp>
        <p:nvSpPr>
          <p:cNvPr id="47" name="46 - Ορθογώνιο"/>
          <p:cNvSpPr/>
          <p:nvPr/>
        </p:nvSpPr>
        <p:spPr>
          <a:xfrm>
            <a:off x="1403648" y="4725144"/>
            <a:ext cx="6408712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ένταση του ηλεκτρικού ρεύματος είναι </a:t>
            </a:r>
            <a:r>
              <a:rPr lang="el-GR" b="1" dirty="0"/>
              <a:t>ανάλογη</a:t>
            </a:r>
            <a:r>
              <a:rPr lang="el-GR" dirty="0"/>
              <a:t> με το </a:t>
            </a:r>
            <a:r>
              <a:rPr lang="el-GR" b="1" dirty="0"/>
              <a:t>φορτίο</a:t>
            </a:r>
            <a:r>
              <a:rPr lang="el-GR" dirty="0"/>
              <a:t> που περνά από μια διατομή του αγωγού</a:t>
            </a:r>
          </a:p>
        </p:txBody>
      </p:sp>
      <p:sp>
        <p:nvSpPr>
          <p:cNvPr id="48" name="47 - Ορθογώνιο"/>
          <p:cNvSpPr/>
          <p:nvPr/>
        </p:nvSpPr>
        <p:spPr>
          <a:xfrm>
            <a:off x="683568" y="5805264"/>
            <a:ext cx="7848872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Η ένταση του ηλεκτρικού ρεύματος είναι </a:t>
            </a:r>
            <a:r>
              <a:rPr lang="el-GR" b="1" dirty="0"/>
              <a:t>αντιστρόφως ανάλογη </a:t>
            </a:r>
            <a:r>
              <a:rPr lang="el-GR" dirty="0"/>
              <a:t>με το </a:t>
            </a:r>
            <a:r>
              <a:rPr lang="el-GR" b="1" dirty="0"/>
              <a:t>χρόνο</a:t>
            </a:r>
            <a:r>
              <a:rPr lang="el-GR" dirty="0"/>
              <a:t> που χρειάζεται το φορτίο για να περάσει από μια διατομή του αγωγού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756869-FC33-4756-BECC-8B2B4E983378}"/>
              </a:ext>
            </a:extLst>
          </p:cNvPr>
          <p:cNvSpPr txBox="1"/>
          <p:nvPr/>
        </p:nvSpPr>
        <p:spPr>
          <a:xfrm>
            <a:off x="4067944" y="3476841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10 e</a:t>
            </a:r>
            <a:r>
              <a:rPr lang="en-US" baseline="30000" dirty="0"/>
              <a:t>-</a:t>
            </a:r>
            <a:r>
              <a:rPr lang="el-GR" baseline="0" dirty="0"/>
              <a:t> (λιγότερο φορτίο)</a:t>
            </a:r>
            <a:endParaRPr lang="el-GR" baseline="30000" dirty="0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A3A5E5C-4029-4A47-98BA-7B4B22CB48FA}"/>
              </a:ext>
            </a:extLst>
          </p:cNvPr>
          <p:cNvSpPr txBox="1"/>
          <p:nvPr/>
        </p:nvSpPr>
        <p:spPr>
          <a:xfrm>
            <a:off x="3890557" y="3851756"/>
            <a:ext cx="28292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25 e</a:t>
            </a:r>
            <a:r>
              <a:rPr lang="en-US" baseline="30000" dirty="0"/>
              <a:t>-</a:t>
            </a:r>
            <a:r>
              <a:rPr lang="el-GR" baseline="0" dirty="0"/>
              <a:t> (περισσότερο φορτίο)</a:t>
            </a:r>
            <a:endParaRPr lang="el-GR" baseline="300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703ED41-16FC-4DC2-921F-FBD4D640F45E}"/>
              </a:ext>
            </a:extLst>
          </p:cNvPr>
          <p:cNvSpPr txBox="1"/>
          <p:nvPr/>
        </p:nvSpPr>
        <p:spPr>
          <a:xfrm>
            <a:off x="6784250" y="3465958"/>
            <a:ext cx="20604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dirty="0"/>
              <a:t>Μικρότερη ένταση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0DF8A534-5FBD-48A8-8F12-F328D5BD093F}"/>
              </a:ext>
            </a:extLst>
          </p:cNvPr>
          <p:cNvSpPr txBox="1"/>
          <p:nvPr/>
        </p:nvSpPr>
        <p:spPr>
          <a:xfrm>
            <a:off x="6751930" y="3826893"/>
            <a:ext cx="2120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dirty="0"/>
              <a:t>Μεγαλύτερη ένταση</a:t>
            </a:r>
          </a:p>
        </p:txBody>
      </p:sp>
      <p:graphicFrame>
        <p:nvGraphicFramePr>
          <p:cNvPr id="80" name="79 - Πίνακας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695475"/>
              </p:ext>
            </p:extLst>
          </p:nvPr>
        </p:nvGraphicFramePr>
        <p:xfrm>
          <a:off x="229753" y="3107787"/>
          <a:ext cx="8712967" cy="11074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810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9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2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12408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Αγωγός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Δ</a:t>
                      </a:r>
                      <a:r>
                        <a:rPr lang="en-US" dirty="0"/>
                        <a:t>t</a:t>
                      </a:r>
                      <a:r>
                        <a:rPr lang="el-GR" dirty="0"/>
                        <a:t> (χρονικό διάστημα)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Q </a:t>
                      </a:r>
                      <a:r>
                        <a:rPr lang="el-GR" dirty="0"/>
                        <a:t>(Φορτίο)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Ηλεκτρικό ρεύμα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15</a:t>
                      </a:r>
                      <a:r>
                        <a:rPr lang="en-US" dirty="0"/>
                        <a:t> e</a:t>
                      </a:r>
                      <a:r>
                        <a:rPr lang="en-US" baseline="30000" dirty="0"/>
                        <a:t>-</a:t>
                      </a:r>
                      <a:endParaRPr lang="el-G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/>
                        <a:t>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/>
                        <a:t>1</a:t>
                      </a:r>
                      <a:r>
                        <a:rPr lang="en-US" dirty="0"/>
                        <a:t>5 e</a:t>
                      </a:r>
                      <a:r>
                        <a:rPr lang="en-US" baseline="30000" dirty="0"/>
                        <a:t>-</a:t>
                      </a:r>
                      <a:endParaRPr lang="el-GR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" name="TextBox 55">
            <a:extLst>
              <a:ext uri="{FF2B5EF4-FFF2-40B4-BE49-F238E27FC236}">
                <a16:creationId xmlns:a16="http://schemas.microsoft.com/office/drawing/2014/main" id="{A7FD704E-4BDE-4352-9731-C34711CA6193}"/>
              </a:ext>
            </a:extLst>
          </p:cNvPr>
          <p:cNvSpPr txBox="1"/>
          <p:nvPr/>
        </p:nvSpPr>
        <p:spPr>
          <a:xfrm>
            <a:off x="1547664" y="3487070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15</a:t>
            </a:r>
            <a:r>
              <a:rPr lang="en-US" dirty="0"/>
              <a:t> sec</a:t>
            </a:r>
            <a:r>
              <a:rPr lang="el-GR" dirty="0"/>
              <a:t> (περισσότερος χρόνος)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04F0C64-AD97-4347-913E-DD25857E042A}"/>
              </a:ext>
            </a:extLst>
          </p:cNvPr>
          <p:cNvSpPr txBox="1"/>
          <p:nvPr/>
        </p:nvSpPr>
        <p:spPr>
          <a:xfrm>
            <a:off x="1835696" y="3822891"/>
            <a:ext cx="2482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6</a:t>
            </a:r>
            <a:r>
              <a:rPr lang="en-US" dirty="0"/>
              <a:t> sec</a:t>
            </a:r>
            <a:r>
              <a:rPr lang="el-GR" dirty="0"/>
              <a:t> (λιγότερος χρόνος)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D10D0F9-25E9-4D71-87DB-A94BF9B4F82F}"/>
              </a:ext>
            </a:extLst>
          </p:cNvPr>
          <p:cNvSpPr txBox="1"/>
          <p:nvPr/>
        </p:nvSpPr>
        <p:spPr>
          <a:xfrm>
            <a:off x="6620544" y="3490821"/>
            <a:ext cx="206046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dirty="0"/>
              <a:t>Μικρότερη ένταση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C76BA09-F24D-4F0F-B04E-867DF96A28DD}"/>
              </a:ext>
            </a:extLst>
          </p:cNvPr>
          <p:cNvSpPr txBox="1"/>
          <p:nvPr/>
        </p:nvSpPr>
        <p:spPr>
          <a:xfrm>
            <a:off x="6588224" y="3851756"/>
            <a:ext cx="212086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dirty="0"/>
              <a:t>Μεγαλύτερη ένταση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xit" presetSubtype="54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3" presetClass="exit" presetSubtype="54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fltVal val="0.5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2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500"/>
                            </p:stCondLst>
                            <p:childTnLst>
                              <p:par>
                                <p:cTn id="1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17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63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18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63" presetClass="path" presetSubtype="0" repeatCount="indefinite" fill="hold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186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63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190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3" presetClass="path" presetSubtype="0" repeatCount="indefinite" fill="hold" nodeType="withEffect">
                                  <p:stCondLst>
                                    <p:cond delay="4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194" dur="5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0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nodeType="withEffect">
                                  <p:stCondLst>
                                    <p:cond delay="4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3" presetClass="path" presetSubtype="0" repeatCount="indefinite" fill="hold" nodeType="withEffect">
                                  <p:stCondLst>
                                    <p:cond delay="4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0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206" presetID="1" presetClass="entr" presetSubtype="0" fill="hold" nodeType="withEffect">
                                  <p:stCondLst>
                                    <p:cond delay="8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3" presetClass="path" presetSubtype="0" repeatCount="indefinite" fill="hold" nodeType="withEffect">
                                  <p:stCondLst>
                                    <p:cond delay="8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0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210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63" presetClass="path" presetSubtype="0" repeatCount="indefinite" fill="hold" nodeType="withEffect">
                                  <p:stCondLst>
                                    <p:cond delay="12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nodeType="withEffect">
                                  <p:stCondLst>
                                    <p:cond delay="16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3" presetClass="path" presetSubtype="0" repeatCount="indefinite" fill="hold" nodeType="withEffect">
                                  <p:stCondLst>
                                    <p:cond delay="16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17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224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0" presetClass="path" presetSubtype="0" repeatCount="indefinite" fill="hold" nodeType="withEffect">
                                  <p:stCondLst>
                                    <p:cond delay="17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22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0" presetClass="path" presetSubtype="0" repeatCount="indefinite" fill="hold" nodeType="withEffect">
                                  <p:stCondLst>
                                    <p:cond delay="33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232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233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4" fill="hold">
                      <p:stCondLst>
                        <p:cond delay="0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59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0" fill="hold">
                      <p:stCondLst>
                        <p:cond delay="0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0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26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66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0" presetClass="path" presetSubtype="0" repeatCount="indefinite" fill="hold" nodeType="withEffect">
                                  <p:stCondLst>
                                    <p:cond delay="4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2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0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0" presetClass="path" presetSubtype="0" repeatCount="indefinite" fill="hold" nodeType="withEffect">
                                  <p:stCondLst>
                                    <p:cond delay="8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27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4" presetID="1" presetClass="entr" presetSubtype="0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0" presetClass="path" presetSubtype="0" repeatCount="indefinite" fill="hold" nodeType="withEffect">
                                  <p:stCondLst>
                                    <p:cond delay="12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27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8" presetID="1" presetClass="entr" presetSubtype="0" fill="hold" nodeType="with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0" presetClass="path" presetSubtype="0" repeatCount="indefinite" fill="hold" nodeType="withEffect">
                                  <p:stCondLst>
                                    <p:cond delay="16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 0 L 0.56701 0 " pathEditMode="relative" ptsTypes="AA">
                                      <p:cBhvr>
                                        <p:cTn id="2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20" grpId="0" animBg="1"/>
      <p:bldP spid="54" grpId="0" animBg="1"/>
      <p:bldP spid="55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43" grpId="0" animBg="1"/>
      <p:bldP spid="44" grpId="0" animBg="1"/>
      <p:bldP spid="44" grpId="1" animBg="1"/>
      <p:bldP spid="46" grpId="0" animBg="1"/>
      <p:bldP spid="46" grpId="1" animBg="1"/>
      <p:bldP spid="47" grpId="0" animBg="1"/>
      <p:bldP spid="48" grpId="0" animBg="1"/>
      <p:bldP spid="2" grpId="0"/>
      <p:bldP spid="2" grpId="1"/>
      <p:bldP spid="50" grpId="0"/>
      <p:bldP spid="50" grpId="1"/>
      <p:bldP spid="52" grpId="0"/>
      <p:bldP spid="52" grpId="1"/>
      <p:bldP spid="53" grpId="0"/>
      <p:bldP spid="53" grpId="1"/>
      <p:bldP spid="56" grpId="0"/>
      <p:bldP spid="61" grpId="0"/>
      <p:bldP spid="62" grpId="0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47 - Διάγραμμα ροής: Διεργασία"/>
          <p:cNvSpPr/>
          <p:nvPr/>
        </p:nvSpPr>
        <p:spPr>
          <a:xfrm>
            <a:off x="4355976" y="3789040"/>
            <a:ext cx="4608512" cy="2736304"/>
          </a:xfrm>
          <a:prstGeom prst="flowChartProcess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tIns="216000" rtlCol="0" anchor="t" anchorCtr="0"/>
          <a:lstStyle/>
          <a:p>
            <a:pPr algn="ctr"/>
            <a:r>
              <a:rPr lang="el-GR" sz="2000" b="1" dirty="0"/>
              <a:t>Υποδιαιρέσεις  </a:t>
            </a:r>
            <a:r>
              <a:rPr lang="en-US" sz="2000" b="1" dirty="0"/>
              <a:t>Ampere</a:t>
            </a:r>
            <a:endParaRPr lang="el-GR" sz="2000" b="1" dirty="0"/>
          </a:p>
        </p:txBody>
      </p:sp>
      <p:sp>
        <p:nvSpPr>
          <p:cNvPr id="2" name="1 - Στρογγυλεμένο ορθογώνιο"/>
          <p:cNvSpPr/>
          <p:nvPr/>
        </p:nvSpPr>
        <p:spPr>
          <a:xfrm>
            <a:off x="323528" y="710841"/>
            <a:ext cx="2160240" cy="72008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/>
              <a:t>Ένταση</a:t>
            </a:r>
            <a:r>
              <a:rPr lang="el-GR" dirty="0"/>
              <a:t> ηλεκτρικού ρεύματος</a:t>
            </a:r>
          </a:p>
        </p:txBody>
      </p:sp>
      <p:sp>
        <p:nvSpPr>
          <p:cNvPr id="3" name="2 - Ίσο"/>
          <p:cNvSpPr/>
          <p:nvPr/>
        </p:nvSpPr>
        <p:spPr>
          <a:xfrm>
            <a:off x="2699792" y="895841"/>
            <a:ext cx="432048" cy="360040"/>
          </a:xfrm>
          <a:prstGeom prst="mathEqual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" name="3 - Ορθογώνιο"/>
          <p:cNvSpPr/>
          <p:nvPr/>
        </p:nvSpPr>
        <p:spPr>
          <a:xfrm>
            <a:off x="251520" y="1700808"/>
            <a:ext cx="3024336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/>
              <a:t>Φορτίο </a:t>
            </a:r>
            <a:r>
              <a:rPr lang="el-GR" dirty="0"/>
              <a:t>που περνά από μια διατομή του αγωγού </a:t>
            </a:r>
          </a:p>
        </p:txBody>
      </p:sp>
      <p:sp>
        <p:nvSpPr>
          <p:cNvPr id="5" name="4 - Ορθογώνιο"/>
          <p:cNvSpPr/>
          <p:nvPr/>
        </p:nvSpPr>
        <p:spPr>
          <a:xfrm>
            <a:off x="251520" y="2564904"/>
            <a:ext cx="3024336" cy="64807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/>
              <a:t>Χρονική </a:t>
            </a:r>
            <a:r>
              <a:rPr lang="el-GR" dirty="0"/>
              <a:t>διάρκεια διέλευσης  του φορτίου από τη διατομή </a:t>
            </a:r>
          </a:p>
        </p:txBody>
      </p:sp>
      <p:sp>
        <p:nvSpPr>
          <p:cNvPr id="6" name="5 - Μείον"/>
          <p:cNvSpPr/>
          <p:nvPr/>
        </p:nvSpPr>
        <p:spPr>
          <a:xfrm>
            <a:off x="2628384" y="967849"/>
            <a:ext cx="5400000" cy="216000"/>
          </a:xfrm>
          <a:prstGeom prst="mathMinus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/>
          <p:cNvSpPr/>
          <p:nvPr/>
        </p:nvSpPr>
        <p:spPr>
          <a:xfrm>
            <a:off x="7596336" y="967849"/>
            <a:ext cx="360040" cy="216024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8316416" y="751825"/>
            <a:ext cx="504056" cy="50405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/>
              <a:t>Ι</a:t>
            </a:r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3491880" y="2480017"/>
            <a:ext cx="504056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I</a:t>
            </a:r>
            <a:endParaRPr lang="el-GR" sz="2000" b="1" dirty="0"/>
          </a:p>
        </p:txBody>
      </p:sp>
      <p:sp>
        <p:nvSpPr>
          <p:cNvPr id="10" name="9 - Ίσο"/>
          <p:cNvSpPr/>
          <p:nvPr/>
        </p:nvSpPr>
        <p:spPr>
          <a:xfrm>
            <a:off x="4139952" y="2624033"/>
            <a:ext cx="360040" cy="288032"/>
          </a:xfrm>
          <a:prstGeom prst="mathEqua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716016" y="2924944"/>
            <a:ext cx="504056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t</a:t>
            </a:r>
            <a:endParaRPr lang="el-GR" sz="2000" b="1" dirty="0"/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4716016" y="2132856"/>
            <a:ext cx="504056" cy="50405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Q</a:t>
            </a:r>
            <a:endParaRPr lang="el-GR" sz="2000" b="1" dirty="0"/>
          </a:p>
        </p:txBody>
      </p:sp>
      <p:sp>
        <p:nvSpPr>
          <p:cNvPr id="13" name="12 - Διαίρεση"/>
          <p:cNvSpPr/>
          <p:nvPr/>
        </p:nvSpPr>
        <p:spPr>
          <a:xfrm>
            <a:off x="4499992" y="2683162"/>
            <a:ext cx="936104" cy="216024"/>
          </a:xfrm>
          <a:prstGeom prst="mathDivid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>
            <a:off x="5508104" y="2768049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cxnSp>
      <p:sp>
        <p:nvSpPr>
          <p:cNvPr id="15" name="14 - Στρογγυλεμένο ορθογώνιο"/>
          <p:cNvSpPr/>
          <p:nvPr/>
        </p:nvSpPr>
        <p:spPr>
          <a:xfrm>
            <a:off x="8028384" y="2395130"/>
            <a:ext cx="864096" cy="57606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1 A</a:t>
            </a:r>
            <a:endParaRPr lang="el-GR" sz="2400" b="1" dirty="0"/>
          </a:p>
        </p:txBody>
      </p:sp>
      <p:sp>
        <p:nvSpPr>
          <p:cNvPr id="16" name="15 - Στρογγυλεμένο ορθογώνιο"/>
          <p:cNvSpPr/>
          <p:nvPr/>
        </p:nvSpPr>
        <p:spPr>
          <a:xfrm>
            <a:off x="6300192" y="2873428"/>
            <a:ext cx="864096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1 sec</a:t>
            </a:r>
            <a:endParaRPr lang="el-GR" sz="2000" b="1" dirty="0"/>
          </a:p>
        </p:txBody>
      </p:sp>
      <p:sp>
        <p:nvSpPr>
          <p:cNvPr id="17" name="16 - Στρογγυλεμένο ορθογώνιο"/>
          <p:cNvSpPr/>
          <p:nvPr/>
        </p:nvSpPr>
        <p:spPr>
          <a:xfrm>
            <a:off x="6300192" y="2119977"/>
            <a:ext cx="864096" cy="504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/>
              <a:t>1 C</a:t>
            </a:r>
            <a:endParaRPr lang="el-GR" sz="2000" b="1" dirty="0"/>
          </a:p>
        </p:txBody>
      </p:sp>
      <p:sp>
        <p:nvSpPr>
          <p:cNvPr id="18" name="17 - Διαίρεση"/>
          <p:cNvSpPr/>
          <p:nvPr/>
        </p:nvSpPr>
        <p:spPr>
          <a:xfrm>
            <a:off x="6084168" y="2657404"/>
            <a:ext cx="1296144" cy="182653"/>
          </a:xfrm>
          <a:prstGeom prst="mathDivid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Ίσο"/>
          <p:cNvSpPr/>
          <p:nvPr/>
        </p:nvSpPr>
        <p:spPr>
          <a:xfrm>
            <a:off x="7452320" y="2611154"/>
            <a:ext cx="360040" cy="288032"/>
          </a:xfrm>
          <a:prstGeom prst="mathEqual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20" name="19 - Επεξήγηση με στρογγυλεμένο παραλληλόγραμμο"/>
          <p:cNvSpPr/>
          <p:nvPr/>
        </p:nvSpPr>
        <p:spPr>
          <a:xfrm>
            <a:off x="251520" y="1844824"/>
            <a:ext cx="2952328" cy="1080120"/>
          </a:xfrm>
          <a:prstGeom prst="wedgeRoundRectCallout">
            <a:avLst>
              <a:gd name="adj1" fmla="val -8619"/>
              <a:gd name="adj2" fmla="val 105425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r>
              <a:rPr lang="el-GR" dirty="0"/>
              <a:t>ην ένταση του ηλεκτρικού ρεύματος τη μετράμε το Αμπερόμετρο </a:t>
            </a:r>
          </a:p>
        </p:txBody>
      </p:sp>
      <p:sp>
        <p:nvSpPr>
          <p:cNvPr id="44" name="43 - Στρογγυλεμένο ορθογώνιο"/>
          <p:cNvSpPr/>
          <p:nvPr/>
        </p:nvSpPr>
        <p:spPr>
          <a:xfrm>
            <a:off x="4499992" y="4509120"/>
            <a:ext cx="4320480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1 Α =1000 </a:t>
            </a:r>
            <a:r>
              <a:rPr lang="en-US" dirty="0" err="1"/>
              <a:t>mA</a:t>
            </a:r>
            <a:r>
              <a:rPr lang="el-GR" dirty="0"/>
              <a:t> </a:t>
            </a:r>
            <a:r>
              <a:rPr lang="en-US" dirty="0"/>
              <a:t>= </a:t>
            </a:r>
            <a:r>
              <a:rPr lang="el-GR" dirty="0"/>
              <a:t>10</a:t>
            </a:r>
            <a:r>
              <a:rPr lang="el-GR" baseline="30000" dirty="0"/>
              <a:t>3</a:t>
            </a:r>
            <a:r>
              <a:rPr lang="el-GR" dirty="0"/>
              <a:t> </a:t>
            </a:r>
            <a:r>
              <a:rPr lang="en-US" dirty="0" err="1"/>
              <a:t>mA</a:t>
            </a:r>
            <a:r>
              <a:rPr lang="en-US" dirty="0"/>
              <a:t>   </a:t>
            </a:r>
            <a:r>
              <a:rPr lang="el-GR" dirty="0"/>
              <a:t>ή </a:t>
            </a:r>
            <a:r>
              <a:rPr lang="en-US" dirty="0"/>
              <a:t>  </a:t>
            </a:r>
            <a:r>
              <a:rPr lang="el-GR" dirty="0"/>
              <a:t>1 </a:t>
            </a:r>
            <a:r>
              <a:rPr lang="en-US" dirty="0" err="1"/>
              <a:t>mA</a:t>
            </a:r>
            <a:r>
              <a:rPr lang="en-US" dirty="0"/>
              <a:t> = 10</a:t>
            </a:r>
            <a:r>
              <a:rPr lang="en-US" baseline="30000" dirty="0"/>
              <a:t>-3</a:t>
            </a:r>
            <a:r>
              <a:rPr lang="en-US" dirty="0"/>
              <a:t> A</a:t>
            </a:r>
            <a:endParaRPr lang="el-GR" baseline="30000" dirty="0"/>
          </a:p>
        </p:txBody>
      </p:sp>
      <p:sp>
        <p:nvSpPr>
          <p:cNvPr id="45" name="44 - Στρογγυλεμένο ορθογώνιο"/>
          <p:cNvSpPr/>
          <p:nvPr/>
        </p:nvSpPr>
        <p:spPr>
          <a:xfrm>
            <a:off x="4499992" y="5157192"/>
            <a:ext cx="4320480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1 Α =</a:t>
            </a:r>
            <a:r>
              <a:rPr lang="en-US" dirty="0"/>
              <a:t>1000000</a:t>
            </a:r>
            <a:r>
              <a:rPr lang="el-GR" dirty="0"/>
              <a:t> </a:t>
            </a:r>
            <a:r>
              <a:rPr lang="el-GR" dirty="0" err="1"/>
              <a:t>μΑ</a:t>
            </a:r>
            <a:r>
              <a:rPr lang="el-GR" dirty="0"/>
              <a:t> = 10</a:t>
            </a:r>
            <a:r>
              <a:rPr lang="en-US" baseline="30000" dirty="0"/>
              <a:t>6</a:t>
            </a:r>
            <a:r>
              <a:rPr lang="el-GR" dirty="0"/>
              <a:t> μ</a:t>
            </a:r>
            <a:r>
              <a:rPr lang="en-US" dirty="0"/>
              <a:t>A   </a:t>
            </a:r>
            <a:r>
              <a:rPr lang="el-GR" dirty="0"/>
              <a:t>ή </a:t>
            </a:r>
            <a:r>
              <a:rPr lang="en-US" dirty="0"/>
              <a:t>  </a:t>
            </a:r>
            <a:r>
              <a:rPr lang="el-GR" dirty="0"/>
              <a:t>1 μ</a:t>
            </a:r>
            <a:r>
              <a:rPr lang="en-US" dirty="0"/>
              <a:t>A = 10</a:t>
            </a:r>
            <a:r>
              <a:rPr lang="en-US" baseline="30000" dirty="0"/>
              <a:t>-6</a:t>
            </a:r>
            <a:r>
              <a:rPr lang="en-US" dirty="0"/>
              <a:t> A</a:t>
            </a:r>
            <a:endParaRPr lang="el-GR" baseline="30000" dirty="0"/>
          </a:p>
        </p:txBody>
      </p:sp>
      <p:sp>
        <p:nvSpPr>
          <p:cNvPr id="46" name="45 - Στρογγυλεμένο ορθογώνιο"/>
          <p:cNvSpPr/>
          <p:nvPr/>
        </p:nvSpPr>
        <p:spPr>
          <a:xfrm>
            <a:off x="4499992" y="5877272"/>
            <a:ext cx="4320480" cy="504056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/>
              <a:t>1 </a:t>
            </a:r>
            <a:r>
              <a:rPr lang="en-US" dirty="0"/>
              <a:t>k</a:t>
            </a:r>
            <a:r>
              <a:rPr lang="el-GR" dirty="0"/>
              <a:t>Α = 1000</a:t>
            </a:r>
            <a:r>
              <a:rPr lang="el-GR" baseline="30000" dirty="0"/>
              <a:t> </a:t>
            </a:r>
            <a:r>
              <a:rPr lang="el-GR" dirty="0"/>
              <a:t>Α = 10</a:t>
            </a:r>
            <a:r>
              <a:rPr lang="el-GR" baseline="30000" dirty="0"/>
              <a:t>3</a:t>
            </a:r>
            <a:r>
              <a:rPr lang="el-GR" dirty="0"/>
              <a:t> </a:t>
            </a:r>
            <a:r>
              <a:rPr lang="en-US" dirty="0"/>
              <a:t>A   </a:t>
            </a:r>
            <a:r>
              <a:rPr lang="el-GR" dirty="0"/>
              <a:t>ή </a:t>
            </a:r>
            <a:r>
              <a:rPr lang="en-US" dirty="0"/>
              <a:t>  </a:t>
            </a:r>
            <a:r>
              <a:rPr lang="el-GR" dirty="0"/>
              <a:t>1 </a:t>
            </a:r>
            <a:r>
              <a:rPr lang="en-US" dirty="0"/>
              <a:t>A = 10</a:t>
            </a:r>
            <a:r>
              <a:rPr lang="en-US" baseline="30000" dirty="0"/>
              <a:t>-3</a:t>
            </a:r>
            <a:r>
              <a:rPr lang="en-US" dirty="0"/>
              <a:t> kA</a:t>
            </a:r>
            <a:endParaRPr lang="el-GR" baseline="30000" dirty="0"/>
          </a:p>
        </p:txBody>
      </p:sp>
      <p:sp>
        <p:nvSpPr>
          <p:cNvPr id="26" name="25 - Στρογγυλεμένο ορθογώνιο"/>
          <p:cNvSpPr/>
          <p:nvPr/>
        </p:nvSpPr>
        <p:spPr>
          <a:xfrm>
            <a:off x="899592" y="6021288"/>
            <a:ext cx="1800200" cy="43204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dirty="0"/>
              <a:t>Ακροδέκτες</a:t>
            </a:r>
          </a:p>
        </p:txBody>
      </p:sp>
      <p:sp>
        <p:nvSpPr>
          <p:cNvPr id="32" name="31 - Επεξήγηση με στρογγυλεμένο παραλληλόγραμμο"/>
          <p:cNvSpPr/>
          <p:nvPr/>
        </p:nvSpPr>
        <p:spPr>
          <a:xfrm>
            <a:off x="3203848" y="3717032"/>
            <a:ext cx="720080" cy="2304256"/>
          </a:xfrm>
          <a:prstGeom prst="wedgeRoundRectCallout">
            <a:avLst>
              <a:gd name="adj1" fmla="val -127475"/>
              <a:gd name="adj2" fmla="val 6323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l-GR" dirty="0"/>
              <a:t>Συνδέονται με άλλα ηλεκτρικά στοιχεία </a:t>
            </a:r>
          </a:p>
        </p:txBody>
      </p:sp>
      <p:pic>
        <p:nvPicPr>
          <p:cNvPr id="22" name="21 - Εικόνα" descr="dc-ampere-mete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7544" y="3573016"/>
            <a:ext cx="2304256" cy="2059429"/>
          </a:xfrm>
          <a:prstGeom prst="rect">
            <a:avLst/>
          </a:prstGeom>
        </p:spPr>
      </p:pic>
      <p:cxnSp>
        <p:nvCxnSpPr>
          <p:cNvPr id="28" name="27 - Ευθύγραμμο βέλος σύνδεσης"/>
          <p:cNvCxnSpPr>
            <a:stCxn id="26" idx="0"/>
          </p:cNvCxnSpPr>
          <p:nvPr/>
        </p:nvCxnSpPr>
        <p:spPr>
          <a:xfrm flipH="1" flipV="1">
            <a:off x="1475656" y="5013176"/>
            <a:ext cx="324036" cy="1008112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- Ευθύγραμμο βέλος σύνδεσης"/>
          <p:cNvCxnSpPr>
            <a:stCxn id="26" idx="0"/>
          </p:cNvCxnSpPr>
          <p:nvPr/>
        </p:nvCxnSpPr>
        <p:spPr>
          <a:xfrm flipH="1" flipV="1">
            <a:off x="1763688" y="4941168"/>
            <a:ext cx="36004" cy="1080120"/>
          </a:xfrm>
          <a:prstGeom prst="straightConnector1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13506E-6 L 0.38594 -0.20444 " pathEditMode="relative" rAng="0" ptsTypes="AA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0" y="-10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3.43201E-6 L 0.38594 -0.19404 " pathEditMode="relative" rAng="0" ptsTypes="AA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300" y="-9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59 -0.25693 L 0.00069 0.00347 " pathEditMode="relative" rAng="0" ptsTypes="AA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0" y="13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559 -0.2359 L 0.00121 0.00023 " pathEditMode="relative" rAng="0" ptsTypes="AA">
                                      <p:cBhvr>
                                        <p:cTn id="8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" y="1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1000"/>
                            </p:stCondLst>
                            <p:childTnLst>
                              <p:par>
                                <p:cTn id="161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000"/>
                            </p:stCondLst>
                            <p:childTnLst>
                              <p:par>
                                <p:cTn id="17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2000"/>
                            </p:stCondLst>
                            <p:childTnLst>
                              <p:par>
                                <p:cTn id="179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8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4" dur="1000" fill="hold"/>
                                        <p:tgtEl>
                                          <p:spTgt spid="22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9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8.97317E-7 L 0.3309 -0.15079 " pathEditMode="relative" rAng="0" ptsTypes="AA">
                                      <p:cBhvr>
                                        <p:cTn id="19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500" y="-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0" dur="1000" fill="hold"/>
                                        <p:tgtEl>
                                          <p:spTgt spid="22"/>
                                        </p:tgtEl>
                                      </p:cBhvr>
                                      <p:by x="33000" y="33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309 -0.15079 L 4.16667E-6 8.97317E-7 " pathEditMode="relative" rAng="0" ptsTypes="AA">
                                      <p:cBhvr>
                                        <p:cTn id="20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00" y="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48" grpId="0" animBg="1"/>
      <p:bldP spid="2" grpId="0" animBg="1"/>
      <p:bldP spid="3" grpId="0" animBg="1"/>
      <p:bldP spid="4" grpId="0" animBg="1"/>
      <p:bldP spid="4" grpId="1" animBg="1"/>
      <p:bldP spid="5" grpId="0" animBg="1"/>
      <p:bldP spid="5" grpId="1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0" grpId="0" animBg="1"/>
      <p:bldP spid="44" grpId="0" animBg="1"/>
      <p:bldP spid="45" grpId="0" animBg="1"/>
      <p:bldP spid="46" grpId="0" animBg="1"/>
      <p:bldP spid="26" grpId="0" animBg="1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ύλινδρος"/>
          <p:cNvSpPr/>
          <p:nvPr/>
        </p:nvSpPr>
        <p:spPr>
          <a:xfrm rot="5400000">
            <a:off x="2771800" y="-1251520"/>
            <a:ext cx="576063" cy="5328592"/>
          </a:xfrm>
          <a:prstGeom prst="can">
            <a:avLst>
              <a:gd name="adj" fmla="val 4869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grpSp>
        <p:nvGrpSpPr>
          <p:cNvPr id="3" name="2 - Ομάδα"/>
          <p:cNvGrpSpPr/>
          <p:nvPr/>
        </p:nvGrpSpPr>
        <p:grpSpPr>
          <a:xfrm>
            <a:off x="395536" y="1255881"/>
            <a:ext cx="360040" cy="360040"/>
            <a:chOff x="6228184" y="1772816"/>
            <a:chExt cx="216024" cy="216024"/>
          </a:xfrm>
        </p:grpSpPr>
        <p:sp>
          <p:nvSpPr>
            <p:cNvPr id="4" name="3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4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" name="5 - Ομάδα"/>
          <p:cNvGrpSpPr/>
          <p:nvPr/>
        </p:nvGrpSpPr>
        <p:grpSpPr>
          <a:xfrm>
            <a:off x="395536" y="1243002"/>
            <a:ext cx="360040" cy="360040"/>
            <a:chOff x="6228184" y="1772816"/>
            <a:chExt cx="216024" cy="216024"/>
          </a:xfrm>
        </p:grpSpPr>
        <p:sp>
          <p:nvSpPr>
            <p:cNvPr id="7" name="6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8" name="7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9" name="8 - Ομάδα"/>
          <p:cNvGrpSpPr/>
          <p:nvPr/>
        </p:nvGrpSpPr>
        <p:grpSpPr>
          <a:xfrm>
            <a:off x="395536" y="1243002"/>
            <a:ext cx="360040" cy="360040"/>
            <a:chOff x="6228184" y="1772816"/>
            <a:chExt cx="216024" cy="216024"/>
          </a:xfrm>
        </p:grpSpPr>
        <p:sp>
          <p:nvSpPr>
            <p:cNvPr id="10" name="9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1" name="10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2" name="11 - Ομάδα"/>
          <p:cNvGrpSpPr/>
          <p:nvPr/>
        </p:nvGrpSpPr>
        <p:grpSpPr>
          <a:xfrm>
            <a:off x="395536" y="1243002"/>
            <a:ext cx="360040" cy="360040"/>
            <a:chOff x="6228184" y="1772816"/>
            <a:chExt cx="216024" cy="216024"/>
          </a:xfrm>
        </p:grpSpPr>
        <p:sp>
          <p:nvSpPr>
            <p:cNvPr id="13" name="12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4" name="13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5" name="14 - Ομάδα"/>
          <p:cNvGrpSpPr/>
          <p:nvPr/>
        </p:nvGrpSpPr>
        <p:grpSpPr>
          <a:xfrm>
            <a:off x="395536" y="1243002"/>
            <a:ext cx="360040" cy="360040"/>
            <a:chOff x="6228184" y="1772816"/>
            <a:chExt cx="216024" cy="216024"/>
          </a:xfrm>
        </p:grpSpPr>
        <p:sp>
          <p:nvSpPr>
            <p:cNvPr id="16" name="15 - Έλλειψη"/>
            <p:cNvSpPr/>
            <p:nvPr/>
          </p:nvSpPr>
          <p:spPr>
            <a:xfrm>
              <a:off x="6228184" y="1772816"/>
              <a:ext cx="216024" cy="216024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7" name="16 - Μείον"/>
            <p:cNvSpPr/>
            <p:nvPr/>
          </p:nvSpPr>
          <p:spPr>
            <a:xfrm>
              <a:off x="6248676" y="1793308"/>
              <a:ext cx="144016" cy="144016"/>
            </a:xfrm>
            <a:prstGeom prst="mathMinus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8" name="17 - Στρογγυλεμένο ορθογώνιο"/>
          <p:cNvSpPr/>
          <p:nvPr/>
        </p:nvSpPr>
        <p:spPr>
          <a:xfrm>
            <a:off x="2987824" y="476672"/>
            <a:ext cx="5544616" cy="43204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/>
              <a:t>Πραγματική φορά:</a:t>
            </a:r>
            <a:r>
              <a:rPr lang="el-GR" dirty="0"/>
              <a:t> Η φορά κίνησης των ηλεκτρονίων</a:t>
            </a:r>
          </a:p>
        </p:txBody>
      </p:sp>
      <p:sp>
        <p:nvSpPr>
          <p:cNvPr id="19" name="18 - Στρογγυλεμένο ορθογώνιο"/>
          <p:cNvSpPr/>
          <p:nvPr/>
        </p:nvSpPr>
        <p:spPr>
          <a:xfrm>
            <a:off x="3203848" y="1916832"/>
            <a:ext cx="5256584" cy="72008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/>
              <a:t>Συμβατική φορά: </a:t>
            </a:r>
            <a:r>
              <a:rPr lang="el-GR" dirty="0"/>
              <a:t>Η φορά κίνησης των θετικών ιόντων αν αυτά κινούνταν</a:t>
            </a:r>
          </a:p>
        </p:txBody>
      </p:sp>
      <p:sp>
        <p:nvSpPr>
          <p:cNvPr id="20" name="19 - Δεξιό βέλος"/>
          <p:cNvSpPr/>
          <p:nvPr/>
        </p:nvSpPr>
        <p:spPr>
          <a:xfrm>
            <a:off x="1259632" y="620688"/>
            <a:ext cx="1080120" cy="360040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1" name="20 - Αριστερό βέλος"/>
          <p:cNvSpPr/>
          <p:nvPr/>
        </p:nvSpPr>
        <p:spPr>
          <a:xfrm>
            <a:off x="1259632" y="1844824"/>
            <a:ext cx="1080120" cy="360040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63" presetClass="pat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63" presetClass="path" presetSubtype="0" repeatCount="indefinite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1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3" presetClass="path" presetSubtype="0" repeatCount="indefinite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3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3" presetClass="path" presetSubtype="0" repeatCount="indefinite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40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63" presetClass="path" presetSubtype="0" repeatCount="indefinite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2.77778E-6 -1.85014E-6 L 0.56319 0.00347 " pathEditMode="relative" rAng="0" ptsTypes="AA">
                                      <p:cBhvr>
                                        <p:cTn id="29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200" y="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 animBg="1"/>
      <p:bldP spid="19" grpId="0" animBg="1"/>
      <p:bldP spid="20" grpId="0" animBg="1"/>
      <p:bldP spid="2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TAG_BACKING_FORM_KEY" val="984442-c:\users\giordok\documents\school\γ' γυμνασίου\φυσική\παρουσιάσεις\το ηλεκτρικό ρεύμα\το ηλεκτρικο ρευμα.pptx"/>
  <p:tag name="ARTICULATE_PRESENTER_VERSION" val="7"/>
  <p:tag name="ARTICULATE_SLIDE_COUNT" val="7"/>
  <p:tag name="ISPRING_RESOURCE_PATHS_HASH_PRESENTER" val="f1e7af643af54d60baceb6eb416d1df7fc87d28"/>
  <p:tag name="ISPRING_UUID" val="{6605A6C2-096F-4AD3-AD90-B858388C5414}"/>
  <p:tag name="ISPRING_RESOURCE_FOLDER" val="C:\Users\giordok\Documents\SCHOOL\Γ' Γυμνασίου\Φυσική\Παρουσιάσεις\Το ηλεκτρικό ρεύμα\ΤΟ ΗΛΕΚΤΡΙΚΟ ΡΕΥΜΑ\"/>
  <p:tag name="ISPRING_PRESENTATION_PATH" val="C:\Users\giordok\Documents\SCHOOL\Γ' Γυμνασίου\Φυσική\Παρουσιάσεις\Το ηλεκτρικό ρεύμα\ΤΟ ΗΛΕΚΤΡΙΚΟ ΡΕΥΜΑ.pptx"/>
  <p:tag name="ISPRING_PROJECT_FOLDER_UPDATED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Θέμα του Office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88900">
          <a:solidFill>
            <a:schemeClr val="bg2">
              <a:lumMod val="2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7992</TotalTime>
  <Words>651</Words>
  <Application>Microsoft Office PowerPoint</Application>
  <PresentationFormat>Προβολή στην οθόνη (4:3)</PresentationFormat>
  <Paragraphs>111</Paragraphs>
  <Slides>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Calibri</vt:lpstr>
      <vt:lpstr>Θέμα του Office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ΤΟ ΗΛΕΚΤΡΙΚΟ ΡΕΥΜΑ</dc:title>
  <dc:creator>giordok</dc:creator>
  <cp:lastModifiedBy>Γεώργιος Ντόκος</cp:lastModifiedBy>
  <cp:revision>381</cp:revision>
  <dcterms:created xsi:type="dcterms:W3CDTF">2020-10-27T22:40:01Z</dcterms:created>
  <dcterms:modified xsi:type="dcterms:W3CDTF">2020-12-20T07:17:26Z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8ACCA012-D915-4A12-B1B4-DFC1EC0A6847</vt:lpwstr>
  </property>
  <property fmtid="{D5CDD505-2E9C-101B-9397-08002B2CF9AE}" pid="3" name="ArticulatePath">
    <vt:lpwstr>ΤΟ ΗΛΕΚΤΡΙΚΟ ΡΕΥΜΑ</vt:lpwstr>
  </property>
  <property fmtid="{D5CDD505-2E9C-101B-9397-08002B2CF9AE}" pid="4" name="ArticulateProjectVersion">
    <vt:lpwstr>7</vt:lpwstr>
  </property>
  <property fmtid="{D5CDD505-2E9C-101B-9397-08002B2CF9AE}" pid="5" name="ArticulateUseProject">
    <vt:lpwstr>1</vt:lpwstr>
  </property>
  <property fmtid="{D5CDD505-2E9C-101B-9397-08002B2CF9AE}" pid="6" name="ArticulateProjectFull">
    <vt:lpwstr>C:\Users\giordok\Documents\SCHOOL\Γ' Γυμνασίου\Φυσική\Παρουσιάσεις\Το ηλεκτρικό ρεύμα\ΤΟ ΗΛΕΚΤΡΙΚΟ ΡΕΥΜΑ.ppta</vt:lpwstr>
  </property>
</Properties>
</file>