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4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5D1E9-D642-424D-869C-44CFF45BB931}" type="datetimeFigureOut">
              <a:rPr lang="el-GR" smtClean="0"/>
              <a:t>30/11/2020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7CBC2-DA72-4399-85D0-26EEC9F9371A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Deutsch </a:t>
            </a:r>
            <a:r>
              <a:rPr lang="en-US" dirty="0" err="1" smtClean="0"/>
              <a:t>ein</a:t>
            </a:r>
            <a:r>
              <a:rPr lang="en-US" dirty="0" smtClean="0"/>
              <a:t> Hit 2</a:t>
            </a:r>
            <a:br>
              <a:rPr lang="en-US" dirty="0" smtClean="0"/>
            </a:br>
            <a:r>
              <a:rPr lang="en-US" dirty="0" smtClean="0"/>
              <a:t>S.10-22&amp;103-113</a:t>
            </a:r>
            <a:endParaRPr lang="el-GR" dirty="0"/>
          </a:p>
        </p:txBody>
      </p:sp>
      <p:pic>
        <p:nvPicPr>
          <p:cNvPr id="4" name="3 - Θέση περιεχομένου" descr="Deutsch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643050"/>
            <a:ext cx="5429288" cy="45259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θα μάθουμε: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Font typeface="Wingdings" pitchFamily="2" charset="2"/>
              <a:buChar char="ü"/>
            </a:pPr>
            <a:r>
              <a:rPr lang="el-GR" dirty="0"/>
              <a:t>Να λέμε που πηγαίνουμε στον ελεύθερο χρόνο μας 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/>
              <a:t>Τι κάναμε το καλοκαίρι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/>
              <a:t>Να μιλάμε για το παρελθόν χρησιμοποιώντας “</a:t>
            </a:r>
            <a:r>
              <a:rPr lang="en-US" dirty="0"/>
              <a:t>war</a:t>
            </a:r>
            <a:r>
              <a:rPr lang="el-GR" dirty="0"/>
              <a:t>”  και “</a:t>
            </a:r>
            <a:r>
              <a:rPr lang="en-US" dirty="0" err="1"/>
              <a:t>hatte</a:t>
            </a:r>
            <a:r>
              <a:rPr lang="el-GR" dirty="0"/>
              <a:t>”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/>
              <a:t>Να μιλάμε για το παρελθόν χρησιμοποιώντας τον </a:t>
            </a:r>
            <a:r>
              <a:rPr lang="en-US" dirty="0" err="1"/>
              <a:t>Perfekt</a:t>
            </a:r>
            <a:r>
              <a:rPr lang="el-GR" dirty="0"/>
              <a:t>.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/>
              <a:t>Να γνωρίζουμε πώς ονομάζονται κάποια ζώα στα Γερμανικά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/>
              <a:t>Να χρησιμοποιώ τα χρώματα στα Γερμανικά 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/>
              <a:t>Να περιγράφω το αγαπημένο μου ζώο</a:t>
            </a:r>
          </a:p>
          <a:p>
            <a:pPr>
              <a:buFont typeface="Wingdings" pitchFamily="2" charset="2"/>
              <a:buChar char="ü"/>
            </a:pP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3600" b="1" u="sng" dirty="0">
                <a:solidFill>
                  <a:schemeClr val="accent2">
                    <a:lumMod val="75000"/>
                  </a:schemeClr>
                </a:solidFill>
              </a:rPr>
              <a:t>Παρατατικός των βοηθητικών ρημάτων</a:t>
            </a:r>
            <a:r>
              <a:rPr lang="de-DE" sz="3600" b="1" u="sng" dirty="0">
                <a:solidFill>
                  <a:schemeClr val="accent2">
                    <a:lumMod val="75000"/>
                  </a:schemeClr>
                </a:solidFill>
              </a:rPr>
              <a:t> (Präteritum von haben und sein)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pic>
        <p:nvPicPr>
          <p:cNvPr id="4" name="3 - Θέση περιεχομένου" descr="Στιγμιότυπο οθόνης 2020-11-30 01405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643051"/>
            <a:ext cx="6143667" cy="3472844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</a:t>
            </a:r>
            <a:r>
              <a:rPr lang="el-GR" b="1" u="sng" dirty="0">
                <a:solidFill>
                  <a:schemeClr val="accent3">
                    <a:lumMod val="75000"/>
                  </a:schemeClr>
                </a:solidFill>
              </a:rPr>
              <a:t>Παρακείμενος ομαλών ρημάτων</a:t>
            </a:r>
            <a:r>
              <a:rPr lang="en-US" b="1" u="sng" dirty="0">
                <a:solidFill>
                  <a:schemeClr val="accent3">
                    <a:lumMod val="75000"/>
                  </a:schemeClr>
                </a:solidFill>
              </a:rPr>
              <a:t> (</a:t>
            </a:r>
            <a:r>
              <a:rPr lang="en-US" b="1" u="sng" dirty="0" err="1">
                <a:solidFill>
                  <a:schemeClr val="accent3">
                    <a:lumMod val="75000"/>
                  </a:schemeClr>
                </a:solidFill>
              </a:rPr>
              <a:t>Perfekt</a:t>
            </a:r>
            <a:r>
              <a:rPr lang="en-US" b="1" u="sng" dirty="0">
                <a:solidFill>
                  <a:schemeClr val="accent3">
                    <a:lumMod val="75000"/>
                  </a:schemeClr>
                </a:solidFill>
              </a:rPr>
              <a:t> – </a:t>
            </a:r>
            <a:r>
              <a:rPr lang="en-US" b="1" u="sng" dirty="0" err="1">
                <a:solidFill>
                  <a:schemeClr val="accent3">
                    <a:lumMod val="75000"/>
                  </a:schemeClr>
                </a:solidFill>
              </a:rPr>
              <a:t>schwache</a:t>
            </a:r>
            <a:r>
              <a:rPr lang="en-US" b="1" u="sng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b="1" u="sng" dirty="0" err="1">
                <a:solidFill>
                  <a:schemeClr val="accent3">
                    <a:lumMod val="75000"/>
                  </a:schemeClr>
                </a:solidFill>
              </a:rPr>
              <a:t>Verben</a:t>
            </a:r>
            <a:r>
              <a:rPr lang="en-US" b="1" u="sng" dirty="0">
                <a:solidFill>
                  <a:schemeClr val="accent3">
                    <a:lumMod val="75000"/>
                  </a:schemeClr>
                </a:solidFill>
              </a:rPr>
              <a:t>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l-GR" b="1" dirty="0" smtClean="0"/>
              <a:t>     </a:t>
            </a:r>
            <a:r>
              <a:rPr lang="en-US" b="1" dirty="0"/>
              <a:t> </a:t>
            </a:r>
            <a:r>
              <a:rPr lang="el-GR" dirty="0"/>
              <a:t>O </a:t>
            </a:r>
            <a:r>
              <a:rPr lang="el-GR" b="1" dirty="0"/>
              <a:t>παρακείμενος </a:t>
            </a:r>
            <a:r>
              <a:rPr lang="el-GR" dirty="0"/>
              <a:t>χρησιμοποιείται για κάτι που έγινε στο παρελθόν και μεταφράζεται ανάλογα με τα συμφραζόμενα με αόριστο, παρατατικό ή παρακείμενο. Σχηματίζεται περιφραστικά με τον ενεστώτα των βοηθητικών ρημάτων </a:t>
            </a:r>
            <a:r>
              <a:rPr lang="el-GR" dirty="0" err="1"/>
              <a:t>haben</a:t>
            </a:r>
            <a:r>
              <a:rPr lang="el-GR" dirty="0"/>
              <a:t> ή </a:t>
            </a:r>
            <a:r>
              <a:rPr lang="el-GR" dirty="0" err="1"/>
              <a:t>sein</a:t>
            </a:r>
            <a:r>
              <a:rPr lang="el-GR" dirty="0"/>
              <a:t> και τη μετοχή παρακειμένου, η οποία δεν κλίνεται  και μπαίνει στο τέλος της πρότασης.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Τα </a:t>
            </a:r>
            <a:r>
              <a:rPr lang="el-GR" b="1" dirty="0"/>
              <a:t>ομαλά ρήματα </a:t>
            </a:r>
            <a:r>
              <a:rPr lang="el-GR" dirty="0"/>
              <a:t>σχηματίζουν τον παρακείμενο με το βοηθητικό ρήμα </a:t>
            </a:r>
            <a:r>
              <a:rPr lang="el-GR" dirty="0" err="1"/>
              <a:t>haben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Η </a:t>
            </a:r>
            <a:r>
              <a:rPr lang="el-GR" b="1" dirty="0"/>
              <a:t>μετοχή παρακειμένου ομαλών ρημάτων</a:t>
            </a:r>
            <a:r>
              <a:rPr lang="el-GR" dirty="0"/>
              <a:t> σχηματίζεται με το πρόθεμα </a:t>
            </a:r>
            <a:r>
              <a:rPr lang="el-GR" dirty="0" err="1"/>
              <a:t>ge</a:t>
            </a:r>
            <a:r>
              <a:rPr lang="el-GR" dirty="0"/>
              <a:t>- και την κατάληξη –t: π.χ. </a:t>
            </a:r>
            <a:r>
              <a:rPr lang="el-GR" dirty="0" err="1"/>
              <a:t>spielen</a:t>
            </a:r>
            <a:r>
              <a:rPr lang="el-GR" dirty="0"/>
              <a:t> → </a:t>
            </a:r>
            <a:r>
              <a:rPr lang="el-GR" dirty="0" err="1"/>
              <a:t>ge</a:t>
            </a:r>
            <a:r>
              <a:rPr lang="el-GR" dirty="0"/>
              <a:t> – </a:t>
            </a:r>
            <a:r>
              <a:rPr lang="el-GR" dirty="0" err="1"/>
              <a:t>spiel</a:t>
            </a:r>
            <a:r>
              <a:rPr lang="el-GR" dirty="0"/>
              <a:t> – t (</a:t>
            </a:r>
            <a:r>
              <a:rPr lang="el-GR" dirty="0" err="1"/>
              <a:t>gespielt</a:t>
            </a:r>
            <a:r>
              <a:rPr lang="el-GR" dirty="0"/>
              <a:t>)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 </a:t>
            </a:r>
            <a:r>
              <a:rPr lang="el-GR" b="1" u="sng" dirty="0"/>
              <a:t>Παρατηρήσεις:</a:t>
            </a:r>
            <a:endParaRPr lang="el-GR" dirty="0"/>
          </a:p>
          <a:p>
            <a:pPr lvl="0">
              <a:buFont typeface="Wingdings" pitchFamily="2" charset="2"/>
              <a:buChar char="v"/>
            </a:pPr>
            <a:r>
              <a:rPr lang="el-GR" dirty="0"/>
              <a:t>Τα ρήματα που παίρνουν κατά την κλίση τους στον ενεστώτα ένα ευφωνικό </a:t>
            </a:r>
            <a:r>
              <a:rPr lang="el-GR" b="1" dirty="0"/>
              <a:t>-e-,</a:t>
            </a:r>
            <a:r>
              <a:rPr lang="el-GR" dirty="0"/>
              <a:t> το παίρνουν και στον</a:t>
            </a:r>
            <a:r>
              <a:rPr lang="el-GR" b="1" dirty="0"/>
              <a:t> </a:t>
            </a:r>
            <a:r>
              <a:rPr lang="el-GR" dirty="0"/>
              <a:t>παρακείμενο. π. χ. </a:t>
            </a:r>
            <a:r>
              <a:rPr lang="el-GR" dirty="0" err="1"/>
              <a:t>gearbeitet</a:t>
            </a:r>
            <a:endParaRPr lang="el-GR" dirty="0"/>
          </a:p>
          <a:p>
            <a:pPr lvl="0">
              <a:buFont typeface="Wingdings" pitchFamily="2" charset="2"/>
              <a:buChar char="v"/>
            </a:pPr>
            <a:r>
              <a:rPr lang="el-GR" dirty="0"/>
              <a:t>Στα χωριζόμενα ρήματα το </a:t>
            </a:r>
            <a:r>
              <a:rPr lang="el-GR" dirty="0" err="1"/>
              <a:t>ge</a:t>
            </a:r>
            <a:r>
              <a:rPr lang="el-GR" dirty="0"/>
              <a:t>- μπαίνει ανάμεσα στο πρόθεμα και το κυρίως ρήμα. π.χ. </a:t>
            </a:r>
            <a:r>
              <a:rPr lang="el-GR" dirty="0" err="1"/>
              <a:t>eingekauft</a:t>
            </a:r>
            <a:r>
              <a:rPr lang="el-GR" dirty="0"/>
              <a:t>,  </a:t>
            </a:r>
            <a:r>
              <a:rPr lang="el-GR" dirty="0" err="1"/>
              <a:t>mitgespielt</a:t>
            </a:r>
            <a:r>
              <a:rPr lang="el-GR" dirty="0"/>
              <a:t>…</a:t>
            </a:r>
          </a:p>
          <a:p>
            <a:pPr lvl="0">
              <a:buFont typeface="Wingdings" pitchFamily="2" charset="2"/>
              <a:buChar char="v"/>
            </a:pPr>
            <a:r>
              <a:rPr lang="el-GR" dirty="0"/>
              <a:t>Τα μη χωριζόμενα ρήματα και τα ρήματα που λήγουν σε –</a:t>
            </a:r>
            <a:r>
              <a:rPr lang="el-GR" dirty="0" err="1"/>
              <a:t>ieren</a:t>
            </a:r>
            <a:r>
              <a:rPr lang="el-GR" dirty="0"/>
              <a:t> δεν παίρνουν </a:t>
            </a:r>
            <a:r>
              <a:rPr lang="el-GR" dirty="0" err="1"/>
              <a:t>ge</a:t>
            </a:r>
            <a:r>
              <a:rPr lang="el-GR" dirty="0"/>
              <a:t>- π.χ. </a:t>
            </a:r>
            <a:r>
              <a:rPr lang="el-GR" dirty="0" err="1"/>
              <a:t>erklärt</a:t>
            </a:r>
            <a:r>
              <a:rPr lang="el-GR" dirty="0"/>
              <a:t>, </a:t>
            </a:r>
            <a:r>
              <a:rPr lang="el-GR" dirty="0" err="1"/>
              <a:t>telefoniert</a:t>
            </a:r>
            <a:r>
              <a:rPr lang="el-GR" dirty="0"/>
              <a:t>…</a:t>
            </a:r>
          </a:p>
          <a:p>
            <a:pPr>
              <a:buFont typeface="Wingdings" pitchFamily="2" charset="2"/>
              <a:buChar char="v"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Κλίνονται ως εξής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23627" y="2691443"/>
            <a:ext cx="5696745" cy="234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72</Words>
  <Application>Microsoft Office PowerPoint</Application>
  <PresentationFormat>Προβολή στην οθόνη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Διαφάνεια 1</vt:lpstr>
      <vt:lpstr>Διαφάνεια 2</vt:lpstr>
      <vt:lpstr>Deutsch ein Hit 2 S.10-22&amp;103-113</vt:lpstr>
      <vt:lpstr>Τι θα μάθουμε:</vt:lpstr>
      <vt:lpstr>Παρατατικός των βοηθητικών ρημάτων (Präteritum von haben und sein) </vt:lpstr>
      <vt:lpstr> Παρακείμενος ομαλών ρημάτων (Perfekt – schwache Verben) </vt:lpstr>
      <vt:lpstr>Κλίνονται ως εξής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1</cp:revision>
  <dcterms:created xsi:type="dcterms:W3CDTF">2020-11-29T23:34:26Z</dcterms:created>
  <dcterms:modified xsi:type="dcterms:W3CDTF">2020-11-29T23:44:13Z</dcterms:modified>
</cp:coreProperties>
</file>