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6C8E7EF3-5EDB-41F9-92E6-CBC17106AE5E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2ECD284-57BE-4857-81A0-C29292953BD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14747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BDC1-296B-4B0E-AE23-8CE261676CDE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B290-F5A2-4114-A8DF-8D1AC92D4B6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95031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08C6-327B-4A68-9C22-C51DB17BE078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F1C0-D2E5-4AB9-9BDB-8C87645CE84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46177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588A-7FEB-4D5A-9FE0-C483BF593CE1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39CE0-EFB2-4071-91C3-749B8B0BA51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91923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59DF-2A9C-437B-B18A-A8224A835141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C32D-2DE9-4AF4-83A8-F4F3AF2D6F0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420848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CB8E-6E62-4D32-A675-F6A8F1BBA78E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385C2-5E66-4D34-9947-2FC79375BB1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8766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3FCB5-4D72-4626-B1DA-13946B84D863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218D-6178-4716-AE11-4195C8B320A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96966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45EB-8EC4-4FCA-B0D0-F8BA5BC2540A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45C70-98B8-4985-91DD-40C7F2D766E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53625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6BF18-DCB9-4BEA-8D40-5C1E57F57828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6EFE7-6A6B-4A5F-8EC5-404FE9F36DF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54900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9766-5164-425A-AFEE-31603E287A2E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477BF-F065-4F80-A15E-439EC168BDE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0286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CD114-62C2-40FF-A722-F5A566F445F5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072C-A8DB-4E5F-B5DD-1A6D230A843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35631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  <a:endParaRPr lang="en-US" altLang="el-GR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4E3650-4C20-4BC2-8D36-AE30707FC81A}" type="datetimeFigureOut">
              <a:rPr lang="el-GR"/>
              <a:pPr>
                <a:defRPr/>
              </a:pPr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E4E59E32-A093-46A0-9F2F-20A5D6D4041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6" r:id="rId8"/>
    <p:sldLayoutId id="2147484007" r:id="rId9"/>
    <p:sldLayoutId id="2147484003" r:id="rId10"/>
    <p:sldLayoutId id="21474840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eaLnBrk="1" hangingPunct="1"/>
            <a:r>
              <a:rPr lang="en-US" altLang="el-GR" dirty="0" smtClean="0"/>
              <a:t>1. </a:t>
            </a:r>
            <a:r>
              <a:rPr lang="el-GR" altLang="el-GR" dirty="0" smtClean="0"/>
              <a:t>Άνθρωπος &amp; υγεία (</a:t>
            </a:r>
            <a:r>
              <a:rPr lang="el-GR" altLang="el-GR" dirty="0" smtClean="0"/>
              <a:t>1.3.3)</a:t>
            </a:r>
            <a:endParaRPr lang="el-GR" altLang="el-GR" dirty="0" smtClean="0"/>
          </a:p>
        </p:txBody>
      </p:sp>
      <p:sp>
        <p:nvSpPr>
          <p:cNvPr id="5123" name="Υπότιτλος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eaLnBrk="1" hangingPunct="1"/>
            <a:r>
              <a:rPr lang="el-GR" altLang="el-GR" smtClean="0"/>
              <a:t>Βιολογία Γ’ Λυκείου Γενικής Παιδείας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6"/>
          <p:cNvSpPr>
            <a:spLocks noGrp="1"/>
          </p:cNvSpPr>
          <p:nvPr>
            <p:ph type="title"/>
          </p:nvPr>
        </p:nvSpPr>
        <p:spPr>
          <a:xfrm>
            <a:off x="468313" y="1027113"/>
            <a:ext cx="8207375" cy="1143000"/>
          </a:xfrm>
        </p:spPr>
        <p:txBody>
          <a:bodyPr/>
          <a:lstStyle/>
          <a:p>
            <a:r>
              <a:rPr lang="el-GR" altLang="el-GR" smtClean="0"/>
              <a:t>Προβλήματα στη δράση του ανοσοβιολογικού συστήματος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0700" y="2492375"/>
            <a:ext cx="5562600" cy="3508375"/>
          </a:xfrm>
        </p:spPr>
        <p:txBody>
          <a:bodyPr/>
          <a:lstStyle/>
          <a:p>
            <a:r>
              <a:rPr lang="el-GR" altLang="el-GR" smtClean="0"/>
              <a:t>Δικά του συστατικά/κύτταρα </a:t>
            </a:r>
            <a:r>
              <a:rPr lang="el-GR" altLang="el-GR" smtClean="0">
                <a:sym typeface="Wingdings" panose="05000000000000000000" pitchFamily="2" charset="2"/>
              </a:rPr>
              <a:t> ΑΥΤΟΑΝΟΣΑ ΝΟΣΗΜΑΤΑ</a:t>
            </a:r>
          </a:p>
          <a:p>
            <a:r>
              <a:rPr lang="el-GR" altLang="el-GR" smtClean="0">
                <a:sym typeface="Wingdings" panose="05000000000000000000" pitchFamily="2" charset="2"/>
              </a:rPr>
              <a:t>Μη παθογόνοι παράγοντες  ΑΛΛΕΡΓΙΕΣ</a:t>
            </a:r>
          </a:p>
          <a:p>
            <a:r>
              <a:rPr lang="el-GR" altLang="el-GR" smtClean="0">
                <a:sym typeface="Wingdings" panose="05000000000000000000" pitchFamily="2" charset="2"/>
              </a:rPr>
              <a:t>Οργάνων προς μεταμόσχευση  ΑΠΟΡΡΙΨΗ ΜΟΣΧΕΥΜΑΤΩΝ</a:t>
            </a:r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68313" y="136525"/>
            <a:ext cx="7024687" cy="1143000"/>
          </a:xfrm>
        </p:spPr>
        <p:txBody>
          <a:bodyPr/>
          <a:lstStyle/>
          <a:p>
            <a:r>
              <a:rPr lang="el-GR" altLang="el-GR" smtClean="0"/>
              <a:t>Αυτοάνοσα νοσήματα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33513"/>
            <a:ext cx="6777037" cy="3508375"/>
          </a:xfrm>
        </p:spPr>
        <p:txBody>
          <a:bodyPr/>
          <a:lstStyle/>
          <a:p>
            <a:r>
              <a:rPr lang="el-GR" altLang="el-GR" smtClean="0"/>
              <a:t>Καταστροφή συστατικών του ίδιου του οργανισμού παράγοντας:</a:t>
            </a:r>
          </a:p>
          <a:p>
            <a:pPr lvl="1"/>
            <a:r>
              <a:rPr lang="el-GR" altLang="el-GR" smtClean="0"/>
              <a:t>αντισώματα </a:t>
            </a:r>
            <a:r>
              <a:rPr lang="el-GR" altLang="el-GR" b="1" i="1" smtClean="0"/>
              <a:t>(αυτοαντισώματα)</a:t>
            </a:r>
            <a:endParaRPr lang="el-GR" altLang="el-GR" smtClean="0"/>
          </a:p>
          <a:p>
            <a:pPr lvl="1"/>
            <a:r>
              <a:rPr lang="el-GR" altLang="el-GR" smtClean="0"/>
              <a:t>κύτταρα ανοσοποιητικού</a:t>
            </a:r>
          </a:p>
          <a:p>
            <a:r>
              <a:rPr lang="el-GR" altLang="el-GR" smtClean="0"/>
              <a:t>Παραδείγματα:</a:t>
            </a:r>
          </a:p>
          <a:p>
            <a:pPr lvl="1"/>
            <a:r>
              <a:rPr lang="el-GR" altLang="el-GR" smtClean="0"/>
              <a:t>Ρευματοειδής αρθρίτιδα</a:t>
            </a:r>
          </a:p>
          <a:p>
            <a:pPr lvl="1"/>
            <a:r>
              <a:rPr lang="el-GR" altLang="el-GR" smtClean="0"/>
              <a:t>Συστηματικός ερυθηματώδης λύκος</a:t>
            </a:r>
          </a:p>
          <a:p>
            <a:pPr lvl="1"/>
            <a:r>
              <a:rPr lang="el-GR" altLang="el-GR" smtClean="0"/>
              <a:t>Πολλαπλή σκλήρυνση (σκλήρυνση κατά πλάκας)</a:t>
            </a:r>
          </a:p>
          <a:p>
            <a:pPr lvl="1"/>
            <a:r>
              <a:rPr lang="el-GR" altLang="el-GR" smtClean="0"/>
              <a:t>Νόσος του </a:t>
            </a:r>
            <a:r>
              <a:rPr lang="es-ES" altLang="el-GR" smtClean="0"/>
              <a:t>Crohn</a:t>
            </a:r>
            <a:endParaRPr lang="el-GR" altLang="el-GR" smtClean="0"/>
          </a:p>
          <a:p>
            <a:pPr lvl="1"/>
            <a:r>
              <a:rPr lang="el-GR" altLang="el-GR" smtClean="0"/>
              <a:t>…</a:t>
            </a:r>
          </a:p>
        </p:txBody>
      </p:sp>
      <p:pic>
        <p:nvPicPr>
          <p:cNvPr id="60418" name="Picture 2" descr="Lupusf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5450" y="2765425"/>
            <a:ext cx="1865313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2" name="Picture 6" descr="http://www.elire.gr/dyn/UserFiles/Image/pathiseis/pathiseis15_clip_image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2413" y="714375"/>
            <a:ext cx="2446337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4" name="Picture 8" descr="https://www.ualberta.ca/~loewen/Medicine/GIM%20Residents%20Core%20Reading/IBD,%20CROHN'S%20AND%20U.C/Clin%20manifest%20Crohns%20dis_files/crohns_d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0088" y="4687888"/>
            <a:ext cx="2928937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Αυτοάνοσα νοσήματα (πιθανές αιτιολογίες)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205038"/>
            <a:ext cx="6777037" cy="3508375"/>
          </a:xfrm>
        </p:spPr>
        <p:txBody>
          <a:bodyPr/>
          <a:lstStyle/>
          <a:p>
            <a:r>
              <a:rPr lang="el-GR" altLang="el-GR" u="sng" smtClean="0"/>
              <a:t>Ιική αιτιολογία</a:t>
            </a:r>
          </a:p>
          <a:p>
            <a:pPr lvl="1"/>
            <a:r>
              <a:rPr lang="el-GR" altLang="el-GR" smtClean="0"/>
              <a:t>Κάποιος ιός ενσωματώνει στο έλυτρό του συστατικά του οργανισμού </a:t>
            </a:r>
            <a:r>
              <a:rPr lang="el-GR" altLang="el-GR" smtClean="0">
                <a:sym typeface="Wingdings" panose="05000000000000000000" pitchFamily="2" charset="2"/>
              </a:rPr>
              <a:t> σαν ξένα</a:t>
            </a:r>
            <a:endParaRPr lang="el-GR" altLang="el-GR" smtClean="0"/>
          </a:p>
          <a:p>
            <a:r>
              <a:rPr lang="el-GR" altLang="el-GR" u="sng" smtClean="0"/>
              <a:t>Ανοσοποιητική αιτιολογία</a:t>
            </a:r>
          </a:p>
          <a:p>
            <a:pPr lvl="1"/>
            <a:r>
              <a:rPr lang="el-GR" altLang="el-GR" smtClean="0"/>
              <a:t>Τα Τ-λεμφοκύτταρα δεν αναγνωρίζουν τα συστατικά του οργανισμού ως όφειλαν</a:t>
            </a:r>
          </a:p>
          <a:p>
            <a:r>
              <a:rPr lang="el-GR" altLang="el-GR" u="sng" smtClean="0"/>
              <a:t>Μεταβολή</a:t>
            </a:r>
          </a:p>
          <a:p>
            <a:pPr lvl="1"/>
            <a:r>
              <a:rPr lang="el-GR" altLang="el-GR" smtClean="0"/>
              <a:t>Κάποια συστατικά του οργανισμού μεταβάλλονται και εμφανίζονται σαν «νέα»</a:t>
            </a:r>
          </a:p>
          <a:p>
            <a:r>
              <a:rPr lang="el-GR" altLang="el-GR" u="sng" smtClean="0"/>
              <a:t>Ανεπαρκής αιμάτωση:</a:t>
            </a:r>
          </a:p>
          <a:p>
            <a:pPr lvl="1"/>
            <a:r>
              <a:rPr lang="el-GR" altLang="el-GR" smtClean="0"/>
              <a:t>Π.χ. καταρράκτης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Αλλεργία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Ενεργοποίηση ανοσοβιολογικού συστήματος από μη παθογόνους/ ακίνδυνους παράγοντες (</a:t>
            </a:r>
            <a:r>
              <a:rPr lang="el-GR" altLang="el-GR" b="1" smtClean="0"/>
              <a:t>αλλεργιογόνα</a:t>
            </a:r>
            <a:r>
              <a:rPr lang="el-GR" altLang="el-GR" smtClean="0"/>
              <a:t>)</a:t>
            </a:r>
          </a:p>
          <a:p>
            <a:pPr lvl="1"/>
            <a:r>
              <a:rPr lang="el-GR" altLang="el-GR" smtClean="0"/>
              <a:t>Συστατικά τροφών</a:t>
            </a:r>
          </a:p>
          <a:p>
            <a:pPr lvl="1"/>
            <a:r>
              <a:rPr lang="el-GR" altLang="el-GR" smtClean="0"/>
              <a:t>Συστατικά φαρμάκων</a:t>
            </a:r>
          </a:p>
          <a:p>
            <a:pPr lvl="1"/>
            <a:r>
              <a:rPr lang="el-GR" altLang="el-GR" smtClean="0"/>
              <a:t>Γύρη </a:t>
            </a:r>
          </a:p>
          <a:p>
            <a:pPr lvl="1"/>
            <a:r>
              <a:rPr lang="el-GR" altLang="el-GR" smtClean="0"/>
              <a:t>Σκόνη</a:t>
            </a:r>
          </a:p>
        </p:txBody>
      </p:sp>
      <p:pic>
        <p:nvPicPr>
          <p:cNvPr id="76802" name="Picture 2" descr="http://www.suffolkcoastal.gov.uk/assets/Images/Food--safety/FoodAllergens60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437063"/>
            <a:ext cx="5715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Αλλεργία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Για την εμφάνιση συμπτωμάτων πρέπει να υπάρξει επανέκθεση (μετά την πρώτη έκθεση) στο αλλεργιογόνο!</a:t>
            </a:r>
          </a:p>
          <a:p>
            <a:r>
              <a:rPr lang="el-GR" altLang="el-GR" smtClean="0"/>
              <a:t>ΓΙΑΤΙ;</a:t>
            </a:r>
          </a:p>
        </p:txBody>
      </p:sp>
      <p:pic>
        <p:nvPicPr>
          <p:cNvPr id="72708" name="Picture 4" descr="https://www.ponroy.com/image/621x386/public/CONSEILS%20SANTE/DEFENSES%20NATURELLES/m%C3%A9canisme%20de%20la%20r%C3%A9action%20allergiq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497263"/>
            <a:ext cx="4872037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1042988" y="-100013"/>
            <a:ext cx="7024687" cy="1143001"/>
          </a:xfrm>
        </p:spPr>
        <p:txBody>
          <a:bodyPr/>
          <a:lstStyle/>
          <a:p>
            <a:r>
              <a:rPr lang="el-GR" altLang="el-GR" smtClean="0"/>
              <a:t>Αλλεργία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196975"/>
            <a:ext cx="6777037" cy="3508375"/>
          </a:xfrm>
        </p:spPr>
        <p:txBody>
          <a:bodyPr/>
          <a:lstStyle/>
          <a:p>
            <a:r>
              <a:rPr lang="el-GR" altLang="el-GR" b="1" u="sng" smtClean="0"/>
              <a:t>1</a:t>
            </a:r>
            <a:r>
              <a:rPr lang="el-GR" altLang="el-GR" b="1" u="sng" baseline="30000" smtClean="0"/>
              <a:t>η</a:t>
            </a:r>
            <a:r>
              <a:rPr lang="el-GR" altLang="el-GR" b="1" u="sng" smtClean="0"/>
              <a:t> έκθεση (ευαισθητοποίηση)</a:t>
            </a:r>
          </a:p>
          <a:p>
            <a:pPr lvl="1"/>
            <a:r>
              <a:rPr lang="el-GR" altLang="el-GR" smtClean="0"/>
              <a:t>Αναγνώριση </a:t>
            </a:r>
            <a:r>
              <a:rPr lang="el-GR" altLang="el-GR" smtClean="0">
                <a:sym typeface="Wingdings" panose="05000000000000000000" pitchFamily="2" charset="2"/>
              </a:rPr>
              <a:t> αντιγονοπαρουσίαση  βοηθητικά Τ-λεμφοκύτταρα</a:t>
            </a:r>
          </a:p>
          <a:p>
            <a:r>
              <a:rPr lang="el-GR" altLang="el-GR" b="1" u="sng" smtClean="0">
                <a:sym typeface="Wingdings" panose="05000000000000000000" pitchFamily="2" charset="2"/>
              </a:rPr>
              <a:t>2</a:t>
            </a:r>
            <a:r>
              <a:rPr lang="el-GR" altLang="el-GR" b="1" u="sng" baseline="30000" smtClean="0">
                <a:sym typeface="Wingdings" panose="05000000000000000000" pitchFamily="2" charset="2"/>
              </a:rPr>
              <a:t>η</a:t>
            </a:r>
            <a:r>
              <a:rPr lang="el-GR" altLang="el-GR" b="1" u="sng" smtClean="0">
                <a:sym typeface="Wingdings" panose="05000000000000000000" pitchFamily="2" charset="2"/>
              </a:rPr>
              <a:t> έκθεση (αλλεργική αντίδραση):</a:t>
            </a:r>
          </a:p>
          <a:p>
            <a:pPr lvl="1"/>
            <a:r>
              <a:rPr lang="el-GR" altLang="el-GR" smtClean="0">
                <a:sym typeface="Wingdings" panose="05000000000000000000" pitchFamily="2" charset="2"/>
              </a:rPr>
              <a:t>Ενεργοποίηση ειδικών κυττάρων  παραγωγή </a:t>
            </a:r>
            <a:r>
              <a:rPr lang="el-GR" altLang="el-GR" b="1" smtClean="0">
                <a:sym typeface="Wingdings" panose="05000000000000000000" pitchFamily="2" charset="2"/>
              </a:rPr>
              <a:t>ΙΣΤΑΜΙΝΗΣ</a:t>
            </a:r>
          </a:p>
        </p:txBody>
      </p:sp>
      <p:pic>
        <p:nvPicPr>
          <p:cNvPr id="55300" name="Picture 4" descr="https://www.ponroy.com/image/621x386/public/CONSEILS%20SANTE/DEFENSES%20NATURELLES/m%C3%A9canisme%20de%20la%20r%C3%A9action%20allergiq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497263"/>
            <a:ext cx="4872037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1042988" y="620713"/>
            <a:ext cx="7024687" cy="1143000"/>
          </a:xfrm>
        </p:spPr>
        <p:txBody>
          <a:bodyPr/>
          <a:lstStyle/>
          <a:p>
            <a:r>
              <a:rPr lang="el-GR" altLang="el-GR" smtClean="0"/>
              <a:t>Αλλεργία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17700"/>
            <a:ext cx="6777037" cy="350837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Η </a:t>
            </a:r>
            <a:r>
              <a:rPr lang="el-GR" b="1" dirty="0" err="1" smtClean="0"/>
              <a:t>ισταμίνη</a:t>
            </a:r>
            <a:r>
              <a:rPr lang="el-GR" dirty="0" smtClean="0"/>
              <a:t> προκαλεί:</a:t>
            </a:r>
          </a:p>
          <a:p>
            <a:pPr marL="823913" lvl="1" indent="-457200">
              <a:buFont typeface="+mj-lt"/>
              <a:buAutoNum type="arabicPeriod"/>
              <a:defRPr/>
            </a:pPr>
            <a:r>
              <a:rPr lang="el-GR" dirty="0" smtClean="0"/>
              <a:t>Αύξηση της διαπερατότητας των αγγείων</a:t>
            </a:r>
          </a:p>
          <a:p>
            <a:pPr marL="823913" lvl="1" indent="-457200">
              <a:buFont typeface="+mj-lt"/>
              <a:buAutoNum type="arabicPeriod"/>
              <a:defRPr/>
            </a:pPr>
            <a:r>
              <a:rPr lang="el-GR" dirty="0" smtClean="0"/>
              <a:t>Σύσπαση των λείων μυϊκών ινών</a:t>
            </a:r>
          </a:p>
          <a:p>
            <a:pPr marL="823913" lvl="1" indent="-457200">
              <a:buFont typeface="+mj-lt"/>
              <a:buAutoNum type="arabicPeriod"/>
              <a:defRPr/>
            </a:pPr>
            <a:r>
              <a:rPr lang="el-GR" dirty="0" smtClean="0"/>
              <a:t>Διεγείρει εκκριτική ικανότητα βλεννογόνων</a:t>
            </a:r>
          </a:p>
          <a:p>
            <a:pPr>
              <a:defRPr/>
            </a:pPr>
            <a:r>
              <a:rPr lang="el-GR" dirty="0" smtClean="0"/>
              <a:t>Συμπτώματα</a:t>
            </a:r>
          </a:p>
          <a:p>
            <a:pPr lvl="1">
              <a:defRPr/>
            </a:pPr>
            <a:r>
              <a:rPr lang="el-GR" dirty="0" smtClean="0"/>
              <a:t>Άσθμα</a:t>
            </a:r>
          </a:p>
          <a:p>
            <a:pPr lvl="1">
              <a:defRPr/>
            </a:pPr>
            <a:r>
              <a:rPr lang="el-GR" dirty="0" smtClean="0"/>
              <a:t>Ναυτίες</a:t>
            </a:r>
          </a:p>
          <a:p>
            <a:pPr lvl="1">
              <a:defRPr/>
            </a:pPr>
            <a:r>
              <a:rPr lang="el-GR" dirty="0" smtClean="0"/>
              <a:t>Καταρροή</a:t>
            </a:r>
          </a:p>
          <a:p>
            <a:pPr lvl="1">
              <a:defRPr/>
            </a:pPr>
            <a:r>
              <a:rPr lang="el-GR" dirty="0" smtClean="0"/>
              <a:t>Διάρροια</a:t>
            </a:r>
          </a:p>
          <a:p>
            <a:pPr lvl="1">
              <a:defRPr/>
            </a:pPr>
            <a:r>
              <a:rPr lang="el-GR" dirty="0" smtClean="0"/>
              <a:t>…</a:t>
            </a:r>
          </a:p>
          <a:p>
            <a:pPr>
              <a:defRPr/>
            </a:pPr>
            <a:r>
              <a:rPr lang="el-GR" dirty="0" smtClean="0"/>
              <a:t>Καταπολέμηση με </a:t>
            </a:r>
            <a:r>
              <a:rPr lang="el-GR" b="1" i="1" dirty="0" err="1" smtClean="0"/>
              <a:t>αντιισταμινικά</a:t>
            </a:r>
            <a:endParaRPr lang="el-GR" dirty="0" smtClean="0"/>
          </a:p>
        </p:txBody>
      </p:sp>
      <p:pic>
        <p:nvPicPr>
          <p:cNvPr id="73730" name="Picture 2" descr="https://upload.wikimedia.org/wikipedia/commons/thumb/7/7d/Histamin_-_Histamine.svg/250px-Histamin_-_Histamin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825" y="784225"/>
            <a:ext cx="23812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4" descr="https://mireyalarruskain.files.wordpress.com/2015/05/alergia_gener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554413"/>
            <a:ext cx="20161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Μεταμοσχεύσεις – Απόρριψη μοσχευμάτων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Στην επιφάνεια κυττάρων </a:t>
            </a:r>
            <a:r>
              <a:rPr lang="el-GR" altLang="el-GR" smtClean="0">
                <a:sym typeface="Wingdings" panose="05000000000000000000" pitchFamily="2" charset="2"/>
              </a:rPr>
              <a:t> χαρακτηριστικές πρωτεΐνες για κάθε άτομο </a:t>
            </a:r>
            <a:r>
              <a:rPr lang="el-GR" altLang="el-GR" b="1" smtClean="0">
                <a:sym typeface="Wingdings" panose="05000000000000000000" pitchFamily="2" charset="2"/>
              </a:rPr>
              <a:t>(αντιγόνα ιστοσυμβατότητας)</a:t>
            </a:r>
            <a:endParaRPr lang="el-GR" altLang="el-GR" smtClean="0">
              <a:sym typeface="Wingdings" panose="05000000000000000000" pitchFamily="2" charset="2"/>
            </a:endParaRPr>
          </a:p>
          <a:p>
            <a:r>
              <a:rPr lang="el-GR" altLang="el-GR" smtClean="0">
                <a:sym typeface="Wingdings" panose="05000000000000000000" pitchFamily="2" charset="2"/>
              </a:rPr>
              <a:t>Μεταμόσχευση οργάνου από δότη με σημαντικές διαφορές στα α.ι.  ενεργοποίηση ανοσοβιολογικού συστήματος</a:t>
            </a:r>
          </a:p>
          <a:p>
            <a:r>
              <a:rPr lang="el-GR" altLang="el-GR" smtClean="0">
                <a:sym typeface="Wingdings" panose="05000000000000000000" pitchFamily="2" charset="2"/>
              </a:rPr>
              <a:t>Λύσεις;</a:t>
            </a:r>
          </a:p>
          <a:p>
            <a:pPr lvl="1"/>
            <a:r>
              <a:rPr lang="el-GR" altLang="el-GR" smtClean="0">
                <a:sym typeface="Wingdings" panose="05000000000000000000" pitchFamily="2" charset="2"/>
              </a:rPr>
              <a:t>Λεπτομερής έλεγχος συμβατού δότη</a:t>
            </a:r>
          </a:p>
          <a:p>
            <a:pPr lvl="1"/>
            <a:r>
              <a:rPr lang="el-GR" altLang="el-GR" smtClean="0">
                <a:sym typeface="Wingdings" panose="05000000000000000000" pitchFamily="2" charset="2"/>
              </a:rPr>
              <a:t>Ανοσοκαταστολή δέκτη </a:t>
            </a:r>
            <a:r>
              <a:rPr lang="el-GR" altLang="el-GR" i="1" smtClean="0">
                <a:sym typeface="Wingdings" panose="05000000000000000000" pitchFamily="2" charset="2"/>
              </a:rPr>
              <a:t>(ΠΡΟΒΛΗΜΑΤΑ;)</a:t>
            </a:r>
            <a:endParaRPr lang="el-GR" altLang="el-GR" smtClean="0">
              <a:sym typeface="Wingdings" panose="05000000000000000000" pitchFamily="2" charset="2"/>
            </a:endParaRPr>
          </a:p>
        </p:txBody>
      </p:sp>
      <p:pic>
        <p:nvPicPr>
          <p:cNvPr id="75780" name="Picture 4" descr="http://www.regimmune.com/wp-content/uploads/2012/08/HLA2-320x16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94163"/>
            <a:ext cx="2363787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631</TotalTime>
  <Words>254</Words>
  <Application>Microsoft Office PowerPoint</Application>
  <PresentationFormat>Προβολή στην οθόνη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Austin</vt:lpstr>
      <vt:lpstr>1. Άνθρωπος &amp; υγεία (1.3.3)</vt:lpstr>
      <vt:lpstr>Προβλήματα στη δράση του ανοσοβιολογικού συστήματος</vt:lpstr>
      <vt:lpstr>Αυτοάνοσα νοσήματα</vt:lpstr>
      <vt:lpstr>Αυτοάνοσα νοσήματα (πιθανές αιτιολογίες)</vt:lpstr>
      <vt:lpstr>Αλλεργία</vt:lpstr>
      <vt:lpstr>Αλλεργία</vt:lpstr>
      <vt:lpstr>Αλλεργία</vt:lpstr>
      <vt:lpstr>Αλλεργία</vt:lpstr>
      <vt:lpstr>Μεταμοσχεύσεις – Απόρριψη μοσχευμάτων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Άνθρωπος &amp; υγεία (1.3)</dc:title>
  <dc:creator>Haris</dc:creator>
  <cp:lastModifiedBy>user</cp:lastModifiedBy>
  <cp:revision>69</cp:revision>
  <dcterms:created xsi:type="dcterms:W3CDTF">2012-10-09T16:22:33Z</dcterms:created>
  <dcterms:modified xsi:type="dcterms:W3CDTF">2015-12-10T22:54:47Z</dcterms:modified>
</cp:coreProperties>
</file>