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1" r:id="rId3"/>
    <p:sldId id="302" r:id="rId4"/>
    <p:sldId id="303" r:id="rId5"/>
    <p:sldId id="304" r:id="rId6"/>
    <p:sldId id="305" r:id="rId7"/>
    <p:sldId id="306" r:id="rId8"/>
    <p:sldId id="307" r:id="rId9"/>
    <p:sldId id="308" r:id="rId10"/>
  </p:sldIdLst>
  <p:sldSz cx="9144000" cy="6858000" type="screen4x3"/>
  <p:notesSz cx="6858000" cy="9144000"/>
  <p:defaultTextStyle>
    <a:defPPr>
      <a:defRPr lang="el-G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1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5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8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0" name="Rectangle 114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1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29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7" name="Rectangle 84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8" name="Rectangle 85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Rectangle 113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4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5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Rectangle 80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1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2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6" name="Freeform 44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50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51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Hexagon 52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3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4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5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Hexagon 56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Freeform 57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Hexagon 58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0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1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2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3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4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5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Hexagon 66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Freeform 67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Freeform 68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3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" name="Rectangle 46"/>
          <p:cNvSpPr/>
          <p:nvPr/>
        </p:nvSpPr>
        <p:spPr>
          <a:xfrm>
            <a:off x="4649788" y="-22225"/>
            <a:ext cx="3505200" cy="23129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49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88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7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688" y="1516063"/>
            <a:ext cx="2133600" cy="752475"/>
          </a:xfrm>
        </p:spPr>
        <p:txBody>
          <a:bodyPr anchor="b"/>
          <a:lstStyle>
            <a:lvl1pPr algn="l">
              <a:defRPr sz="2400"/>
            </a:lvl1pPr>
          </a:lstStyle>
          <a:p>
            <a:pPr>
              <a:defRPr/>
            </a:pPr>
            <a:fld id="{6C8E7EF3-5EDB-41F9-92E6-CBC17106AE5E}" type="datetimeFigureOut">
              <a:rPr lang="el-GR"/>
              <a:pPr>
                <a:defRPr/>
              </a:pPr>
              <a:t>11/12/2015</a:t>
            </a:fld>
            <a:endParaRPr lang="el-GR"/>
          </a:p>
        </p:txBody>
      </p:sp>
      <p:sp>
        <p:nvSpPr>
          <p:cNvPr id="4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838" y="5719763"/>
            <a:ext cx="283051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788" y="5719763"/>
            <a:ext cx="642937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32ECD284-57BE-4857-81A0-C29292953BD1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xmlns="" val="1147472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DBDC1-296B-4B0E-AE23-8CE261676CDE}" type="datetimeFigureOut">
              <a:rPr lang="el-GR"/>
              <a:pPr>
                <a:defRPr/>
              </a:pPr>
              <a:t>11/12/2015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FB290-F5A2-4114-A8DF-8D1AC92D4B66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xmlns="" val="2950314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008C6-327B-4A68-9C22-C51DB17BE078}" type="datetimeFigureOut">
              <a:rPr lang="el-GR"/>
              <a:pPr>
                <a:defRPr/>
              </a:pPr>
              <a:t>11/12/2015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6F1C0-D2E5-4AB9-9BDB-8C87645CE845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xmlns="" val="2461771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C588A-7FEB-4D5A-9FE0-C483BF593CE1}" type="datetimeFigureOut">
              <a:rPr lang="el-GR"/>
              <a:pPr>
                <a:defRPr/>
              </a:pPr>
              <a:t>11/12/2015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39CE0-EFB2-4071-91C3-749B8B0BA512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xmlns="" val="3919236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/>
          <a:lstStyle>
            <a:lvl1pPr algn="l">
              <a:defRPr sz="4000" b="0" cap="none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059DF-2A9C-437B-B18A-A8224A835141}" type="datetimeFigureOut">
              <a:rPr lang="el-GR"/>
              <a:pPr>
                <a:defRPr/>
              </a:pPr>
              <a:t>11/12/2015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EC32D-2DE9-4AF4-83A8-F4F3AF2D6F08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xmlns="" val="4208489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6CB8E-6E62-4D32-A675-F6A8F1BBA78E}" type="datetimeFigureOut">
              <a:rPr lang="el-GR"/>
              <a:pPr>
                <a:defRPr/>
              </a:pPr>
              <a:t>11/12/2015</a:t>
            </a:fld>
            <a:endParaRPr lang="el-G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385C2-5E66-4D34-9947-2FC79375BB1E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xmlns="" val="1876671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3FCB5-4D72-4626-B1DA-13946B84D863}" type="datetimeFigureOut">
              <a:rPr lang="el-GR"/>
              <a:pPr>
                <a:defRPr/>
              </a:pPr>
              <a:t>11/12/2015</a:t>
            </a:fld>
            <a:endParaRPr lang="el-G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F218D-6178-4716-AE11-4195C8B320AD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xmlns="" val="969663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B45EB-8EC4-4FCA-B0D0-F8BA5BC2540A}" type="datetimeFigureOut">
              <a:rPr lang="el-GR"/>
              <a:pPr>
                <a:defRPr/>
              </a:pPr>
              <a:t>11/12/2015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45C70-98B8-4985-91DD-40C7F2D766EE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xmlns="" val="1536258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6BF18-DCB9-4BEA-8D40-5C1E57F57828}" type="datetimeFigureOut">
              <a:rPr lang="el-GR"/>
              <a:pPr>
                <a:defRPr/>
              </a:pPr>
              <a:t>11/12/2015</a:t>
            </a:fld>
            <a:endParaRPr lang="el-G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6EFE7-6A6B-4A5F-8EC5-404FE9F36DF0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xmlns="" val="2549009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1" name="Rectangle 83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8" name="Rectangle 80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Rectangle 81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0" name="Rectangle 82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5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7" name="Rectangle 79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4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7" name="Freeform 46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49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Freeform 50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1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2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3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Hexagon 54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Hexagon 55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Freeform 58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1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2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3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4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5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6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Hexagon 67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Hexagon 68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Freeform 69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Freeform 70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4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56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57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60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59766-5164-425A-AFEE-31603E287A2E}" type="datetimeFigureOut">
              <a:rPr lang="el-GR"/>
              <a:pPr>
                <a:defRPr/>
              </a:pPr>
              <a:t>11/12/2015</a:t>
            </a:fld>
            <a:endParaRPr lang="el-GR"/>
          </a:p>
        </p:txBody>
      </p:sp>
      <p:sp>
        <p:nvSpPr>
          <p:cNvPr id="49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477BF-F065-4F80-A15E-439EC168BDEF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  <p:sp>
        <p:nvSpPr>
          <p:cNvPr id="50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102862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1" name="Rectangle 86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8" name="Rectangle 83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Rectangle 84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0" name="Rectangle 85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5" name="Rectangle 80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Rectangle 81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7" name="Rectangle 82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77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Rectangle 78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4" name="Rectangle 79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7" name="Freeform 45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6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47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48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Freeform 49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0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1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9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Hexagon 60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Hexagon 61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Freeform 62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63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4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5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6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7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8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9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Hexagon 70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Hexagon 71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Freeform 72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Freeform 73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4" name="Rectangle 93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10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101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104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CD114-62C2-40FF-A722-F5A566F445F5}" type="datetimeFigureOut">
              <a:rPr lang="el-GR"/>
              <a:pPr>
                <a:defRPr/>
              </a:pPr>
              <a:t>11/12/2015</a:t>
            </a:fld>
            <a:endParaRPr lang="el-GR"/>
          </a:p>
        </p:txBody>
      </p:sp>
      <p:sp>
        <p:nvSpPr>
          <p:cNvPr id="4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1072C-A8DB-4E5F-B5DD-1A6D230A843E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xmlns="" val="2356315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C2F35F"/>
            </a:gs>
            <a:gs pos="62000">
              <a:srgbClr val="92BE3F"/>
            </a:gs>
            <a:gs pos="100000">
              <a:srgbClr val="80A33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1"/>
          <p:cNvGrpSpPr>
            <a:grpSpLocks/>
          </p:cNvGrpSpPr>
          <p:nvPr/>
        </p:nvGrpSpPr>
        <p:grpSpPr bwMode="auto">
          <a:xfrm>
            <a:off x="-304800" y="0"/>
            <a:ext cx="9932988" cy="6858000"/>
            <a:chOff x="-382404" y="0"/>
            <a:chExt cx="9932332" cy="6858000"/>
          </a:xfrm>
        </p:grpSpPr>
        <p:grpSp>
          <p:nvGrpSpPr>
            <p:cNvPr id="1035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58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1059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1060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2540" y="5035550"/>
              <a:ext cx="9144983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2540" y="3467100"/>
              <a:ext cx="9144983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2540" y="5284788"/>
              <a:ext cx="9144983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6793" y="5132388"/>
              <a:ext cx="6982951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5573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19425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8949" y="159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6524" y="32543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2326" y="53832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3969" y="540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542" y="28495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394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09771" y="54117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8820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443" y="15636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997" y="4056063"/>
              <a:ext cx="1242931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997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375"/>
            <a:ext cx="8229600" cy="618648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0888" y="-22225"/>
            <a:ext cx="3679825" cy="700088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1042988" y="1027113"/>
            <a:ext cx="702468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Στυλ κύριου τίτλου</a:t>
            </a:r>
            <a:endParaRPr lang="en-US" altLang="el-GR" smtClean="0"/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42988" y="2324100"/>
            <a:ext cx="6777037" cy="350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Στυλ υποδείγματος κειμένου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  <a:endParaRPr lang="en-US" altLang="el-G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575" y="2238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FEFEFE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4E3650-4C20-4BC2-8D36-AE30707FC81A}" type="datetimeFigureOut">
              <a:rPr lang="el-GR"/>
              <a:pPr>
                <a:defRPr/>
              </a:pPr>
              <a:t>11/12/2015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850" y="5851525"/>
            <a:ext cx="350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788" y="223838"/>
            <a:ext cx="13319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fld id="{E4E59E32-A093-46A0-9F2F-20A5D6D40415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5" r:id="rId1"/>
    <p:sldLayoutId id="2147483997" r:id="rId2"/>
    <p:sldLayoutId id="2147483998" r:id="rId3"/>
    <p:sldLayoutId id="2147483999" r:id="rId4"/>
    <p:sldLayoutId id="2147484000" r:id="rId5"/>
    <p:sldLayoutId id="2147484001" r:id="rId6"/>
    <p:sldLayoutId id="2147484002" r:id="rId7"/>
    <p:sldLayoutId id="2147484006" r:id="rId8"/>
    <p:sldLayoutId id="2147484007" r:id="rId9"/>
    <p:sldLayoutId id="2147484003" r:id="rId10"/>
    <p:sldLayoutId id="214748400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anose="05020102010507070707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anose="05020102010507070707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anose="05020102010507070707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395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anose="05020102010507070707" pitchFamily="18" charset="2"/>
        <a:buChar char="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3255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anose="05020102010507070707" pitchFamily="18" charset="2"/>
        <a:buChar char="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Τίτλος 1"/>
          <p:cNvSpPr>
            <a:spLocks noGrp="1"/>
          </p:cNvSpPr>
          <p:nvPr>
            <p:ph type="ctrTitle"/>
          </p:nvPr>
        </p:nvSpPr>
        <p:spPr>
          <a:xfrm>
            <a:off x="4733925" y="2708275"/>
            <a:ext cx="3313113" cy="1701800"/>
          </a:xfrm>
        </p:spPr>
        <p:txBody>
          <a:bodyPr/>
          <a:lstStyle/>
          <a:p>
            <a:pPr eaLnBrk="1" hangingPunct="1"/>
            <a:r>
              <a:rPr lang="en-US" altLang="el-GR" dirty="0" smtClean="0"/>
              <a:t>1. </a:t>
            </a:r>
            <a:r>
              <a:rPr lang="el-GR" altLang="el-GR" dirty="0" smtClean="0"/>
              <a:t>Άνθρωπος &amp; υγεία (</a:t>
            </a:r>
            <a:r>
              <a:rPr lang="el-GR" altLang="el-GR" dirty="0" smtClean="0"/>
              <a:t>1.3.3)</a:t>
            </a:r>
            <a:endParaRPr lang="el-GR" altLang="el-GR" dirty="0" smtClean="0"/>
          </a:p>
        </p:txBody>
      </p:sp>
      <p:sp>
        <p:nvSpPr>
          <p:cNvPr id="5123" name="Υπότιτλος 2"/>
          <p:cNvSpPr>
            <a:spLocks noGrp="1"/>
          </p:cNvSpPr>
          <p:nvPr>
            <p:ph type="subTitle" idx="1"/>
          </p:nvPr>
        </p:nvSpPr>
        <p:spPr>
          <a:xfrm>
            <a:off x="4733925" y="4421188"/>
            <a:ext cx="3309938" cy="1260475"/>
          </a:xfrm>
        </p:spPr>
        <p:txBody>
          <a:bodyPr/>
          <a:lstStyle/>
          <a:p>
            <a:pPr eaLnBrk="1" hangingPunct="1"/>
            <a:r>
              <a:rPr lang="el-GR" altLang="el-GR" smtClean="0"/>
              <a:t>Βιολογία Γ’ Λυκείου Γενικής Παιδείας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6"/>
          <p:cNvSpPr>
            <a:spLocks noGrp="1"/>
          </p:cNvSpPr>
          <p:nvPr>
            <p:ph type="title"/>
          </p:nvPr>
        </p:nvSpPr>
        <p:spPr>
          <a:xfrm>
            <a:off x="468313" y="1027113"/>
            <a:ext cx="8207375" cy="1143000"/>
          </a:xfrm>
        </p:spPr>
        <p:txBody>
          <a:bodyPr/>
          <a:lstStyle/>
          <a:p>
            <a:r>
              <a:rPr lang="el-GR" altLang="el-GR" smtClean="0"/>
              <a:t>Προβλήματα στη δράση του ανοσοβιολογικού συστήματος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790700" y="2492375"/>
            <a:ext cx="5562600" cy="3508375"/>
          </a:xfrm>
        </p:spPr>
        <p:txBody>
          <a:bodyPr/>
          <a:lstStyle/>
          <a:p>
            <a:r>
              <a:rPr lang="el-GR" altLang="el-GR" smtClean="0"/>
              <a:t>Δικά του συστατικά/κύτταρα </a:t>
            </a:r>
            <a:r>
              <a:rPr lang="el-GR" altLang="el-GR" smtClean="0">
                <a:sym typeface="Wingdings" panose="05000000000000000000" pitchFamily="2" charset="2"/>
              </a:rPr>
              <a:t> ΑΥΤΟΑΝΟΣΑ ΝΟΣΗΜΑΤΑ</a:t>
            </a:r>
          </a:p>
          <a:p>
            <a:r>
              <a:rPr lang="el-GR" altLang="el-GR" smtClean="0">
                <a:sym typeface="Wingdings" panose="05000000000000000000" pitchFamily="2" charset="2"/>
              </a:rPr>
              <a:t>Μη παθογόνοι παράγοντες  ΑΛΛΕΡΓΙΕΣ</a:t>
            </a:r>
          </a:p>
          <a:p>
            <a:r>
              <a:rPr lang="el-GR" altLang="el-GR" smtClean="0">
                <a:sym typeface="Wingdings" panose="05000000000000000000" pitchFamily="2" charset="2"/>
              </a:rPr>
              <a:t>Οργάνων προς μεταμόσχευση  ΑΠΟΡΡΙΨΗ ΜΟΣΧΕΥΜΑΤΩΝ</a:t>
            </a:r>
            <a:endParaRPr lang="el-GR" altLang="el-GR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>
          <a:xfrm>
            <a:off x="468313" y="136525"/>
            <a:ext cx="7024687" cy="1143000"/>
          </a:xfrm>
        </p:spPr>
        <p:txBody>
          <a:bodyPr/>
          <a:lstStyle/>
          <a:p>
            <a:r>
              <a:rPr lang="el-GR" altLang="el-GR" smtClean="0"/>
              <a:t>Αυτοάνοσα νοσήματα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433513"/>
            <a:ext cx="6777037" cy="3508375"/>
          </a:xfrm>
        </p:spPr>
        <p:txBody>
          <a:bodyPr/>
          <a:lstStyle/>
          <a:p>
            <a:r>
              <a:rPr lang="el-GR" altLang="el-GR" smtClean="0"/>
              <a:t>Καταστροφή συστατικών του ίδιου του οργανισμού παράγοντας:</a:t>
            </a:r>
          </a:p>
          <a:p>
            <a:pPr lvl="1"/>
            <a:r>
              <a:rPr lang="el-GR" altLang="el-GR" smtClean="0"/>
              <a:t>αντισώματα </a:t>
            </a:r>
            <a:r>
              <a:rPr lang="el-GR" altLang="el-GR" b="1" i="1" smtClean="0"/>
              <a:t>(αυτοαντισώματα)</a:t>
            </a:r>
            <a:endParaRPr lang="el-GR" altLang="el-GR" smtClean="0"/>
          </a:p>
          <a:p>
            <a:pPr lvl="1"/>
            <a:r>
              <a:rPr lang="el-GR" altLang="el-GR" smtClean="0"/>
              <a:t>κύτταρα ανοσοποιητικού</a:t>
            </a:r>
          </a:p>
          <a:p>
            <a:r>
              <a:rPr lang="el-GR" altLang="el-GR" smtClean="0"/>
              <a:t>Παραδείγματα:</a:t>
            </a:r>
          </a:p>
          <a:p>
            <a:pPr lvl="1"/>
            <a:r>
              <a:rPr lang="el-GR" altLang="el-GR" smtClean="0"/>
              <a:t>Ρευματοειδής αρθρίτιδα</a:t>
            </a:r>
          </a:p>
          <a:p>
            <a:pPr lvl="1"/>
            <a:r>
              <a:rPr lang="el-GR" altLang="el-GR" smtClean="0"/>
              <a:t>Συστηματικός ερυθηματώδης λύκος</a:t>
            </a:r>
          </a:p>
          <a:p>
            <a:pPr lvl="1"/>
            <a:r>
              <a:rPr lang="el-GR" altLang="el-GR" smtClean="0"/>
              <a:t>Πολλαπλή σκλήρυνση (σκλήρυνση κατά πλάκας)</a:t>
            </a:r>
          </a:p>
          <a:p>
            <a:pPr lvl="1"/>
            <a:r>
              <a:rPr lang="el-GR" altLang="el-GR" smtClean="0"/>
              <a:t>Νόσος του </a:t>
            </a:r>
            <a:r>
              <a:rPr lang="es-ES" altLang="el-GR" smtClean="0"/>
              <a:t>Crohn</a:t>
            </a:r>
            <a:endParaRPr lang="el-GR" altLang="el-GR" smtClean="0"/>
          </a:p>
          <a:p>
            <a:pPr lvl="1"/>
            <a:r>
              <a:rPr lang="el-GR" altLang="el-GR" smtClean="0"/>
              <a:t>…</a:t>
            </a:r>
          </a:p>
        </p:txBody>
      </p:sp>
      <p:pic>
        <p:nvPicPr>
          <p:cNvPr id="60418" name="Picture 2" descr="Lupusfot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75450" y="2765425"/>
            <a:ext cx="1865313" cy="186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422" name="Picture 6" descr="http://www.elire.gr/dyn/UserFiles/Image/pathiseis/pathiseis15_clip_image00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02413" y="714375"/>
            <a:ext cx="2446337" cy="199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424" name="Picture 8" descr="https://www.ualberta.ca/~loewen/Medicine/GIM%20Residents%20Core%20Reading/IBD,%20CROHN'S%20AND%20U.C/Clin%20manifest%20Crohns%20dis_files/crohns_d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80088" y="4687888"/>
            <a:ext cx="2928937" cy="207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60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0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60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Αυτοάνοσα νοσήματα (πιθανές αιτιολογίες)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2988" y="2205038"/>
            <a:ext cx="6777037" cy="3508375"/>
          </a:xfrm>
        </p:spPr>
        <p:txBody>
          <a:bodyPr/>
          <a:lstStyle/>
          <a:p>
            <a:r>
              <a:rPr lang="el-GR" altLang="el-GR" u="sng" smtClean="0"/>
              <a:t>Ιική αιτιολογία</a:t>
            </a:r>
          </a:p>
          <a:p>
            <a:pPr lvl="1"/>
            <a:r>
              <a:rPr lang="el-GR" altLang="el-GR" smtClean="0"/>
              <a:t>Κάποιος ιός ενσωματώνει στο έλυτρό του συστατικά του οργανισμού </a:t>
            </a:r>
            <a:r>
              <a:rPr lang="el-GR" altLang="el-GR" smtClean="0">
                <a:sym typeface="Wingdings" panose="05000000000000000000" pitchFamily="2" charset="2"/>
              </a:rPr>
              <a:t> σαν ξένα</a:t>
            </a:r>
            <a:endParaRPr lang="el-GR" altLang="el-GR" smtClean="0"/>
          </a:p>
          <a:p>
            <a:r>
              <a:rPr lang="el-GR" altLang="el-GR" u="sng" smtClean="0"/>
              <a:t>Ανοσοποιητική αιτιολογία</a:t>
            </a:r>
          </a:p>
          <a:p>
            <a:pPr lvl="1"/>
            <a:r>
              <a:rPr lang="el-GR" altLang="el-GR" smtClean="0"/>
              <a:t>Τα Τ-λεμφοκύτταρα δεν αναγνωρίζουν τα συστατικά του οργανισμού ως όφειλαν</a:t>
            </a:r>
          </a:p>
          <a:p>
            <a:r>
              <a:rPr lang="el-GR" altLang="el-GR" u="sng" smtClean="0"/>
              <a:t>Μεταβολή</a:t>
            </a:r>
          </a:p>
          <a:p>
            <a:pPr lvl="1"/>
            <a:r>
              <a:rPr lang="el-GR" altLang="el-GR" smtClean="0"/>
              <a:t>Κάποια συστατικά του οργανισμού μεταβάλλονται και εμφανίζονται σαν «νέα»</a:t>
            </a:r>
          </a:p>
          <a:p>
            <a:r>
              <a:rPr lang="el-GR" altLang="el-GR" u="sng" smtClean="0"/>
              <a:t>Ανεπαρκής αιμάτωση:</a:t>
            </a:r>
          </a:p>
          <a:p>
            <a:pPr lvl="1"/>
            <a:r>
              <a:rPr lang="el-GR" altLang="el-GR" smtClean="0"/>
              <a:t>Π.χ. καταρράκτης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Αλλεργία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Ενεργοποίηση ανοσοβιολογικού συστήματος από μη παθογόνους/ ακίνδυνους παράγοντες (</a:t>
            </a:r>
            <a:r>
              <a:rPr lang="el-GR" altLang="el-GR" b="1" smtClean="0"/>
              <a:t>αλλεργιογόνα</a:t>
            </a:r>
            <a:r>
              <a:rPr lang="el-GR" altLang="el-GR" smtClean="0"/>
              <a:t>)</a:t>
            </a:r>
          </a:p>
          <a:p>
            <a:pPr lvl="1"/>
            <a:r>
              <a:rPr lang="el-GR" altLang="el-GR" smtClean="0"/>
              <a:t>Συστατικά τροφών</a:t>
            </a:r>
          </a:p>
          <a:p>
            <a:pPr lvl="1"/>
            <a:r>
              <a:rPr lang="el-GR" altLang="el-GR" smtClean="0"/>
              <a:t>Συστατικά φαρμάκων</a:t>
            </a:r>
          </a:p>
          <a:p>
            <a:pPr lvl="1"/>
            <a:r>
              <a:rPr lang="el-GR" altLang="el-GR" smtClean="0"/>
              <a:t>Γύρη </a:t>
            </a:r>
          </a:p>
          <a:p>
            <a:pPr lvl="1"/>
            <a:r>
              <a:rPr lang="el-GR" altLang="el-GR" smtClean="0"/>
              <a:t>Σκόνη</a:t>
            </a:r>
          </a:p>
        </p:txBody>
      </p:sp>
      <p:pic>
        <p:nvPicPr>
          <p:cNvPr id="76802" name="Picture 2" descr="http://www.suffolkcoastal.gov.uk/assets/Images/Food--safety/FoodAllergens600px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43213" y="4437063"/>
            <a:ext cx="5715000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Αλλεργία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Για την εμφάνιση συμπτωμάτων πρέπει να υπάρξει επανέκθεση (μετά την πρώτη έκθεση) στο αλλεργιογόνο!</a:t>
            </a:r>
          </a:p>
          <a:p>
            <a:r>
              <a:rPr lang="el-GR" altLang="el-GR" smtClean="0"/>
              <a:t>ΓΙΑΤΙ;</a:t>
            </a:r>
          </a:p>
        </p:txBody>
      </p:sp>
      <p:pic>
        <p:nvPicPr>
          <p:cNvPr id="72708" name="Picture 4" descr="https://www.ponroy.com/image/621x386/public/CONSEILS%20SANTE/DEFENSES%20NATURELLES/m%C3%A9canisme%20de%20la%20r%C3%A9action%20allergiqu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413" y="3497263"/>
            <a:ext cx="4872037" cy="302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>
          <a:xfrm>
            <a:off x="1042988" y="-100013"/>
            <a:ext cx="7024687" cy="1143001"/>
          </a:xfrm>
        </p:spPr>
        <p:txBody>
          <a:bodyPr/>
          <a:lstStyle/>
          <a:p>
            <a:r>
              <a:rPr lang="el-GR" altLang="el-GR" smtClean="0"/>
              <a:t>Αλλεργία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2988" y="1196975"/>
            <a:ext cx="6777037" cy="3508375"/>
          </a:xfrm>
        </p:spPr>
        <p:txBody>
          <a:bodyPr/>
          <a:lstStyle/>
          <a:p>
            <a:r>
              <a:rPr lang="el-GR" altLang="el-GR" b="1" u="sng" smtClean="0"/>
              <a:t>1</a:t>
            </a:r>
            <a:r>
              <a:rPr lang="el-GR" altLang="el-GR" b="1" u="sng" baseline="30000" smtClean="0"/>
              <a:t>η</a:t>
            </a:r>
            <a:r>
              <a:rPr lang="el-GR" altLang="el-GR" b="1" u="sng" smtClean="0"/>
              <a:t> έκθεση (ευαισθητοποίηση)</a:t>
            </a:r>
          </a:p>
          <a:p>
            <a:pPr lvl="1"/>
            <a:r>
              <a:rPr lang="el-GR" altLang="el-GR" smtClean="0"/>
              <a:t>Αναγνώριση </a:t>
            </a:r>
            <a:r>
              <a:rPr lang="el-GR" altLang="el-GR" smtClean="0">
                <a:sym typeface="Wingdings" panose="05000000000000000000" pitchFamily="2" charset="2"/>
              </a:rPr>
              <a:t> αντιγονοπαρουσίαση  βοηθητικά Τ-λεμφοκύτταρα</a:t>
            </a:r>
          </a:p>
          <a:p>
            <a:r>
              <a:rPr lang="el-GR" altLang="el-GR" b="1" u="sng" smtClean="0">
                <a:sym typeface="Wingdings" panose="05000000000000000000" pitchFamily="2" charset="2"/>
              </a:rPr>
              <a:t>2</a:t>
            </a:r>
            <a:r>
              <a:rPr lang="el-GR" altLang="el-GR" b="1" u="sng" baseline="30000" smtClean="0">
                <a:sym typeface="Wingdings" panose="05000000000000000000" pitchFamily="2" charset="2"/>
              </a:rPr>
              <a:t>η</a:t>
            </a:r>
            <a:r>
              <a:rPr lang="el-GR" altLang="el-GR" b="1" u="sng" smtClean="0">
                <a:sym typeface="Wingdings" panose="05000000000000000000" pitchFamily="2" charset="2"/>
              </a:rPr>
              <a:t> έκθεση (αλλεργική αντίδραση):</a:t>
            </a:r>
          </a:p>
          <a:p>
            <a:pPr lvl="1"/>
            <a:r>
              <a:rPr lang="el-GR" altLang="el-GR" smtClean="0">
                <a:sym typeface="Wingdings" panose="05000000000000000000" pitchFamily="2" charset="2"/>
              </a:rPr>
              <a:t>Ενεργοποίηση ειδικών κυττάρων  παραγωγή </a:t>
            </a:r>
            <a:r>
              <a:rPr lang="el-GR" altLang="el-GR" b="1" smtClean="0">
                <a:sym typeface="Wingdings" panose="05000000000000000000" pitchFamily="2" charset="2"/>
              </a:rPr>
              <a:t>ΙΣΤΑΜΙΝΗΣ</a:t>
            </a:r>
          </a:p>
        </p:txBody>
      </p:sp>
      <p:pic>
        <p:nvPicPr>
          <p:cNvPr id="55300" name="Picture 4" descr="https://www.ponroy.com/image/621x386/public/CONSEILS%20SANTE/DEFENSES%20NATURELLES/m%C3%A9canisme%20de%20la%20r%C3%A9action%20allergiqu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413" y="3497263"/>
            <a:ext cx="4872037" cy="302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>
          <a:xfrm>
            <a:off x="1042988" y="620713"/>
            <a:ext cx="7024687" cy="1143000"/>
          </a:xfrm>
        </p:spPr>
        <p:txBody>
          <a:bodyPr/>
          <a:lstStyle/>
          <a:p>
            <a:r>
              <a:rPr lang="el-GR" altLang="el-GR" smtClean="0"/>
              <a:t>Αλλεργία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2988" y="1917700"/>
            <a:ext cx="6777037" cy="3508375"/>
          </a:xfrm>
        </p:spPr>
        <p:txBody>
          <a:bodyPr/>
          <a:lstStyle/>
          <a:p>
            <a:pPr>
              <a:defRPr/>
            </a:pPr>
            <a:r>
              <a:rPr lang="el-GR" dirty="0" smtClean="0"/>
              <a:t>Η </a:t>
            </a:r>
            <a:r>
              <a:rPr lang="el-GR" b="1" dirty="0" err="1" smtClean="0"/>
              <a:t>ισταμίνη</a:t>
            </a:r>
            <a:r>
              <a:rPr lang="el-GR" dirty="0" smtClean="0"/>
              <a:t> προκαλεί:</a:t>
            </a:r>
          </a:p>
          <a:p>
            <a:pPr marL="823913" lvl="1" indent="-457200">
              <a:buFont typeface="+mj-lt"/>
              <a:buAutoNum type="arabicPeriod"/>
              <a:defRPr/>
            </a:pPr>
            <a:r>
              <a:rPr lang="el-GR" dirty="0" smtClean="0"/>
              <a:t>Αύξηση της διαπερατότητας των αγγείων</a:t>
            </a:r>
          </a:p>
          <a:p>
            <a:pPr marL="823913" lvl="1" indent="-457200">
              <a:buFont typeface="+mj-lt"/>
              <a:buAutoNum type="arabicPeriod"/>
              <a:defRPr/>
            </a:pPr>
            <a:r>
              <a:rPr lang="el-GR" dirty="0" smtClean="0"/>
              <a:t>Σύσπαση των λείων μυϊκών ινών</a:t>
            </a:r>
          </a:p>
          <a:p>
            <a:pPr marL="823913" lvl="1" indent="-457200">
              <a:buFont typeface="+mj-lt"/>
              <a:buAutoNum type="arabicPeriod"/>
              <a:defRPr/>
            </a:pPr>
            <a:r>
              <a:rPr lang="el-GR" dirty="0" smtClean="0"/>
              <a:t>Διεγείρει εκκριτική ικανότητα βλεννογόνων</a:t>
            </a:r>
          </a:p>
          <a:p>
            <a:pPr>
              <a:defRPr/>
            </a:pPr>
            <a:r>
              <a:rPr lang="el-GR" dirty="0" smtClean="0"/>
              <a:t>Συμπτώματα</a:t>
            </a:r>
          </a:p>
          <a:p>
            <a:pPr lvl="1">
              <a:defRPr/>
            </a:pPr>
            <a:r>
              <a:rPr lang="el-GR" dirty="0" smtClean="0"/>
              <a:t>Άσθμα</a:t>
            </a:r>
          </a:p>
          <a:p>
            <a:pPr lvl="1">
              <a:defRPr/>
            </a:pPr>
            <a:r>
              <a:rPr lang="el-GR" dirty="0" smtClean="0"/>
              <a:t>Ναυτίες</a:t>
            </a:r>
          </a:p>
          <a:p>
            <a:pPr lvl="1">
              <a:defRPr/>
            </a:pPr>
            <a:r>
              <a:rPr lang="el-GR" dirty="0" smtClean="0"/>
              <a:t>Καταρροή</a:t>
            </a:r>
          </a:p>
          <a:p>
            <a:pPr lvl="1">
              <a:defRPr/>
            </a:pPr>
            <a:r>
              <a:rPr lang="el-GR" dirty="0" smtClean="0"/>
              <a:t>Διάρροια</a:t>
            </a:r>
          </a:p>
          <a:p>
            <a:pPr lvl="1">
              <a:defRPr/>
            </a:pPr>
            <a:r>
              <a:rPr lang="el-GR" dirty="0" smtClean="0"/>
              <a:t>…</a:t>
            </a:r>
          </a:p>
          <a:p>
            <a:pPr>
              <a:defRPr/>
            </a:pPr>
            <a:r>
              <a:rPr lang="el-GR" dirty="0" smtClean="0"/>
              <a:t>Καταπολέμηση με </a:t>
            </a:r>
            <a:r>
              <a:rPr lang="el-GR" b="1" i="1" dirty="0" err="1" smtClean="0"/>
              <a:t>αντιισταμινικά</a:t>
            </a:r>
            <a:endParaRPr lang="el-GR" dirty="0" smtClean="0"/>
          </a:p>
        </p:txBody>
      </p:sp>
      <p:pic>
        <p:nvPicPr>
          <p:cNvPr id="73730" name="Picture 2" descr="https://upload.wikimedia.org/wikipedia/commons/thumb/7/7d/Histamin_-_Histamine.svg/250px-Histamin_-_Histamine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76825" y="784225"/>
            <a:ext cx="238125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2" name="Picture 4" descr="https://mireyalarruskain.files.wordpress.com/2015/05/alergia_genera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76825" y="3554413"/>
            <a:ext cx="2016125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3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Μεταμοσχεύσεις – Απόρριψη μοσχευμάτων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mtClean="0"/>
              <a:t>Στην επιφάνεια κυττάρων </a:t>
            </a:r>
            <a:r>
              <a:rPr lang="el-GR" altLang="el-GR" smtClean="0">
                <a:sym typeface="Wingdings" panose="05000000000000000000" pitchFamily="2" charset="2"/>
              </a:rPr>
              <a:t> χαρακτηριστικές πρωτεΐνες για κάθε άτομο </a:t>
            </a:r>
            <a:r>
              <a:rPr lang="el-GR" altLang="el-GR" b="1" smtClean="0">
                <a:sym typeface="Wingdings" panose="05000000000000000000" pitchFamily="2" charset="2"/>
              </a:rPr>
              <a:t>(αντιγόνα ιστοσυμβατότητας)</a:t>
            </a:r>
            <a:endParaRPr lang="el-GR" altLang="el-GR" smtClean="0">
              <a:sym typeface="Wingdings" panose="05000000000000000000" pitchFamily="2" charset="2"/>
            </a:endParaRPr>
          </a:p>
          <a:p>
            <a:r>
              <a:rPr lang="el-GR" altLang="el-GR" smtClean="0">
                <a:sym typeface="Wingdings" panose="05000000000000000000" pitchFamily="2" charset="2"/>
              </a:rPr>
              <a:t>Μεταμόσχευση οργάνου από δότη με σημαντικές διαφορές στα α.ι.  ενεργοποίηση ανοσοβιολογικού συστήματος</a:t>
            </a:r>
          </a:p>
          <a:p>
            <a:r>
              <a:rPr lang="el-GR" altLang="el-GR" smtClean="0">
                <a:sym typeface="Wingdings" panose="05000000000000000000" pitchFamily="2" charset="2"/>
              </a:rPr>
              <a:t>Λύσεις;</a:t>
            </a:r>
          </a:p>
          <a:p>
            <a:pPr lvl="1"/>
            <a:r>
              <a:rPr lang="el-GR" altLang="el-GR" smtClean="0">
                <a:sym typeface="Wingdings" panose="05000000000000000000" pitchFamily="2" charset="2"/>
              </a:rPr>
              <a:t>Λεπτομερής έλεγχος συμβατού δότη</a:t>
            </a:r>
          </a:p>
          <a:p>
            <a:pPr lvl="1"/>
            <a:r>
              <a:rPr lang="el-GR" altLang="el-GR" smtClean="0">
                <a:sym typeface="Wingdings" panose="05000000000000000000" pitchFamily="2" charset="2"/>
              </a:rPr>
              <a:t>Ανοσοκαταστολή δέκτη </a:t>
            </a:r>
            <a:r>
              <a:rPr lang="el-GR" altLang="el-GR" i="1" smtClean="0">
                <a:sym typeface="Wingdings" panose="05000000000000000000" pitchFamily="2" charset="2"/>
              </a:rPr>
              <a:t>(ΠΡΟΒΛΗΜΑΤΑ;)</a:t>
            </a:r>
            <a:endParaRPr lang="el-GR" altLang="el-GR" smtClean="0">
              <a:sym typeface="Wingdings" panose="05000000000000000000" pitchFamily="2" charset="2"/>
            </a:endParaRPr>
          </a:p>
        </p:txBody>
      </p:sp>
      <p:pic>
        <p:nvPicPr>
          <p:cNvPr id="75780" name="Picture 4" descr="http://www.regimmune.com/wp-content/uploads/2012/08/HLA2-320x16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00788" y="4094163"/>
            <a:ext cx="2363787" cy="118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5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631</TotalTime>
  <Words>254</Words>
  <Application>Microsoft Office PowerPoint</Application>
  <PresentationFormat>Προβολή στην οθόνη (4:3)</PresentationFormat>
  <Paragraphs>57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Austin</vt:lpstr>
      <vt:lpstr>1. Άνθρωπος &amp; υγεία (1.3.3)</vt:lpstr>
      <vt:lpstr>Προβλήματα στη δράση του ανοσοβιολογικού συστήματος</vt:lpstr>
      <vt:lpstr>Αυτοάνοσα νοσήματα</vt:lpstr>
      <vt:lpstr>Αυτοάνοσα νοσήματα (πιθανές αιτιολογίες)</vt:lpstr>
      <vt:lpstr>Αλλεργία</vt:lpstr>
      <vt:lpstr>Αλλεργία</vt:lpstr>
      <vt:lpstr>Αλλεργία</vt:lpstr>
      <vt:lpstr>Αλλεργία</vt:lpstr>
      <vt:lpstr>Μεταμοσχεύσεις – Απόρριψη μοσχευμάτων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Άνθρωπος &amp; υγεία (1.3)</dc:title>
  <dc:creator>Haris</dc:creator>
  <cp:lastModifiedBy>user</cp:lastModifiedBy>
  <cp:revision>69</cp:revision>
  <dcterms:created xsi:type="dcterms:W3CDTF">2012-10-09T16:22:33Z</dcterms:created>
  <dcterms:modified xsi:type="dcterms:W3CDTF">2015-12-10T22:54:47Z</dcterms:modified>
</cp:coreProperties>
</file>