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9" r:id="rId10"/>
    <p:sldId id="271" r:id="rId11"/>
    <p:sldId id="278" r:id="rId12"/>
    <p:sldId id="273" r:id="rId13"/>
    <p:sldId id="274" r:id="rId14"/>
    <p:sldId id="275" r:id="rId15"/>
    <p:sldId id="280" r:id="rId16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0" name="Rectangle 114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1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2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7" name="Rectangle 84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8" name="Rectangle 85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113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4" name="Rectangle 77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5" name="Rectangle 78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80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1" name="Rectangle 74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2" name="Rectangle 75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76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6" name="Freeform 44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Freeform 4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4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50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51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Hexagon 52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53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54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55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56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Freeform 57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Hexagon 58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59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60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61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62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63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64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65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66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Freeform 67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68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3" name="Rectangle 45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" name="Rectangle 46"/>
          <p:cNvSpPr/>
          <p:nvPr/>
        </p:nvSpPr>
        <p:spPr>
          <a:xfrm>
            <a:off x="4649788" y="-22225"/>
            <a:ext cx="3505200" cy="2312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49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88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7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688" y="1516063"/>
            <a:ext cx="2133600" cy="752475"/>
          </a:xfrm>
        </p:spPr>
        <p:txBody>
          <a:bodyPr anchor="b"/>
          <a:lstStyle>
            <a:lvl1pPr algn="l">
              <a:defRPr sz="2400"/>
            </a:lvl1pPr>
          </a:lstStyle>
          <a:p>
            <a:pPr>
              <a:defRPr/>
            </a:pPr>
            <a:fld id="{4557305E-778B-42BC-82E8-4CBBD3CBA164}" type="datetimeFigureOut">
              <a:rPr lang="el-GR"/>
              <a:pPr>
                <a:defRPr/>
              </a:pPr>
              <a:t>13/11/2014</a:t>
            </a:fld>
            <a:endParaRPr lang="el-GR"/>
          </a:p>
        </p:txBody>
      </p:sp>
      <p:sp>
        <p:nvSpPr>
          <p:cNvPr id="4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838" y="5719763"/>
            <a:ext cx="283051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788" y="5719763"/>
            <a:ext cx="642937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74E0E463-5052-4AD6-8088-F59B6C978DC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102872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51ED9-15DB-4A52-A70F-FFD166B6B328}" type="datetimeFigureOut">
              <a:rPr lang="el-GR"/>
              <a:pPr>
                <a:defRPr/>
              </a:pPr>
              <a:t>13/11/2014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A0AED-2E2A-48B3-A606-4E2769EAE48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757778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7C60A-10DC-46BB-BC57-82DAA4A9E933}" type="datetimeFigureOut">
              <a:rPr lang="el-GR"/>
              <a:pPr>
                <a:defRPr/>
              </a:pPr>
              <a:t>13/11/2014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E8451-8C14-47E2-A415-32CBBA47EFA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632868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D54B9-436C-4C7C-9FCE-4A9AF80BFB91}" type="datetimeFigureOut">
              <a:rPr lang="el-GR"/>
              <a:pPr>
                <a:defRPr/>
              </a:pPr>
              <a:t>13/11/2014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E6B09-2438-4E49-BF6F-8135D0759A2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46550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/>
          <a:lstStyle>
            <a:lvl1pPr algn="l">
              <a:defRPr sz="4000" b="0" cap="none" baseline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60F57-568A-49FD-B00F-7A85FD4A4CAF}" type="datetimeFigureOut">
              <a:rPr lang="el-GR"/>
              <a:pPr>
                <a:defRPr/>
              </a:pPr>
              <a:t>13/11/2014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2FF8E-3A56-4ABF-A6F0-1BC35735719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748744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A77B7-B0E0-4C20-9628-076E3F7BACA3}" type="datetimeFigureOut">
              <a:rPr lang="el-GR"/>
              <a:pPr>
                <a:defRPr/>
              </a:pPr>
              <a:t>13/11/2014</a:t>
            </a:fld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8EBC4-9152-4F3C-B70A-7246472D52A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926624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FF14A-942A-4A57-9026-AAC7E4EB9656}" type="datetimeFigureOut">
              <a:rPr lang="el-GR"/>
              <a:pPr>
                <a:defRPr/>
              </a:pPr>
              <a:t>13/11/2014</a:t>
            </a:fld>
            <a:endParaRPr lang="el-G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32DB2-5414-4779-A1B6-CAEF8E62761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442638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57B42-41DD-49B3-BC3A-4F221C93ADC4}" type="datetimeFigureOut">
              <a:rPr lang="el-GR"/>
              <a:pPr>
                <a:defRPr/>
              </a:pPr>
              <a:t>13/11/2014</a:t>
            </a:fld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7C748-DEAE-41DE-9AA8-F9D185E3A09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166348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E79E3-57DC-4AA9-9C59-513750140468}" type="datetimeFigureOut">
              <a:rPr lang="el-GR"/>
              <a:pPr>
                <a:defRPr/>
              </a:pPr>
              <a:t>13/11/2014</a:t>
            </a:fld>
            <a:endParaRPr lang="el-G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3FD32-3DAB-432C-8608-032BC2AA76C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00450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83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80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81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0" name="Rectangle 82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77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78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7" name="Rectangle 79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74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75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4" name="Rectangle 76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7" name="Freeform 46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4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4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49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Freeform 50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51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52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53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54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Hexagon 55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Freeform 58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59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61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62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63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64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65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66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67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Hexagon 68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69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" name="Freeform 70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4" name="Rectangle 45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56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57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Rectangle 60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18A8D-AEB9-469B-B09F-E88C1269E97D}" type="datetimeFigureOut">
              <a:rPr lang="el-GR"/>
              <a:pPr>
                <a:defRPr/>
              </a:pPr>
              <a:t>13/11/2014</a:t>
            </a:fld>
            <a:endParaRPr lang="el-GR"/>
          </a:p>
        </p:txBody>
      </p:sp>
      <p:sp>
        <p:nvSpPr>
          <p:cNvPr id="49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909A4-A5CB-4B9B-AF3E-756C426834D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sp>
        <p:nvSpPr>
          <p:cNvPr id="50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108012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86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83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84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0" name="Rectangle 85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80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81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7" name="Rectangle 82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77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78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4" name="Rectangle 79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7" name="Freeform 45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46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47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48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Freeform 49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50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51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59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60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Hexagon 61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Freeform 62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63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64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65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66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67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68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69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70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Hexagon 71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72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" name="Freeform 73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4" name="Rectangle 93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10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101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Rectangle 104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l-GR" noProof="0" smtClean="0"/>
              <a:t>Κάντε κλικ στο εικονίδιο για να προσθέσετε μια εικόνα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6F24B-EE9C-4195-9599-D1813E93F012}" type="datetimeFigureOut">
              <a:rPr lang="el-GR"/>
              <a:pPr>
                <a:defRPr/>
              </a:pPr>
              <a:t>13/11/2014</a:t>
            </a:fld>
            <a:endParaRPr lang="el-GR"/>
          </a:p>
        </p:txBody>
      </p:sp>
      <p:sp>
        <p:nvSpPr>
          <p:cNvPr id="4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C9FED-0F61-4279-B4BD-1682BF37D3D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005417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1"/>
          <p:cNvGrpSpPr>
            <a:grpSpLocks/>
          </p:cNvGrpSpPr>
          <p:nvPr/>
        </p:nvGrpSpPr>
        <p:grpSpPr bwMode="auto">
          <a:xfrm>
            <a:off x="-304800" y="0"/>
            <a:ext cx="9932988" cy="6858000"/>
            <a:chOff x="-382404" y="0"/>
            <a:chExt cx="9932332" cy="6858000"/>
          </a:xfrm>
        </p:grpSpPr>
        <p:grpSp>
          <p:nvGrpSpPr>
            <p:cNvPr id="103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5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105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106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2540" y="5035550"/>
              <a:ext cx="9144983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2540" y="3467100"/>
              <a:ext cx="9144983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2540" y="5284788"/>
              <a:ext cx="9144983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6793" y="5132388"/>
              <a:ext cx="6982951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5573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19425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8949" y="159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6524" y="32543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2326" y="53832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3969" y="540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542" y="28495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394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09771" y="54117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8820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443" y="15636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997" y="4056063"/>
              <a:ext cx="1242931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997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375"/>
            <a:ext cx="8229600" cy="618648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0888" y="-22225"/>
            <a:ext cx="3679825" cy="700088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042988" y="1027113"/>
            <a:ext cx="70246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Στυλ κύριου τίτλου</a:t>
            </a:r>
            <a:endParaRPr lang="en-US" altLang="el-GR" smtClean="0"/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42988" y="2324100"/>
            <a:ext cx="6777037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Στυλ υποδείγματος κειμένου</a:t>
            </a:r>
          </a:p>
          <a:p>
            <a:pPr lvl="1"/>
            <a:r>
              <a:rPr lang="el-GR" altLang="el-GR" smtClean="0"/>
              <a:t>Δεύτερου επιπέδου</a:t>
            </a:r>
          </a:p>
          <a:p>
            <a:pPr lvl="2"/>
            <a:r>
              <a:rPr lang="el-GR" altLang="el-GR" smtClean="0"/>
              <a:t>Τρίτου επιπέδου</a:t>
            </a:r>
          </a:p>
          <a:p>
            <a:pPr lvl="3"/>
            <a:r>
              <a:rPr lang="el-GR" altLang="el-GR" smtClean="0"/>
              <a:t>Τέταρτου επιπέδου</a:t>
            </a:r>
          </a:p>
          <a:p>
            <a:pPr lvl="4"/>
            <a:r>
              <a:rPr lang="el-GR" altLang="el-GR" smtClean="0"/>
              <a:t>Πέμπτου επιπέδου</a:t>
            </a:r>
            <a:endParaRPr lang="en-US" altLang="el-G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575" y="2238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EFEF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15C7152-9DC6-4F1A-B6FF-A0011CEF85E7}" type="datetimeFigureOut">
              <a:rPr lang="el-GR"/>
              <a:pPr>
                <a:defRPr/>
              </a:pPr>
              <a:t>13/11/2014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788" y="223838"/>
            <a:ext cx="1331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EFEF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B96847D-DD16-4B76-9EB5-CA41AC8A47A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6" r:id="rId8"/>
    <p:sldLayoutId id="2147483797" r:id="rId9"/>
    <p:sldLayoutId id="2147483793" r:id="rId10"/>
    <p:sldLayoutId id="214748379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395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255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../Video%20&#928;&#945;&#961;&#959;&#965;&#963;&#953;&#940;&#963;&#949;&#969;&#957;/A0002201.MOV" TargetMode="Externa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5" Type="http://schemas.openxmlformats.org/officeDocument/2006/relationships/hyperlink" Target="&#914;&#943;&#957;&#964;&#949;&#959;%20&#928;&#945;&#961;&#959;&#965;&#963;&#953;&#940;&#963;&#949;&#969;&#957;/Retrovirus%20Replication%203D%20Animation.mp4" TargetMode="External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Τίτλος 1"/>
          <p:cNvSpPr>
            <a:spLocks noGrp="1"/>
          </p:cNvSpPr>
          <p:nvPr>
            <p:ph type="ctrTitle"/>
          </p:nvPr>
        </p:nvSpPr>
        <p:spPr>
          <a:xfrm>
            <a:off x="4733925" y="2708275"/>
            <a:ext cx="3313113" cy="1701800"/>
          </a:xfrm>
        </p:spPr>
        <p:txBody>
          <a:bodyPr/>
          <a:lstStyle/>
          <a:p>
            <a:pPr eaLnBrk="1" hangingPunct="1"/>
            <a:r>
              <a:rPr lang="el-GR" altLang="el-GR" smtClean="0"/>
              <a:t>1. Άνθρωπος &amp; υγεία (1.3.4)</a:t>
            </a:r>
          </a:p>
        </p:txBody>
      </p:sp>
      <p:sp>
        <p:nvSpPr>
          <p:cNvPr id="5123" name="Υπότιτλος 2"/>
          <p:cNvSpPr>
            <a:spLocks noGrp="1"/>
          </p:cNvSpPr>
          <p:nvPr>
            <p:ph type="subTitle" idx="1"/>
          </p:nvPr>
        </p:nvSpPr>
        <p:spPr>
          <a:xfrm>
            <a:off x="4733925" y="4421188"/>
            <a:ext cx="3309938" cy="1260475"/>
          </a:xfrm>
        </p:spPr>
        <p:txBody>
          <a:bodyPr/>
          <a:lstStyle/>
          <a:p>
            <a:pPr eaLnBrk="1" hangingPunct="1"/>
            <a:r>
              <a:rPr lang="el-GR" altLang="el-GR" smtClean="0"/>
              <a:t>Βιολογία Γ’ Λυκείου Γενικής Παιδείας</a:t>
            </a:r>
          </a:p>
        </p:txBody>
      </p:sp>
      <p:pic>
        <p:nvPicPr>
          <p:cNvPr id="5124" name="Picture 2" descr="http://t0.gstatic.com/images?q=tbn:ANd9GcT796Ym3RpSTVNPxOotJvOKprjSP6MCv_B9UnxHlUK7T21bdRs1O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4724400"/>
            <a:ext cx="741363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Θέση περιεχομένου 2"/>
          <p:cNvSpPr>
            <a:spLocks noGrp="1"/>
          </p:cNvSpPr>
          <p:nvPr>
            <p:ph sz="quarter" idx="13"/>
          </p:nvPr>
        </p:nvSpPr>
        <p:spPr>
          <a:xfrm>
            <a:off x="714348" y="785794"/>
            <a:ext cx="3786214" cy="4929222"/>
          </a:xfrm>
        </p:spPr>
        <p:txBody>
          <a:bodyPr/>
          <a:lstStyle/>
          <a:p>
            <a:pPr marL="0" indent="0" eaLnBrk="1" hangingPunct="1">
              <a:spcBef>
                <a:spcPts val="1200"/>
              </a:spcBef>
              <a:buNone/>
            </a:pPr>
            <a:r>
              <a:rPr lang="en-US" altLang="el-GR" sz="2200" dirty="0" smtClean="0">
                <a:solidFill>
                  <a:srgbClr val="92D050"/>
                </a:solidFill>
              </a:rPr>
              <a:t>6.  </a:t>
            </a:r>
            <a:r>
              <a:rPr lang="el-GR" altLang="el-GR" sz="2200" dirty="0" smtClean="0"/>
              <a:t>Ο </a:t>
            </a:r>
            <a:r>
              <a:rPr lang="el-GR" altLang="el-GR" sz="2200" dirty="0" smtClean="0"/>
              <a:t>ιός ενεργοποιείται &amp; </a:t>
            </a:r>
            <a:r>
              <a:rPr lang="el-GR" altLang="el-GR" sz="2200" b="1" dirty="0" smtClean="0"/>
              <a:t>πολλαπλασιάζεται</a:t>
            </a:r>
            <a:endParaRPr lang="en-US" altLang="el-GR" sz="2200" b="1" dirty="0" smtClean="0"/>
          </a:p>
          <a:p>
            <a:pPr marL="14288" indent="-14288" eaLnBrk="1" hangingPunct="1">
              <a:spcBef>
                <a:spcPts val="1200"/>
              </a:spcBef>
              <a:buNone/>
            </a:pPr>
            <a:r>
              <a:rPr lang="en-US" sz="2200" dirty="0" smtClean="0">
                <a:solidFill>
                  <a:srgbClr val="92D050"/>
                </a:solidFill>
              </a:rPr>
              <a:t>6.</a:t>
            </a:r>
            <a:r>
              <a:rPr lang="en-US" sz="2200" dirty="0" smtClean="0"/>
              <a:t>  </a:t>
            </a:r>
            <a:r>
              <a:rPr lang="el-GR" sz="2200" dirty="0" smtClean="0"/>
              <a:t>Το </a:t>
            </a:r>
            <a:r>
              <a:rPr lang="el-GR" sz="2200" dirty="0" smtClean="0"/>
              <a:t>δίκλωνο </a:t>
            </a:r>
            <a:r>
              <a:rPr lang="en-US" sz="2200" dirty="0" smtClean="0"/>
              <a:t>DNA</a:t>
            </a:r>
            <a:r>
              <a:rPr lang="el-GR" sz="2200" dirty="0" smtClean="0"/>
              <a:t> </a:t>
            </a:r>
            <a:r>
              <a:rPr lang="el-GR" sz="2200" b="1" dirty="0" smtClean="0"/>
              <a:t>ενσωματώνεται</a:t>
            </a:r>
            <a:r>
              <a:rPr lang="el-GR" sz="2200" dirty="0" smtClean="0"/>
              <a:t> στο </a:t>
            </a:r>
            <a:r>
              <a:rPr lang="en-US" sz="2200" dirty="0" smtClean="0"/>
              <a:t>DNA</a:t>
            </a:r>
            <a:r>
              <a:rPr lang="el-GR" sz="2200" dirty="0" smtClean="0"/>
              <a:t> του κυττάρου-ξενιστή και παραμένει ανενεργό (</a:t>
            </a:r>
            <a:r>
              <a:rPr lang="el-G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ΦΟΡΕΑΣ – μεταδίδει τον 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ιό</a:t>
            </a:r>
            <a:r>
              <a:rPr lang="el-GR" sz="2200" dirty="0" smtClean="0"/>
              <a:t>)</a:t>
            </a:r>
            <a:endParaRPr lang="en-US" altLang="el-GR" sz="2200" b="1" dirty="0" smtClean="0"/>
          </a:p>
          <a:p>
            <a:pPr marL="14288" indent="-14288" eaLnBrk="1" hangingPunct="1">
              <a:spcBef>
                <a:spcPts val="1200"/>
              </a:spcBef>
              <a:buNone/>
            </a:pPr>
            <a:r>
              <a:rPr lang="en-US" altLang="el-GR" sz="2200" dirty="0" smtClean="0">
                <a:solidFill>
                  <a:srgbClr val="92D050"/>
                </a:solidFill>
              </a:rPr>
              <a:t>7.</a:t>
            </a:r>
            <a:r>
              <a:rPr lang="en-US" altLang="el-GR" sz="2200" b="1" dirty="0" smtClean="0">
                <a:solidFill>
                  <a:srgbClr val="92D050"/>
                </a:solidFill>
              </a:rPr>
              <a:t> </a:t>
            </a:r>
            <a:r>
              <a:rPr lang="el-GR" altLang="el-GR" sz="2200" dirty="0" smtClean="0"/>
              <a:t>Οι </a:t>
            </a:r>
            <a:r>
              <a:rPr lang="el-GR" altLang="el-GR" sz="2200" dirty="0" smtClean="0"/>
              <a:t>καινούριοι ιοί μολύνουν άλλα </a:t>
            </a:r>
            <a:r>
              <a:rPr lang="el-GR" altLang="el-GR" sz="2200" b="1" dirty="0" smtClean="0"/>
              <a:t>βοηθητικά </a:t>
            </a:r>
            <a:r>
              <a:rPr lang="el-GR" altLang="el-GR" sz="2200" b="1" dirty="0" smtClean="0"/>
              <a:t>Τ-λεμφοκύτταρα</a:t>
            </a:r>
            <a:r>
              <a:rPr lang="en-US" altLang="el-GR" sz="2200" b="1" dirty="0" smtClean="0"/>
              <a:t> </a:t>
            </a:r>
          </a:p>
          <a:p>
            <a:pPr marL="14288" indent="-14288" eaLnBrk="1" hangingPunct="1">
              <a:spcBef>
                <a:spcPts val="1200"/>
              </a:spcBef>
              <a:buNone/>
            </a:pPr>
            <a:r>
              <a:rPr lang="en-US" sz="2200" b="1" dirty="0" smtClean="0"/>
              <a:t> </a:t>
            </a:r>
            <a:r>
              <a:rPr lang="en-US" sz="2200" dirty="0" smtClean="0">
                <a:solidFill>
                  <a:srgbClr val="92D050"/>
                </a:solidFill>
              </a:rPr>
              <a:t>7.</a:t>
            </a:r>
            <a:r>
              <a:rPr lang="en-US" sz="2200" b="1" dirty="0" smtClean="0">
                <a:solidFill>
                  <a:srgbClr val="92D050"/>
                </a:solidFill>
              </a:rPr>
              <a:t>  </a:t>
            </a:r>
            <a:r>
              <a:rPr lang="el-GR" sz="2200" b="1" dirty="0" smtClean="0"/>
              <a:t>Ενεργοποίηση</a:t>
            </a:r>
            <a:r>
              <a:rPr lang="el-GR" sz="2200" dirty="0" smtClean="0"/>
              <a:t> </a:t>
            </a:r>
            <a:r>
              <a:rPr lang="el-GR" sz="2200" dirty="0" smtClean="0"/>
              <a:t>μετά από ΧΡΟΝΙΑ</a:t>
            </a:r>
            <a:endParaRPr lang="el-GR" altLang="el-GR" sz="2200" b="1" dirty="0" smtClean="0"/>
          </a:p>
        </p:txBody>
      </p:sp>
      <p:sp>
        <p:nvSpPr>
          <p:cNvPr id="14340" name="Θέση περιεχομένου 3"/>
          <p:cNvSpPr>
            <a:spLocks noGrp="1"/>
          </p:cNvSpPr>
          <p:nvPr>
            <p:ph sz="quarter" idx="14"/>
          </p:nvPr>
        </p:nvSpPr>
        <p:spPr>
          <a:xfrm>
            <a:off x="4500562" y="714356"/>
            <a:ext cx="4030663" cy="2500330"/>
          </a:xfrm>
        </p:spPr>
        <p:txBody>
          <a:bodyPr/>
          <a:lstStyle/>
          <a:p>
            <a:pPr marL="0" indent="4763" eaLnBrk="1" hangingPunct="1">
              <a:buFont typeface="Century Gothic" pitchFamily="34" charset="0"/>
              <a:buAutoNum type="arabicPeriod" startAt="6"/>
              <a:defRPr/>
            </a:pPr>
            <a:r>
              <a:rPr lang="en-US" sz="2200" dirty="0" smtClean="0"/>
              <a:t>  </a:t>
            </a:r>
            <a:endParaRPr lang="el-GR" sz="2200" dirty="0" smtClean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lum bright="-18000" contrast="36000"/>
          </a:blip>
          <a:srcRect/>
          <a:stretch>
            <a:fillRect/>
          </a:stretch>
        </p:blipFill>
        <p:spPr bwMode="auto">
          <a:xfrm>
            <a:off x="4429124" y="857232"/>
            <a:ext cx="4483100" cy="564360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  <p:bldP spid="1434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Τίτλος 1"/>
          <p:cNvSpPr>
            <a:spLocks noGrp="1"/>
          </p:cNvSpPr>
          <p:nvPr>
            <p:ph type="title"/>
          </p:nvPr>
        </p:nvSpPr>
        <p:spPr>
          <a:xfrm>
            <a:off x="1071538" y="785794"/>
            <a:ext cx="7024687" cy="473061"/>
          </a:xfrm>
        </p:spPr>
        <p:txBody>
          <a:bodyPr/>
          <a:lstStyle/>
          <a:p>
            <a:pPr algn="ctr" eaLnBrk="1" hangingPunct="1"/>
            <a:r>
              <a:rPr lang="el-GR" altLang="el-GR" sz="2400" b="1" dirty="0" smtClean="0"/>
              <a:t>Περιγραφή των σταδίων της ασθένειας</a:t>
            </a:r>
          </a:p>
        </p:txBody>
      </p:sp>
      <p:graphicFrame>
        <p:nvGraphicFramePr>
          <p:cNvPr id="1026" name="Object 2">
            <a:hlinkClick r:id="rId3" action="ppaction://hlinkfile"/>
          </p:cNvPr>
          <p:cNvGraphicFramePr>
            <a:graphicFrameLocks noChangeAspect="1"/>
          </p:cNvGraphicFramePr>
          <p:nvPr/>
        </p:nvGraphicFramePr>
        <p:xfrm>
          <a:off x="857224" y="2571744"/>
          <a:ext cx="3070225" cy="2478087"/>
        </p:xfrm>
        <a:graphic>
          <a:graphicData uri="http://schemas.openxmlformats.org/presentationml/2006/ole">
            <p:oleObj spid="_x0000_s1026" name="QuickTime Movie" r:id="rId4" imgW="3070728" imgH="2478157" progId="PlayerFrameClass">
              <p:embed/>
            </p:oleObj>
          </a:graphicData>
        </a:graphic>
      </p:graphicFrame>
      <p:pic>
        <p:nvPicPr>
          <p:cNvPr id="1027" name="Picture 3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29190" y="2571744"/>
            <a:ext cx="3424240" cy="2486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/>
              <a:t>Περιγραφή των σταδίων της ασθένειας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l-GR" dirty="0" smtClean="0"/>
              <a:t>Διάγνωση: Το νωρίτερο από 6 βδομάδες έως 6 μήνες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l-GR" dirty="0" smtClean="0"/>
              <a:t>Δεν εμφανίζονται συμπτώματα (*ενδεχόμενες περιστασιακές λοιμώξεις που παρέρχονται και δεν κινούν υποψία)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l-GR" dirty="0" smtClean="0"/>
              <a:t>Μετά από χρόνια (~7-10) </a:t>
            </a:r>
            <a:r>
              <a:rPr lang="el-GR" dirty="0" smtClean="0">
                <a:sym typeface="Wingdings" pitchFamily="2" charset="2"/>
              </a:rPr>
              <a:t> συμπτώματα</a:t>
            </a:r>
          </a:p>
          <a:p>
            <a:pPr marL="640080" lvl="1" indent="-274320" eaLnBrk="1" fontAlgn="auto" hangingPunct="1">
              <a:spcAft>
                <a:spcPts val="0"/>
              </a:spcAft>
              <a:defRPr/>
            </a:pPr>
            <a:r>
              <a:rPr lang="el-GR" dirty="0" smtClean="0">
                <a:sym typeface="Wingdings" pitchFamily="2" charset="2"/>
              </a:rPr>
              <a:t>Υψηλός πυρετός</a:t>
            </a:r>
          </a:p>
          <a:p>
            <a:pPr marL="640080" lvl="1" indent="-274320" eaLnBrk="1" fontAlgn="auto" hangingPunct="1">
              <a:spcAft>
                <a:spcPts val="0"/>
              </a:spcAft>
              <a:defRPr/>
            </a:pPr>
            <a:r>
              <a:rPr lang="el-GR" dirty="0" smtClean="0">
                <a:sym typeface="Wingdings" pitchFamily="2" charset="2"/>
              </a:rPr>
              <a:t>Έντονες λοιμώξεις</a:t>
            </a:r>
          </a:p>
          <a:p>
            <a:pPr marL="640080" lvl="1" indent="-274320" eaLnBrk="1" fontAlgn="auto" hangingPunct="1">
              <a:spcAft>
                <a:spcPts val="0"/>
              </a:spcAft>
              <a:defRPr/>
            </a:pPr>
            <a:r>
              <a:rPr lang="el-GR" dirty="0" smtClean="0">
                <a:sym typeface="Wingdings" pitchFamily="2" charset="2"/>
              </a:rPr>
              <a:t>Διάρροιες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/>
              <a:t>Περιγραφή των σταδίων της ασθένειας</a:t>
            </a:r>
            <a:endParaRPr lang="el-GR" dirty="0"/>
          </a:p>
        </p:txBody>
      </p:sp>
      <p:sp>
        <p:nvSpPr>
          <p:cNvPr id="16387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25463" indent="-457200" eaLnBrk="1" hangingPunct="1">
              <a:buFont typeface="Century Gothic" pitchFamily="34" charset="0"/>
              <a:buAutoNum type="arabicPeriod"/>
            </a:pPr>
            <a:r>
              <a:rPr lang="el-GR" altLang="el-GR" smtClean="0">
                <a:sym typeface="Wingdings" pitchFamily="2" charset="2"/>
              </a:rPr>
              <a:t>Μολύνονται όλο &amp; περισσότερα Τ-λεμφοκύτταρα</a:t>
            </a:r>
          </a:p>
          <a:p>
            <a:pPr marL="525463" indent="-457200" eaLnBrk="1" hangingPunct="1">
              <a:buFont typeface="Century Gothic" pitchFamily="34" charset="0"/>
              <a:buAutoNum type="arabicPeriod"/>
            </a:pPr>
            <a:r>
              <a:rPr lang="el-GR" altLang="el-GR" smtClean="0">
                <a:sym typeface="Wingdings" pitchFamily="2" charset="2"/>
              </a:rPr>
              <a:t>Εξασθενεί το ανοσοβιολογικό σύστημα</a:t>
            </a:r>
          </a:p>
          <a:p>
            <a:pPr marL="525463" indent="-457200" eaLnBrk="1" hangingPunct="1">
              <a:buFont typeface="Century Gothic" pitchFamily="34" charset="0"/>
              <a:buAutoNum type="arabicPeriod"/>
            </a:pPr>
            <a:r>
              <a:rPr lang="el-GR" altLang="el-GR" smtClean="0">
                <a:sym typeface="Wingdings" pitchFamily="2" charset="2"/>
              </a:rPr>
              <a:t>Ολοένα εντονότερα συμπτώματα</a:t>
            </a:r>
          </a:p>
          <a:p>
            <a:pPr marL="525463" indent="-457200" eaLnBrk="1" hangingPunct="1">
              <a:buFont typeface="Century Gothic" pitchFamily="34" charset="0"/>
              <a:buAutoNum type="arabicPeriod"/>
            </a:pPr>
            <a:r>
              <a:rPr lang="el-GR" altLang="el-GR" smtClean="0">
                <a:sym typeface="Wingdings" pitchFamily="2" charset="2"/>
              </a:rPr>
              <a:t>Θάνατος</a:t>
            </a:r>
            <a:endParaRPr lang="el-GR" altLang="el-GR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42988" y="1027113"/>
            <a:ext cx="4608512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/>
              <a:t>Αντιμετώπιση της ασθένειας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l-GR" b="1" dirty="0" smtClean="0"/>
              <a:t>Ανίατη</a:t>
            </a:r>
            <a:r>
              <a:rPr lang="el-GR" dirty="0" smtClean="0"/>
              <a:t> (ΓΙΑΤΙ;)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l-GR" dirty="0" smtClean="0"/>
              <a:t>Δεν υπάρχει εμβόλιο (ΓΙΑΤΙ;)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l-GR" dirty="0" smtClean="0"/>
              <a:t>Θεραπείες καταστολής του ιού </a:t>
            </a:r>
            <a:r>
              <a:rPr lang="el-GR" dirty="0" smtClean="0">
                <a:sym typeface="Wingdings" pitchFamily="2" charset="2"/>
              </a:rPr>
              <a:t> </a:t>
            </a:r>
            <a:r>
              <a:rPr lang="el-GR" b="1" dirty="0" smtClean="0">
                <a:sym typeface="Wingdings" pitchFamily="2" charset="2"/>
              </a:rPr>
              <a:t>ΕΓΚΑΙΡΗ ΔΙΑΓΝΩΣΗ</a:t>
            </a:r>
          </a:p>
          <a:p>
            <a:pPr marL="640080" lvl="1" indent="-274320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ym typeface="Wingdings" pitchFamily="2" charset="2"/>
              </a:rPr>
              <a:t>AZT</a:t>
            </a:r>
            <a:r>
              <a:rPr lang="en-US" dirty="0" smtClean="0">
                <a:sym typeface="Wingdings" pitchFamily="2" charset="2"/>
              </a:rPr>
              <a:t> &amp; </a:t>
            </a:r>
            <a:r>
              <a:rPr lang="en-US" b="1" dirty="0" smtClean="0">
                <a:sym typeface="Wingdings" pitchFamily="2" charset="2"/>
              </a:rPr>
              <a:t>DCC</a:t>
            </a:r>
            <a:r>
              <a:rPr lang="el-GR" dirty="0" smtClean="0">
                <a:sym typeface="Wingdings" pitchFamily="2" charset="2"/>
              </a:rPr>
              <a:t>  παρεμποδίζουν την </a:t>
            </a:r>
            <a:r>
              <a:rPr lang="el-GR" i="1" dirty="0" smtClean="0">
                <a:sym typeface="Wingdings" pitchFamily="2" charset="2"/>
              </a:rPr>
              <a:t>αντίστροφη </a:t>
            </a:r>
            <a:r>
              <a:rPr lang="el-GR" i="1" dirty="0" err="1" smtClean="0">
                <a:sym typeface="Wingdings" pitchFamily="2" charset="2"/>
              </a:rPr>
              <a:t>μεταγραφάση</a:t>
            </a:r>
            <a:endParaRPr lang="el-GR" i="1" dirty="0" smtClean="0">
              <a:sym typeface="Wingdings" pitchFamily="2" charset="2"/>
            </a:endParaRPr>
          </a:p>
          <a:p>
            <a:pPr marL="640080" lvl="1" indent="-274320" eaLnBrk="1" fontAlgn="auto" hangingPunct="1">
              <a:spcAft>
                <a:spcPts val="0"/>
              </a:spcAft>
              <a:defRPr/>
            </a:pPr>
            <a:r>
              <a:rPr lang="el-GR" dirty="0" smtClean="0">
                <a:sym typeface="Wingdings" pitchFamily="2" charset="2"/>
              </a:rPr>
              <a:t>Αντιμετώπιση ευκαιριακών λοιμώξεων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l-GR" dirty="0" smtClean="0">
                <a:sym typeface="Wingdings" pitchFamily="2" charset="2"/>
              </a:rPr>
              <a:t>ΛΥΣΗ: Ενημέρωση &amp; </a:t>
            </a:r>
            <a:r>
              <a:rPr lang="el-GR" b="1" dirty="0" smtClean="0">
                <a:sym typeface="Wingdings" pitchFamily="2" charset="2"/>
              </a:rPr>
              <a:t>προφύλαξη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l-GR" dirty="0" smtClean="0">
                <a:sym typeface="Wingdings" pitchFamily="2" charset="2"/>
              </a:rPr>
              <a:t>Παγκόσμιο κοινωνικό πρόβλημα  πανδημία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l-GR" dirty="0" smtClean="0">
                <a:sym typeface="Wingdings" pitchFamily="2" charset="2"/>
              </a:rPr>
              <a:t>Ερευνητικά προγράμματα</a:t>
            </a:r>
            <a:endParaRPr lang="el-GR" dirty="0"/>
          </a:p>
        </p:txBody>
      </p:sp>
      <p:pic>
        <p:nvPicPr>
          <p:cNvPr id="17412" name="Picture 2" descr="http://t3.gstatic.com/images?q=tbn:ANd9GcTwQU7iLO_3V2b-Mmie4nuKbzf9ETLY3_UoKmAwOlLQDCPvRHY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936625"/>
            <a:ext cx="25431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571472" y="1000108"/>
            <a:ext cx="8001056" cy="470898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el-GR" sz="2000" u="none" dirty="0">
                <a:solidFill>
                  <a:srgbClr val="C00000"/>
                </a:solidFill>
                <a:cs typeface="Times New Roman" pitchFamily="18" charset="0"/>
              </a:rPr>
              <a:t>                      </a:t>
            </a:r>
            <a:r>
              <a:rPr lang="el-GR" sz="2000" dirty="0" smtClean="0">
                <a:solidFill>
                  <a:srgbClr val="C00000"/>
                </a:solidFill>
                <a:cs typeface="Times New Roman" pitchFamily="18" charset="0"/>
              </a:rPr>
              <a:t>ΑΝΤΙΜΕΤΩΠΙΣΗ  </a:t>
            </a:r>
            <a:r>
              <a:rPr lang="el-GR" sz="2000" dirty="0">
                <a:solidFill>
                  <a:srgbClr val="C00000"/>
                </a:solidFill>
                <a:cs typeface="Times New Roman" pitchFamily="18" charset="0"/>
              </a:rPr>
              <a:t>ΑΣΘΕΝΕΙΑΣ  - </a:t>
            </a:r>
            <a:r>
              <a:rPr lang="en-US" sz="2000" dirty="0">
                <a:solidFill>
                  <a:srgbClr val="C00000"/>
                </a:solidFill>
                <a:cs typeface="Times New Roman" pitchFamily="18" charset="0"/>
              </a:rPr>
              <a:t>AIDS</a:t>
            </a:r>
            <a:r>
              <a:rPr lang="el-GR" sz="2000" dirty="0">
                <a:solidFill>
                  <a:srgbClr val="C00000"/>
                </a:solidFill>
                <a:cs typeface="Times New Roman" pitchFamily="18" charset="0"/>
              </a:rPr>
              <a:t> -</a:t>
            </a:r>
            <a:endParaRPr lang="el-GR" sz="2000" u="none" dirty="0">
              <a:solidFill>
                <a:srgbClr val="C00000"/>
              </a:solidFill>
              <a:cs typeface="Times New Roman" pitchFamily="18" charset="0"/>
            </a:endParaRPr>
          </a:p>
          <a:p>
            <a:pPr algn="l"/>
            <a:r>
              <a:rPr lang="el-GR" sz="2000" u="none" dirty="0">
                <a:solidFill>
                  <a:srgbClr val="0070C0"/>
                </a:solidFill>
                <a:cs typeface="Times New Roman" pitchFamily="18" charset="0"/>
              </a:rPr>
              <a:t>1.</a:t>
            </a:r>
            <a:r>
              <a:rPr lang="el-GR" sz="2000" u="none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l-GR" sz="2000" dirty="0">
                <a:solidFill>
                  <a:srgbClr val="C00000"/>
                </a:solidFill>
                <a:cs typeface="Times New Roman" pitchFamily="18" charset="0"/>
              </a:rPr>
              <a:t>Το Ανοσοβιολογικό Σύστημα του Ασθενούς :</a:t>
            </a:r>
            <a:r>
              <a:rPr lang="el-GR" sz="2000" u="none" dirty="0">
                <a:solidFill>
                  <a:srgbClr val="C00000"/>
                </a:solidFill>
                <a:cs typeface="Times New Roman" pitchFamily="18" charset="0"/>
              </a:rPr>
              <a:t>  Αδυνατεί να αντιμετωπίσει την </a:t>
            </a:r>
            <a:r>
              <a:rPr lang="el-GR" sz="2000" u="none" dirty="0" smtClean="0">
                <a:solidFill>
                  <a:srgbClr val="C00000"/>
                </a:solidFill>
                <a:cs typeface="Times New Roman" pitchFamily="18" charset="0"/>
              </a:rPr>
              <a:t>Ασθένεια</a:t>
            </a:r>
            <a:endParaRPr lang="el-GR" sz="2000" u="none" dirty="0">
              <a:solidFill>
                <a:srgbClr val="C00000"/>
              </a:solidFill>
              <a:cs typeface="Times New Roman" pitchFamily="18" charset="0"/>
            </a:endParaRPr>
          </a:p>
          <a:p>
            <a:pPr algn="l"/>
            <a:r>
              <a:rPr lang="el-GR" sz="2000" u="none" dirty="0">
                <a:solidFill>
                  <a:srgbClr val="0070C0"/>
                </a:solidFill>
                <a:cs typeface="Times New Roman" pitchFamily="18" charset="0"/>
              </a:rPr>
              <a:t>2.</a:t>
            </a:r>
            <a:r>
              <a:rPr lang="el-GR" sz="2000" u="none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l-GR" sz="2000" b="1" dirty="0">
                <a:solidFill>
                  <a:srgbClr val="C00000"/>
                </a:solidFill>
                <a:cs typeface="Times New Roman" pitchFamily="18" charset="0"/>
              </a:rPr>
              <a:t>Η Ιατρική </a:t>
            </a:r>
            <a:r>
              <a:rPr lang="el-GR" sz="2000" dirty="0">
                <a:solidFill>
                  <a:srgbClr val="C00000"/>
                </a:solidFill>
                <a:cs typeface="Times New Roman" pitchFamily="18" charset="0"/>
              </a:rPr>
              <a:t>:</a:t>
            </a:r>
            <a:r>
              <a:rPr lang="el-GR" sz="2000" u="none" dirty="0">
                <a:solidFill>
                  <a:srgbClr val="C00000"/>
                </a:solidFill>
                <a:cs typeface="Times New Roman" pitchFamily="18" charset="0"/>
              </a:rPr>
              <a:t> Αδυνατεί να αντιμετωπίσει την Ασθένεια</a:t>
            </a:r>
          </a:p>
          <a:p>
            <a:pPr algn="l"/>
            <a:r>
              <a:rPr lang="el-GR" sz="2000" u="none" dirty="0">
                <a:solidFill>
                  <a:srgbClr val="0070C0"/>
                </a:solidFill>
                <a:cs typeface="Times New Roman" pitchFamily="18" charset="0"/>
              </a:rPr>
              <a:t>3.</a:t>
            </a:r>
            <a:r>
              <a:rPr lang="el-GR" sz="2000" u="none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l-GR" sz="2000" b="1" dirty="0">
                <a:solidFill>
                  <a:srgbClr val="C00000"/>
                </a:solidFill>
                <a:cs typeface="Times New Roman" pitchFamily="18" charset="0"/>
              </a:rPr>
              <a:t>Φάρμακα</a:t>
            </a:r>
            <a:r>
              <a:rPr lang="el-GR" sz="2000" dirty="0">
                <a:solidFill>
                  <a:srgbClr val="C00000"/>
                </a:solidFill>
                <a:cs typeface="Times New Roman" pitchFamily="18" charset="0"/>
              </a:rPr>
              <a:t> :</a:t>
            </a:r>
            <a:r>
              <a:rPr lang="el-GR" sz="2000" u="none" dirty="0">
                <a:solidFill>
                  <a:srgbClr val="C00000"/>
                </a:solidFill>
                <a:cs typeface="Times New Roman" pitchFamily="18" charset="0"/>
              </a:rPr>
              <a:t>  </a:t>
            </a:r>
            <a:r>
              <a:rPr lang="en-US" sz="2000" u="none" dirty="0">
                <a:solidFill>
                  <a:srgbClr val="C00000"/>
                </a:solidFill>
                <a:cs typeface="Times New Roman" pitchFamily="18" charset="0"/>
              </a:rPr>
              <a:t>AZT  ,  DCC  </a:t>
            </a:r>
            <a:r>
              <a:rPr lang="el-GR" sz="2000" u="none" dirty="0">
                <a:solidFill>
                  <a:srgbClr val="C00000"/>
                </a:solidFill>
                <a:cs typeface="Times New Roman" pitchFamily="18" charset="0"/>
              </a:rPr>
              <a:t>(καταστρέφουν την Αντίστροφη </a:t>
            </a:r>
            <a:r>
              <a:rPr lang="el-GR" sz="2000" u="none" dirty="0" err="1" smtClean="0">
                <a:solidFill>
                  <a:srgbClr val="C00000"/>
                </a:solidFill>
                <a:cs typeface="Times New Roman" pitchFamily="18" charset="0"/>
              </a:rPr>
              <a:t>Μεταγραφάση</a:t>
            </a:r>
            <a:r>
              <a:rPr lang="el-GR" sz="2000" u="none" dirty="0" smtClean="0">
                <a:solidFill>
                  <a:srgbClr val="C00000"/>
                </a:solidFill>
                <a:cs typeface="Times New Roman" pitchFamily="18" charset="0"/>
              </a:rPr>
              <a:t>)</a:t>
            </a:r>
            <a:r>
              <a:rPr lang="en-US" sz="2000" u="none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l-GR" sz="2000" u="none" dirty="0" smtClean="0">
                <a:solidFill>
                  <a:srgbClr val="C00000"/>
                </a:solidFill>
                <a:cs typeface="Times New Roman" pitchFamily="18" charset="0"/>
              </a:rPr>
              <a:t>και </a:t>
            </a:r>
            <a:r>
              <a:rPr lang="el-GR" sz="2000" u="none" dirty="0">
                <a:solidFill>
                  <a:srgbClr val="C00000"/>
                </a:solidFill>
                <a:cs typeface="Times New Roman" pitchFamily="18" charset="0"/>
              </a:rPr>
              <a:t>έχουν Σοβαρές Παρενέργειες</a:t>
            </a:r>
          </a:p>
          <a:p>
            <a:pPr algn="l"/>
            <a:r>
              <a:rPr lang="el-GR" sz="2000" u="none" dirty="0">
                <a:solidFill>
                  <a:srgbClr val="0070C0"/>
                </a:solidFill>
                <a:cs typeface="Times New Roman" pitchFamily="18" charset="0"/>
              </a:rPr>
              <a:t>4.</a:t>
            </a:r>
            <a:r>
              <a:rPr lang="el-GR" sz="2000" u="none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l-GR" sz="2000" b="1" dirty="0">
                <a:solidFill>
                  <a:srgbClr val="C00000"/>
                </a:solidFill>
                <a:cs typeface="Times New Roman" pitchFamily="18" charset="0"/>
              </a:rPr>
              <a:t>Εμβόλιο</a:t>
            </a:r>
            <a:r>
              <a:rPr lang="el-GR" sz="2000" dirty="0">
                <a:solidFill>
                  <a:srgbClr val="C00000"/>
                </a:solidFill>
                <a:cs typeface="Times New Roman" pitchFamily="18" charset="0"/>
              </a:rPr>
              <a:t> :</a:t>
            </a:r>
            <a:r>
              <a:rPr lang="el-GR" sz="2000" u="none" dirty="0">
                <a:solidFill>
                  <a:srgbClr val="C00000"/>
                </a:solidFill>
                <a:cs typeface="Times New Roman" pitchFamily="18" charset="0"/>
              </a:rPr>
              <a:t> Σε πειραματικό στάδιο (Δυσκολία λόγω συνεχών Μεταλλάξεων</a:t>
            </a:r>
            <a:r>
              <a:rPr lang="en-US" sz="2000" u="none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l-GR" sz="2000" u="none" dirty="0">
                <a:solidFill>
                  <a:srgbClr val="C00000"/>
                </a:solidFill>
                <a:cs typeface="Times New Roman" pitchFamily="18" charset="0"/>
              </a:rPr>
              <a:t>του Ιού)</a:t>
            </a:r>
          </a:p>
          <a:p>
            <a:pPr algn="l"/>
            <a:r>
              <a:rPr lang="el-GR" sz="2000" u="none" dirty="0">
                <a:solidFill>
                  <a:srgbClr val="0070C0"/>
                </a:solidFill>
                <a:cs typeface="Times New Roman" pitchFamily="18" charset="0"/>
              </a:rPr>
              <a:t>5.</a:t>
            </a:r>
            <a:r>
              <a:rPr lang="el-GR" sz="2000" u="none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l-GR" sz="2000" b="1" dirty="0">
                <a:solidFill>
                  <a:srgbClr val="C00000"/>
                </a:solidFill>
                <a:cs typeface="Times New Roman" pitchFamily="18" charset="0"/>
              </a:rPr>
              <a:t>Μοναδική Προστασία </a:t>
            </a:r>
            <a:r>
              <a:rPr lang="el-GR" sz="2000" dirty="0">
                <a:solidFill>
                  <a:srgbClr val="C00000"/>
                </a:solidFill>
                <a:cs typeface="Times New Roman" pitchFamily="18" charset="0"/>
              </a:rPr>
              <a:t>:</a:t>
            </a:r>
            <a:r>
              <a:rPr lang="el-GR" sz="2000" u="none" dirty="0">
                <a:solidFill>
                  <a:srgbClr val="C00000"/>
                </a:solidFill>
                <a:cs typeface="Times New Roman" pitchFamily="18" charset="0"/>
              </a:rPr>
              <a:t>  Ενημέρωση  και  Προφύλαξη</a:t>
            </a:r>
          </a:p>
          <a:p>
            <a:pPr algn="l"/>
            <a:endParaRPr lang="en-US" sz="2000" u="none" dirty="0">
              <a:solidFill>
                <a:srgbClr val="C00000"/>
              </a:solidFill>
              <a:cs typeface="Times New Roman" pitchFamily="18" charset="0"/>
            </a:endParaRPr>
          </a:p>
          <a:p>
            <a:pPr algn="l"/>
            <a:r>
              <a:rPr lang="el-GR" sz="2000" u="none" dirty="0">
                <a:solidFill>
                  <a:srgbClr val="C00000"/>
                </a:solidFill>
                <a:cs typeface="Times New Roman" pitchFamily="18" charset="0"/>
              </a:rPr>
              <a:t>                                     </a:t>
            </a:r>
            <a:r>
              <a:rPr lang="el-GR" sz="2000" b="1" u="sng" dirty="0">
                <a:solidFill>
                  <a:srgbClr val="C00000"/>
                </a:solidFill>
                <a:cs typeface="Times New Roman" pitchFamily="18" charset="0"/>
              </a:rPr>
              <a:t>ΚΟΙΝΩΝΙΚΟ  ΠΡΟΒΛΗΜΑ</a:t>
            </a:r>
          </a:p>
          <a:p>
            <a:pPr algn="l"/>
            <a:r>
              <a:rPr lang="el-GR" sz="2000" u="none" dirty="0">
                <a:solidFill>
                  <a:srgbClr val="C00000"/>
                </a:solidFill>
                <a:cs typeface="Times New Roman" pitchFamily="18" charset="0"/>
              </a:rPr>
              <a:t> - Μορφή </a:t>
            </a:r>
            <a:r>
              <a:rPr lang="el-GR" sz="2000" u="sng" dirty="0">
                <a:solidFill>
                  <a:srgbClr val="C00000"/>
                </a:solidFill>
                <a:cs typeface="Times New Roman" pitchFamily="18" charset="0"/>
              </a:rPr>
              <a:t>ΠΑΝΔΗΜΙΑΣ</a:t>
            </a:r>
            <a:r>
              <a:rPr lang="el-GR" sz="2000" u="none" dirty="0">
                <a:solidFill>
                  <a:srgbClr val="C00000"/>
                </a:solidFill>
                <a:cs typeface="Times New Roman" pitchFamily="18" charset="0"/>
              </a:rPr>
              <a:t> ειδικά σε ορισμένες περιοχές της Αφρικής</a:t>
            </a:r>
          </a:p>
          <a:p>
            <a:pPr algn="l"/>
            <a:r>
              <a:rPr lang="el-GR" sz="2000" u="none" dirty="0">
                <a:solidFill>
                  <a:srgbClr val="C00000"/>
                </a:solidFill>
                <a:cs typeface="Times New Roman" pitchFamily="18" charset="0"/>
              </a:rPr>
              <a:t> - Διεθνής Κοινότητα , Διεθνείς Οργανισμοί , Οικονομικώς ανεπτυγμένα </a:t>
            </a:r>
            <a:r>
              <a:rPr lang="el-GR" sz="2000" u="none" dirty="0" smtClean="0">
                <a:solidFill>
                  <a:srgbClr val="C00000"/>
                </a:solidFill>
                <a:cs typeface="Times New Roman" pitchFamily="18" charset="0"/>
              </a:rPr>
              <a:t>κράτη</a:t>
            </a:r>
            <a:r>
              <a:rPr lang="en-US" sz="2000" u="none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l-GR" sz="2000" u="none" dirty="0" smtClean="0">
                <a:solidFill>
                  <a:srgbClr val="C00000"/>
                </a:solidFill>
                <a:cs typeface="Times New Roman" pitchFamily="18" charset="0"/>
              </a:rPr>
              <a:t>χρηματοδοτούν </a:t>
            </a:r>
            <a:r>
              <a:rPr lang="el-GR" sz="2000" u="none" dirty="0">
                <a:solidFill>
                  <a:srgbClr val="C00000"/>
                </a:solidFill>
                <a:cs typeface="Times New Roman" pitchFamily="18" charset="0"/>
              </a:rPr>
              <a:t>ερευνητικά προγράμματα για την αντιμετώπιση του </a:t>
            </a:r>
            <a:r>
              <a:rPr lang="en-US" sz="2000" u="none" dirty="0">
                <a:solidFill>
                  <a:srgbClr val="C00000"/>
                </a:solidFill>
                <a:cs typeface="Times New Roman" pitchFamily="18" charset="0"/>
              </a:rPr>
              <a:t>AIDS .</a:t>
            </a:r>
            <a:endParaRPr lang="el-GR" sz="2000" u="none" dirty="0">
              <a:solidFill>
                <a:srgbClr val="C0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/>
              <a:t>1.3.4. Σύνδρομο Επίκτητης Ανοσολογικής Ανεπάρκειας</a:t>
            </a:r>
            <a:r>
              <a:rPr lang="en-US" dirty="0" smtClean="0"/>
              <a:t>(AIDS)</a:t>
            </a:r>
            <a:endParaRPr lang="el-GR" dirty="0"/>
          </a:p>
        </p:txBody>
      </p:sp>
      <p:sp>
        <p:nvSpPr>
          <p:cNvPr id="6147" name="Θέση περιεχομένου 2"/>
          <p:cNvSpPr>
            <a:spLocks noGrp="1"/>
          </p:cNvSpPr>
          <p:nvPr>
            <p:ph idx="1"/>
          </p:nvPr>
        </p:nvSpPr>
        <p:spPr>
          <a:xfrm>
            <a:off x="1042988" y="2324100"/>
            <a:ext cx="7632700" cy="3508375"/>
          </a:xfrm>
        </p:spPr>
        <p:txBody>
          <a:bodyPr/>
          <a:lstStyle/>
          <a:p>
            <a:pPr eaLnBrk="1" hangingPunct="1"/>
            <a:r>
              <a:rPr lang="el-GR" altLang="el-GR" smtClean="0"/>
              <a:t>Εξασθένηση ανοσοβιολογικού συστήματος ανθρώπου: ΣΥΝΗΘΩΣ επίκτητη</a:t>
            </a:r>
          </a:p>
          <a:p>
            <a:pPr eaLnBrk="1" hangingPunct="1"/>
            <a:r>
              <a:rPr lang="en-US" altLang="el-GR" smtClean="0"/>
              <a:t>AIDS (</a:t>
            </a:r>
            <a:r>
              <a:rPr lang="en-US" altLang="el-GR" b="1" smtClean="0"/>
              <a:t>Acquired</a:t>
            </a:r>
            <a:r>
              <a:rPr lang="en-US" altLang="el-GR" smtClean="0"/>
              <a:t> Immune Deficiency </a:t>
            </a:r>
            <a:r>
              <a:rPr lang="en-US" altLang="el-GR" u="sng" smtClean="0"/>
              <a:t>Syndrome</a:t>
            </a:r>
            <a:r>
              <a:rPr lang="en-US" altLang="el-GR" smtClean="0"/>
              <a:t>)</a:t>
            </a:r>
            <a:r>
              <a:rPr lang="el-GR" altLang="el-GR" smtClean="0"/>
              <a:t> </a:t>
            </a:r>
            <a:r>
              <a:rPr lang="el-GR" altLang="el-GR" smtClean="0">
                <a:sym typeface="Wingdings" pitchFamily="2" charset="2"/>
              </a:rPr>
              <a:t> ΑΣΘΕΝΕΙΑ</a:t>
            </a:r>
            <a:endParaRPr lang="en-US" altLang="el-GR" smtClean="0"/>
          </a:p>
          <a:p>
            <a:pPr eaLnBrk="1" hangingPunct="1"/>
            <a:r>
              <a:rPr lang="en-US" altLang="el-GR" smtClean="0"/>
              <a:t>HIV (Human Immunodeficiency </a:t>
            </a:r>
            <a:r>
              <a:rPr lang="en-US" altLang="el-GR" u="sng" smtClean="0"/>
              <a:t>Virus</a:t>
            </a:r>
            <a:r>
              <a:rPr lang="en-US" altLang="el-GR" smtClean="0"/>
              <a:t>)</a:t>
            </a:r>
            <a:r>
              <a:rPr lang="el-GR" altLang="el-GR" smtClean="0"/>
              <a:t> </a:t>
            </a:r>
            <a:r>
              <a:rPr lang="el-GR" altLang="el-GR" smtClean="0">
                <a:sym typeface="Wingdings" pitchFamily="2" charset="2"/>
              </a:rPr>
              <a:t> ΙΟΣ</a:t>
            </a:r>
            <a:endParaRPr lang="en-US" altLang="el-GR" smtClean="0"/>
          </a:p>
          <a:p>
            <a:pPr eaLnBrk="1" hangingPunct="1"/>
            <a:r>
              <a:rPr lang="el-GR" altLang="el-GR" smtClean="0"/>
              <a:t>Επικρατέστερη θεωρία προέλευσης:</a:t>
            </a:r>
          </a:p>
          <a:p>
            <a:pPr lvl="1" eaLnBrk="1" hangingPunct="1"/>
            <a:r>
              <a:rPr lang="el-GR" altLang="el-GR" smtClean="0"/>
              <a:t>Αφρικανικός πίθηκος </a:t>
            </a:r>
            <a:r>
              <a:rPr lang="el-GR" altLang="el-GR" smtClean="0">
                <a:sym typeface="Wingdings" pitchFamily="2" charset="2"/>
              </a:rPr>
              <a:t> μεταλλάξεις  άνθρωπος</a:t>
            </a:r>
            <a:endParaRPr lang="el-GR" altLang="el-GR" smtClean="0"/>
          </a:p>
        </p:txBody>
      </p:sp>
      <p:pic>
        <p:nvPicPr>
          <p:cNvPr id="6148" name="Picture 2" descr="http://t0.gstatic.com/images?q=tbn:ANd9GcT796Ym3RpSTVNPxOotJvOKprjSP6MCv_B9UnxHlUK7T21bdRs1O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0" y="188913"/>
            <a:ext cx="1195388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Τίτλος 1"/>
          <p:cNvSpPr>
            <a:spLocks noGrp="1"/>
          </p:cNvSpPr>
          <p:nvPr>
            <p:ph type="title"/>
          </p:nvPr>
        </p:nvSpPr>
        <p:spPr>
          <a:xfrm>
            <a:off x="1071538" y="714356"/>
            <a:ext cx="7024687" cy="500066"/>
          </a:xfrm>
        </p:spPr>
        <p:txBody>
          <a:bodyPr/>
          <a:lstStyle/>
          <a:p>
            <a:pPr algn="ctr" eaLnBrk="1" hangingPunct="1"/>
            <a:r>
              <a:rPr lang="el-GR" altLang="el-GR" sz="3200" b="1" dirty="0" smtClean="0"/>
              <a:t>Δομή του ιού</a:t>
            </a:r>
          </a:p>
        </p:txBody>
      </p:sp>
      <p:sp>
        <p:nvSpPr>
          <p:cNvPr id="7171" name="Θέση περιεχομένου 2"/>
          <p:cNvSpPr>
            <a:spLocks noGrp="1"/>
          </p:cNvSpPr>
          <p:nvPr>
            <p:ph idx="1"/>
          </p:nvPr>
        </p:nvSpPr>
        <p:spPr>
          <a:xfrm>
            <a:off x="1285852" y="1285860"/>
            <a:ext cx="6777037" cy="2747974"/>
          </a:xfrm>
        </p:spPr>
        <p:txBody>
          <a:bodyPr/>
          <a:lstStyle/>
          <a:p>
            <a:pPr marL="525463" indent="-457200" eaLnBrk="1" hangingPunct="1">
              <a:buFont typeface="Century Gothic" pitchFamily="34" charset="0"/>
              <a:buAutoNum type="arabicPeriod"/>
            </a:pPr>
            <a:r>
              <a:rPr lang="en-US" altLang="el-GR" u="sng" dirty="0" smtClean="0">
                <a:sym typeface="Wingdings" pitchFamily="2" charset="2"/>
              </a:rPr>
              <a:t>RNA</a:t>
            </a:r>
            <a:r>
              <a:rPr lang="en-US" altLang="el-GR" dirty="0" smtClean="0">
                <a:sym typeface="Wingdings" pitchFamily="2" charset="2"/>
              </a:rPr>
              <a:t> (</a:t>
            </a:r>
            <a:r>
              <a:rPr lang="el-GR" altLang="el-GR" dirty="0" err="1" smtClean="0">
                <a:sym typeface="Wingdings" pitchFamily="2" charset="2"/>
              </a:rPr>
              <a:t>ρετροϊός</a:t>
            </a:r>
            <a:r>
              <a:rPr lang="el-GR" altLang="el-GR" dirty="0" smtClean="0">
                <a:sym typeface="Wingdings" pitchFamily="2" charset="2"/>
              </a:rPr>
              <a:t>)  γενετικό υλικό</a:t>
            </a:r>
          </a:p>
          <a:p>
            <a:pPr marL="525463" indent="-457200" eaLnBrk="1" hangingPunct="1">
              <a:buFont typeface="Century Gothic" pitchFamily="34" charset="0"/>
              <a:buAutoNum type="arabicPeriod"/>
            </a:pPr>
            <a:r>
              <a:rPr lang="el-GR" altLang="el-GR" u="sng" dirty="0" smtClean="0">
                <a:sym typeface="Wingdings" pitchFamily="2" charset="2"/>
              </a:rPr>
              <a:t>Αντίστροφη </a:t>
            </a:r>
            <a:r>
              <a:rPr lang="el-GR" altLang="el-GR" u="sng" dirty="0" err="1" smtClean="0">
                <a:sym typeface="Wingdings" pitchFamily="2" charset="2"/>
              </a:rPr>
              <a:t>μεταγραφάση</a:t>
            </a:r>
            <a:r>
              <a:rPr lang="el-GR" altLang="el-GR" u="sng" dirty="0" smtClean="0">
                <a:sym typeface="Wingdings" pitchFamily="2" charset="2"/>
              </a:rPr>
              <a:t> </a:t>
            </a:r>
            <a:r>
              <a:rPr lang="el-GR" altLang="el-GR" dirty="0" smtClean="0">
                <a:sym typeface="Wingdings" pitchFamily="2" charset="2"/>
              </a:rPr>
              <a:t> ένζυμο για </a:t>
            </a:r>
            <a:r>
              <a:rPr lang="en-US" altLang="el-GR" dirty="0" smtClean="0">
                <a:sym typeface="Wingdings" pitchFamily="2" charset="2"/>
              </a:rPr>
              <a:t>DNA</a:t>
            </a:r>
            <a:r>
              <a:rPr lang="el-GR" altLang="el-GR" dirty="0" smtClean="0">
                <a:sym typeface="Wingdings" pitchFamily="2" charset="2"/>
              </a:rPr>
              <a:t> από </a:t>
            </a:r>
            <a:r>
              <a:rPr lang="en-US" altLang="el-GR" dirty="0" smtClean="0">
                <a:sym typeface="Wingdings" pitchFamily="2" charset="2"/>
              </a:rPr>
              <a:t>RNA</a:t>
            </a:r>
            <a:endParaRPr lang="el-GR" altLang="el-GR" dirty="0" smtClean="0">
              <a:sym typeface="Wingdings" pitchFamily="2" charset="2"/>
            </a:endParaRPr>
          </a:p>
          <a:p>
            <a:pPr marL="525463" indent="-457200" eaLnBrk="1" hangingPunct="1">
              <a:buFont typeface="Century Gothic" pitchFamily="34" charset="0"/>
              <a:buAutoNum type="arabicPeriod"/>
            </a:pPr>
            <a:r>
              <a:rPr lang="el-GR" altLang="el-GR" u="sng" dirty="0" smtClean="0">
                <a:sym typeface="Wingdings" pitchFamily="2" charset="2"/>
              </a:rPr>
              <a:t>Ένζυμα</a:t>
            </a:r>
          </a:p>
          <a:p>
            <a:pPr marL="525463" indent="-457200" eaLnBrk="1" hangingPunct="1">
              <a:buFont typeface="Century Gothic" pitchFamily="34" charset="0"/>
              <a:buAutoNum type="arabicPeriod"/>
            </a:pPr>
            <a:r>
              <a:rPr lang="el-GR" altLang="el-GR" u="sng" dirty="0" err="1" smtClean="0">
                <a:sym typeface="Wingdings" pitchFamily="2" charset="2"/>
              </a:rPr>
              <a:t>Καψίδιο</a:t>
            </a:r>
            <a:r>
              <a:rPr lang="el-GR" altLang="el-GR" dirty="0" smtClean="0">
                <a:sym typeface="Wingdings" pitchFamily="2" charset="2"/>
              </a:rPr>
              <a:t>  πρωτεΐνες</a:t>
            </a:r>
          </a:p>
          <a:p>
            <a:pPr marL="525463" indent="-457200" eaLnBrk="1" hangingPunct="1">
              <a:buFont typeface="Century Gothic" pitchFamily="34" charset="0"/>
              <a:buAutoNum type="arabicPeriod"/>
            </a:pPr>
            <a:r>
              <a:rPr lang="el-GR" altLang="el-GR" u="sng" dirty="0" smtClean="0">
                <a:sym typeface="Wingdings" pitchFamily="2" charset="2"/>
              </a:rPr>
              <a:t>Έλυτρο</a:t>
            </a:r>
            <a:r>
              <a:rPr lang="el-GR" altLang="el-GR" dirty="0" smtClean="0">
                <a:sym typeface="Wingdings" pitchFamily="2" charset="2"/>
              </a:rPr>
              <a:t>  </a:t>
            </a:r>
            <a:r>
              <a:rPr lang="el-GR" altLang="el-GR" dirty="0" err="1" smtClean="0">
                <a:sym typeface="Wingdings" pitchFamily="2" charset="2"/>
              </a:rPr>
              <a:t>λιποπρωτεΐνες</a:t>
            </a:r>
            <a:endParaRPr lang="el-GR" altLang="el-GR" dirty="0" smtClean="0"/>
          </a:p>
        </p:txBody>
      </p:sp>
      <p:pic>
        <p:nvPicPr>
          <p:cNvPr id="7172" name="Picture 2" descr="http://t0.gstatic.com/images?q=tbn:ANd9GcSiKk44AAKuicxIs21sV_kolrQJ9SYtCCUsqqExfijP4L9Gdo_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827" y="4000504"/>
            <a:ext cx="4786346" cy="2500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Ιός</a:t>
            </a:r>
          </a:p>
        </p:txBody>
      </p:sp>
      <p:sp>
        <p:nvSpPr>
          <p:cNvPr id="8195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Προσβάλλει:</a:t>
            </a:r>
          </a:p>
          <a:p>
            <a:pPr marL="822325" lvl="1" indent="-457200" eaLnBrk="1" hangingPunct="1">
              <a:buFont typeface="Century Gothic" pitchFamily="34" charset="0"/>
              <a:buAutoNum type="arabicPeriod"/>
            </a:pPr>
            <a:r>
              <a:rPr lang="el-GR" altLang="el-GR" smtClean="0"/>
              <a:t>Βοηθητικά Τ-λεμφοκύτταρα (ΚΥΡΙΩΣ)</a:t>
            </a:r>
          </a:p>
          <a:p>
            <a:pPr marL="822325" lvl="1" indent="-457200" eaLnBrk="1" hangingPunct="1">
              <a:buFont typeface="Century Gothic" pitchFamily="34" charset="0"/>
              <a:buAutoNum type="arabicPeriod"/>
            </a:pPr>
            <a:r>
              <a:rPr lang="el-GR" altLang="el-GR" smtClean="0"/>
              <a:t>Κυτταροτοξικά Τ-λεμφοκύτταρα</a:t>
            </a:r>
          </a:p>
          <a:p>
            <a:pPr marL="822325" lvl="1" indent="-457200" eaLnBrk="1" hangingPunct="1">
              <a:buFont typeface="Century Gothic" pitchFamily="34" charset="0"/>
              <a:buAutoNum type="arabicPeriod"/>
            </a:pPr>
            <a:r>
              <a:rPr lang="el-GR" altLang="el-GR" smtClean="0"/>
              <a:t>Νευρικά κύτταρα</a:t>
            </a:r>
          </a:p>
          <a:p>
            <a:pPr eaLnBrk="1" hangingPunct="1"/>
            <a:r>
              <a:rPr lang="el-GR" altLang="el-GR" smtClean="0"/>
              <a:t>Κύτταρα-στόχοι διαθέτουν τους κατάλληλους </a:t>
            </a:r>
            <a:r>
              <a:rPr lang="el-GR" altLang="el-GR" b="1" i="1" smtClean="0"/>
              <a:t>υποδοχείς</a:t>
            </a:r>
            <a:r>
              <a:rPr lang="el-GR" altLang="el-GR" smtClean="0"/>
              <a:t> στους οποίους προσδένεται ο ιός</a:t>
            </a:r>
          </a:p>
        </p:txBody>
      </p:sp>
      <p:pic>
        <p:nvPicPr>
          <p:cNvPr id="8196" name="Picture 2" descr="http://t2.gstatic.com/images?q=tbn:ANd9GcQRoANk91ZLueRxHbKmiHlO-wiNz8dEvLTBt9hJWm6g4xn9ZXQ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836613"/>
            <a:ext cx="250507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Μετάδοση της ασθένειας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l-GR" dirty="0" smtClean="0"/>
              <a:t>Ιός </a:t>
            </a:r>
            <a:r>
              <a:rPr lang="el-GR" dirty="0" smtClean="0">
                <a:sym typeface="Wingdings" pitchFamily="2" charset="2"/>
              </a:rPr>
              <a:t> ΥΓΡΑ του σώματος</a:t>
            </a:r>
          </a:p>
          <a:p>
            <a:pPr marL="640080" lvl="1" indent="-274320" eaLnBrk="1" fontAlgn="auto" hangingPunct="1">
              <a:spcAft>
                <a:spcPts val="0"/>
              </a:spcAft>
              <a:defRPr/>
            </a:pPr>
            <a:r>
              <a:rPr lang="el-GR" dirty="0" smtClean="0">
                <a:sym typeface="Wingdings" pitchFamily="2" charset="2"/>
              </a:rPr>
              <a:t>Αίμα</a:t>
            </a:r>
          </a:p>
          <a:p>
            <a:pPr marL="640080" lvl="1" indent="-274320" eaLnBrk="1" fontAlgn="auto" hangingPunct="1">
              <a:spcAft>
                <a:spcPts val="0"/>
              </a:spcAft>
              <a:defRPr/>
            </a:pPr>
            <a:r>
              <a:rPr lang="el-GR" dirty="0" smtClean="0">
                <a:sym typeface="Wingdings" pitchFamily="2" charset="2"/>
              </a:rPr>
              <a:t>Σπέρμα</a:t>
            </a:r>
          </a:p>
          <a:p>
            <a:pPr marL="640080" lvl="1" indent="-274320" eaLnBrk="1" fontAlgn="auto" hangingPunct="1">
              <a:spcAft>
                <a:spcPts val="0"/>
              </a:spcAft>
              <a:defRPr/>
            </a:pPr>
            <a:r>
              <a:rPr lang="el-GR" dirty="0" smtClean="0">
                <a:sym typeface="Wingdings" pitchFamily="2" charset="2"/>
              </a:rPr>
              <a:t>Κολπικές εκκρίσεις</a:t>
            </a:r>
          </a:p>
          <a:p>
            <a:pPr marL="640080" lvl="1" indent="-274320" eaLnBrk="1" fontAlgn="auto" hangingPunct="1">
              <a:spcAft>
                <a:spcPts val="0"/>
              </a:spcAft>
              <a:defRPr/>
            </a:pPr>
            <a:r>
              <a:rPr lang="el-GR" dirty="0" smtClean="0">
                <a:sym typeface="Wingdings" pitchFamily="2" charset="2"/>
              </a:rPr>
              <a:t>Σάλιο</a:t>
            </a:r>
          </a:p>
          <a:p>
            <a:pPr marL="640080" lvl="1" indent="-274320" eaLnBrk="1" fontAlgn="auto" hangingPunct="1">
              <a:spcAft>
                <a:spcPts val="0"/>
              </a:spcAft>
              <a:defRPr/>
            </a:pPr>
            <a:r>
              <a:rPr lang="el-GR" dirty="0" smtClean="0">
                <a:sym typeface="Wingdings" pitchFamily="2" charset="2"/>
              </a:rPr>
              <a:t>Δάκρυα</a:t>
            </a:r>
          </a:p>
          <a:p>
            <a:pPr marL="640080" lvl="1" indent="-274320" eaLnBrk="1" fontAlgn="auto" hangingPunct="1">
              <a:spcAft>
                <a:spcPts val="0"/>
              </a:spcAft>
              <a:defRPr/>
            </a:pPr>
            <a:r>
              <a:rPr lang="el-GR" dirty="0" smtClean="0">
                <a:sym typeface="Wingdings" pitchFamily="2" charset="2"/>
              </a:rPr>
              <a:t>Ιδρώτας</a:t>
            </a:r>
          </a:p>
          <a:p>
            <a:pPr marL="640080" lvl="1" indent="-274320" eaLnBrk="1" fontAlgn="auto" hangingPunct="1">
              <a:spcAft>
                <a:spcPts val="0"/>
              </a:spcAft>
              <a:defRPr/>
            </a:pPr>
            <a:r>
              <a:rPr lang="el-GR" dirty="0" smtClean="0">
                <a:sym typeface="Wingdings" pitchFamily="2" charset="2"/>
              </a:rPr>
              <a:t>Μητρικό γάλα</a:t>
            </a:r>
          </a:p>
          <a:p>
            <a:pPr marL="640080" lvl="1" indent="-274320" eaLnBrk="1" fontAlgn="auto" hangingPunct="1">
              <a:spcAft>
                <a:spcPts val="0"/>
              </a:spcAft>
              <a:defRPr/>
            </a:pPr>
            <a:r>
              <a:rPr lang="el-GR" dirty="0" smtClean="0">
                <a:sym typeface="Wingdings" pitchFamily="2" charset="2"/>
              </a:rPr>
              <a:t>Εγκεφαλονωτιαίο υγρό</a:t>
            </a:r>
            <a:endParaRPr lang="el-GR" dirty="0"/>
          </a:p>
        </p:txBody>
      </p:sp>
      <p:sp>
        <p:nvSpPr>
          <p:cNvPr id="4" name="Στρογγυλεμένο ορθογώνιο 3"/>
          <p:cNvSpPr/>
          <p:nvPr/>
        </p:nvSpPr>
        <p:spPr>
          <a:xfrm>
            <a:off x="1403350" y="2708275"/>
            <a:ext cx="2881313" cy="11525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cxnSp>
        <p:nvCxnSpPr>
          <p:cNvPr id="8" name="Ευθεία γραμμή σύνδεσης 7"/>
          <p:cNvCxnSpPr/>
          <p:nvPr/>
        </p:nvCxnSpPr>
        <p:spPr>
          <a:xfrm>
            <a:off x="1403350" y="3860800"/>
            <a:ext cx="3240088" cy="1800225"/>
          </a:xfrm>
          <a:prstGeom prst="line">
            <a:avLst/>
          </a:prstGeom>
          <a:ln w="762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Ευθεία γραμμή σύνδεσης 9"/>
          <p:cNvCxnSpPr/>
          <p:nvPr/>
        </p:nvCxnSpPr>
        <p:spPr>
          <a:xfrm flipH="1">
            <a:off x="1476375" y="3860800"/>
            <a:ext cx="2808288" cy="1800225"/>
          </a:xfrm>
          <a:prstGeom prst="line">
            <a:avLst/>
          </a:prstGeom>
          <a:ln w="762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Δεξιό άγκιστρο 10"/>
          <p:cNvSpPr/>
          <p:nvPr/>
        </p:nvSpPr>
        <p:spPr>
          <a:xfrm>
            <a:off x="4500563" y="2708275"/>
            <a:ext cx="287337" cy="115252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12" name="Δεξιό άγκιστρο 11"/>
          <p:cNvSpPr/>
          <p:nvPr/>
        </p:nvSpPr>
        <p:spPr>
          <a:xfrm>
            <a:off x="4859338" y="3860800"/>
            <a:ext cx="649287" cy="172878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9225" name="TextBox 12"/>
          <p:cNvSpPr txBox="1">
            <a:spLocks noChangeArrowheads="1"/>
          </p:cNvSpPr>
          <p:nvPr/>
        </p:nvSpPr>
        <p:spPr bwMode="auto">
          <a:xfrm>
            <a:off x="4859338" y="2962275"/>
            <a:ext cx="37449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800" u="sng">
                <a:solidFill>
                  <a:schemeClr val="tx1"/>
                </a:solidFill>
              </a:rPr>
              <a:t>Μεγάλες συγκεντρώσεις </a:t>
            </a:r>
            <a:r>
              <a:rPr lang="el-GR" altLang="el-GR" sz="1800">
                <a:solidFill>
                  <a:schemeClr val="tx1"/>
                </a:solidFill>
                <a:sym typeface="Wingdings" pitchFamily="2" charset="2"/>
              </a:rPr>
              <a:t> αποδεδειγμένη ΜΕΤΑΔΟΣΗ</a:t>
            </a:r>
            <a:endParaRPr lang="el-GR" altLang="el-GR" sz="1800">
              <a:solidFill>
                <a:schemeClr val="tx1"/>
              </a:solidFill>
            </a:endParaRPr>
          </a:p>
        </p:txBody>
      </p:sp>
      <p:sp>
        <p:nvSpPr>
          <p:cNvPr id="9226" name="TextBox 13"/>
          <p:cNvSpPr txBox="1">
            <a:spLocks noChangeArrowheads="1"/>
          </p:cNvSpPr>
          <p:nvPr/>
        </p:nvSpPr>
        <p:spPr bwMode="auto">
          <a:xfrm>
            <a:off x="5507038" y="4264025"/>
            <a:ext cx="3097212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800" u="sng">
                <a:solidFill>
                  <a:schemeClr val="tx1"/>
                </a:solidFill>
              </a:rPr>
              <a:t>Μικρές συγκεντρώσεις </a:t>
            </a:r>
            <a:r>
              <a:rPr lang="el-GR" altLang="el-GR" sz="1800">
                <a:solidFill>
                  <a:schemeClr val="tx1"/>
                </a:solidFill>
                <a:sym typeface="Wingdings" pitchFamily="2" charset="2"/>
              </a:rPr>
              <a:t> ΜΗ αποδεδειγμένη μετάδοση</a:t>
            </a:r>
            <a:endParaRPr lang="el-GR" altLang="el-GR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11" grpId="0" animBg="1"/>
      <p:bldP spid="12" grpId="0" animBg="1"/>
      <p:bldP spid="9225" grpId="0"/>
      <p:bldP spid="92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Μετάδοση της ασθένειας</a:t>
            </a:r>
          </a:p>
        </p:txBody>
      </p:sp>
      <p:sp>
        <p:nvSpPr>
          <p:cNvPr id="11267" name="Θέση κειμένου 2"/>
          <p:cNvSpPr>
            <a:spLocks noGrp="1"/>
          </p:cNvSpPr>
          <p:nvPr>
            <p:ph type="body" idx="1"/>
          </p:nvPr>
        </p:nvSpPr>
        <p:spPr>
          <a:xfrm>
            <a:off x="1412875" y="2316163"/>
            <a:ext cx="3055938" cy="639762"/>
          </a:xfrm>
        </p:spPr>
        <p:txBody>
          <a:bodyPr/>
          <a:lstStyle/>
          <a:p>
            <a:pPr eaLnBrk="1" hangingPunct="1"/>
            <a:r>
              <a:rPr lang="el-GR" altLang="el-GR" smtClean="0"/>
              <a:t>ΜΕΤΑΔΙΔΕΤΑΙ</a:t>
            </a:r>
          </a:p>
        </p:txBody>
      </p:sp>
      <p:sp>
        <p:nvSpPr>
          <p:cNvPr id="1024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1041400" y="2974975"/>
            <a:ext cx="3419475" cy="2835275"/>
          </a:xfrm>
        </p:spPr>
        <p:txBody>
          <a:bodyPr/>
          <a:lstStyle/>
          <a:p>
            <a:pPr eaLnBrk="1" hangingPunct="1"/>
            <a:r>
              <a:rPr lang="el-GR" altLang="el-GR" smtClean="0"/>
              <a:t>Μεταγγίσεις</a:t>
            </a:r>
          </a:p>
          <a:p>
            <a:pPr eaLnBrk="1" hangingPunct="1"/>
            <a:r>
              <a:rPr lang="el-GR" altLang="el-GR" smtClean="0"/>
              <a:t>Κοινή χρήση σύριγγας</a:t>
            </a:r>
          </a:p>
          <a:p>
            <a:pPr eaLnBrk="1" hangingPunct="1"/>
            <a:r>
              <a:rPr lang="el-GR" altLang="el-GR" smtClean="0"/>
              <a:t>Τοκετός (ΠΙΘΑΝΟ)</a:t>
            </a:r>
          </a:p>
          <a:p>
            <a:pPr eaLnBrk="1" hangingPunct="1"/>
            <a:r>
              <a:rPr lang="el-GR" altLang="el-GR" smtClean="0"/>
              <a:t>Σεξουαλική επαφή</a:t>
            </a:r>
          </a:p>
        </p:txBody>
      </p:sp>
      <p:sp>
        <p:nvSpPr>
          <p:cNvPr id="11269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5011738" y="2316163"/>
            <a:ext cx="3055937" cy="639762"/>
          </a:xfrm>
        </p:spPr>
        <p:txBody>
          <a:bodyPr/>
          <a:lstStyle/>
          <a:p>
            <a:pPr eaLnBrk="1" hangingPunct="1"/>
            <a:r>
              <a:rPr lang="el-GR" altLang="el-GR" smtClean="0"/>
              <a:t>ΔΕ ΜΕΤΑΔΙΔΕΤΑΙ</a:t>
            </a:r>
          </a:p>
        </p:txBody>
      </p:sp>
      <p:sp>
        <p:nvSpPr>
          <p:cNvPr id="1024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974975"/>
            <a:ext cx="3419475" cy="2835275"/>
          </a:xfrm>
        </p:spPr>
        <p:txBody>
          <a:bodyPr/>
          <a:lstStyle/>
          <a:p>
            <a:pPr eaLnBrk="1" hangingPunct="1"/>
            <a:r>
              <a:rPr lang="el-GR" altLang="el-GR" smtClean="0"/>
              <a:t>Έντομα</a:t>
            </a:r>
          </a:p>
          <a:p>
            <a:pPr eaLnBrk="1" hangingPunct="1"/>
            <a:r>
              <a:rPr lang="el-GR" altLang="el-GR" smtClean="0"/>
              <a:t>Ασπασμοί</a:t>
            </a:r>
          </a:p>
          <a:p>
            <a:pPr eaLnBrk="1" hangingPunct="1"/>
            <a:r>
              <a:rPr lang="el-GR" altLang="el-GR" smtClean="0"/>
              <a:t>Σάλιο</a:t>
            </a:r>
          </a:p>
          <a:p>
            <a:pPr eaLnBrk="1" hangingPunct="1"/>
            <a:r>
              <a:rPr lang="el-GR" altLang="el-GR" smtClean="0"/>
              <a:t>Χειραψία</a:t>
            </a:r>
          </a:p>
          <a:p>
            <a:pPr eaLnBrk="1" hangingPunct="1"/>
            <a:r>
              <a:rPr lang="el-GR" altLang="el-GR" smtClean="0"/>
              <a:t>Κοινή χρήση σκευών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2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build="p"/>
      <p:bldP spid="1024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Μετάδοση της ασθένειας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l-GR" dirty="0" smtClean="0"/>
              <a:t>ΠΡΟΣΟΧΗ!!!</a:t>
            </a:r>
          </a:p>
          <a:p>
            <a:pPr marL="52578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l-GR" dirty="0" smtClean="0"/>
              <a:t>Έλεγχος αίματος για μεταγγίσεις</a:t>
            </a:r>
          </a:p>
          <a:p>
            <a:pPr marL="52578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l-GR" dirty="0" smtClean="0"/>
              <a:t>Χρησιμοποίηση συριγγών μία φορά</a:t>
            </a:r>
          </a:p>
          <a:p>
            <a:pPr marL="52578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l-GR" dirty="0" smtClean="0"/>
              <a:t>Πλήρης αποστείρωση χειρουργικών &amp; οδοντιατρικών εργαλείων</a:t>
            </a:r>
          </a:p>
          <a:p>
            <a:pPr marL="52578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l-GR" dirty="0" smtClean="0"/>
              <a:t>Χρήση προφυλακτικού κατά τη σεξουαλική επαφή</a:t>
            </a:r>
          </a:p>
          <a:p>
            <a:pPr marL="640080" lvl="1" indent="-274320" eaLnBrk="1" fontAlgn="auto" hangingPunct="1">
              <a:spcAft>
                <a:spcPts val="0"/>
              </a:spcAft>
              <a:defRPr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Διάγνωση της ασθένειας</a:t>
            </a:r>
          </a:p>
        </p:txBody>
      </p:sp>
      <p:sp>
        <p:nvSpPr>
          <p:cNvPr id="12291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ΕΙΔΙΚΕΣ εξετάσεις </a:t>
            </a:r>
            <a:r>
              <a:rPr lang="el-GR" altLang="el-GR" smtClean="0">
                <a:sym typeface="Wingdings" pitchFamily="2" charset="2"/>
              </a:rPr>
              <a:t> α</a:t>
            </a:r>
            <a:r>
              <a:rPr lang="el-GR" altLang="el-GR" smtClean="0"/>
              <a:t>νίχνευση:</a:t>
            </a:r>
          </a:p>
          <a:p>
            <a:pPr marL="822325" lvl="1" indent="-457200" eaLnBrk="1" hangingPunct="1">
              <a:buFont typeface="Century Gothic" pitchFamily="34" charset="0"/>
              <a:buAutoNum type="arabicPeriod"/>
            </a:pPr>
            <a:r>
              <a:rPr lang="el-GR" altLang="el-GR" b="1" smtClean="0"/>
              <a:t>αντισωμάτων</a:t>
            </a:r>
            <a:r>
              <a:rPr lang="el-GR" altLang="el-GR" smtClean="0"/>
              <a:t> κατά του ιού (από τον οργανισμό) </a:t>
            </a:r>
            <a:r>
              <a:rPr lang="el-GR" altLang="el-GR" smtClean="0">
                <a:sym typeface="Wingdings" pitchFamily="2" charset="2"/>
              </a:rPr>
              <a:t>[ΔΕΝ καταπολεμάται: συνύπαρξη αντισωμάτων – ιού]</a:t>
            </a:r>
            <a:endParaRPr lang="el-GR" altLang="el-GR" smtClean="0"/>
          </a:p>
          <a:p>
            <a:pPr marL="822325" lvl="1" indent="-457200" eaLnBrk="1" hangingPunct="1">
              <a:buFont typeface="Century Gothic" pitchFamily="34" charset="0"/>
              <a:buAutoNum type="arabicPeriod"/>
            </a:pPr>
            <a:r>
              <a:rPr lang="en-US" altLang="el-GR" b="1" smtClean="0"/>
              <a:t>RNA</a:t>
            </a:r>
            <a:r>
              <a:rPr lang="en-US" altLang="el-GR" smtClean="0"/>
              <a:t> </a:t>
            </a:r>
            <a:r>
              <a:rPr lang="el-GR" altLang="el-GR" smtClean="0"/>
              <a:t>του ιού</a:t>
            </a:r>
          </a:p>
          <a:p>
            <a:pPr eaLnBrk="1" hangingPunct="1"/>
            <a:endParaRPr lang="el-GR" altLang="el-GR" smtClean="0"/>
          </a:p>
        </p:txBody>
      </p:sp>
      <p:pic>
        <p:nvPicPr>
          <p:cNvPr id="13316" name="Picture 2" descr="http://t1.gstatic.com/images?q=tbn:ANd9GcRKWQkl3EBrVtF_bT89vPayli4b6snQHUn3_ErK4IORQ64QwNrs7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5" y="4267200"/>
            <a:ext cx="283845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/>
              <a:t>Περιγραφή των σταδίων της ασθένειας</a:t>
            </a:r>
            <a:endParaRPr lang="el-GR" dirty="0"/>
          </a:p>
        </p:txBody>
      </p:sp>
      <p:sp>
        <p:nvSpPr>
          <p:cNvPr id="13315" name="Θέση περιεχομένου 2"/>
          <p:cNvSpPr>
            <a:spLocks noGrp="1"/>
          </p:cNvSpPr>
          <p:nvPr>
            <p:ph idx="1"/>
          </p:nvPr>
        </p:nvSpPr>
        <p:spPr>
          <a:xfrm>
            <a:off x="468313" y="2324100"/>
            <a:ext cx="8280400" cy="4200525"/>
          </a:xfrm>
        </p:spPr>
        <p:txBody>
          <a:bodyPr/>
          <a:lstStyle/>
          <a:p>
            <a:pPr marL="525463" indent="-457200" eaLnBrk="1" hangingPunct="1">
              <a:buFont typeface="Century Gothic" pitchFamily="34" charset="0"/>
              <a:buAutoNum type="arabicPeriod"/>
            </a:pPr>
            <a:r>
              <a:rPr lang="el-GR" altLang="el-GR" b="1" smtClean="0"/>
              <a:t>Είσοδος</a:t>
            </a:r>
            <a:r>
              <a:rPr lang="el-GR" altLang="el-GR" smtClean="0"/>
              <a:t> του </a:t>
            </a:r>
            <a:r>
              <a:rPr lang="en-US" altLang="el-GR" smtClean="0"/>
              <a:t>HIV</a:t>
            </a:r>
            <a:r>
              <a:rPr lang="el-GR" altLang="el-GR" smtClean="0"/>
              <a:t> στον οργανισμό</a:t>
            </a:r>
          </a:p>
          <a:p>
            <a:pPr marL="525463" indent="-457200" eaLnBrk="1" hangingPunct="1">
              <a:buFont typeface="Century Gothic" pitchFamily="34" charset="0"/>
              <a:buAutoNum type="arabicPeriod"/>
            </a:pPr>
            <a:r>
              <a:rPr lang="el-GR" altLang="el-GR" smtClean="0"/>
              <a:t>Σύνδεση με ειδικούς </a:t>
            </a:r>
            <a:r>
              <a:rPr lang="el-GR" altLang="el-GR" b="1" smtClean="0"/>
              <a:t>υποδοχείς</a:t>
            </a:r>
            <a:r>
              <a:rPr lang="el-GR" altLang="el-GR" smtClean="0"/>
              <a:t> στην πλασματική μεμβράνη των Τ-λεμφοκυττάρων</a:t>
            </a:r>
          </a:p>
          <a:p>
            <a:pPr marL="525463" indent="-457200" eaLnBrk="1" hangingPunct="1">
              <a:buFont typeface="Century Gothic" pitchFamily="34" charset="0"/>
              <a:buAutoNum type="arabicPeriod"/>
            </a:pPr>
            <a:r>
              <a:rPr lang="el-GR" altLang="el-GR" smtClean="0"/>
              <a:t>Το γενετικό υλικό του ιού </a:t>
            </a:r>
            <a:r>
              <a:rPr lang="el-GR" altLang="el-GR" b="1" smtClean="0"/>
              <a:t>εισέρχεται</a:t>
            </a:r>
            <a:r>
              <a:rPr lang="el-GR" altLang="el-GR" smtClean="0"/>
              <a:t> μέσα στο κύτταρο (με τα ένζυμα)</a:t>
            </a:r>
          </a:p>
          <a:p>
            <a:pPr marL="525463" indent="-457200" eaLnBrk="1" hangingPunct="1">
              <a:buFont typeface="Century Gothic" pitchFamily="34" charset="0"/>
              <a:buAutoNum type="arabicPeriod"/>
            </a:pPr>
            <a:r>
              <a:rPr lang="el-GR" altLang="el-GR" smtClean="0"/>
              <a:t>Το </a:t>
            </a:r>
            <a:r>
              <a:rPr lang="en-US" altLang="el-GR" smtClean="0"/>
              <a:t>RNA</a:t>
            </a:r>
            <a:r>
              <a:rPr lang="el-GR" altLang="el-GR" smtClean="0"/>
              <a:t> του ιού χρησιμοποιείται σαν καλούπι για να συνθέσει η αντίστροφη μεταγραφάση </a:t>
            </a:r>
            <a:r>
              <a:rPr lang="el-GR" altLang="el-GR" b="1" smtClean="0"/>
              <a:t>έναν κλώνο </a:t>
            </a:r>
            <a:r>
              <a:rPr lang="en-US" altLang="el-GR" b="1" smtClean="0"/>
              <a:t>DNA</a:t>
            </a:r>
          </a:p>
          <a:p>
            <a:pPr marL="525463" indent="-457200" eaLnBrk="1" hangingPunct="1">
              <a:buFont typeface="Century Gothic" pitchFamily="34" charset="0"/>
              <a:buAutoNum type="arabicPeriod"/>
            </a:pPr>
            <a:r>
              <a:rPr lang="el-GR" altLang="el-GR" smtClean="0"/>
              <a:t>Συντίθεται και ο 2</a:t>
            </a:r>
            <a:r>
              <a:rPr lang="el-GR" altLang="el-GR" baseline="30000" smtClean="0"/>
              <a:t>ος</a:t>
            </a:r>
            <a:r>
              <a:rPr lang="el-GR" altLang="el-GR" smtClean="0"/>
              <a:t> κλώνος </a:t>
            </a:r>
            <a:r>
              <a:rPr lang="en-US" altLang="el-GR" smtClean="0"/>
              <a:t>DNA </a:t>
            </a:r>
            <a:r>
              <a:rPr lang="el-GR" altLang="el-GR" smtClean="0"/>
              <a:t>μονόκλωνο</a:t>
            </a:r>
            <a:r>
              <a:rPr lang="en-US" altLang="el-GR" smtClean="0"/>
              <a:t> </a:t>
            </a:r>
            <a:r>
              <a:rPr lang="el-GR" altLang="el-GR" smtClean="0">
                <a:sym typeface="Wingdings" pitchFamily="2" charset="2"/>
              </a:rPr>
              <a:t></a:t>
            </a:r>
            <a:r>
              <a:rPr lang="en-US" altLang="el-GR" smtClean="0">
                <a:sym typeface="Wingdings" pitchFamily="2" charset="2"/>
              </a:rPr>
              <a:t> </a:t>
            </a:r>
            <a:r>
              <a:rPr lang="el-GR" altLang="el-GR" b="1" smtClean="0">
                <a:sym typeface="Wingdings" pitchFamily="2" charset="2"/>
              </a:rPr>
              <a:t>δίκλωνο</a:t>
            </a:r>
            <a:r>
              <a:rPr lang="el-GR" altLang="el-GR" smtClean="0">
                <a:sym typeface="Wingdings" pitchFamily="2" charset="2"/>
              </a:rPr>
              <a:t>)</a:t>
            </a:r>
          </a:p>
          <a:p>
            <a:pPr marL="525463" indent="-457200" eaLnBrk="1" hangingPunct="1">
              <a:buFont typeface="Century Gothic" pitchFamily="34" charset="0"/>
              <a:buAutoNum type="arabicPeriod"/>
            </a:pPr>
            <a:endParaRPr lang="el-GR" altLang="el-GR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929</TotalTime>
  <Words>523</Words>
  <Application>Microsoft Office PowerPoint</Application>
  <PresentationFormat>Προβολή στην οθόνη (4:3)</PresentationFormat>
  <Paragraphs>97</Paragraphs>
  <Slides>15</Slides>
  <Notes>0</Notes>
  <HiddenSlides>0</HiddenSlides>
  <MMClips>0</MMClips>
  <ScaleCrop>false</ScaleCrop>
  <HeadingPairs>
    <vt:vector size="6" baseType="variant"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17" baseType="lpstr">
      <vt:lpstr>Austin</vt:lpstr>
      <vt:lpstr>QuickTime Movie</vt:lpstr>
      <vt:lpstr>1. Άνθρωπος &amp; υγεία (1.3.4)</vt:lpstr>
      <vt:lpstr>1.3.4. Σύνδρομο Επίκτητης Ανοσολογικής Ανεπάρκειας(AIDS)</vt:lpstr>
      <vt:lpstr>Δομή του ιού</vt:lpstr>
      <vt:lpstr>Ιός</vt:lpstr>
      <vt:lpstr>Μετάδοση της ασθένειας</vt:lpstr>
      <vt:lpstr>Μετάδοση της ασθένειας</vt:lpstr>
      <vt:lpstr>Μετάδοση της ασθένειας</vt:lpstr>
      <vt:lpstr>Διάγνωση της ασθένειας</vt:lpstr>
      <vt:lpstr>Περιγραφή των σταδίων της ασθένειας</vt:lpstr>
      <vt:lpstr>Διαφάνεια 10</vt:lpstr>
      <vt:lpstr>Περιγραφή των σταδίων της ασθένειας</vt:lpstr>
      <vt:lpstr>Περιγραφή των σταδίων της ασθένειας</vt:lpstr>
      <vt:lpstr>Περιγραφή των σταδίων της ασθένειας</vt:lpstr>
      <vt:lpstr>Αντιμετώπιση της ασθένειας</vt:lpstr>
      <vt:lpstr>Διαφάνεια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Άνθρωπος &amp; υγεία (1.3.4)</dc:title>
  <dc:creator>Haris</dc:creator>
  <cp:lastModifiedBy>user</cp:lastModifiedBy>
  <cp:revision>33</cp:revision>
  <dcterms:created xsi:type="dcterms:W3CDTF">2012-10-23T17:23:50Z</dcterms:created>
  <dcterms:modified xsi:type="dcterms:W3CDTF">2014-11-13T02:04:56Z</dcterms:modified>
</cp:coreProperties>
</file>