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D36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1" autoAdjust="0"/>
  </p:normalViewPr>
  <p:slideViewPr>
    <p:cSldViewPr>
      <p:cViewPr varScale="1">
        <p:scale>
          <a:sx n="71" d="100"/>
          <a:sy n="71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B3E1F2-0044-4984-B342-78F5D8252290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C4DAA-62D4-4099-9125-ADFD5F8CFC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92307-7E40-4C20-898F-9A0E4171731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8E5C-47D1-4D18-8A54-BF033DA76E15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7C20-85ED-43DD-8FD6-AE1FE4B49E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C38B-0F11-4320-84DC-DD3764C1EAFC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F385-2CA5-4E96-8F8E-79C5933FB8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3799-2575-43E6-ABF8-CE133990CE95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B399-A73D-4740-990E-ADA9D74995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676A-7343-4853-AC33-A91EB06FBF59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4957-2F82-47F5-8687-14768C876D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17EA-9559-4FA0-83EA-C9940EF5909C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1E292-E998-46A7-9DD9-6DEFD7F93E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CDCC-14F5-40A4-928F-06D506CEE493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F44D-E6B4-48CE-9CCA-CD5EEC5A02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D17B-797A-495A-8175-A1D9BBBA2D1D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DBE9-F39A-4E11-B3EB-189ABC8609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F1B4-2F9F-40E4-9412-67AB5E67DDF8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246C-C5A1-4142-8B69-3FC6C24E37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4BBA-2804-42A5-9949-18D28A8B2C58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FDF5-2CDB-4806-B771-CC239DDD42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23C7-7405-4CFC-B558-BD7E5D4E6ACE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7704-302B-4457-9B79-C75AD43336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9075-85C6-4275-95CF-DF83824E4865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F39F-6B68-4084-8299-E7ED3B4E80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4FEEC-CCC4-498B-9A28-6B97E315A36B}" type="datetimeFigureOut">
              <a:rPr lang="el-GR"/>
              <a:pPr>
                <a:defRPr/>
              </a:pPr>
              <a:t>21/1/2015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25480D-E94A-474A-8BF9-CABE1B06DF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78" r:id="rId4"/>
    <p:sldLayoutId id="2147483679" r:id="rId5"/>
    <p:sldLayoutId id="2147483680" r:id="rId6"/>
    <p:sldLayoutId id="2147483681" r:id="rId7"/>
    <p:sldLayoutId id="2147483686" r:id="rId8"/>
    <p:sldLayoutId id="2147483687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2. Άνθρωπος και περιβάλλον (2.1)</a:t>
            </a:r>
            <a:endParaRPr lang="el-GR" dirty="0"/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Βιολογία Γ’ Λυκείου Γενικής Παιδείας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Ισορροπία οικοσυστημάτων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Οικοσυστήματα </a:t>
            </a:r>
            <a:r>
              <a:rPr lang="el-GR" smtClean="0">
                <a:sym typeface="Wingdings" pitchFamily="2" charset="2"/>
              </a:rPr>
              <a:t> σε ισορροπία</a:t>
            </a:r>
          </a:p>
          <a:p>
            <a:pPr eaLnBrk="1" hangingPunct="1"/>
            <a:r>
              <a:rPr lang="el-GR" smtClean="0">
                <a:sym typeface="Wingdings" pitchFamily="2" charset="2"/>
              </a:rPr>
              <a:t>ΟΧΙ στατική  ΔΥΝΑΜΙΚΗ (διαρκείς ποιοτικές – ποσοτικές μεταβολές)</a:t>
            </a:r>
          </a:p>
          <a:p>
            <a:pPr eaLnBrk="1" hangingPunct="1"/>
            <a:r>
              <a:rPr lang="el-GR" smtClean="0">
                <a:sym typeface="Wingdings" pitchFamily="2" charset="2"/>
              </a:rPr>
              <a:t>Επαναφορά ισορροπίας  </a:t>
            </a:r>
            <a:r>
              <a:rPr lang="el-GR" b="1" u="sng" smtClean="0">
                <a:solidFill>
                  <a:srgbClr val="FF0000"/>
                </a:solidFill>
                <a:sym typeface="Wingdings" pitchFamily="2" charset="2"/>
              </a:rPr>
              <a:t>ΜΗΧΑΝΙΣΜΟΙ ΑΥΤΟΡΡΥΘΜΙΣΗΣ</a:t>
            </a:r>
          </a:p>
          <a:p>
            <a:pPr eaLnBrk="1" hangingPunct="1"/>
            <a:r>
              <a:rPr lang="el-GR" smtClean="0">
                <a:solidFill>
                  <a:schemeClr val="tx1"/>
                </a:solidFill>
                <a:sym typeface="Wingdings" pitchFamily="2" charset="2"/>
              </a:rPr>
              <a:t>Π.χ. λιβάδι  ισορροπία φυτών – φυτοφάγων</a:t>
            </a:r>
          </a:p>
          <a:p>
            <a:pPr lvl="1" eaLnBrk="1" hangingPunct="1"/>
            <a:r>
              <a:rPr lang="el-GR" smtClean="0">
                <a:sym typeface="Wingdings" pitchFamily="2" charset="2"/>
              </a:rPr>
              <a:t>ΜΕΙΩΣΗ φυτών  ΜΕΙΩΣΗ φυτοφάγων (ΓΙΑΤΙ;)</a:t>
            </a:r>
            <a:endParaRPr lang="el-GR" smtClean="0"/>
          </a:p>
        </p:txBody>
      </p:sp>
      <p:pic>
        <p:nvPicPr>
          <p:cNvPr id="8194" name="Picture 2" descr="http://pix.com.ua/db/animals/pets/barnyard_animals/b-66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149725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Ποικιλότητα οικοσυστημάτων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u="sng" smtClean="0"/>
              <a:t>Ποικιλότητα</a:t>
            </a:r>
            <a:r>
              <a:rPr lang="el-GR" smtClean="0"/>
              <a:t> </a:t>
            </a:r>
            <a:r>
              <a:rPr lang="el-GR" smtClean="0">
                <a:sym typeface="Wingdings" pitchFamily="2" charset="2"/>
              </a:rPr>
              <a:t> διαφορετικά είδη οργανισμών στο οικοσύστημα</a:t>
            </a:r>
          </a:p>
          <a:p>
            <a:pPr eaLnBrk="1" hangingPunct="1"/>
            <a:r>
              <a:rPr lang="el-GR" smtClean="0">
                <a:sym typeface="Wingdings" pitchFamily="2" charset="2"/>
              </a:rPr>
              <a:t>Σταθερότερα οικοσυστήματα με </a:t>
            </a:r>
            <a:r>
              <a:rPr lang="el-GR" b="1" i="1" smtClean="0">
                <a:sym typeface="Wingdings" pitchFamily="2" charset="2"/>
              </a:rPr>
              <a:t>μεγάλη</a:t>
            </a:r>
            <a:r>
              <a:rPr lang="el-GR" smtClean="0">
                <a:sym typeface="Wingdings" pitchFamily="2" charset="2"/>
              </a:rPr>
              <a:t> ή με </a:t>
            </a:r>
            <a:r>
              <a:rPr lang="el-GR" b="1" i="1" smtClean="0">
                <a:sym typeface="Wingdings" pitchFamily="2" charset="2"/>
              </a:rPr>
              <a:t>μικρή</a:t>
            </a:r>
            <a:r>
              <a:rPr lang="el-GR" smtClean="0">
                <a:sym typeface="Wingdings" pitchFamily="2" charset="2"/>
              </a:rPr>
              <a:t> ποικιλότητα;</a:t>
            </a:r>
            <a:endParaRPr lang="el-GR" smtClean="0"/>
          </a:p>
        </p:txBody>
      </p:sp>
      <p:pic>
        <p:nvPicPr>
          <p:cNvPr id="9220" name="Picture 4" descr="https://room42.wikispaces.com/file/view/rain_forest.jpg/33808631/rain_fo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3590925"/>
            <a:ext cx="35290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http://3.bp.blogspot.com/-tZ6e4mO7CGM/UPsPhW0jNSI/AAAAAAAACnk/JxJ85Xj0aEM/s1600/%CE%B1%CF%81%CF%87%CE%B5%CE%AF%CE%BF+%CE%BB%CE%AE%CF%88%CE%B7%CF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90925"/>
            <a:ext cx="424656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Ποικιλότητα οικοσυστημάτων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b="1" dirty="0" smtClean="0"/>
              <a:t>Μεγαλύτερη ποικιλότητα </a:t>
            </a:r>
            <a:r>
              <a:rPr lang="el-GR" b="1" dirty="0" smtClean="0">
                <a:sym typeface="Wingdings" pitchFamily="2" charset="2"/>
              </a:rPr>
              <a:t> μεγαλύτερη ισορροπία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i="1" dirty="0" smtClean="0">
                <a:sym typeface="Wingdings" pitchFamily="2" charset="2"/>
              </a:rPr>
              <a:t>Μεγαλύτερη ποικιλία σχέσεων βιοτικών παραγόντων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>
                <a:sym typeface="Wingdings" pitchFamily="2" charset="2"/>
              </a:rPr>
              <a:t>Μεταβολή διαταράσσει την ισορροπία  αρκετοί διαθέσιμοι </a:t>
            </a:r>
            <a:r>
              <a:rPr lang="el-GR" b="1" u="sng" dirty="0" smtClean="0">
                <a:solidFill>
                  <a:srgbClr val="FF0000"/>
                </a:solidFill>
                <a:sym typeface="Wingdings" pitchFamily="2" charset="2"/>
              </a:rPr>
              <a:t>μηχανισμοί αυτορρύθμισης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που την αποκαθιστούν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u="sng" dirty="0" smtClean="0">
                <a:solidFill>
                  <a:schemeClr val="tx1"/>
                </a:solidFill>
                <a:sym typeface="Wingdings" pitchFamily="2" charset="2"/>
              </a:rPr>
              <a:t>Μικρή ποικιλότητα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: Εξαφάνιση 1 είδους  απειλή για εξαφάνιση και άλλων ειδών (που εξαρτώνται από αυτό)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u="sng" dirty="0" smtClean="0">
                <a:solidFill>
                  <a:schemeClr val="tx1"/>
                </a:solidFill>
                <a:sym typeface="Wingdings" pitchFamily="2" charset="2"/>
              </a:rPr>
              <a:t>Μεγάλη ποικιλότητα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: Εξαφάνιση 1 είδους  εναλλακτικές λύσεις στη διατροφή  επιβίωση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l-GR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rgbClr val="FFFF00"/>
                </a:solidFill>
                <a:sym typeface="Wingdings" pitchFamily="2" charset="2"/>
              </a:rPr>
              <a:t>Τα </a:t>
            </a:r>
            <a:r>
              <a:rPr lang="el-GR" b="1" i="1" dirty="0" smtClean="0">
                <a:solidFill>
                  <a:srgbClr val="FFFF00"/>
                </a:solidFill>
                <a:sym typeface="Wingdings" pitchFamily="2" charset="2"/>
              </a:rPr>
              <a:t>φυσικά</a:t>
            </a:r>
            <a:r>
              <a:rPr lang="el-GR" dirty="0" smtClean="0">
                <a:solidFill>
                  <a:srgbClr val="FFFF00"/>
                </a:solidFill>
                <a:sym typeface="Wingdings" pitchFamily="2" charset="2"/>
              </a:rPr>
              <a:t> ή τα </a:t>
            </a:r>
            <a:r>
              <a:rPr lang="el-GR" b="1" i="1" dirty="0" smtClean="0">
                <a:solidFill>
                  <a:srgbClr val="FFFF00"/>
                </a:solidFill>
                <a:sym typeface="Wingdings" pitchFamily="2" charset="2"/>
              </a:rPr>
              <a:t>τεχνητά</a:t>
            </a:r>
            <a:r>
              <a:rPr lang="el-GR" dirty="0" smtClean="0">
                <a:solidFill>
                  <a:srgbClr val="FFFF00"/>
                </a:solidFill>
                <a:sym typeface="Wingdings" pitchFamily="2" charset="2"/>
              </a:rPr>
              <a:t> (π.χ. μονοκαλλιέργειες) οικοσυστήματα είναι σταθερότερα;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rgbClr val="FFFF00"/>
                </a:solidFill>
                <a:sym typeface="Wingdings" pitchFamily="2" charset="2"/>
              </a:rPr>
              <a:t>Αυτά που έχουν μεγαλύτερη ποικιλότητα  ;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Ποικιλότητα οικοσυστημάτων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6626" name="Θέση περιεχομένου 2"/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4525963"/>
          </a:xfrm>
        </p:spPr>
        <p:txBody>
          <a:bodyPr/>
          <a:lstStyle/>
          <a:p>
            <a:pPr eaLnBrk="1" hangingPunct="1"/>
            <a:r>
              <a:rPr lang="el-GR" smtClean="0"/>
              <a:t>Η φύση ευνοεί την ποικιλότητα στα οικοσυστήματα (σταθερότητα)</a:t>
            </a:r>
          </a:p>
        </p:txBody>
      </p:sp>
      <p:sp>
        <p:nvSpPr>
          <p:cNvPr id="26627" name="AutoShape 2" descr="data:image/jpeg;base64,/9j/4AAQSkZJRgABAQAAAQABAAD/2wCEAAkGBhQSERUUEhQWFRUVGBgaGRgYFxcXFxwYGiAYGhgcFxcXHCYeFxkkGRgYHy8gIycpLCwsFx4xNTAqNSYrLCkBCQoKDgwOGg8PGiolHyQ0LCwyLCwsLCwsLCwvNCwsLCwsLCwsLCwsLCwsLCwsLCwsLCwsLCwsLCwsLCosLCwsLP/AABEIALoBEAMBIgACEQEDEQH/xAAbAAACAwEBAQAAAAAAAAAAAAAEBQIDBgEAB//EAEIQAAIBAgQEBAMFBgQGAQUAAAECEQMhAAQSMQVBUWEGEyJxMoGRI1KhscEUQmLR4fAVJHKSBzOCorLxQzRTdMLS/8QAGQEBAQEBAQEAAAAAAAAAAAAAAQIAAwQF/8QALhEAAgIBBAEDAwMEAwEAAAAAAAECESEDEjFBURMiYTJx8CNCsQShwdGBkeFS/9oADAMBAAIRAxEAPwAXhOW0ZT1cxjEcOcjNEDrjaeIs35dIU15DGT8N5dnzcxYc8fN0folJ9jPlRRq/GGS1ZUE7xjPeCa8sBjQ+M87CaO2MT4UY+dA64dKLei7NqP3Gh8Z8MKutQYd8GoirQI5xiHjJfsB1jC/wTn4scc8y0U/BnS1DPjLHL5kg9cavxFw818sCOQwu8a0QKisMPfC+eFSmUPTF6km4x1AjW5xMt4RzOh9J6xi3x7w8uNQGOZ7LihmjyBONimXTMUO8YJz2zWouzRV3Ex3gaqRA64j4v4cVqBo54jwseRmCvIG2NpxrJLWy+rmBhnPZqqXTNFbk0A+Fq00is8sZXiWX8rN6upwd4dz/AJbweRjDjxdwnWgqryvgT2ajT4YL3Q+wXmqAr5f5YTeEK3kuUPXF/hricjQcC8dyTUKocWBxEY86bFytKSKvHPBSziot4M4deE8yGpaD0xblqgzFAjcxjO8JzJo1ynfDmem4vlC3UlJcMp4jl/Kzc9TjScco+blp5xhZ4vy5OmoBthh4azYq0yrdMabbjGfgF9Tj5FHgvNhGKnFfjLIEOGGxOKc3S/Z812JxoeLkVsvI3Axbe3UU1wwWYuL6LeCgNltM8sfPuPJpqkcpxqfDGdvpOBfFfBgG1YrSfp6jT7M/dFPwPOAL/lfT0xjjLZrSTscbLwnXXytHbGY4vRFLNSOZwaTqckaeUmavjjmnlxpPLCrwfmtbknDf/wCoy0c4xnvDlM0KxB645wp6cl2L+pSCfEWeda0TYnD6i5XLyN4ws8XZMMoqDcXxdw6qatCB0xMqcIsViTKqOd3nfBFGsfiNsLaOWNMnXvi+rRaoLWGBpWZNhNXi8+lbnHFclfUcDJlxS7nFVINUaTYY1LobfYtzPmV6nODjT8Ny1PK09R+LA/7bTpyALjC6oHzO1hOKk3PDwgVR4yxL4k4marmMN/A3AdP2jiOeCKfAqaRq3wXmeJQmimPpi56lx2Q4BKsyF/jTPTZdhiPgThbMdbbYnlOEGrd/xw6OeXL09K74JTqHpxNFW98hN47qjYYs/wCHyM18CfsDV3ltjjQ8P0ZVDGNOSWn6a5NFXLczM+PaZFTVh14FrkrE8sZnxJnTmGgXk41XhDI+Skt0xWqq0UnyEcztGf8AFR0ZmRbGs4RU1ZUz0xl+Pp5+YAXrjV1AKOVjtiNX6Ix7GH1OR84qVSmYMbTj6Rq15K/THzeuNdcQJvj6DVBp5S/THT+pX0+Q0nyzD8Hznl1o7423iaiauWDdsfO8p6syI64+mcSBGWv0xv6hVOLXI6fDEng/Nx6flgfxNk/LrioNpwp4DmCuYgHnjWeNaE0A3OMElt1l8kxzB/AVl6iZihpO8YzmQmhXKmwnFPhHiB1gThz4v4fAFQb4jbsm9N8MpvdHd2ivxTwvzFFRdxiXhWurLofF/hviIq09LYV8TpnL1pFgTgVtPTfKM2sTR7jWW8isGUWJw3qZZcxR7xi2vRXM0OpjCXg+dNF9DYMyj8oXUX8Mq4G/k1SrWvg3xLwXzB5i74K41wvUoqJvi7gud1pob2xnN36iBRr2sG8KZqE0tvgbjOUNN9fLEeJZRqD6l2nDgxmKMc4wN1Ld0xStbWDZRvPokc4wFwVvJfQ3XHcirZZwp2OGXE+HipDpvgeMdM1Nq+0c4rkg3rGFTZ42Rd8McpnCBofAecyPluHGCOMMzzlBdDK6R6rk44aYXfHP2gsRiPk+o6jg+4/YV0Mgd3wWmfFMQmK9LOYNsEU8oiRO+Ojd8kpeAZ6VSoZOGOWy60llsU5jidoQYpFF6o9VhgdvnCFUnjLO1uKnZBvjuV4W7MGqbYLp0KdJZMTimpxQ1BCDDf8A8mpfu5L89n0pLA3xmc1mnqmBOGdDhLVGJY4NWnSo9CcVGUYcZZLTll4QBwjgUHU+LeL8VKnQmKs9xCox9Atgzg3Cb66m+M3+6Zkr9sQrgXBwq+a+++EnibjZJKg2w249xrSuhcZbJ8NfMVBIMTitKOfUmE3+yId4I4XrqF2FsOvF/FQF0Lg92TK0Y2MYw3EqzVn9N5OND9XU3vgZ+2OxEvB3Di9fWRYHGx8ZZ9fK0KdhjvCMkuXoSbGMYzj2dLObzOFfrau7pDN7Ibe2Q8JZRnzE8gcbLxs0UY7Yo8EcOFOnrYXwp8YcX1yAcZv1NfHRnUYfcT+C6hOYjvjWeOsyQgXlhN/w7yEuXIwT48zoJgcsVL3f1C+AeIMD8G5g+aBht4+rCBG+FX/D6hqcnF/jphqjGaT/AKgONMO8FZ8n04B8Wny6wIxd/wAPaW5wB47qHWcEUvXaM/oSNV4Yzoq09JvhRxZ/IriLA4n4AIjAfjh5qSOWOcYfrOJUn7EzS0ai1qcG5jCRM4aFTTyxHwXmdTQcV+OfS4IxowrUemwbuKkaNtFde+A6ee8kw2AfCGekjHfGVIqQwxChU9jK3XHd2OK2VWrDDfFVHMLq0VOWAvDHE9ZC4n4uo6GDLbE7fdsY7vbuQVm8nfUm2BsrWBnVvi3w/ntY0m+B+MZfyqoI2xqztZrxuRCiCah6DFSZYszatsM0y5U++KMzl2kd8bcZxKUoKhnHM1xElfSMMhw8aYPPFBywHpAwJoWmK0yTVQCThgClEdTgbNZeophcSp8PbUC18W3fLIVrhEaWeZtWkYoo5IsSXw6X0j0rgJi7kqBGMpeBcfOSQZKa9cDZrizNZBi+jwoidZwRk6aJNsFrnkafDwLeH8ONRiamGq1qdFfTE4orlj8Iicdy/DObHGk75NG1hCfNO+ZeOWGPC+EJSu3LB5pIvwi+K8zkzUG+M52q4RlGs8sXcd4prOhNsVcJ8KamDvgjKcGCvJvGCc9xBl9KC2L3NLbAlLO6RPjXEFo09C4xuQ4a+aqH7uNCODNVaW2OHGRyQy4sL4VqLTjUeTbXKVy4LMlkkylHvGMDxhTmKsLzONVxNKtW3I4M4XwJKIDNvidPUWncnlsZJza8Ih4U4N+zU5bpjH+M8zrqHTjZcT4h5koswAxt2BP5wPngTIeFg0M/44dPU2yc58mkt1JcHPAeVNOlLDCDxtV11IW+N1m4p09FMcsZrJeHmqVtTCwxtPUW56kjSi8RQT4G4eUWSIwm8dN6iRjfVKi0k0qLxjK5nw49dzqECTg0tX9R6khnDCihf4IyrRqGKfF+YljONzlMmmVowByxjeMcJeu0gWJxenqqWo5vgmcKSSLPAWUJbVywb47r27DGg4FwpctQJO4GMzx3KtmCioJ1EsfadI/I/XExmpau7ouUajtBvBALMCBhj46qGL4e+HeDDL05O+EHjrNhiVAv/TGjPfrWgnHbCgHwQSze2H3ihwq+rFPgThHl09bYu8XuKiW3BA+oP8sTOSlrY4GtsC6qSY9h+WJORacTzaj0kfdHzvH9+2O18vJRebH8NvznHBHRoJqMJjsD9QD+uI0aY0z3P4R/PE83ThuxCj6KMV5hioUDpP1J/SMCMQasNV8WrVXeMBnLiTqtiypSgk9z+eFpGthq0gonrP6fzxWir8WKc5m5pr7n9MD5epIjlgSxZnLIyekCJwHTyI1YpqZkiwwXlq11nmCR8p/lhppBaZOpQEWxGnlNVu04HpV2IaOQn8sGZCofTNpIH1/pgdpFLIvq5cjbHUyrKJnfBlbMKLHfFxEqtt5/Qfph3MNqBMvkLEnni5MmsXGL6iwvtAx2kwsDzP8ATEbmVRS9KIxSzTynBdZhoU9ZGLMtlIdbW5nvuca8BQt8ybRj1PKlpm4Aa3yMfjGLVX7QztgzKEAGRsrfhG/1xTYKN8i7h2RsZF9vxH8sHVx6Lcj+f/rFqVPSCBaVv7lgfyx2hSYKdQk8vkRf8T9MS3mxS6AjblfB1FQKZbpb8cC1BHe5A9/5DBOXpfZuCfuk/ifrjMUAMQzTvGDa2aAItEgH/diGWy81GAF4g/hJx7M0PMKRzB+ik/pjYZsorzaB7HriVPLKqzFpj5kj9Jxw0hrc87N7A/zwXQ9VKGH70+x2H998ZvApA2cy5anUXrpA+RM/liVHJLSBgA6Uv7C3/wDRwX5RVb8jPzk/pGPVhpUzu5j5AQB2EXJ74LxQ1WRRmsw9RTo/vr+eBRwNXqlnv6Ax/wBq/rh4mXhCRzBAAHIiBbrJnrbAuepEUmIN20qCPugXxSl0iXHsGq5gLRIp9Y/C/wCmFeU4Wz6y/wDCfof64d5PLhaAFiS9/kon6YJoUAZjZhtEb7ROHdt4DZeWL6ORYhBbXexPOf0BY+4GJLUHmMYEKoub6TYLzvMz/W2LxmCCpAkQADy07yR15X+7gOhSmpI+FkAiDtdvzC37YFnLD7E83mvVp5mTPttfpGLxldbAn4QAo5Tb+eBM1QBsq+oARbcd+vO23vhhTqfAbkawBMR0b6X+gxnjgY3eQetHmC27AEf32xdm6IJRRuQbfM4qFNwXMyCQqyJievVeU9CdtsX1MtNQuplwBpU/WY6ScFiBVKIOheZK299W/wBMXZuitOCvOQoiB01d7z9MWtlbgj4mFMEbabHlyvOPZ0faGZ0qpYk9pJA+eMmAFWy/2amLkm/tH9cEZah60B+4fxDH9cV1KhdSoEadBHsVUmTsNz/tOCHqxWVIk6RHtGljHIWEfPphzRkuyOUKh3XuFBPMnl9cW+TJXeRB23ix9iB9cW1ckrajEGQQVO8GRvaZwStL1b3F+4Gw/KPkMQ2UJq/D5JYkWP4zbBmXBKoG6avqx/Q4JrqDIAtqAI77T3FvwwNVy32iDmAgPaP/AHt/DhuwqizMVAA38JHuSdoHtGKqC6nuLqoO/M+r8vzxfWXW0/ui8DcwbX6Qb4uY/wDyLE2n+f6YLoSkZBTAvYj6R+c4KanpU3H75mbC23eAMeomJv8ACfl/cfniIcH09dX1Nj+u3XE2ylQmqUpNQmQAYHytf3ucH5JYBBMakN4kTYbc99u+DDRVdWoAAsd7zJ5iLb4Gp1CKukDcx02n8dsU5WFUeoAL6WgKrbza91Hf4tu4wRmWuQOYM9jv+v4YqqJ9pAIDHSTzkDSDP0H0xzLVlqBWUEBjN+U7g9MBKZ6plVZokiAf7+eLMsi6qnWwPTY/jBwDlM8KlarG1Iqo6Tu34wMONYInqY/P+cYzb4KTvIM1MqWj4mi8bbADr3xZTyvw9tQI7mPwvOJVcxBHKRB5bFfrvGO5etducQRHIH9CQcAlNVBGqIJjVPbr8txiOZZV0Ae31i/tjzNCnTcG8nabgzPyxyqquwIaCIE9uY+fXFJBZdRJh1Y2UyLe+/UbYrqpdSFBImegkmf19r4lUazdbWNp6b7C3PFNTMlBJU+kXCjeWIkkx6eZ7AnAayHDxp80atR1E7ekbDSDzjT+OJGnrCAyJDtEdwu+wIFwP5Yp4c6ltIPpmVF5KwJB7hjPeT7DmazZZgoNqSh2gi5kwpG4WBN94wrkLwGUsutNNEzBa/8At/PFAc6l1QDIa1jMxt7R9dsTTOarJBX1lmb4RsF+bG47X6YoqVNUiJaDPQG9rfrgKsWvqAhF1mwYTBKwL3sBvb3wd5IbymU2QgE9REHGRyfHcy7hW0IoMMxSQbjUNWrYAg4Y0ar+aUWqsbyoIvzEAxBH5Y9EtKSwedaqRo6pAaQNl6wSfpipKYIGhSFDFtyTaf1wor8V+GjTALggarsBEDU3Xbc+2O52oUp0yruKg5m2oCZ1KLQxPytjko+S3NDjLDUSTsjNHX+7e30xbUUTqUSYPKQR+uEVRyQEQlR6tRUy2q5/PfFOX4iyVod7GksXlQ+okgsLbSJ52xfp3wStVcGlSsWNRousgDkY5dzY/XAfEaGuDJ1EMkXgSIMj3IxHJZ+m62ZQwJYmRuCRET0bfAXEeL6XSnSklvVIuN5gk9b3/sTGEm6RTmkrY4o0rGOZJ35Q0R2IP9zjq8NQ1fOiGYQYm9oiDYDCyjnGaqEJAQSARYtpnVHzgDsp2nBdfPKDpvqYA9g36mI2ubb4in0UpKgg5xEVnLQBJEjbTvP8++Ksy5VX5SBOncDcmRefrjlKup8xzbSoABiSogFo7kx8pwFT4spqsEAChvLLH7wBhew5e+HaG7yNsnVkRIMixEepCBDD5nfri1yq9Cf0sNv73wHQGiJK6WCwNgsAAiO+APEFUUhTqKdmCk32meW8RgUbdA5UrLaB/wAw+o3Fguw0GAoH9MTrcVp0xpQybgyDHW5PLl9MZ3O5qvV+3kUxAWmsfaOBfV27f3K+lWJIZZ9Qhv4l/hP3hMjqMelaSats4PV2ukbTKtqm4OkyR1Oox8hHynBLZzSQvlmACJAM7loBiNu+Mfn8yyEVEYHSWC7xBu1xzII+g6YbcL4gtJC5Mg6iPcCNBHIyo+R7Y5y08Whjq9B/GeM6KhVROkXIAI1E7Ec7dMcHE2HxodQEmGB5r02tFj2xjuPv5mXPqJeoTfkYMn5Ex9cUZDjWrLoCdFQSNYFwViGJuOUGRtvjutJbVgn1W23ZsKvH085AgJ1qRtcH0wxJOwAIIEn6Yp4pU8iWRvjW6ydxselybjvhLls9UL0TU0lhXYO6iAbgHTtE3mRzHTBPGMwazqggELLXkKotfvM95gY5uCi8Dvbi75OcG415NGoAmp3ckz6QBYLJi5kGwwy/xuqSoKgkDUwE21HSoJmbxNhbnhIcwqkAfCt+56se/wCVumKzXeqWdNSTBmTIsSLjtJxW1LNELUfBphnSWqGzTpUwbanKradoAIJHMdZxRnuJAUS+uJkEyZJU+mCTdRO3MzGEHE84VyK3vUYkQB8KgrP+5jHcYozFUnL3BIgEKR6tKy4BHKZnuDOGMbp/Iym+B0maNL9mhiUJKPJEnUQQSd539pj3P4Lm0aVqMdYI9RJGoXNoOwMgA9Jwk4XxNKtNVYao1Nvy02HW0YS5esdXlVSylbKVDNIPS1zEDuB74v07TX52T6mbPo9DOqF1BiysLM5F+dyLmATywq4lxWUUgl1IOxj0z+9vBAmR1B6jCzJcMqCnSYsbKZBj94OYPsam3aPZbnc0IFCmb66in7qsAhYTzABn3xyWlnBXqOhvl+KMShUBZJIJt3MnpNz2JGCs5mAFZVcTUI5aiUQAEkT6vi+HmAR1xnG4gZp0gnwIpsCxv0jYWG/frg/jubSjoemoDIiIHHqIWL6eQOrV3MdBB6+l7kTHUpOx6czpSnDggXMydRA+JlgHYc4vc4teqhR6iArAO7kXMbDpNvyxkszWtTIJL6mubyBK3J5HUPrgjN8Yf9nRmCgABHvMOpkgdZAB/wDWOUtPg6LUtNgVWiMtQFNjqMiDsSp1BgQN7kEHFmUzBQ6Z1VGJtEIgiwJ3J/8AVsJctxBKr66hfUvqm0EC9lj4YHvbBFHMA1FAUeqdDhpB57gcuc39sep6cqpnF82jQcL4otF3pCNYYBnaN7mx9v0juYtepWIqkqtG4UNbzBzJFzc8r7YTVqJasIE0yA7ib6jBv+MdMUca4uAEU1R6CIUAzFgoEex/HHJQunFFb+hmtdmlQdIIZtMX9JYtPWQSb2gjArlVQtElnVZ9p26CJJ9sLuEllpmqoZlSqSwETpgaze8abTy54jVydRtbAxChonabwR10wPdsdFCPfBzlY5yQJll9Jg3HeT7TtizgqlJBYwBLtfUVudI+6I3OFPA83USiBIOoze4Oo2J/GwwbmiPMby28l2lYDND2m6mSthuLX74Jdw6CPKYZnOIt+1022QM2n2PxDuCpn5HB2ZqqSB8TsVm8EEH0/wDcP+7thXU4lTYtRrCFIQo+6glVax5A9dpAwvrsf2ih8MqAPTedRmf4THTHFQtW8YOm6g9/ErU8vUJvVbQmocy4JkgC0BI7/XC6hCaaeoa4lg1r72MwTN+t+2Cctw3RRV2U1HLq2lTpEomkEsbj4ifecKuMZeVZ1plWVgAqg3BtIneWiMenS2puuyJ26Ro8/wCIStMADUwFM8omWF2/duB9DhfxurWqmkpMDRqfpq1uD9MB5YN5VOSJYaiJsQrMygdbsP8Abgqpm/PWjo0q8PqLGIEtYjckkzGOagk8fI7n2NaFAihUabaEuZ3IdHPOIBLe4GFlfLCmq2Yg+qNRX1DYjTtvtffB+WLBURmBVAS5X4Tc6d+xO4/AHCNuIitUZ9axMKsmdIkLY7dZ74Y6cndGckMMqr1aJBKq6sNJg6bExInYjTPbFFfPDQupDTapOu9xf1ECLFWI+hGD+FOumNXqLQRsYEXB9p/DCbP1BVrJTQyVVUvsDYtHsdM9h2xtL3O2ZusBdDKNoWmwkkGwIsWaYPbQoPzHTAmSpBGabq3uRceoRzm31wyzFTSYpXasqiD+6ihVt1kCTgasIqOjRMBh8rT9JxLbdyF4wXDiX2MmIUm0XLEAIojmZM/6TjuYdKVRixLMwGojZnkm5HwoCQs/wtHLAaZYbSG+yNQGPUHDjVJP8OB+JZ7QIKyWA3PK+/PfVjo0pSqJPCthbHzHiBL76di0TOnsRp7nDTI1UK6eQdVb2Ckc+ekt/twm4jmVo5tyukFbaQf3Ygm2xk74fcOVNZdF+zqnzIJ+Fx6nUnqCB7qw644zVRt/B0iQzgWnTCmAKUICwtIgkn7w16zpEy3ZbpxnxTzBZwzIy7ndjOkv7gM3e3fBvGKk1StYltSl9KQANIFtbfDtsFIvvixc2iUTUZEUBiKZYajaJJLyAS7QCAI0k4dNbcPs0snMlkNBqs4ClVq2kgWlAdtpK/XA3DslUdzWqEBBED+IbRG0LPymcXZcPmUqks2uvSRTM+lkOioBJ9PqAaO84lm64U06SkLIMGbxuWjf1b35RhcmriuQlFWU8S4wyI4T7ptzjm3b9MAcBRf2cux9WtiT90Mq/UnSPyxRlNOYzKhZ0OVDKYn7puROw1dPUcX5qicvkyur1s9JmC/uhhWiT1IRT88doxUVt7wRT4LeF59kzFVyl2lQHWYCEAi9pEDEK/EjWqFKg1eZYD4RK2Hw7GB+AwXwqiFRfOJLGYE8uWonpG/8sWZPKUC2plamQTB1al53/rgTW9yDoX8YhEpmagQSqsDYHa5IuYGx69sH8Gyxq0hTbT6m1Kx+CUtMc5DER/pO2PZjw15ulaRY6TOhjZhJY32m53PzwLxHNlFGtRT0tpKDvNxNyNvoRiW91beS1hZEbqDWIWJQK28TuR/q3/LF+VyrLVNNdRRjKqR617jnEAXPTFdHgtQ01rLqWrrOqYFl0gWPIzz+7jScL4f5AIgmpUgs53IN4vcA2PsBj074xVcvgmSYPxTOtSplAF1wCVn92LajMsIE2sbb4zGU48GlCoZ2Hx9YMx+AFuQjF/FMy37S6mkKiD0hirbRMTPeMUPQgJ5QJZtUELTURBMNpXkARHODiowwOOGPAgXVK6lBcBVuWbUbWHQXwBVr1GWoA0FiS2oG3M/n+OF1XOlUU6jZ3kAxHW/yxz/FFD+YVISpMoWPwgwII5257xgjp0gp3Y14bxFaNEy2pt4E6VFluekzhmlUvm6TAAg+WSexAHt1wn/wZaiEUakq2yNNpgkFheJ6i074YcPylWmqsaceUZj4lajIIZSpIIBkgg2IGOc1FX5YpN5JZ9ppZdkEs1P4NvhimPVtH2fy+eGSZ2mzUmt5gCjSpBlrbDpaZ74pzdLzadMANDK2lRAOgMwSSPhECTvudt8S4Xw3yq1I61J1DUEHpE7EMbmSCCTv33x51Ti/iymqZPMcTZKCFKYiWsSSR6mW8QSxIB73g2wWOKB6TVLjVpGkQQHX4iIE3DfSMJs7X8uvTbTrhFQqQSpiDDRe8m/XuMW06yqldwrJJplQQrNTYMRa0OIJhuwsCMLjaVFLuyjjKKmlVJFQA7fCGudIG8yb8pkd8cp5U1NK1Z3JbdfgCzJ5fF+WJZDhxNABvjLGNQuVBWN9vjiMG8OK+WBMsC8gkEqvpt2UkW98dm1S+GceDuaRzSbSpllJUG09R8xy74ya55FqsrBgVJEhhymY9O0jpMY3N3rCmCfTTDqBzuBVB/01KbDtrxmOO0NChl+JXU1TG43UA9Fv8z/CMGnqVKvJa08ZL8pmijALfWFKd1tI+RH449wbJepKzEKrFxccmUye0lwPbEOFVBEpfy3bR0hhyPPdsHeIKoShSXYsJA7hoPy9GJTztXYNdh3ECyUhDhWIGpratIMDkNI/mO2B/N8ws7KmpWEFb/ZsrFgxJ+6pI/rijiimqrhviX4gNjTqGV9iCq/UYUZak9OUUyjXE8jB/QnEKCa5HkeJT8vNUVYf8w+UQdorK6A+0sD8sLOJZB4p1GHxKoZI+ElmCiW3Np5DpjQ0lZcw1OoVZlpn9mZhtYE367xzDMepx3juaBJEGaf27fIfZiB1eoR8j0wac3GSrx+fydHFbTI8byJNcmo4LkqrGLydyO8ys9ROG3h/PhfMSCAFAHSSwpgz1gkfXGezKMKA87V5xJCWksoJdnn7twAffpZ74erotB59RJTY7sdbASLkDTP/ALx21lemTVDZsuL1ZCoFdZZQ26EEKpHrIYKfZr4B4jxD1NQ0tpQBS1MTBaZlTYwZmI59MWcRVq9NWJ0uSNJBlRY2C7qL8rX2xljw2rSqAVJIlbySDEah9fnfEaEVLl5BtJG58PZQ06Bgg6UYajMaSdoN5hVWDy3thT/hVNqyVKzkBgwCg+tiAzyT+6De5+QNwGnEDpp1qOkKVoqxG4lXpnTHMABrbGOk4V8HdWA9YLR6i25PUdRaLchyxEbTclz/AOCy/wAOcNCt54TQoKQJLWBFpNySJJO09NsDcPplxXWoPUlakTO0gVonre/yGHuQrk1AgazAoIsAd1j/AKov3OE/iU6BVrINIfylNzZiHBubn0qfrheW/LoE7Ac+1R39NhAIJN4g6dvr9OuDKS/8ldzK/h6RPzv8sQ4fRTyQzEeY37s+q3xTedgPqMTzk2Cn1BCfnBYfiRiW6aigoV8VWp5wKVGRmDMGQkFVV3QCxG+id/3sMRVrVEAzUVB1YDzI6hhcfOeWC14bTrujfupQEz+6fUTP8QL/AK4W5/i7F1RBLMQCTy6sZ7TAx13uSSisr+xX8DDhZDJTZx6QxZwuxZfhBPSQPYD54jxbNVJLqNTMYGlo99jf2HQYzfEuLenLBqk6wzVDYwS7CSosCAJgDbDl+HitpMyoiB1m8gchAFh9/FqKi9z+SZISt5lSoE9Sl5k3Bjt0Av8ATFv7McmgFZvi9OhPjgmQ7NI0EC4W5MmYnGk4tmEpALTUefAVqhg6R0Uc25wOnPGDfO/bkwT6iBqkkz6Sxn943M9cdd71fsaEdvA1zfFxqEOrFR6iAAHDQDqXYbkxyjFVZKbMBICII1RvFyQD32wo4dkS2tiPQgJY+39/jiaZsMNVQwoMBAbnYwOk8yf6Y6pJIzjbpDjhnEzVIiE0j0jnI6dZvOL8nWNCq4Qt5JPrpkkgBhcqAYtN7THUYA8L0A9Y1WcKEKjTHJwywt9hh1xbhRWo9SiwLf8Aa6Rz7xjhNptxGtrGOfzi0KlKnGoJQcNMgEr64IHMSDvucT4DmCFaqyi7Tb+FgVImTECPniPF8glWsFqPGjTJAOkqbEMdgTpuf7FGbzwOYWhTGqm9enqYfCdBXUBH7s2jHmik4fz/ACZs5xIa82QgXVJ9TEQgJgGPy9sK+JhqCVlJbzdIme1SmAV6ght++K+H5nSazMZLMADEi55+wO3QYc1081ClVAwCemorXC6lJUTJiwMEECbEc+lvTx0qNSsh4frFWUOSwBAYmdiCD8wYM9sGcXAo1i1ICGRNXUEEByBz+EGPfCLKLURyr3BJ0t1A5HvBwbxasGrIDvpk9CrahA7yRiP34M8gfDquqt5iMdVOrLd0qSGZY5Bosfv4YZnOrUrvS0m/IiJ5k32+E274D4XxOkEI0wwSorekAMQGMmN7KhvznFWRK1KgrVDUVkMrBEH5sCTzn3OO8ob28fYLS5COHUT5tQAwkTHINI2HcBjbHOM1HqNS/gprIPdgL+5bBXCcj/nKRUko5YkXkGGF/qB9ce41WFIVwtwazUhMEBUJCmd7GTiF7dT5pf6NyrRU3E1FQswJDjLg3j0tSM+9zH448X1qdNipH5SPyP1xXnuDeZUp6WAp+TTLVDsAJUf6jK2A3xLL5Bgag2DCADuCtxMWk9uuJmoUpJ+BLqvG4zAZxqpkIDA2IUIGBOzQL9dukT8RZKpWqU1osNVYjU4kSaR0AdoLkkconbAFUnLoDJK1JDg+pZYekkHYWIt2wZliTQqVVOhzLahLRaGAE9CR8lxVLEo/Yye3kLzro9RqKMJpIVX03W3xEblSSSVFxIO9ii4RRZKKIwAJzRHWy07QeYipY9ML8pQqvWGYaqS7MSWi5PMHleDb+eNvlWFWkjhYh6g9jpWSD0MDe4kjHOb9ONc/7L8mb4/n6lFabIYJ1xtuNJBvbDThmaNfyNbD7QDYCWPOx2CwTPsB2F4nwlalUaqkrTWWFidUk6V95+UHpifDM6KRfMFQi04VBvEW0qNunzJx1gl6dd/lHN1gY1sxUNWok6pbQzFQdQN2g7k+rY9MY+tTKI5WRFiDYqwMyvQGD9Dh1RzGqa0FZlm0kkDkGg9DG30wTxnhYLmpPoIZ2WPipuA8C/xCxHTniYPbKvzAot4GNdFKqEliAdyYI3gcoIOHPiWgK+WKhd3SoIgFgyuQJ6Akie2Fnhzg5WiykkUxJ1n0jT8QbqLXj35Ytr8VpNTKUydItqabgcoPwqS23vO+OMm3O15GtvAoyuRp08wYFxTiOQdoY3PMiflgrM5ny3qOwJCgBbSJAAa+0wLT0OM+lUtmVKuG8umupiI9UBWnYkloE7n8juNZ8lNBKgDU7DdmJEmYsPhJjlNzyHZab3pvOAY9oD7FaaEEnSXgwWYibdEU2HeT0gHw5lSM4rPuPiI2kypjsBGF/DuHVq/qWoyLKlTtKx6rdo9r++Lc74mSidFLU8q3rsJYgwR/1Qfbrg9OStLN8mvwLD4YrOVpiFQbs0bybgb7R/PG9y/AP2ekNJCmJLHdQALk/ejYDb8jeJcUSmoURqFhMekcgP4sY/xJxliij1G9yxmCAdC6RtO89QOmDdPVwLqzPcezZLrVT/lyVQNuYjUzDvIn5DA2XrVHzNNZ1BqiGB7iAW3MbXnHuMUWpU6SuvqILCYMKSbR1kTjgpik1GqdQVgGlTDdG0k7EG49xj1pLbj5ooZZnORQNJSDrOp26RYKe43Pc9sZ5xqssQJiSBv74mlcmKbEqmuTJ+V8amt4WWpUGkBKahYk/ECJaw9RYAi+2/zXOMMMKoztGaSgnqNUEGwJMz8/wxouGcb8yi0zqLQABLRczbb+mKMh4d0O3r1JPoBtPvNh8jgngarlswVrDSGMAx6CuzAHqAZxz1JRknRPI98QZHMVKtRKEUg6pqqMwAKgDY7ibyP54XPkPKqKq16dSoNJ9J0zzMA2kRJ2x3x+SM4tFCf+WtgfSSQZP4TfBvh/gSrUo1693WFWNi195u0A/K2PLF7dJSb64FrNMz+UyQrMQgJBIEXA1lmJJB5BT9Bywbmc3TGbp0U1EqrJOoaRKsR6Y3578+2G7gU6dWqpmxCWEksRrb3g6QT1bpjOcMy9A5haysxYa6hEW9Ku5kk9sejdvjL7EpZDs0tg1yF9QHcf3+WLeI8Ncw5j/kiT00tTYmdx+99BirK1g1rQbf8AS40/mQflh9wxlYinUEwrK89ixM9oBx5XJwa+P4LijP8AHMiKZgCW0aTF2lKRDjudUzPPAVfMsiU0dYgCGjdfY3G84O4rlKmo67sy5gwo2LrMWuzmSx6aowbxPIipTS97FJvc7r9QRHXHphNRqyJqynwpVPnq6m6FpX2RiPrGFnifNCmRSJ9Qux39bX26Xn54nwDWuYYBmXTSqsShi6oxF/cA4hw5EqK3mJOuPX/FcgFuc/X0jrharUc+qX+RiqSTCuK61y+UAJ9SrPMAkmB/3SPc47w9qvm+qIUifYGLdRtvj3HFZCgpx9klFSDzIVCv4qfphpkURuoOibkE6gupgY6kEY47vZxzf9xfIm8W1lWno5hwd9wJHz3wX4J4orZevSCWERNy2oEN7WC2H44q8ZZqmmaQFBp1KzzcEegkR8zh3Sy6BSEVUBDqNKgQSLG3X9BgVeik+8i8YM7l8oQtWmLEGVPQm6n6gYO8M59vJqU3EMKiEQV2aQ+k3B0xMfLBuYyyECqrg61VtOzDWAwt72+ZwoydDS7eqCxLXvC9ANh9Prid29O/h/8AQcYOJSTUcvRaJMs7k31G0kC4J3j+eJeKqySmVywLKGhanVl3nuxGozyIiRggZXXK1vUoIi7CNxyMFbRtzx7NCKkUUgoFhtWkTy3nVAj2x1Uu/wAvyGD2W4ayUArPDNBtuACDF+sC5HPbBj8Qp0mpKWEtSQAGT6R6QxjcNAHUx0wozvFHQMKoAYrOpTY8rCLb7cvpgLj1QLmBTnSadKgsi21NJA6XJ/piYaTnK5Pm3/A3g0FXjnnal8wFVlVXSUHsQLaom/YjrgarllWgzhTaqiadgA61J0xYyVW+++E/Aq6gNUO2qT/qNhq6Aie0k9saBcy/7KzCGioHm0KyhxTUDmxnUfbDKG10vKM/kXZbIJRVmqg+Y8vpkAgy3l6tjEmYHNcGcH4G2brM7lSo0oAxAmBp2+6AIws4HmUzOcLV0qFWdYhhpAX79vhtMCNzjaZ5aVCmCiglLBo3PQRvcmfY42rqOHtXL/KHb2wbxIqZag6I0krBO24AUAcheY9umPltBGNVN/Uygc9zEX3th7xvi9WpWQOCVLAGeZkWvtH6YrzmXUZjLpTNzUSTMwZULt9cddGOyGeTJ5J5/wAREtPeZ3hdgfck4jwjMs9SHcvIBExbZhHbthco+yq/6qY+WIcAP+Yp/wCsY6uKUXSNWDQf8TKYWpl1G/kyfmx/H+Ywgy/EwAob1BQdKmSEPb3t7Ya+PW/zBP8ACP1wiyxsveQfbG0orYkU3ZKkvnVgIjUwsOnO/tjV5PhrqzVq9Ty5MqJ+6Lf9IAiBfGY4MYzIi3x/+LYq4nXZmGpibcyT1wzi5YRLzg3nClpZ9WV6zUws6AsD1cmqRfrAtEX3xlk4wylqNWCQxBJ+GRsT0af3vrzxDwU3+bXurz/tJ/MA/LAPHR/ma3+tsc4Q2zceuRpcH0LJZk5riIZ6ej0sHZuVNVuCu4IEyeZiMW/43Tq51KSWCEhRyldlnm5uTymcd48xGZYgwdI2t/8AGp/PCHwCoJ1H4jVW/P4WO/vjxpRlDd8cAe4gMwfMSoBTVF0FTaD6WtG7yQZ74E8K8HdalUNdfKdbHmxVI6gwxxovFImpmZ5VKv4U0jCvwxWby6JkyZBMm4DWB6iwt2x3c/ZjszVE8llaamomojRCjcyTJIJGxAj64YNmF+NnFInQjMZ3JO0c4Sos9wdxOAMkLVu7g/MkziHGj9kP/wAg/wDj/U/XBKH6iTZMZYsa57MJVqeVTdR6amrofSSRqAnpYdD2wJmsufLRaTq+l5JVg2nbkLgSefTC3wsYzSR91/yOND4kQLm5UBSHG1v3R0xOp7NTYvFlRVx3MVcKyjF2zDA+tKoheWudNvuxbsCMC0aflU2LzoFSVWbsmkg+nYydIk433D6Y0EQI0sIi0DRFsfL/ABK3247bf7RiNHUerNxFrFhfH6D/ALSV1lgXVptvpGmSeQUx9cTyeedagK7K6of9TTJAI9QA+Vu+DeLbqeenfn8OEuX9NKm6+lzWI1CzR6bSLxj0L6EiVljbjQbM1SUpyzOlNVmJJA5EGRIiel+WGtNDRerRNypJHcg3j5FvljR8DvXpk3+yc/MBYPvc/XGOr1Ccy5JJPmtc7/E2PNp6m97Okvz+BaW1k69crRlgS1NWU2mVDuUM8xoZR8jgXJUCiu9Q/aMtuslkgKOsSe0k8sMs0bgcjSrz3gCJ64DrXFCeiH56DhTr/knqz2aDGpQFO7D0kATLCN+ohwfniFfOFmhLkzB2AUW1H3/XtirMVCvmFSQZFwYN0pg/UY9wrdP9P/6YtKoX+eRfIJ+2pUmjU6wGmwa4IuBABtfqOWF/ikO2bqlhpaZjmBGx5yI+mNLVy6lCSoJ6wJws8UX4pUm/qO/u2Oum1vx4f+BQBwThvmAlCZAKusGSpupjnBG/tjY5RGoZKKsErWAHcKhsfcMfkcXeF6QVq5AAMtcCDa4v73wFxlj5IHL9oa3L4ExE5OctvVoJCzhOXCK9QbddrSB8zJAnnhtxDiahlpm4pAahMSzDUR76SB9cJqbHyaYmx0W5c+WEHFmP7a55+a//AJNi5afqTthFYJZ3NkZhXf8A+4rFZlQJBgewt9MMsjws/wCIrpgqlWZG0K0ge8wMLcyJzFOb3H54df8AD69apN7zfrD397YvVe3TbXgt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0245" name="Picture 5" descr="http://www.bolaris.gr/images/article_photos/2010/fybo201102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3213100"/>
            <a:ext cx="31051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Δεξιό βέλος 4"/>
          <p:cNvSpPr/>
          <p:nvPr/>
        </p:nvSpPr>
        <p:spPr>
          <a:xfrm>
            <a:off x="3924300" y="4005263"/>
            <a:ext cx="1295400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0247" name="Picture 7" descr="http://www.e-kyklades.gr/images/ss_naxos_topio_F18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213100"/>
            <a:ext cx="286226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2.1 Η έννοια του οικοσυστήματος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b="1" u="sng" dirty="0" smtClean="0"/>
              <a:t>Οικολογία</a:t>
            </a:r>
            <a:r>
              <a:rPr lang="el-GR" dirty="0" smtClean="0"/>
              <a:t>: Μελετά τη σχέση των οργανισμών με: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ΑΒΙΟΤΙΚΟΥΣ: κλίμα (υγρασία, θερμοκρασία, ηλιοφάνεια…), διαθεσιμότητα θρεπτικών στοιχείων, σύσταση του εδάφους, </a:t>
            </a:r>
            <a:r>
              <a:rPr lang="el-GR" dirty="0" err="1" smtClean="0"/>
              <a:t>αλατότητα</a:t>
            </a:r>
            <a:r>
              <a:rPr lang="el-GR" dirty="0" smtClean="0"/>
              <a:t> του νερού (…)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ΒΙΟΤΙΚΟΥΣ: άλλοι οργανισμοί </a:t>
            </a:r>
            <a:r>
              <a:rPr lang="el-GR" u="sng" dirty="0" smtClean="0"/>
              <a:t>ίδιου</a:t>
            </a:r>
            <a:r>
              <a:rPr lang="el-GR" dirty="0" smtClean="0"/>
              <a:t> ή </a:t>
            </a:r>
            <a:r>
              <a:rPr lang="el-GR" u="sng" dirty="0" smtClean="0"/>
              <a:t>διαφορετικού</a:t>
            </a:r>
            <a:r>
              <a:rPr lang="el-GR" dirty="0" smtClean="0"/>
              <a:t> είδους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l-GR" dirty="0"/>
              <a:t>π</a:t>
            </a:r>
            <a:r>
              <a:rPr lang="el-GR" dirty="0" smtClean="0"/>
              <a:t>αράγοντες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b="1" u="sng" dirty="0" smtClean="0"/>
              <a:t>Οικοσύστημα</a:t>
            </a:r>
            <a:r>
              <a:rPr lang="el-GR" dirty="0" smtClean="0"/>
              <a:t>: Σύστημα μελέτης με: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ΒΙΟΤΙΚΟΥΣ παράγοντες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ΑΒΙΟΤΙΚΟΥΣ παράγοντες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ΣΥΝΟΛΟ ΑΛΛΗΛΕΠΙΔΡΑΣΕΩΝ μεταξύ τους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429000"/>
            <a:ext cx="302418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Βιοτικοί παράγοντες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ΑΥΤΟΤΡΟΦΟΙ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l-GR" u="sng" smtClean="0">
                <a:solidFill>
                  <a:srgbClr val="92D050"/>
                </a:solidFill>
              </a:rPr>
              <a:t>ΠΑΡΑΓΩΓΟΙ</a:t>
            </a:r>
            <a:r>
              <a:rPr lang="el-GR" smtClean="0"/>
              <a:t>: φυτά, φύκη, κυανοβακτήρια</a:t>
            </a:r>
          </a:p>
          <a:p>
            <a:pPr lvl="1" eaLnBrk="1" hangingPunct="1"/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l-GR" smtClean="0"/>
              <a:t> +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l-GR" smtClean="0"/>
              <a:t> + ηλιακή ενέργεια </a:t>
            </a:r>
            <a:r>
              <a:rPr lang="el-GR" smtClean="0">
                <a:sym typeface="Wingdings" pitchFamily="2" charset="2"/>
              </a:rPr>
              <a:t> ΓΛΥΚΟΖΗ + υδατάνθρακες  </a:t>
            </a:r>
            <a:r>
              <a:rPr lang="el-GR" i="1" smtClean="0">
                <a:solidFill>
                  <a:srgbClr val="FFC000"/>
                </a:solidFill>
                <a:sym typeface="Wingdings" pitchFamily="2" charset="2"/>
              </a:rPr>
              <a:t>ΕΝΕΡΓΕΙΑ</a:t>
            </a:r>
          </a:p>
          <a:p>
            <a:pPr eaLnBrk="1" hangingPunct="1"/>
            <a:endParaRPr lang="el-GR" smtClean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>
          <a:xfrm>
            <a:off x="4202113" y="1535113"/>
            <a:ext cx="4041775" cy="639762"/>
          </a:xfrm>
        </p:spPr>
        <p:txBody>
          <a:bodyPr/>
          <a:lstStyle/>
          <a:p>
            <a:pPr eaLnBrk="1" hangingPunct="1"/>
            <a:r>
              <a:rPr lang="el-GR" smtClean="0"/>
              <a:t>ΕΤΕΡΟΤΡΟΦΟΙ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"/>
          </p:nvPr>
        </p:nvSpPr>
        <p:spPr>
          <a:xfrm>
            <a:off x="4202113" y="2174875"/>
            <a:ext cx="4041775" cy="3951288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u="sng" dirty="0" smtClean="0">
                <a:solidFill>
                  <a:srgbClr val="FF0000"/>
                </a:solidFill>
              </a:rPr>
              <a:t>ΚΑΤΑΝΑΛΩΤΕΣ</a:t>
            </a:r>
            <a:r>
              <a:rPr lang="el-GR" dirty="0" smtClean="0"/>
              <a:t>: μονοκύτταροι &amp; πολυκύτταροι οργανισμοί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u="sng" dirty="0" smtClean="0"/>
              <a:t>1</a:t>
            </a:r>
            <a:r>
              <a:rPr lang="el-GR" u="sng" baseline="30000" dirty="0" smtClean="0"/>
              <a:t>ης</a:t>
            </a:r>
            <a:r>
              <a:rPr lang="el-GR" u="sng" dirty="0" smtClean="0"/>
              <a:t> τάξης</a:t>
            </a:r>
            <a:r>
              <a:rPr lang="el-GR" dirty="0" smtClean="0"/>
              <a:t>: φυτοφάγα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u="sng" dirty="0" smtClean="0"/>
              <a:t>2</a:t>
            </a:r>
            <a:r>
              <a:rPr lang="el-GR" u="sng" baseline="30000" dirty="0" smtClean="0"/>
              <a:t>ης</a:t>
            </a:r>
            <a:r>
              <a:rPr lang="el-GR" u="sng" dirty="0" smtClean="0"/>
              <a:t> τάξης</a:t>
            </a:r>
            <a:r>
              <a:rPr lang="el-GR" dirty="0" smtClean="0"/>
              <a:t>: σαρκοφάγα (τρέφονται με φυτοφάγα)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u="sng" dirty="0" smtClean="0"/>
              <a:t>3</a:t>
            </a:r>
            <a:r>
              <a:rPr lang="el-GR" u="sng" baseline="30000" dirty="0" smtClean="0"/>
              <a:t>ης(+)</a:t>
            </a:r>
            <a:r>
              <a:rPr lang="el-GR" u="sng" dirty="0" smtClean="0"/>
              <a:t> τάξης</a:t>
            </a:r>
            <a:r>
              <a:rPr lang="el-GR" dirty="0" smtClean="0"/>
              <a:t>: σαρκοφάγα (τρέφονται με σαρκοφάγα)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u="sng" dirty="0" smtClean="0">
                <a:solidFill>
                  <a:schemeClr val="bg1"/>
                </a:solidFill>
              </a:rPr>
              <a:t>ΑΠΟΙΚΟΔΟΜΗΤΕΣ</a:t>
            </a:r>
            <a:r>
              <a:rPr lang="el-GR" dirty="0" smtClean="0"/>
              <a:t>: βακτήρια, μύκητες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Νεκρή οργανική ύλη (</a:t>
            </a:r>
            <a:r>
              <a:rPr lang="el-GR" i="1" dirty="0" smtClean="0"/>
              <a:t>φύλλα, καρποί, απεκκρίσεις, τρίχες, σώματα νεκρών οργανισμών</a:t>
            </a:r>
            <a:r>
              <a:rPr lang="el-GR" dirty="0" smtClean="0"/>
              <a:t>) </a:t>
            </a:r>
            <a:r>
              <a:rPr lang="el-GR" dirty="0" smtClean="0">
                <a:sym typeface="Wingdings" pitchFamily="2" charset="2"/>
              </a:rPr>
              <a:t> ανόργανη </a:t>
            </a:r>
            <a:r>
              <a:rPr lang="el-GR" i="1" dirty="0" smtClean="0">
                <a:sym typeface="Wingdings" pitchFamily="2" charset="2"/>
              </a:rPr>
              <a:t>(</a:t>
            </a:r>
            <a:r>
              <a:rPr lang="el-GR" i="1" dirty="0" smtClean="0">
                <a:solidFill>
                  <a:srgbClr val="FFC000"/>
                </a:solidFill>
                <a:sym typeface="Wingdings" pitchFamily="2" charset="2"/>
              </a:rPr>
              <a:t>ΕΝΕΡΓΕΙΑ</a:t>
            </a:r>
            <a:r>
              <a:rPr lang="el-GR" i="1" dirty="0" smtClean="0">
                <a:sym typeface="Wingdings" pitchFamily="2" charset="2"/>
              </a:rPr>
              <a:t>)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 Παραγωγοί</a:t>
            </a: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221163"/>
            <a:ext cx="300196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Δεξιό άγκιστρο 8"/>
          <p:cNvSpPr/>
          <p:nvPr/>
        </p:nvSpPr>
        <p:spPr>
          <a:xfrm>
            <a:off x="8101013" y="2276475"/>
            <a:ext cx="215900" cy="17287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5400000">
            <a:off x="7776369" y="2782094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Χημικές ουσίες </a:t>
            </a:r>
            <a:r>
              <a:rPr lang="el-GR">
                <a:latin typeface="Calibri" pitchFamily="34" charset="0"/>
                <a:sym typeface="Wingdings" pitchFamily="2" charset="2"/>
              </a:rPr>
              <a:t> </a:t>
            </a:r>
            <a:r>
              <a:rPr lang="el-GR" i="1">
                <a:solidFill>
                  <a:srgbClr val="FFC000"/>
                </a:solidFill>
                <a:latin typeface="Calibri" pitchFamily="34" charset="0"/>
                <a:sym typeface="Wingdings" pitchFamily="2" charset="2"/>
              </a:rPr>
              <a:t>ΕΝΕΡΓΕΙΑ</a:t>
            </a:r>
            <a:endParaRPr lang="el-GR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2052" name="Picture 4" descr="http://media-1.web.britannica.com/eb-media/20/6620-004-CABB11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5570538"/>
            <a:ext cx="187801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6" descr="data:image/jpeg;base64,/9j/4AAQSkZJRgABAQAAAQABAAD/2wCEAAkGBhESEBUUExQVFRUWFhgUFRcXGBsWGRYWGRQXGxkXGhUXHSYfGBkkHxcYIC8gIycqLCwsFx4xNTAqNSYrLCkBCQoKDgwOGg8PGikkHyQvLywvLCwsLCwvLCwsLCosLCwsLCwsLCwsLCwsNCovLCwsLCwsLC8sLCwsLCwsLCwsLP/AABEIALgBEgMBIgACEQEDEQH/xAAbAAEAAgMBAQAAAAAAAAAAAAAABAUCAwYBB//EAEAQAAIBAgQEAwYDBgQFBQAAAAECEQADBBIhMQUTQVEiYXEGMkKBkaEjUnIUYoKxwfAkM5LhFVNzs9EHNGOy8f/EABkBAQADAQEAAAAAAAAAAAAAAAABAgMEBf/EAC8RAAIBAwIFAgQGAwAAAAAAAAABAgMRIQQSEzFBUWHh8CKhwdEjMjNxkfEFQoH/2gAMAwEAAhEDEQA/APuNKUoBSlKAUpSgFKUoBSlKAUpSgFKUoBSlKAUpSgFKUoBSlKAUpSgFKV5QHtKUoBSlKAUpSgFKUoBSlKAUpSgFKUoCFxnHmzZZ1AZhAUEwCzMFUE9BJFaOCcdXEAgqbdxdWQ66EkB1b4kMHXyggGoPtncPKRAYl8x1jRFJ6/vFK57B+0R/avdVUwjWrDMOqXkIYk9V5ioR2oTY+h0qNd4jaQAvcRZ2zMFn0k1nZxttxKurDurA/wAjUX6kG6q7iPHbdl0QyzMVkLrkVmC8x/ypmIHnOkwYg+0ntMthQqMvMaTOjC2g95yOsbAGJJ7A1xOA4+9+4ttA4Rrlti7HxXi11VDMdyNDHSNgBFSsktH1WlKUIFKUoBSlKAUpSgFKUoBSlKAUpSgFeTVTdv3rruLbi3bQ5M2UOzuBqFB0CiY1kkg7RrWXsNdy/jYi9zGnSyPCAD8KBDpEatO+9c9WvGm7PmWUWzqqVzeF4Xh3MWxctFT41DPaZwQff1BcaTmmZG+4rfnbDXdBdbDlCzksbnKcMNQGYvlKkkgTGUQNTU068KmEQ00XtKxRwQCDIOoPcd6yrcgUpSgFKUoBSlKAUpSgFKVoxmMW0uZp6AACSzHZVHUmgKD25tzaUAMWJKiBOmWSD6hftXFPhrCtd8bMbijOmVsucM7AkIfFGYAZtBlB9Op47avXbllbl3IWYlbSAQvgI8VwiXbxRpA12PXZhuEpZWzbtIpuuxBa6C6oQCXYqCMx0iJ3Ya1lLLsaxwrnK4HjNzDsqoEIY5Z5YV8x2VtBmnvWdniHNZma0twmdFRQV8eUE3IBBMTM9avPaW9zLV6y3Ka/ZC3rb2tNriggrJNtxI0JIMgjqBnwHBKhWzauW1YoHZnUMzFhmCIhIGi+Jjr7y+cWlCMlkhTsc/f4Xh7zPbuNenQ5wVJa2pE+IM0hQYjfWSTBqw9keFs+MY/BYc5mAhGZRkton7qgfLIJ3qy4pf8A8KlzKqszujFAQtxJZc4G4VhDAaxO/WsvY/j6hRbY5gzHLcjKc51IuDoTIIbYknbSUVteA3dXOypSlXMxSlKAUpSgFKUoBSlKAUpSgFDWF+8qKWYgKBJJ0AFcvxPit+62VGNlY0gDmHaC2YEW56LE9yNhDdiUrllwN81rMTJLu7DbI7OS1v8AhJIPmD6CZcvrmCBhmgkDuAQCfqR9a5kXGt2FTmMUR0XKFPNc59EV1JBafFGXUKQdya0rbvc1Bdtv42AHOFq4HVbzMRIzcuLOpAyyw02M+dKhKUm7qz6l72Ols3bQvEFwbhXVZEhVPYbe917+WmziLO1luSyq4BguCVEbyBXNcaxqowtpbBOR2tqinW6oUKFyRsGLEyNFOteYfDvcuNhyLuGS4t5mt6DmAMqrluEt4mBLPlPbTUk6U9O0rINnU8FYfs1nKCBykgHcDIIBPeptcNYQ2fFauOsGCZZwewdHMEDygxsRXWcL4kLqmRldSA6zIBIBBU9VIIIP8iCB3czO1ibSlKAUpSgFKUoBSlKAVyXGePrauXLgBuvbPLtqD4bfh8TsdlZmJUDchdNJrrar+L8IS/Za2VWCyuQRoSHDGYg6xE+dAfLVvXbl43lzkhjnJOcAZTnIJ3iTttlHaK7v2cVb6Zjm8JlHEqJiCykbmDB3B136cvxXDhJQsubmMi21hdn8ICnUIAATJ1nzFX2J4+q2Vsu5RzkR4OZltmcxRUBYmBG2maRtVHFNqXU13NJruVvHuMpgrbthcPzOa5D3rplHZTJVdQWAJbsJDRMGp/s9iMPjbNl71vk3YNtAGdOYqrMKZGdcrnQzHjjSan4Diz3Sbdmyi2ra5QtwMuxKgGAcmgkKVJykE5ZAqFjeMXcRYe2uHZLiXbaoy/iItxbwnxAArlCk7AAEa6xUqUe5mb/aXOQv4XhBFu2mYDM7sEX3ZyqJmekVW4v2fewFRbod3LO6ZAqBFQ5mnVgAcqySfeG3SaLlpHz4m4b15WzKqgsLcfFyrY0j8zSR3qZxMJcs/tFi542VVRgZF2WlbZHqT5qSfMVzqtumlHK7l7WRN9nOJc20NSYAmd1OxQzrIImT0Zd96t64n2WS6uPujK6qVPNV5Kqy5MhtsJUg5m0nYaV21dRmKUpQClKUApSlAKUpQClKUBS+0uKVBbLmFVjdYHqLanKPP8RreneK5mMQxVrhFhLstopuXSogkBADB17GJE7xXa4vhdq69t3UM1skoT0JAB02Ow37VD4VbBDXj7zlhP5bauQiDsABqO5JrOo1GLkyyK+zgilxFt5nax+JNwgG4t4OJlV95YIBI2kday4NgMQb73MS2onlW8wOUEmXhdiVIXc9e9Z8VZkvqykDm2+SGicrh5Qx6NcIncqB1rVe4anNFoYZoif2pWXmBtDmLnxTPn8ormj+JeUiWe8e4DedQ2GbJeAdQTpCvGbKYOVvCPF5nvpJaw9wW+cCi2lJJLBWdjaKMxNtvAsM2xmT0jXSOEHmhXsm4Ik3zchswHRRGTXQZa8VHvG3YuGcio2K1kE5fDaJG+Y+Jh1CgbNVWnBKKbyOeSrwns5dNlb1o5iwLcq6xPgZibcOTmDBSshiQe6nWpHs5iQmKyNKNcTLy3GVgULMCB8SQz+JSRpE11luqzj6gLbuCM9u7bydyXcIyD9SsR9D0rqpzUkmVZb0rwV7WpApSlAKUpQClKUBSm3cxBc825btq7Igt5VJKEqzMxBPvAgLtAkzOngvY22coFu8PhuM3KI8nVVIY+axPYVhxzh0smR3tG7dUMyOVBAVmMjbMQmUGJ1G8RUnGYl+YLNoA3CMzM0lLSTAJAILM0EBZGxJIjXklxm/h+ZbBXYn2ZF982IIeYlba5AY7sSXPyK17hcVhbU28OudpIK2BPi6hrmiA/qapl7gYKk3na8QJyu3LtaawbaDLl/UGPrXP+yllnuqWI5cvftqBlWdVVwnwzzmgdBbTqKLTuX6km/HQnd2LPhbYy8bjh0sZbjWxZKC7AWNXYFTnO+hjKV71jgOHtevX1xF1ryoVAy5rNsMQS1vIjeLKMpJJPvR0q6bA2rpzgsCfCSjMhYAkQ2UiY1326VJsYdLa5VAVRsBoP7610KEVGyWCrbKzHYRUwt1LKKsIxAAAGk9uulVHsMLFxFuZLfNCyHUQSp6n98aqTv0qy4nxAJavHU5LJYgfmYEgVwvsliTavYcqIzNyboA0IYQGI/MCCJ7ETsKpC240f5Wj6qEEz1rKlK2MhSlKAUpSgFKUoBSlKAUpSgIfFMUyIMgBd2VEzbSx3MawACY6xHWqm/gRatgXLgYXb+a8YCBswPhCDoSqgjUkFidzVjxzS2HDBWRwySCwLmVC5V1ObMRpqJnpVDxe7ca43MCk2wLgsGPxLbWStzI+7OCzjTsugma567sk+n9FkWXtFibIw55mYhiFti3rca4CGTlgbuCAR0010muO4T7RcQGIuG4LayMmVldwGsmCTyiTaJza+ErttW/hPG77Xnu3jbGRUt23yvcCqQc7CABmciSSdlXSK6rgnD2N18RcUBmVUQlcjlepZRprCxPiAXWJgc+nrQlN045tl4x+1+5arCcHZ4IicRxd55VCgUHKIdbeY6Z7j3ERnUSYRFMnc7Rb4PA8u3Cancs27sd2Yjqf70FTWb71jdzZTliek7T5xVqvxys+SKo0YDFFyykQyNlMGQfCrAgwOjDpUY2RfR85MLcJt3BAKldM4O2hzDsQNZBNbLfCyEy8xhmJa4wEM5O8H4B0EagAAHSax4nwzNhzbtgQAsJsrqpB5R7KwGU+vUSDeKa2gkcIxTXMPadhBZFYxtqNwOgO/zqZWjA4pbltXXZhIB0I7gjoQdCO4rfXWVFKUoBSlKAUpSgNWIwyXFKuAwMaHuDIPkQQDNY4XBW7YORQJMsdyx7knUnpr2rfSgK72gE4dl/OUtH0uXFRvsxrmOE38mLCtvcDqOwK5XA+mYfSuo40sqg/wDmtfa4D/SuebDot+3cOX8NzLdCG/DLeUcwSD+X6VeUWRd8Fv8AhIJHRh80X+s1K4niglsnqfCB1JP+01Hs2YzsJ0hQP0/7GPlUTH2mvFiCwCGIgdRqdfKqbrpIvbNzm+NcUuCxcVVzG6WV+uVTbdpB6AbwelVXC7Q8B3Zbi3OsiHmYjyqbxUsLhUQE5WaBvmuOV+6pH8Rrzg9iIHmAROh3+u/l0qYdyX2PplK0YHEB7SOJhkVhO8FQdfPWt9aGIpSlAKUpQClKUApSlAKUpQFbxZgr2XYgIrmSdgWtsqknoJaJPVhVZx7grlb97mEnI7IoXxLFv3EeTlUkEnKoY5t9oteLgfhlv8tbga52ACtlLfuh8p8oBOgNTGrCvGMofErkrmcdgsTbW6ygqMPktotwRyjcCnOpYaAlSmp3gjfSr3huAD2LZZrhBRZXMQpAURIGu0SJg9qm4m8EUeGVmGgTlBnXKNxMT6z0rFOKW20Ql/0gn6nYfMiuXTaWnQlKVP8A2tf/AIWcm0kyTAGmwFKxU9SIPavRV97bIM6gcYxz2bRdVBggEsSFRTu7QJKruQOk7b1NIrG4Rs0Q2kHrpqI61ruygYcNwYtWlSc0DVj8RJJZoG0kk/OpNQOAsThbX6Fg9wBAPzEGp9dJUUpSgFKUoBULi/GLOGtNdvMFRfqT0AHUntW/GYtLVtrjsFVFLMTsABqa+aY+43EMbZDa22/EtpO1s6KWjq5VmPYBdwZoSjpMPe4jjDmB/Y7J1XRXusvc5gQCflH71dBwrhpsqQ127eJM5rhBPoAAAB8qmKIFe0IIHGR4E/61n/vJ/wDnzrj8XYK3GVtc4a2saEyuhnyPTv1rquNY63kZQ6m4hS4UzDMAtxGkrMgab1UXrf8AiJBHgknpPiiR5j+tQWiT8DjRcRmBklEY+uXUGOoMzUbiGKFjBXHJJzdOuqgwPOJqt4QWGKvWBGVkF4EHoxeRpoNc1QPabEPdC2bZGYsI7KBlDknsAoH8VYJO+DTFhjlDI9wyMxhP02vAPq/MP0rLhjANbHhEsNcs7H6HatftMoyWVWQqMtuJ1gW31PrrUPBvFxW6Wxn8pI+/nU0lZMmTufRuA/8AtbH/AEbf/bWp9QuC28uGsjtatj6IKm10PmYClKVAFKUoBSlKAUpSgFKUoCs9pMPnwtxJIzACQYMFhOv2jqCan5AAAAABoANgO1auJKpsvmkDKSSNxGsjzrDA33a0jOAGYAkAyBOoE94rKr+UlG6zdDKGGzAEeh1FCYNY2MOtsQugkmJ0E9uw8qruNPiF/Es+IICWtwJcAgwCesAiBGpB1iDy1HZJLn6FkWY6V7GtVOG9pEcwtu+W7coifmdOvfSt6Y66AM9l5OvhKN8j4hB+o86ptsk2Ccxqk4zxW2yvaXK1wAjocgyy1wj4VUfVhA1qXyrzkszm2I0VMrGO5YqfF+nbud6rLVpCHvIhFnLaQmCDcto7vccg6keONdTD9xKk90n/AAHgv+F2Sli0p3W2in5KBUqvBXtekUFKUoBSlKA5X29PMtCxBKMVu341iwjgn5s0D0DVXewuEJxF24yhdMoXquRuUFjyFv71Ze1VxkdoXMbqWVX+HFKHA84vA/Lyqu4VcGH4jcDHLbuG46MdJJclk7Ehpb0J7URJ3VYuwAJOwEn0rKovFQTYugb8t49cpiofIhHHcYtIcEsqBcIGKLQC2c/iETvrqp1202qdjL1s4jw551bTbVgc3pqK84xZPLtkFSHtlQuoMGyQv0/rWjhvEGflH81pTHchRJ9Y/s1JdEDH8SXCY9bhU5Xw6JAMRne4c3yyn5VPwPDUS3zTq7lvFJIy5jGUdFIGaesio1ywLmLQFQR+zFiCNouMADr5n71MF/3lkEABF6RAEAfSo6Aq+N4YswEgAXAB2/ynbbvA1+VVj2Ia6pIkW2Cgjd2AgbaakDpVjjG/ESdSbrHtoLLj7SKiYtfx1ggy669oIYjz0Qmqw7FmdYmHHuPddrwEZ1dkVSB8FtTlAEbNMxrNXnCsUbli253ZQWj80a/ea4psfMkCMqZrhM9ifvrXYez9krhbIO/LUt+oiT9yauZtWJzzGm9LcwJ361lShApSk0ApSlAKUoaAUqp4LxV7hZbgXMAHGWQMjFgsg/EMpB6HfTYWmaqRnGavF3B5dGmlU/s0QcOniLQWVp2VwxDIsaZFIIXfQDWveE8ZN27lJGimdI8QeOvlFbOAFeQAI8LOrAdGFxswPYz0rGclOF0UpVY1FeJYsaqeN4i4ptC2wUvcCHwhjBViSJ0EQT6CrV6p+ID/ABNg76XRHQLlUlvUEBZ7Oa4qkrNm6IOK4ZbL2xcDs5uLNxz4uWc2iOsBQXCqQoHv+YNdMNqo8faN22bhkJcNu0NpFpnGZ/ItIjqAAdDoLsLCga6ADUknTuTqfnWzi4wyR1PRVTafLbxSDZWbL63Lavl9czn/AFCraKocEkPyd8uLdm7suQXgWPk1y2s+S1bTxyQzobCQoHYAfQVnSoZ4vYys3MQqnvFWDR8lkz5bmu1ySy2VSJlKicO4it5SQGUq2VlYQQYB6EjZgd+veRUukZKSundAUpSpBU8fwou28uXMQ0gAwZAJOVpEMVzAHaSK5q9ws3UyOyursWR/dlvzGRNu4GmR0M+ldPxFgtxGzRLII11liOnqfpVPxThrIztnOQuC/hDkEkQTb0LjUDMhD6AEPAIyjK7aZnCpeTTN/BOPNbQW8VIynILxEIxGmV/+W/TXwt0M6V0bAER3rkTcUseXcS7cI8Q8PiEAHMk+73B1r3AXbSAKbl7CtrKBgyR3VbquoH6Y2rXma27AoeXaOmiJbedgUJtt0MSV9d6ruE3wiIG1CK9sTpqGZdO+1ScPibeZ0F03AG5gZoDMLjFmEKAIDqToNmFRrFthzVzKMt0uR8RDojTEarJI+VQWRtDFMShgS2FuA6TGRlM6dfGfoK2YW4WDSDCjMDsdt/OqV8Q8rcMQHNoGCNGtsI+uT5xUnD3XtA9yo07ggd/Wsak9jNIx3XI+IxIa4kfCtx+pOpC/yD1qxTy9oAADMziBrl5cak/qFeYYMWuXR3yT1ACwYI82f6VnySbxgmQlq2CRsbjEtvtoFrWPcqyatvODbETeZU8oO+3YE/eu1s47mWgVEECT+6QSMv1BFczg7YS8XPiW0mYR/wAxhlUT3IBP8Qq24PfYW7qmM3MuExsugmfQzWNSpaW3wcNataooeP6L9HkA99awe9B+k/OtXDhFpJ3yg/YVFfEhrjKOsqPlufLerynZItKpaKfVlhdmDlOvT/eoy4oXNB1B17ED+YP8qyw16WH7yBvnsf6VAwV7/EusQAWcec6E/UH61SUsryUqVbbbdXYn2sXIA+LUGOmXf+n1rbaxIYDuelQcGQL949BH3En+/KseFXFFu5cJ0zMT5DeKRm8X8/IiFVtpfv8ALBZXnIEgTH8utcymOuswVmv8zQsyG0LKZtRG8g6QGBaDV9w+8biBzMHYbaVTLwBVBR7rAIwu2yAFAJfNnYbOwIjXQCNBWeo4s4WpOzfX34N4VE2pdH7X8lJhL2JOIZG8aLlsnltypOrqrXOnvNIWDoO8G5wWHXCXVchVF8lXCDKisqykd9A8sdSddNhSYfA5cQ7WiWWy7M65pF88w3VBbq6yTPUkA6E1a+0OLV7VlxBVrtlgR2zlSYPk1ctFTpKzly9M+nkx1OpW2TXNfT2in9n75/brekZmu/Yudenx12HBrcLcIEI913t9yrnMSfVy5H7pWuK4CAMZbMTCXnj9TQs12+CxkXGtEKFQKFJMMZTN7v5QPi6kHTST0aezpWOT/GS/Dd3m/oSsQzBGKKGYAlVJygntmgx9KqMBdB/xF1gGYZAoB8IB1tqN2csDOmpUADStvHeNLbK21u2kdzEuw8CQczwSJjQAE6kioGHxtktZt4e4LsMWLBg5DBvxGcjQSr3PmwiqSp3ko9E8nruW1XJOG4mq2HtOkm2iqU0MhtFTtOoWrXB2GS0qsxZgNTv12k6kDYTrAEya5A3Va3evtMPiNCNxbthjKnvpI84rp+C3LrWvxDLqxVtu+xgAEiYkAAxNW3SqR8nHpq7qc/eX9CXiUYowRsrFSFaJysRoY6xVLw26lsK6gw9jPqczBg/jLMfeLG4PF1yelWHHGYWhlOXNctoxHvZXuKhyno3i0NUmJxI/EyDIqBMOinSOXMMB+U81cvcKDWn6cGzXU1OHSlLsXPGsegt5DmZrqsqqm+ogmToAJGp7jvFctxTiri7ZTlWs6FWOVveGbLy121kTGoBVflPvpaxF9LTkDJZJBmDrABAnWImPStGE4ML2OyPBt2cOvhQFQGdiFPvE5oUn/T2mvP1FKrqJpxeM2T95T8k6bUp5a8L7++xZcI4g9pZu2XXmXAXbwwrXGCqMuacolUBidASN66LNrFVi8ICEM913RDmVWiARsSQAWjpPWDvrU/DzEnc6+g6Cu7RqpCnsqJJ3fLlY0nJbrI3UpSu0ELH2MxHmPurBh/KsXtAuAfEjoVIIkdxM+RIqcRWNy3I9DIrJwzcxdLLkvHyOc4hweyrAFLqqZBe09yR2BtoTpvrEadKq8Vh8FaH+cXnZHLl2IA0XSWO2ldbj74tpcu5ZKIzQdJyqTE/1qivZrNwMfxLtwEm4ZyxvCxOW2Oi9dzJmbRxzNYXRz2Mfwq9qxfFxWygFVRSkjMp5hVp2IMT8jU3iForircGBdtQCYOqQVGnkW+XpWu8zOxLXUBJIgaE+uaIFYXrLXMr2WCLZMNcnOM2UhktzOY+PU7AiBMGrLBosEHioCrcnxEDNsJOQq8iND7n0NW/FL+FfxWnVlETlgnUidPIDY+dVVgF85Z2LC3cAZiCWHLbsI7fI10ePwlr9iLMqO/7OAhZEnNyhEEiZEg1SpCMlkm7XI5fh/wCPkW1s5Y66AlndummkgVOtExfuqC83NEWCxyoF0+YNYYjB3LTKUyqyOUBgtoNoUMNQIrzh2BxCWkS5yiBBDgsMs+EBmWcvi3YAwWEiDI0BaYPGILKLL8xrnNvZrTqMygQu0BFhQNdlq04LfVsKwFy0bjFy0MpjMx3g9q5/GcPx9ts6WroIPwuj7DaQwY/MVFfjd2+Wz27fMtAsQ8K6QNcwuCYOs99xrBrCVPLkcj0y4jqJ5tY+ho8KW2AEKPt96hYe3lvINoU6esaz8qrLfCbFxFchbeZQwCTbIJAJBCETExrUyxw+2oDG48wFMs8nsZmZ1rN5kvBDpOTXglYd4ZT0Fu5P+sdflWGAP4k9repjqWDf1rRd4fbyhVa4Vkgw7epEFh3omEtx7jmR7xftM7v9qqk7rwVWnnePj7eiN4tNnI08Sy/kMxMRUO7aNwLYnRjzLsflzSF+w+1TbOmke8YGoG3TQbACalYeyFkhQJ8yf6UVNsq9K3j+f29fqSbZVQACABoKreO8atYZRddtpAUe88jRQO8gVLNzy+fSPX+9qiXWQtqttipkGQcp2mTqD/5qJTrclt+a+53cNNWOWXCYi6EyW+RcfM1282mZnYMVVAZdVzZQX0gaVDxeDa0j23LtcV0uSSYabw1VfdCknMIG7MNYmuxbHDMCAGy7QZ1Jj+/WofGL63dEtsbzZVVvhXK0hiToQCxMdSBUNb02+ZxVtHKop+eXyK32V4cDdd+gi0D3CAlzPm5I+VfP/wD1B9qTiMYWtt4LXgWPiAO57gmdDpBHc133tJxEYfDJhcMRbe4Gt5nBHLtgeN5A1bxAaTqZr5piOEEQFS5kI1uZDBJUnMxA8IzQIg+Eeda0oqKJ0um4EdvXmT/aP2oeMNkYWkGGtuwQcvPeYANJXU9D8jUj2M4jfe5fgtncxP5Vytrr1If6xXVeySYN8IguraL2csE5XIzW9tpGh1B6gntVngsFhrNxmUKpY5iQIXXvHp9qrXeXHuRq1UlFQinnqSMLw8Jbw1pgNJdh6jb7mq3FcduYAMQrXUdsyWywHKXO8wTJIKqY13SI1q8vW0e5me4o0jeNBqflXEe3N91xJhS1vIFRvhBVVYNmPh96NJ6MPi1rTw2yulozjLlZL0Rpx3EbvEbbxcuW2tXkLLmAUJc9wrBEEEEazqyidTWXsjduth+XdADrdCtmMEW7aAL8JkArH8JFVXAscbN5XCC6pLJfTLINsojnRhEqVESdSPOvomE4FYzm7atqmdV90AKwksDlGnxbgdavVu6aRvraTqQcV77lLxHCeB75GVmg9SJAORVIGYXF6FQZ7GtfsZxG89u5dznm3nzsq2S7AL4Vlvdy6EgAfFvXbWsK4ETG+s/07UsYJrahEJVVEAKABAEAAdBUU4OKM6OmcFmWffIhYJcVcuBbhm0NWJVUbN0AyswI7yBFXyJA/wDNRwHBPaJ761tQt110+9bxVjojTUc9TbSvAaVrcse1rvTGn84itlKhq4Kk3n/OInWWB79x/cVUJwGw05rdneFBYkR0hToN9gK6k4dT8I+n9960YnhdtxDLp5Ej+VZbJLqaqSKXE4JbeHuG3asgqjkZbYmQumwBn71R8R4vY5Nq3bvWxAAOVwAFVQIINdf/AMBsxoD/AKjT/gNqZjWI3Mj51K3Ii8Tg7JQBgtxLj3Ee2qK+cl2EBjlnKoOpJ2ANXfFMOHtvZEORZdQG0BflgLqdtYPrV4/s1aO0z3k1qPsynQme/wDLzqk976Fk49zmuIcYwtxdbjWrggRcUrMd2O7abyZ7netd7FOLV1hkJa1cDAyDBQaidDtXT3PZwtu2nY6ifSBVXe/9PVOiuUU+8gJyNrqCvSesRVt0nzRHw9zdg8U7LOksoJMnQmO+x119RW0G2WQvbS4VMAlUZp6QWPhGnlUiz7PuDqVyxsM0T6HpWScCuZpLJGp0Ug6+hisVGad0XvEssNetvsBI6RqJrbcuQNI03qHh+HupBkEx59ftU1FaNYreLbWUZOxgb3XSPOsLl8dWX6TUkJ5CsHtT0FS0yLo1W7inZp36Vm1sdx8tKHBp2HqN/rWIwKyDrI8z/Kdaiz6k3Rg+CB1zEeh0qLc4OzGc41iQARMbHQ71ZtZU7gfSsgtOGn0G9oq24EsRr9h6nata8CEyFUeYJB/+tXNKnhRG9lMvAB3+hNY3eBLBgAE6kiZ/39NKu6VHCiN7OXb2edToqk99gfXzGvesBwB1BYgMATCTodTBbyj+zXVRTKO1VdFFuKzj1wBZ/GpCkmSM0geQIgDTz3r18EnhAz6EaNtoZ7GFrr4plqvA8k8U5puDI4Ia2rbgyqnKN9JG+tS7WGyKqiQBtGWIjYH4RVzyx2H0r0KKvwyu8r1Vl91tI0zCfXUb1vs59JCkHUkSPtGtSQte1dQsVcrngFeBBM96ypVrFRSlKkClKUApSlAKUpQClKUA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1925" y="9525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Έννοιες του οικοσυστήματος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u="sng" smtClean="0"/>
              <a:t>Πληθυσμός</a:t>
            </a:r>
            <a:r>
              <a:rPr lang="el-GR" smtClean="0"/>
              <a:t>: Οργανισμοί του </a:t>
            </a:r>
            <a:r>
              <a:rPr lang="el-GR" i="1" smtClean="0"/>
              <a:t>ίδιου είδους</a:t>
            </a:r>
            <a:r>
              <a:rPr lang="el-GR" smtClean="0"/>
              <a:t> σε ένα οικοσύστημα</a:t>
            </a:r>
          </a:p>
          <a:p>
            <a:pPr eaLnBrk="1" hangingPunct="1"/>
            <a:r>
              <a:rPr lang="el-GR" b="1" u="sng" smtClean="0"/>
              <a:t>Βιοκοινότητα</a:t>
            </a:r>
            <a:r>
              <a:rPr lang="el-GR" smtClean="0"/>
              <a:t>: </a:t>
            </a:r>
            <a:r>
              <a:rPr lang="el-GR" i="1" smtClean="0"/>
              <a:t>Σύνολο πληθυσμών </a:t>
            </a:r>
            <a:r>
              <a:rPr lang="el-GR" smtClean="0"/>
              <a:t>σε ένα οικοσύστημα &amp; </a:t>
            </a:r>
            <a:r>
              <a:rPr lang="el-GR" i="1" smtClean="0"/>
              <a:t>σχέσεις</a:t>
            </a:r>
            <a:r>
              <a:rPr lang="el-GR" smtClean="0"/>
              <a:t> που αναπτύσσονται μεταξύ τους</a:t>
            </a:r>
          </a:p>
          <a:p>
            <a:pPr eaLnBrk="1" hangingPunct="1"/>
            <a:r>
              <a:rPr lang="el-GR" b="1" u="sng" smtClean="0"/>
              <a:t>Βιότοπος</a:t>
            </a:r>
            <a:r>
              <a:rPr lang="el-GR" smtClean="0"/>
              <a:t>: Η </a:t>
            </a:r>
            <a:r>
              <a:rPr lang="el-GR" i="1" smtClean="0"/>
              <a:t>περιοχή</a:t>
            </a:r>
            <a:r>
              <a:rPr lang="el-GR" smtClean="0"/>
              <a:t> που ζει ένας πληθυσμός/μια βιοκοινότητα</a:t>
            </a:r>
            <a:endParaRPr lang="el-GR" b="1" u="sng" smtClean="0"/>
          </a:p>
        </p:txBody>
      </p:sp>
      <p:sp>
        <p:nvSpPr>
          <p:cNvPr id="18435" name="AutoShape 2" descr="data:image/jpeg;base64,/9j/4AAQSkZJRgABAQAAAQABAAD/2wCEAAkGBhQSERUUEhQUFBUWFxkXFRcWGBcVFRgVGBcYGRcXFx8ZHCYeGBkjHRgbHy8gIycqLCwsFx4xNTAqNSYrLCkBCQoKDgwOGg8PGiwkHBwsKSkpLCwsLCwpKSwsKSwpKSwsLCksLCwpKSwpLCkpKSwsLCwsKSwpKSwsLCwpKSwsKf/AABEIALcBEwMBIgACEQEDEQH/xAAcAAABBQEBAQAAAAAAAAAAAAAEAAECAwUGBwj/xAA+EAABAgUCBAQEBQIFAwUBAAABAhEAAxIhMQRBBSJRYQZxgZETMqGxFELB4fBS0QcVFiPxJDNiQ3KCksIX/8QAGAEBAQEBAQAAAAAAAAAAAAAAAAECAwT/xAAkEQEBAQEAAgICAgIDAAAAAAAAARECEiExQRMiA1FSkQQyQv/aAAwDAQACEQMRAD8A9ZIiLRKGgFDiFCgh4eGhxFDwoQiQEFVwomUxApghnhiYRhjFNJ4VURhniosC4mJkUPCeIaIrhwqBwqHrhhoh4aKaoeuGLq0w0QCod4B3hiqGeFAPVCeIw0UWPCiAMOVRDTkxEmGqhngad4Z4aFAIxAxMxEwRBoUPCi6yvh4aFGGziHhodooUJ4UKAd4cLiMMYC4KhGKQqJBUMCUmKyIsJiBiiBhokRDERWUYUKE0AoUJodoIQMO8M0KCpAwniLwngJgw9UVgw7wD1QqojCgp3hQ0J4CUO0ReHeIERDQnhPAMYiYkYaAi0PDwoqLoTQhDxlooeGh4BoUPCaAaGMOYZoqGhQyVA46t6iJNAPDGGhQCiJiTQmgINDtEmhNFQzQ1MSEO8QQphmibwxgIw0OYjFChxEYTwE4TRCqE8BKGhngLiE9UspmJSVJS4mJSHVSW5kj8xSRjJBLXYRAfCgfS61ExNUtSVpO6S48ux7RbVFEiYaqIEwxMBOuFXFbwxMBa8KKaoUAaFQ4MVAxMGJjScOIiDDvAShQ0J4BEPGVotaZaxInHmP8A2VmwmpG3aYBlO+Ru2rAuukomFMuYlK0rCnSoAglNJGd7mJSISJjT5qDuETE9wxQr2KR7iDI5fXcKXpZyJ8qZMWhKVvJWoraVYrEtSua1lAEn5cx0Wj1gmSkzE4UmoDfy89ozzfqrZ9roURTNFNTgJapzYMzuegaFKmBSQoYNx5bH1zGmUmh2hQ8URaE0ShQEWhUw8J4CNMMUxTqdVTLWr+kn6KaCjGdXFJERMWkQNqroNJAVlL7KFw/ZxFtxMTIiMCf5ilclMxP9SARuCVpSUnvzEQaRFl1LMQMM8SIhiIqBdZNmJYoSFj8yXCVEdUk8r9iz9RAXDeNJmTpstloUkIVRMSUKYhiwOQCBcOLiNUiM7ivC/i0qQaJ0tzLWzs+UqH5kHBESrGf4h0vwlo1kpJqln/fCBebINluB8ykfON+UxrafiKZimQQoBKVFSS6ee6Q/Upv5EdRA+l4gp2nJTKIAtU6Spy5Sf6cZvftHKo4yjhPxEKRXp5k1cyUuUUkprAJlqSSGZrHpGfKRrxtd3VDPHO8C8RztUoEaZcqUQ9cxw42Z2cnsCO/XoY3LrN9E8KGeGeKyTwoZ4UATJmhWNi3rFwjmNB4mAQgTABUkXTe6n9rRpp4+gm1wzg2APbz7Rz846+NawhPAun16VMxudoB4zxoSiE5d6r46Rb1JNJLWxXDJnA4McHO8RzUqJN98WwRmI8G8SqE0leOoHcAeZP6Ryn80bv8AHY72bV+UpHmCfsRGPxXhE80zJWoV8WWSpIWlJlKcMUFKEhQBFnBJ84lqPEktCalKSkOXqLYjL/8A6Xo6gkzL9WLfaLe+PupOOvqBdZ4smKnyJU3SzJS1ibLZagmWpS0hIoWRcOOj3EZvD+Pa2RrPhLQkSiAhSHAoUAB8VDtZXzFiQfONXjvizQT5Kpc5bgipNPzBQwpB2WD/ABo8m454jnT5nxDNUZkoJCVCxNBLEgWfc+vWOXd/xrrxP7j07wZ4nlazl1MykyilEqStkS1UgAKz/urcYOGBa7x6C8fOPEdNLWiXqwGQtytDcomoLLQD/SpTWyy46HwZ491cr4ctaviy1qASlfzIQ7FYUfklpD/M4tbcjXHefLHfH9PbHhFUCaTXJmJCkElJwoghwNw+R0O8XfFjt5RyxclT4hFUQC4o/Giqn67ZZvOFuGCiqEYoTN7YP0hpk7IItjLRm9TFnNAeINLMVp5yJYetChkAhRFiBg32i7hHFkz5Qmg/M9STlCgwUj0P3HUQVMVbLRzXHeFKCjO0pSmb+eWokS5owRb5Vmxfqkd35+U5+G835dKjUggl8Q03TIUXUhKj3SD9xHA8P8WoSoI1BXp1m5E0MnZmV8pBbMdJwnxFKXNnpM2WaShSWUGUgyk8wv8A1BYPRovP8kvyXiz4F8T0QMpfwwAbKADAFSFBaRbumCNPqUqSgg/MAU7OKasbCMfiHiuSgVCYlSaeVuateyUtdRtgPkdYxdNxlEk1NMUaRWVIUhMtGaEVt0yBc3JsBGfy881fx2x2vxLkQxVeOZ/1OmWVAhSib3YEPfc7fpFZ8bIJ+RT9SwFumSB5xfzxPxV0k0s5Jbo+BtDhXT+fvHG6vxcVABNIILA3IY2Jeq4jL1H+IWokqdSELT0IYth3Bz6Rn82301+LJ7dl4l4UJ0ousSyjmQshwkteoYKSPbMeMeLeMVhKAAySQFABKVGmkqYAd/eNfjX+IkzVJKWMtGVBwU5drC+8cjxWcFSkEG4sR3DB/pGb+3e43P15sdD4b/xL1OkSmWoJnSkgAJVZSUjZKh9iD6R6l4Z8aafXWlEpmJTUqWqygMEgiyhcY6jEeIeGeEp1JXWspCACyfmLuLFizN0OY9E8J6RGhCjKSFLmD518yqQSQgMwAs57tHT83jcrn4eT0pv5/P5eKZ2pCQXOI5pfiSYtJLgdgPPufOMnifFFrBIUBezdxjGIX/kT6T8X9ujPHj0HpeHjjVayc5ZbB7Bnt6wo4fn6/t0/Hy0JOgVSCfmBYOXtjEV6vRqALTGulgDc7sHGcwUvUEFJJZNw+/s98RTJmDDFTgtbfL3xaOflXTI0uG61QNLEBRsxFWPy+t8bwVx0slwecJu9wGDkn+NA3hyY9cwhKSmlKWNVlHJ7/wB4wfHetmoSylU/EIZLgkjf2/WMdfyddXxjpxxzJ5UNp+PKUlyUqORUlOX2YRE8YXMUwtswwPOMPhhZLlh7hz0Z42dHOGU7xrIzajr5FRuX6u99h6Ri6rS2IqFrsb+TbxuGSs/KlRHq3qYD1EuW3PNSkna6iz/+MXZEy1yGuklN/rk94ATMZvP9cR2Go4OF/LMlq9eo3BbeMXQ8D5yZrBINku5V0xtHafycyMXjq30n+IKEHmmcxeWggKllJBBUynD4ZQFmMdt4J4tpQHWlKZ7k0rJOBylLjmLbl1dGEcXx6dzJv8osnYDcAbbRkLKXcfvGeZ5TWuv1uPoGT4iUtDgWBse2YH/1Uq7FJpIBa7Zjy7wz4lmlaZBKloU7kOVItm1yHYX6x1v4AH85L3uS3VwHD+RjF3lPVdHL8TzX/KE2uWsP517xRqfERYFKksSehLPY9v3jD1Gkq5fypu1JD7XsXsT0i/RcPLf9ol7gF0hjjYX73jF6q40j4km0kVc212UzkP8AaKE8dmUOVEhyHJz3Pb+0Vq4TNUkslNzfmJt0sC5ihfDpjAUgW9PszxNXBen42pQuoPYC9kg2t7H3i3/MSxImBZBYm3dwzv5GBJGhCQSpRPVqlW9P0gNWnlJvUpCcCtFL3839xE0yprnGxKgWIsQCHs7u4+m8cNxuQoTFBSEgLWr4a0gCwcmyRcBxYh46Y8SlpdKlAt/SLOOhbo/vAHE+OBGolKSkEJLU9Qpgc+0aly+mpz62sXQeKNTLWVJnK+JQUJWQKkBRBJQSOQlmqF2JjrOHahfw7rM5a2rKlFTklyXLuwvfpsYxfxWnKTMoSSQXAANKnzmw7lsxR4e1ikmZUtPN8iXHd6QMPb2jpbOvpnMdJMlkl6iemLdWs94tlCwFJSlganIW74I2HrfEY44iXyB2JFrju/WDZnEnAZm9X7NeImVGYgElRu3ytjYv5u9+8BcQJpFRJBfswDewy7dor1vF0oyRfyhl8VlTEUpZQA8m72ubxZUxzPEZdCiQd+3a9u/3jKnTH8o6fXyFz0KGnlFeKgkOQ6s+RLQTwb/D5aVIXqmpNwhJck7BRFvQR357km1yvN3F3g7h5RJqpcruSQWzyjoev/MbktSwoAPZ8/8ADb7RrBk2SiYECzJAdRwCQSAAG+3nFOpSclISnepaSp2FmA+o3jz9XyuusmRnGYQ7MfVm7Yt94rRp1kpJdkgjkqY2/Y5g06tFxXtexLHu28DK1ow8x+wYv6DaJhgVa5gJZK/Yn1xeFB54mo3BLHsR9hCgYmiWrCVgWuWqYbNcB8bvEJIIAMxYUCbUCzDrf6RPVaVCAEpWDlQBcC+cl8AbQPqNIALlyLsApulyLDOIjTRl8SZwhMxVYCBSHIU6SlYAyQQD7xscR4LIqTN1A+LNCQkJKh8JBAuQN1HLl4A4AnmVdlfDVSH/AD05HoCfSM7iuvA06FqsKRndRD29449S3rI7cf8AX2z9fxFRmqEtTJG4ZrdIgvic4Gy1XFmLH6RlaXVgXZ22e8acjVAjyL+8dPGT0l6tNNM5STWtWHa+4iMnTjBfAu3tB82YCICM28WSRnbWNx/QFJdJ/mLRlJ1RSzlw/wBBG9qdMVKWCSwU+NmBYRzXFZZQp7sp2ftlu0d+ZL6rnbZ7V8V1tan+0dX4BlSxJXMWkFdbC7KpAHykXGTfyjh0oKlAC5OI9M4LoES5KQkpXZsbq+YubAxr+XOeccuf2ujZc6VUUhAANySplnYf+Rf+NGlwnhJnzR8MgEZJKlBO3Vhm3WMw6dg1LpdwxCvbG+/3jrPBWqAVMG7oZ72ZYy2xI948luR3kH8QkafRSSW5zYKU1RPUdB5Rw6dYVEqJJJckve/6QvHvG0zJ6UJVUpJNYayb8ov+ZoP4N4fmqlfEUn4UvZS7FXdIy3ctFkk91ffxGWucsuHVe2dolJKmYGahibKwT1HNj2jZ/wAqSOYXHUrCTboKS57d8iKpQkkOtSwegIb3piy81LLGfNnlhUtZZsqP06ekY3EZCphcEkEuAc3HfLER1SuH6daSQqZs45TZ2vYQyOFS1MEr5f6iq/TADHrn+8PKSmV5qZnw7DN7Z2s7esA67UVsEuSMf1PlvQ2j0HiMxGnQCGSpyQkBJLXBVzP2GftGdoDM1UwrUESxSXWkALNOzgB7t7iOk7/9Ynj9axPDWjM8TCUmpIuFEhFRZi2Xzbu7w3G5FE5KUpQk0pemxSpu13jTncd/DLCUB0hKqgclVn+jekYwm/8AWoWWBmUrAuQK0k3ySXPeLzbbv+l6mTAnFeEzksQ6k9jdzcvuTs8EcP4Rqlp3QGypx5DrHa1kJHMGYGrZ/Xax23in5k/KFB/mLMewfG/vDz9ZjnntyXFPCcxKCv4qVEAmkliQN03LxjaPVFKS1nj0DVDlyA7pvghmZLe0eeydOawD/WE+rj+8dOL5TKz16uvSfDXD/wAJJYuVTWK1BAIAuAHVtvYRq/5qLm9yBYpUpRAYsAwFmsAMXJ3yjw51uaVdHJSfPDExGbp9ypRYiwJQBeztknqxjh8untpz9cZhD1IA3WySrZhe5x7Rnz9WpRIQFJD7pszsGYEbdTFiZ4CcJINiCO7u9yT/ADtEdTNLBykXHKC1ujC+e0ApEwJHM5Ithg5s4a5yMwpktCSSauViLXZ+gBNu/Ta0XSpyLgipQcgF0oFgwBJdQezWi6bxBNJ/9NzgBjs/ygWf+bRNFiNcwZz1wMG4zuxhRmlKSXKm7FIeFGjRuklLZSrWZgLjy3J2hvjgFQdJ6gjGXu/beKdKCgELmOV8wTcgnbAaEqWlJpKgXLFhk9yMWJjCheJcVMmmYAOSZLWTh7gNbYpJB8zAXEtaJ8lUq5oXUjZVAJdJHUEj3PQRLxPNC9PMpwkoKgWChzAAkZjmvEOu/wCqWqTbALYKgAD5uY1OPL39tTrJ7GlBDvby/l4HPGhKU2Yt4lxFK6CnLALbFTAWijiXhWYS8spVuRdJB3F7RrmS39jrrJ6Gf6nSU3ij/UiQoM5/vA2j8KcwE5YHVKOYt3OEwLxvhyJGoplqqSL+hx9G941OeNzWPLrNxsr4yAMXOTFM/g03VBK0lIQHck/Ls5a7QLwzh/4hSgXZIFgQDfzBG0dTo9MmVSxZQsmhSio2Z+g/fMTfG+vkvuYF4R4bRILnmWXAW9gT0GdvrG3JXYBSh0ZvmLb9P5aBZtMtgrmOWNiSejED1FrxaniUtBFinIuACC37t6xi717JMESFqdiBTbmDgPdgE49YvmcQMhJWHalt6vRgwpICs3aKFapL8twc9bNlx3gDiHFkJlqJ+VILAkh8sAGy53jOa1Ljf/w/8PI1WsmapTFKaZiU7VzCVEnybHcdI6HxXxRRmLkiyUpvuVE/U7C7C/aPNv8AC/xEqRrUCoiXM5SjIL2SfOr9Y6LiOonTphWoAcy0sBf5iAP/AKge3eJ1MuVr59wVq5FBAUXN36C+BGbJkJXMpqYm7bth4H4nxha1uoMQGP7dIu4dNSoOd89Y1Gb/AG10lCE0hIbqb3bJw/lAJ1bvu+9gWfboIr1M98WECyy5I3JAhkZ0T4gR8SWmtX5Q2LXIbzP945NfEjpy1Iavm/qYhjkuME+3QR2M2ekBrFtjcb5jifEksFKlC6nJLYp2H6xvmT4vwW35ZvFprpCnfIJ69/Zobw3ozN1KOiRVnASLeVyIyxMJDXLsAO/aOo8MylSlKBFJUlJZQTdPYm++3WO1/XnHPfLrXSSZRBp5ki7btsSLW9IskayWOVDkjP5Uv1BPzW3jPRMmVOVIAINmUR0Lt0e0XJlCYwdEwbMkEenN99zHnx0gtSkrmoSFBRKgAnlpGDd7k2jlzJHwkFVII1RUcuApdLqHRk28o6BCSmZamp008ocHJL7+nSKpvBXJC3KKgpIDu69yWZhUerRZcXGidUDcW5Xf2YgAOfL9oDmTXGaWcgNUT5036ZEVTphFSAlagg01GkHY+os1+mzwQnhzSyw5muAgjO5Vh/eIKNOiv8yacFwApz2ew8oreWlfIlIIP0G7l72e3pCRpli1IZhlTbPgXiCdFNKSoVsDsHAs+BjID9vWKyPXMlJNSghiXa6ruQAxBu4J94gjXIraWUpO6QkPcZF/75iZ00wpqJTTSlgWeqqK9CFfEpCmLipgxy+dhY2MFGppTYN6u77/AJusKAZWgmkOFMCSQEkABycZh4Ynk0JiXYMWVcNU4HRgwF4pl6ZIUFByrdyc9Lm5xmD5IJU5NmDPuL39usWztGlScs+MPYi7+e4jDQPXcKSqXMBNIUQVJSAApi7KYOd44nwtwqv4k0pJpqCP6QqkkqL5ZwPWO+OkTUsnmOSXJu2O/WA+B/7WilpShuQqUsWUSouWDdDGp1ksX5xxHhXh4mTSVh0ywSRfN2xvYx06tGorcJpq3JA2s5bO0V6PhwGqWEptNlVJsQyiWLjDsTGzM06gkAO+GIYdBj0i9dakiiXpKTQooJZmUSr9Mseu0c9P4EJmsm5KQgA4cFQ5e3SOs4eQpaQQ6qqcCz292cxPhfD0j4i25lKu97jlAHYOb9+0Y8saz04XwjwtRXOQSQUlKVMHLupx9I61PBki7qVSSaXYEWH8OYjpeEGUueXP+4sKAGWxs27/AFgnTsEOwBclrvYefrGuutrM5wDqOGJfnAlhWSC5tch8v5QJI0stShQVEO4JJA9KiXb0jSnJdNVgSSzhy5a++0UIkuDUtRaxI2INgGHT7RNTB6NImgsySQQpzfY59PtHHeMdOhMoBBd5nbobAAR2HwHBAJRbJA7ZeOX4+gEyEAlX+9nq9Pp/zF5vsrL0nDVfjCm6KOcs3LSAQ3aogeUdrw7xIFSpilpCZqSkltwUMVepqcdGjlfEGrVJn1JNIXLCLC6UAh27loq4RrCJwWsFKJoKUvuAlXNfN2D9zF758prfNzYs1Zmz1FEp1LU5YdMn+3rGRpeMzJBpUMZByDHTeEQEH4y3dZaXdzSHvjct0xB2q4fp9St5st1HKgbPnIubQlnxYlt+nLHxeehik+J5tQKAzHo5Jjo18A0ks/8AbqLvdRIFy7vtj0aAShNcxkgUaqXm4oS49o1+v1Gf2vyjN4qr4JJLFWXzGPJ1Sp5+GBc/xydhBPirUf7ywME1X/8AIA/rBPgmQ4mqBYulOAbMo/dvaLOc50vXvHSSOESkI5QlSmIDBKiC2bX2GYnKlKKQTzE252F+lmtiGGnLVVBmpuTcJLEm1/2g1UpMyWMbtY2Ltvu28cvag5enJu4DbJenrhr2f2hvw8xQtSkHJPm4Z2v/AGgtGpRKTYOXuCCf73AZsZhtTNJuHAAsnKXuBbfO8PYv4ZpyXKlAqIyAAwFt3tf6wTxA2TTkqSLsA1IJp6hwDfvA2kmKwzZIZISQGOOuLiBZmqcoN3AFTsPy2Yv1aGGmk01gKcVDYCz9Xw/WCRIRU8uXsHdWGcqzm9vUwHImmoWJSbP2ctjtvFSOIKepSHJZncJdSnuH6PDKa3FamWpQCEgeperqz9+kDgBSGmgNckKuWwQO13vA83VSpaSsTQlamPw6Tyg5A643tFEvX1Fg5SQHJ2Dh8eZv2i4aMEwUsk0sN0jY9WwcN0vESlsGxUC7dGL9muX7Rbr1pCUp3JSB3P8AHtAn4khKvmd2fDPyn/loYmixIT1T7PCi2QrlDnr94UALLkKQkJKLMGDq5mAFiSbBjFk5YStipslIKnDiwcZO8CI1pSpIpUyQDls3PbJaJ/g/jTCpiQztcAnORZnjKtjTzUkMXZr7Cz+/9oHIZMpCBYi72LcrC5sLH2gHU6dCCyLMWzsAHa9toNnTHUwFTM4w4c003927RGtUa+QETUTUoUuZLXSwwQrlYtsL27xqz9clYUoWY9O1/wBIrWAFFRYAX7knqTmFK0/IRUnn5jYO2B5dfWCgEzklQUlIUsAMxOfPr27jEKcSSqtZCSLj1dw18lvNonO0iQtyaQ74DZtkf+30EIz5SgC9yabXwqoG3UXh9pvo2r5CV1FRmAJw7UgOw6nPrAOsnJStCSofLzE5Li+/QCD9UlJZ0EkJDElgVEuX7Yf0EDSdOCq4TcCwSDZsY/WKlQrfypDAGwJv16K+kBTdMEhySHOGz0/h7RtStMEqUVczgW6YxiEOUA0uQoKS4Cg2XY9B1EEYp4opSaUghrEtfyHdvrGTxeWv4MsqC60zqj+Zksn6uDaO3AClOolRJdXKAD0bAharSJWsAIBBV+YOCfL3+kXyxcec67RKm6hKFBQShIfrcgt7rEdH4w4MRpTOBsgUJfYcqGT7fWLNPLefOUNilI7gEkl/v+0a3HNWhel+GRVWOVtjU4YN5CLevhJHO8E0ICUG3KgFN73SA7Hur6QtJrEtMCQmqmkAKSx5kjzwW9YlwfWNJCVMTLV8O+WST/8Akj3gdaChK1k0qUAQEoFhUN9zbD29Yv2mCdBInKqdFIPUgi7kG5+3XMUzvDq02UoFS1fFmdMdeznG5HSLdFxFdXMZirVWCWsLOoe2d4vmTvikVFzlgGfu4O25+0T3qxzniXh9U+UEMfiAJth0lv55Q3hiSoJWQVfMwSlnJDMfR4K1Sf8AqJBZgFt6lwNmy0E+DkpCJrBBWF2Uc0lk8p8/uI6b+rGex8yWp+YLbdyzhJdwRhoJ4VqCp0pu5GCcAKLX6MLiC9HpiuouzWNu77+Ys0L4KZYSpLM4LgP9vUYjDSsyZoQlgl1fM9z+R/Ty6QchykhweYAi3VzD/igqpyLOQbjlOD9G94ql6lJluwSVEuRhgWcPgn7+sRTK05sxpep73/MD9Yyp+kUFqcE85fJxjNgI0JWrBCVEhgSBcqy7dLv94hOnIVMaoXLsMF3Ja/l9Yus0BIlTA5ZgE2DhhYjr9oskyCqaQX+UuLECygO/S0GongGlISbKcNZrdPOKE6pCXUlgWNlHqpg3oIbUU6rhpJqLlwlulIYN9y/8NP4JSSUgErDN0IdJ/nrBui1CZlRYEgcpF2KVO+bDr9IZPEjWpB/K3a7hx03b0i+1wdpdPUEqLgJL2L7EfZobUaEB3L3UbuXcv/PSCF6uiWkDAyWABcDts4gGbrA6gb9E+ZFz2OG3Y4jPtaooTulZO5SogeloUBpklXNcPfKv7woe2UtdMJVUQUg9KiNrG8amk1SUU8wBZ8Mphc3vbtFCZaCgcySRdKQkqs1ubDjJziANLNClKKzNSwJsEpBcMAX9LdYY01JU9K2BCluah1Cu73+kE6wsVKZRLFlJKT+Vhvb9oBka4pHKksBY2dwWGB2J9BFOmnKJNSV3JuSWNmYbb7xlRPFJi61BiEWpIAvZRJJfyEHGWyQoKslg+/Ll/Vopmzk7JUaWHbDEu14jOmqZJLgc1gBl7Zwd4AeYslSEn6C3zedtvrBqpTAgqqUDULMLOATftv0jO1M9ZQDSpDC5IqZlb0l9xtC0+sqAYkqJSCQC+C+Ru30ipo/Va6lKFBKaiA7hwzDNsW7Q6NYpcwKNJdWwFtiAdhiA9RJJcNbzNJTZgD1DZgjRSlIUCShKACWzhNs7ufO0FWcQWEnmuSd2YEf8/QRbiWylAkJcjqVO36exgYz6shJIwehtl/L7RDVoBZ1i7AEAKJ2Z7NYPEF/xRUgguknGC4x9A/rFcjVKVMXy3Js+wBKQff7RRL1IQHYFgwICqeg2BHkIJkzUrVMcsA2FNlQUruN++YAHT8LSioVcpqFO18nzAt75ghkIIZe4YB2ASpwL5HURZNQGpQCpgwYuWDtc58vKKFaAh1cyWD2uPO1hvv0h8jKTo1y57haKZjlQbNzcCl3D59401oEy5CQAzKfAs5NOOwvF6pVQDFgwKuZziwYdfu0Cp0pWsByQNyGS729WOPONUDStOnmBFiyQwJdyHL5uB2gkaYSw2CHYs9im1TjBO3l0i3iEgoCSlSFG9gxIY/mOB5WeAFSjXU5ekAELwWuCxvg/WJqX0UvhnxZZBJNQCQ7uBU73GGbvaLuHcJTIQXJAYXUwBuGYte9vSNKWySU2FKE1sQQC3Y9/RxAHEaSBygpTu2GD79LxoGcMkUgMD+YirFLufrb0iGvQRUBZCQHCiU5IYJOx7tAiOJkppQRhxuTfHRrC31hFZUrn5jYsU3DsQ9Qy/XvEQeqYkSypgPlfOzuDUf48CoFUpBLOUtnKSsqKgwYY/l4FmT+VihwlVwSOoH5UgK3Zu0WydSlKH5apZpCWuATcinD/AEtDQVM4dLTKZxUA4VdqqrZGAHZ/SLOG6dKGKllRJJbyBw+C0Y8vWOSaSSofMoKIIOb9Gb9oM+KpMsU7uCHuCCT8xuR+h7Q9mtSVPBUQqWzqAFVlEsSaTdwzWjn9ahKZhStJKALmpiL8tNrj+8WfBmWUQmolxSozGPYEWctf7Q0rUrAUqeQRcISKHbu/zftFSjtGhKUAID1ByXvtuL3tA+p0y0pC02NJZKWJKyfNyRmBlKUBZgCwSAwISea7XfEXTdOtQSuoJAFiwHUnuS4/jRFXafVTRLPxWsWAAFgL3YnDD6xm6fSJWv4iio/mAKix/XtcbRoLkkJJUWpdV0qy9iS3TreBpqVLKQC6RkJtvkgKHQn0gDZ08BRCUWBYX2ENAg06025S3XPWFA2jxpFY5QKSTZ7XGPX6xeeHvLYEC29xbawy8KFGdawpQApqpCg4CQNwBv0sd94D1GprmFKVMwAACRYm7ubj6woUaiLdGtbEqZgphk3tc9YqQpTlRWaQ4NIA+97g7QoUIg4qYsS7mkf/ACYC/qIpEkkK5gkYAAYWNzbNgfeFCjLSI0fxCuWFK5QLubFnc9cn2ixcqkBJNbBiVPbyAOe7woUUUJYpL3u13yPXziSSClCgsJAcJTSbqZnxYu8KFD7BWnPxZeHJ3V2A9hcxVqJLUiWfh3/KAXbq+Sz+/uoUKuekOF6srS6Vk3ZYawUchLiwLk56DAiWqlJICRdyWU62yprBQ7m43hQorMV6rUIvUSQFKSLdLtfy+sPI1QSlVglRLJCQbO7fQk5hQoACfqF1hKVkG4mPv0FixsDB2k1RKAkAEF74KbgOXd77D36qFGkWfiAGYElRAZx3BJHqDnaB585dwxsaQHcEOSwuLW+sKFEVAcOVUpSUgKAdnuSQ9z0Ds18RSV3uQSbFhhs3LOznYQoUIlI8wIADgK7YAVnqf5mLJkgpIKUpNRAALYFwP50MKFCjpJikGUpCA0zmdRAyXNrcoxi+YxvwiiqYiq7pKXGHuo/QtDwolVHh2mV8RTzFKtuzBRYkgNj9ouHAULQQopBSXcuAwYhLJSXuTkgXxChQ0wEqUl000gVFNkggDlScs2NoN4mn4csJBexc4NwSQO+LwoUUUzUsgEFwaXBfJCAzi+PS8MmUEMo4CQWubj9hChREWI1RAwg75Xvf9YUKFGL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4221163"/>
            <a:ext cx="305276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 descr="data:image/jpeg;base64,/9j/4AAQSkZJRgABAQAAAQABAAD/2wCEAAkGBhQSERUUEhQUFBUWFxkXFRcWGBcVFRgVGBcYGRcXFx8ZHCYeGBkjHRgbHy8gIycqLCwsFx4xNTAqNSYrLCkBCQoKDgwOGg8PGiwkHBwsKSkpLCwsLCwpKSwsKSwpKSwsLCksLCwpKSwpLCkpKSwsLCwsKSwpKSwsLCwpKSwsKf/AABEIALcBEwMBIgACEQEDEQH/xAAcAAABBQEBAQAAAAAAAAAAAAAEAAECAwUGBwj/xAA+EAABAgUCBAQEBQIFAwUBAAABAhEAAxIhMQRBBSJRYQZxgZETMqGxFELB4fBS0QcVFiPxJDNiQ3KCksIX/8QAGAEBAQEBAQAAAAAAAAAAAAAAAAECAwT/xAAkEQEBAQEAAgICAgIDAAAAAAAAARECEiExQRMiA1FSkQQyQv/aAAwDAQACEQMRAD8A9ZIiLRKGgFDiFCgh4eGhxFDwoQiQEFVwomUxApghnhiYRhjFNJ4VURhniosC4mJkUPCeIaIrhwqBwqHrhhoh4aKaoeuGLq0w0QCod4B3hiqGeFAPVCeIw0UWPCiAMOVRDTkxEmGqhngad4Z4aFAIxAxMxEwRBoUPCi6yvh4aFGGziHhodooUJ4UKAd4cLiMMYC4KhGKQqJBUMCUmKyIsJiBiiBhokRDERWUYUKE0AoUJodoIQMO8M0KCpAwniLwngJgw9UVgw7wD1QqojCgp3hQ0J4CUO0ReHeIERDQnhPAMYiYkYaAi0PDwoqLoTQhDxlooeGh4BoUPCaAaGMOYZoqGhQyVA46t6iJNAPDGGhQCiJiTQmgINDtEmhNFQzQ1MSEO8QQphmibwxgIw0OYjFChxEYTwE4TRCqE8BKGhngLiE9UspmJSVJS4mJSHVSW5kj8xSRjJBLXYRAfCgfS61ExNUtSVpO6S48ux7RbVFEiYaqIEwxMBOuFXFbwxMBa8KKaoUAaFQ4MVAxMGJjScOIiDDvAShQ0J4BEPGVotaZaxInHmP8A2VmwmpG3aYBlO+Ru2rAuukomFMuYlK0rCnSoAglNJGd7mJSISJjT5qDuETE9wxQr2KR7iDI5fXcKXpZyJ8qZMWhKVvJWoraVYrEtSua1lAEn5cx0Wj1gmSkzE4UmoDfy89ozzfqrZ9roURTNFNTgJapzYMzuegaFKmBSQoYNx5bH1zGmUmh2hQ8URaE0ShQEWhUw8J4CNMMUxTqdVTLWr+kn6KaCjGdXFJERMWkQNqroNJAVlL7KFw/ZxFtxMTIiMCf5ilclMxP9SARuCVpSUnvzEQaRFl1LMQMM8SIhiIqBdZNmJYoSFj8yXCVEdUk8r9iz9RAXDeNJmTpstloUkIVRMSUKYhiwOQCBcOLiNUiM7ivC/i0qQaJ0tzLWzs+UqH5kHBESrGf4h0vwlo1kpJqln/fCBebINluB8ykfON+UxrafiKZimQQoBKVFSS6ee6Q/Upv5EdRA+l4gp2nJTKIAtU6Spy5Sf6cZvftHKo4yjhPxEKRXp5k1cyUuUUkprAJlqSSGZrHpGfKRrxtd3VDPHO8C8RztUoEaZcqUQ9cxw42Z2cnsCO/XoY3LrN9E8KGeGeKyTwoZ4UATJmhWNi3rFwjmNB4mAQgTABUkXTe6n9rRpp4+gm1wzg2APbz7Rz846+NawhPAun16VMxudoB4zxoSiE5d6r46Rb1JNJLWxXDJnA4McHO8RzUqJN98WwRmI8G8SqE0leOoHcAeZP6Ryn80bv8AHY72bV+UpHmCfsRGPxXhE80zJWoV8WWSpIWlJlKcMUFKEhQBFnBJ84lqPEktCalKSkOXqLYjL/8A6Xo6gkzL9WLfaLe+PupOOvqBdZ4smKnyJU3SzJS1ibLZagmWpS0hIoWRcOOj3EZvD+Pa2RrPhLQkSiAhSHAoUAB8VDtZXzFiQfONXjvizQT5Kpc5bgipNPzBQwpB2WD/ABo8m454jnT5nxDNUZkoJCVCxNBLEgWfc+vWOXd/xrrxP7j07wZ4nlazl1MykyilEqStkS1UgAKz/urcYOGBa7x6C8fOPEdNLWiXqwGQtytDcomoLLQD/SpTWyy46HwZ491cr4ctaviy1qASlfzIQ7FYUfklpD/M4tbcjXHefLHfH9PbHhFUCaTXJmJCkElJwoghwNw+R0O8XfFjt5RyxclT4hFUQC4o/Giqn67ZZvOFuGCiqEYoTN7YP0hpk7IItjLRm9TFnNAeINLMVp5yJYetChkAhRFiBg32i7hHFkz5Qmg/M9STlCgwUj0P3HUQVMVbLRzXHeFKCjO0pSmb+eWokS5owRb5Vmxfqkd35+U5+G835dKjUggl8Q03TIUXUhKj3SD9xHA8P8WoSoI1BXp1m5E0MnZmV8pBbMdJwnxFKXNnpM2WaShSWUGUgyk8wv8A1BYPRovP8kvyXiz4F8T0QMpfwwAbKADAFSFBaRbumCNPqUqSgg/MAU7OKasbCMfiHiuSgVCYlSaeVuateyUtdRtgPkdYxdNxlEk1NMUaRWVIUhMtGaEVt0yBc3JsBGfy881fx2x2vxLkQxVeOZ/1OmWVAhSib3YEPfc7fpFZ8bIJ+RT9SwFumSB5xfzxPxV0k0s5Jbo+BtDhXT+fvHG6vxcVABNIILA3IY2Jeq4jL1H+IWokqdSELT0IYth3Bz6Rn82301+LJ7dl4l4UJ0ousSyjmQshwkteoYKSPbMeMeLeMVhKAAySQFABKVGmkqYAd/eNfjX+IkzVJKWMtGVBwU5drC+8cjxWcFSkEG4sR3DB/pGb+3e43P15sdD4b/xL1OkSmWoJnSkgAJVZSUjZKh9iD6R6l4Z8aafXWlEpmJTUqWqygMEgiyhcY6jEeIeGeEp1JXWspCACyfmLuLFizN0OY9E8J6RGhCjKSFLmD518yqQSQgMwAs57tHT83jcrn4eT0pv5/P5eKZ2pCQXOI5pfiSYtJLgdgPPufOMnifFFrBIUBezdxjGIX/kT6T8X9ujPHj0HpeHjjVayc5ZbB7Bnt6wo4fn6/t0/Hy0JOgVSCfmBYOXtjEV6vRqALTGulgDc7sHGcwUvUEFJJZNw+/s98RTJmDDFTgtbfL3xaOflXTI0uG61QNLEBRsxFWPy+t8bwVx0slwecJu9wGDkn+NA3hyY9cwhKSmlKWNVlHJ7/wB4wfHetmoSylU/EIZLgkjf2/WMdfyddXxjpxxzJ5UNp+PKUlyUqORUlOX2YRE8YXMUwtswwPOMPhhZLlh7hz0Z42dHOGU7xrIzajr5FRuX6u99h6Ri6rS2IqFrsb+TbxuGSs/KlRHq3qYD1EuW3PNSkna6iz/+MXZEy1yGuklN/rk94ATMZvP9cR2Go4OF/LMlq9eo3BbeMXQ8D5yZrBINku5V0xtHafycyMXjq30n+IKEHmmcxeWggKllJBBUynD4ZQFmMdt4J4tpQHWlKZ7k0rJOBylLjmLbl1dGEcXx6dzJv8osnYDcAbbRkLKXcfvGeZ5TWuv1uPoGT4iUtDgWBse2YH/1Uq7FJpIBa7Zjy7wz4lmlaZBKloU7kOVItm1yHYX6x1v4AH85L3uS3VwHD+RjF3lPVdHL8TzX/KE2uWsP517xRqfERYFKksSehLPY9v3jD1Gkq5fypu1JD7XsXsT0i/RcPLf9ol7gF0hjjYX73jF6q40j4km0kVc212UzkP8AaKE8dmUOVEhyHJz3Pb+0Vq4TNUkslNzfmJt0sC5ihfDpjAUgW9PszxNXBen42pQuoPYC9kg2t7H3i3/MSxImBZBYm3dwzv5GBJGhCQSpRPVqlW9P0gNWnlJvUpCcCtFL3839xE0yprnGxKgWIsQCHs7u4+m8cNxuQoTFBSEgLWr4a0gCwcmyRcBxYh46Y8SlpdKlAt/SLOOhbo/vAHE+OBGolKSkEJLU9Qpgc+0aly+mpz62sXQeKNTLWVJnK+JQUJWQKkBRBJQSOQlmqF2JjrOHahfw7rM5a2rKlFTklyXLuwvfpsYxfxWnKTMoSSQXAANKnzmw7lsxR4e1ikmZUtPN8iXHd6QMPb2jpbOvpnMdJMlkl6iemLdWs94tlCwFJSlganIW74I2HrfEY44iXyB2JFrju/WDZnEnAZm9X7NeImVGYgElRu3ytjYv5u9+8BcQJpFRJBfswDewy7dor1vF0oyRfyhl8VlTEUpZQA8m72ubxZUxzPEZdCiQd+3a9u/3jKnTH8o6fXyFz0KGnlFeKgkOQ6s+RLQTwb/D5aVIXqmpNwhJck7BRFvQR357km1yvN3F3g7h5RJqpcruSQWzyjoev/MbktSwoAPZ8/8ADb7RrBk2SiYECzJAdRwCQSAAG+3nFOpSclISnepaSp2FmA+o3jz9XyuusmRnGYQ7MfVm7Yt94rRp1kpJdkgjkqY2/Y5g06tFxXtexLHu28DK1ow8x+wYv6DaJhgVa5gJZK/Yn1xeFB54mo3BLHsR9hCgYmiWrCVgWuWqYbNcB8bvEJIIAMxYUCbUCzDrf6RPVaVCAEpWDlQBcC+cl8AbQPqNIALlyLsApulyLDOIjTRl8SZwhMxVYCBSHIU6SlYAyQQD7xscR4LIqTN1A+LNCQkJKh8JBAuQN1HLl4A4AnmVdlfDVSH/AD05HoCfSM7iuvA06FqsKRndRD29449S3rI7cf8AX2z9fxFRmqEtTJG4ZrdIgvic4Gy1XFmLH6RlaXVgXZ22e8acjVAjyL+8dPGT0l6tNNM5STWtWHa+4iMnTjBfAu3tB82YCICM28WSRnbWNx/QFJdJ/mLRlJ1RSzlw/wBBG9qdMVKWCSwU+NmBYRzXFZZQp7sp2ftlu0d+ZL6rnbZ7V8V1tan+0dX4BlSxJXMWkFdbC7KpAHykXGTfyjh0oKlAC5OI9M4LoES5KQkpXZsbq+YubAxr+XOeccuf2ujZc6VUUhAANySplnYf+Rf+NGlwnhJnzR8MgEZJKlBO3Vhm3WMw6dg1LpdwxCvbG+/3jrPBWqAVMG7oZ72ZYy2xI948luR3kH8QkafRSSW5zYKU1RPUdB5Rw6dYVEqJJJckve/6QvHvG0zJ6UJVUpJNYayb8ov+ZoP4N4fmqlfEUn4UvZS7FXdIy3ctFkk91ffxGWucsuHVe2dolJKmYGahibKwT1HNj2jZ/wAqSOYXHUrCTboKS57d8iKpQkkOtSwegIb3piy81LLGfNnlhUtZZsqP06ekY3EZCphcEkEuAc3HfLER1SuH6daSQqZs45TZ2vYQyOFS1MEr5f6iq/TADHrn+8PKSmV5qZnw7DN7Z2s7esA67UVsEuSMf1PlvQ2j0HiMxGnQCGSpyQkBJLXBVzP2GftGdoDM1UwrUESxSXWkALNOzgB7t7iOk7/9Ynj9axPDWjM8TCUmpIuFEhFRZi2Xzbu7w3G5FE5KUpQk0pemxSpu13jTncd/DLCUB0hKqgclVn+jekYwm/8AWoWWBmUrAuQK0k3ySXPeLzbbv+l6mTAnFeEzksQ6k9jdzcvuTs8EcP4Rqlp3QGypx5DrHa1kJHMGYGrZ/Xax23in5k/KFB/mLMewfG/vDz9ZjnntyXFPCcxKCv4qVEAmkliQN03LxjaPVFKS1nj0DVDlyA7pvghmZLe0eeydOawD/WE+rj+8dOL5TKz16uvSfDXD/wAJJYuVTWK1BAIAuAHVtvYRq/5qLm9yBYpUpRAYsAwFmsAMXJ3yjw51uaVdHJSfPDExGbp9ypRYiwJQBeztknqxjh8untpz9cZhD1IA3WySrZhe5x7Rnz9WpRIQFJD7pszsGYEbdTFiZ4CcJINiCO7u9yT/ADtEdTNLBykXHKC1ujC+e0ApEwJHM5Ithg5s4a5yMwpktCSSauViLXZ+gBNu/Ta0XSpyLgipQcgF0oFgwBJdQezWi6bxBNJ/9NzgBjs/ygWf+bRNFiNcwZz1wMG4zuxhRmlKSXKm7FIeFGjRuklLZSrWZgLjy3J2hvjgFQdJ6gjGXu/beKdKCgELmOV8wTcgnbAaEqWlJpKgXLFhk9yMWJjCheJcVMmmYAOSZLWTh7gNbYpJB8zAXEtaJ8lUq5oXUjZVAJdJHUEj3PQRLxPNC9PMpwkoKgWChzAAkZjmvEOu/wCqWqTbALYKgAD5uY1OPL39tTrJ7GlBDvby/l4HPGhKU2Yt4lxFK6CnLALbFTAWijiXhWYS8spVuRdJB3F7RrmS39jrrJ6Gf6nSU3ij/UiQoM5/vA2j8KcwE5YHVKOYt3OEwLxvhyJGoplqqSL+hx9G941OeNzWPLrNxsr4yAMXOTFM/g03VBK0lIQHck/Ls5a7QLwzh/4hSgXZIFgQDfzBG0dTo9MmVSxZQsmhSio2Z+g/fMTfG+vkvuYF4R4bRILnmWXAW9gT0GdvrG3JXYBSh0ZvmLb9P5aBZtMtgrmOWNiSejED1FrxaniUtBFinIuACC37t6xi717JMESFqdiBTbmDgPdgE49YvmcQMhJWHalt6vRgwpICs3aKFapL8twc9bNlx3gDiHFkJlqJ+VILAkh8sAGy53jOa1Ljf/w/8PI1WsmapTFKaZiU7VzCVEnybHcdI6HxXxRRmLkiyUpvuVE/U7C7C/aPNv8AC/xEqRrUCoiXM5SjIL2SfOr9Y6LiOonTphWoAcy0sBf5iAP/AKge3eJ1MuVr59wVq5FBAUXN36C+BGbJkJXMpqYm7bth4H4nxha1uoMQGP7dIu4dNSoOd89Y1Gb/AG10lCE0hIbqb3bJw/lAJ1bvu+9gWfboIr1M98WECyy5I3JAhkZ0T4gR8SWmtX5Q2LXIbzP945NfEjpy1Iavm/qYhjkuME+3QR2M2ekBrFtjcb5jifEksFKlC6nJLYp2H6xvmT4vwW35ZvFprpCnfIJ69/Zobw3ozN1KOiRVnASLeVyIyxMJDXLsAO/aOo8MylSlKBFJUlJZQTdPYm++3WO1/XnHPfLrXSSZRBp5ki7btsSLW9IskayWOVDkjP5Uv1BPzW3jPRMmVOVIAINmUR0Lt0e0XJlCYwdEwbMkEenN99zHnx0gtSkrmoSFBRKgAnlpGDd7k2jlzJHwkFVII1RUcuApdLqHRk28o6BCSmZamp008ocHJL7+nSKpvBXJC3KKgpIDu69yWZhUerRZcXGidUDcW5Xf2YgAOfL9oDmTXGaWcgNUT5036ZEVTphFSAlagg01GkHY+os1+mzwQnhzSyw5muAgjO5Vh/eIKNOiv8yacFwApz2ew8oreWlfIlIIP0G7l72e3pCRpli1IZhlTbPgXiCdFNKSoVsDsHAs+BjID9vWKyPXMlJNSghiXa6ruQAxBu4J94gjXIraWUpO6QkPcZF/75iZ00wpqJTTSlgWeqqK9CFfEpCmLipgxy+dhY2MFGppTYN6u77/AJusKAZWgmkOFMCSQEkABycZh4Ynk0JiXYMWVcNU4HRgwF4pl6ZIUFByrdyc9Lm5xmD5IJU5NmDPuL39usWztGlScs+MPYi7+e4jDQPXcKSqXMBNIUQVJSAApi7KYOd44nwtwqv4k0pJpqCP6QqkkqL5ZwPWO+OkTUsnmOSXJu2O/WA+B/7WilpShuQqUsWUSouWDdDGp1ksX5xxHhXh4mTSVh0ywSRfN2xvYx06tGorcJpq3JA2s5bO0V6PhwGqWEptNlVJsQyiWLjDsTGzM06gkAO+GIYdBj0i9dakiiXpKTQooJZmUSr9Mseu0c9P4EJmsm5KQgA4cFQ5e3SOs4eQpaQQ6qqcCz292cxPhfD0j4i25lKu97jlAHYOb9+0Y8saz04XwjwtRXOQSQUlKVMHLupx9I61PBki7qVSSaXYEWH8OYjpeEGUueXP+4sKAGWxs27/AFgnTsEOwBclrvYefrGuutrM5wDqOGJfnAlhWSC5tch8v5QJI0stShQVEO4JJA9KiXb0jSnJdNVgSSzhy5a++0UIkuDUtRaxI2INgGHT7RNTB6NImgsySQQpzfY59PtHHeMdOhMoBBd5nbobAAR2HwHBAJRbJA7ZeOX4+gEyEAlX+9nq9Pp/zF5vsrL0nDVfjCm6KOcs3LSAQ3aogeUdrw7xIFSpilpCZqSkltwUMVepqcdGjlfEGrVJn1JNIXLCLC6UAh27loq4RrCJwWsFKJoKUvuAlXNfN2D9zF758prfNzYs1Zmz1FEp1LU5YdMn+3rGRpeMzJBpUMZByDHTeEQEH4y3dZaXdzSHvjct0xB2q4fp9St5st1HKgbPnIubQlnxYlt+nLHxeehik+J5tQKAzHo5Jjo18A0ks/8AbqLvdRIFy7vtj0aAShNcxkgUaqXm4oS49o1+v1Gf2vyjN4qr4JJLFWXzGPJ1Sp5+GBc/xydhBPirUf7ywME1X/8AIA/rBPgmQ4mqBYulOAbMo/dvaLOc50vXvHSSOESkI5QlSmIDBKiC2bX2GYnKlKKQTzE252F+lmtiGGnLVVBmpuTcJLEm1/2g1UpMyWMbtY2Ltvu28cvag5enJu4DbJenrhr2f2hvw8xQtSkHJPm4Z2v/AGgtGpRKTYOXuCCf73AZsZhtTNJuHAAsnKXuBbfO8PYv4ZpyXKlAqIyAAwFt3tf6wTxA2TTkqSLsA1IJp6hwDfvA2kmKwzZIZISQGOOuLiBZmqcoN3AFTsPy2Yv1aGGmk01gKcVDYCz9Xw/WCRIRU8uXsHdWGcqzm9vUwHImmoWJSbP2ctjtvFSOIKepSHJZncJdSnuH6PDKa3FamWpQCEgeperqz9+kDgBSGmgNckKuWwQO13vA83VSpaSsTQlamPw6Tyg5A643tFEvX1Fg5SQHJ2Dh8eZv2i4aMEwUsk0sN0jY9WwcN0vESlsGxUC7dGL9muX7Rbr1pCUp3JSB3P8AHtAn4khKvmd2fDPyn/loYmixIT1T7PCi2QrlDnr94UALLkKQkJKLMGDq5mAFiSbBjFk5YStipslIKnDiwcZO8CI1pSpIpUyQDls3PbJaJ/g/jTCpiQztcAnORZnjKtjTzUkMXZr7Cz+/9oHIZMpCBYi72LcrC5sLH2gHU6dCCyLMWzsAHa9toNnTHUwFTM4w4c003927RGtUa+QETUTUoUuZLXSwwQrlYtsL27xqz9clYUoWY9O1/wBIrWAFFRYAX7knqTmFK0/IRUnn5jYO2B5dfWCgEzklQUlIUsAMxOfPr27jEKcSSqtZCSLj1dw18lvNonO0iQtyaQ74DZtkf+30EIz5SgC9yabXwqoG3UXh9pvo2r5CV1FRmAJw7UgOw6nPrAOsnJStCSofLzE5Li+/QCD9UlJZ0EkJDElgVEuX7Yf0EDSdOCq4TcCwSDZsY/WKlQrfypDAGwJv16K+kBTdMEhySHOGz0/h7RtStMEqUVczgW6YxiEOUA0uQoKS4Cg2XY9B1EEYp4opSaUghrEtfyHdvrGTxeWv4MsqC60zqj+Zksn6uDaO3AClOolRJdXKAD0bAharSJWsAIBBV+YOCfL3+kXyxcec67RKm6hKFBQShIfrcgt7rEdH4w4MRpTOBsgUJfYcqGT7fWLNPLefOUNilI7gEkl/v+0a3HNWhel+GRVWOVtjU4YN5CLevhJHO8E0ICUG3KgFN73SA7Hur6QtJrEtMCQmqmkAKSx5kjzwW9YlwfWNJCVMTLV8O+WST/8Akj3gdaChK1k0qUAQEoFhUN9zbD29Yv2mCdBInKqdFIPUgi7kG5+3XMUzvDq02UoFS1fFmdMdeznG5HSLdFxFdXMZirVWCWsLOoe2d4vmTvikVFzlgGfu4O25+0T3qxzniXh9U+UEMfiAJth0lv55Q3hiSoJWQVfMwSlnJDMfR4K1Sf8AqJBZgFt6lwNmy0E+DkpCJrBBWF2Uc0lk8p8/uI6b+rGex8yWp+YLbdyzhJdwRhoJ4VqCp0pu5GCcAKLX6MLiC9HpiuouzWNu77+Ys0L4KZYSpLM4LgP9vUYjDSsyZoQlgl1fM9z+R/Ty6QchykhweYAi3VzD/igqpyLOQbjlOD9G94ql6lJluwSVEuRhgWcPgn7+sRTK05sxpep73/MD9Yyp+kUFqcE85fJxjNgI0JWrBCVEhgSBcqy7dLv94hOnIVMaoXLsMF3Ja/l9Yus0BIlTA5ZgE2DhhYjr9oskyCqaQX+UuLECygO/S0GongGlISbKcNZrdPOKE6pCXUlgWNlHqpg3oIbUU6rhpJqLlwlulIYN9y/8NP4JSSUgErDN0IdJ/nrBui1CZlRYEgcpF2KVO+bDr9IZPEjWpB/K3a7hx03b0i+1wdpdPUEqLgJL2L7EfZobUaEB3L3UbuXcv/PSCF6uiWkDAyWABcDts4gGbrA6gb9E+ZFz2OG3Y4jPtaooTulZO5SogeloUBpklXNcPfKv7woe2UtdMJVUQUg9KiNrG8amk1SUU8wBZ8Mphc3vbtFCZaCgcySRdKQkqs1ubDjJziANLNClKKzNSwJsEpBcMAX9LdYY01JU9K2BCluah1Cu73+kE6wsVKZRLFlJKT+Vhvb9oBka4pHKksBY2dwWGB2J9BFOmnKJNSV3JuSWNmYbb7xlRPFJi61BiEWpIAvZRJJfyEHGWyQoKslg+/Ll/Vopmzk7JUaWHbDEu14jOmqZJLgc1gBl7Zwd4AeYslSEn6C3zedtvrBqpTAgqqUDULMLOATftv0jO1M9ZQDSpDC5IqZlb0l9xtC0+sqAYkqJSCQC+C+Ru30ipo/Va6lKFBKaiA7hwzDNsW7Q6NYpcwKNJdWwFtiAdhiA9RJJcNbzNJTZgD1DZgjRSlIUCShKACWzhNs7ufO0FWcQWEnmuSd2YEf8/QRbiWylAkJcjqVO36exgYz6shJIwehtl/L7RDVoBZ1i7AEAKJ2Z7NYPEF/xRUgguknGC4x9A/rFcjVKVMXy3Js+wBKQff7RRL1IQHYFgwICqeg2BHkIJkzUrVMcsA2FNlQUruN++YAHT8LSioVcpqFO18nzAt75ghkIIZe4YB2ASpwL5HURZNQGpQCpgwYuWDtc58vKKFaAh1cyWD2uPO1hvv0h8jKTo1y57haKZjlQbNzcCl3D59401oEy5CQAzKfAs5NOOwvF6pVQDFgwKuZziwYdfu0Cp0pWsByQNyGS729WOPONUDStOnmBFiyQwJdyHL5uB2gkaYSw2CHYs9im1TjBO3l0i3iEgoCSlSFG9gxIY/mOB5WeAFSjXU5ekAELwWuCxvg/WJqX0UvhnxZZBJNQCQ7uBU73GGbvaLuHcJTIQXJAYXUwBuGYte9vSNKWySU2FKE1sQQC3Y9/RxAHEaSBygpTu2GD79LxoGcMkUgMD+YirFLufrb0iGvQRUBZCQHCiU5IYJOx7tAiOJkppQRhxuTfHRrC31hFZUrn5jYsU3DsQ9Qy/XvEQeqYkSypgPlfOzuDUf48CoFUpBLOUtnKSsqKgwYY/l4FmT+VihwlVwSOoH5UgK3Zu0WydSlKH5apZpCWuATcinD/AEtDQVM4dLTKZxUA4VdqqrZGAHZ/SLOG6dKGKllRJJbyBw+C0Y8vWOSaSSofMoKIIOb9Gb9oM+KpMsU7uCHuCCT8xuR+h7Q9mtSVPBUQqWzqAFVlEsSaTdwzWjn9ahKZhStJKALmpiL8tNrj+8WfBmWUQmolxSozGPYEWctf7Q0rUrAUqeQRcISKHbu/zftFSjtGhKUAID1ByXvtuL3tA+p0y0pC02NJZKWJKyfNyRmBlKUBZgCwSAwISea7XfEXTdOtQSuoJAFiwHUnuS4/jRFXafVTRLPxWsWAAFgL3YnDD6xm6fSJWv4iio/mAKix/XtcbRoLkkJJUWpdV0qy9iS3TreBpqVLKQC6RkJtvkgKHQn0gDZ08BRCUWBYX2ENAg06025S3XPWFA2jxpFY5QKSTZ7XGPX6xeeHvLYEC29xbawy8KFGdawpQApqpCg4CQNwBv0sd94D1GprmFKVMwAACRYm7ubj6woUaiLdGtbEqZgphk3tc9YqQpTlRWaQ4NIA+97g7QoUIg4qYsS7mkf/ACYC/qIpEkkK5gkYAAYWNzbNgfeFCjLSI0fxCuWFK5QLubFnc9cn2ixcqkBJNbBiVPbyAOe7woUUUJYpL3u13yPXziSSClCgsJAcJTSbqZnxYu8KFD7BWnPxZeHJ3V2A9hcxVqJLUiWfh3/KAXbq+Sz+/uoUKuekOF6srS6Vk3ZYawUchLiwLk56DAiWqlJICRdyWU62yprBQ7m43hQorMV6rUIvUSQFKSLdLtfy+sPI1QSlVglRLJCQbO7fQk5hQoACfqF1hKVkG4mPv0FixsDB2k1RKAkAEF74KbgOXd77D36qFGkWfiAGYElRAZx3BJHqDnaB585dwxsaQHcEOSwuLW+sKFEVAcOVUpSUgKAdnuSQ9z0Ds18RSV3uQSbFhhs3LOznYQoUIlI8wIADgK7YAVnqf5mLJkgpIKUpNRAALYFwP50MKFCjpJikGUpCA0zmdRAyXNrcoxi+YxvwiiqYiq7pKXGHuo/QtDwolVHh2mV8RTzFKtuzBRYkgNj9ouHAULQQopBSXcuAwYhLJSXuTkgXxChQ0wEqUl000gVFNkggDlScs2NoN4mn4csJBexc4NwSQO+LwoUUUzUsgEFwaXBfJCAzi+PS8MmUEMo4CQWubj9hChREWI1RAwg75Xvf9YUKFGLR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080" name="Picture 8" descr="http://4.bp.blogspot.com/_x5A1Ytqj908/Si9k1kSQXRI/AAAAAAAAADc/qLss7qef1j0/s400/eco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4221163"/>
            <a:ext cx="284003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s://encrypted-tbn2.gstatic.com/images?q=tbn:ANd9GcQGERFL9i_8NXC_2xhZc7oJ-MKYATjptSe9vvZYWYgflJPChH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1075" y="4221163"/>
            <a:ext cx="30480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Παράγοντες του οικοσυστήματος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Βιοτικοί &amp; αβιοτικοί παράγοντες </a:t>
            </a:r>
            <a:r>
              <a:rPr lang="el-GR" smtClean="0">
                <a:sym typeface="Wingdings" pitchFamily="2" charset="2"/>
              </a:rPr>
              <a:t> ΣΕ ΑΛΛΗΛΕΠΙΔΡΑΣΗ</a:t>
            </a:r>
            <a:endParaRPr lang="el-GR" smtClean="0"/>
          </a:p>
          <a:p>
            <a:pPr eaLnBrk="1" hangingPunct="1"/>
            <a:r>
              <a:rPr lang="el-GR" smtClean="0"/>
              <a:t>Αβιοτικοί καθορίζουν ποικιλία &amp; σχέσεις βιοτικών</a:t>
            </a:r>
          </a:p>
          <a:p>
            <a:pPr eaLnBrk="1" hangingPunct="1"/>
            <a:r>
              <a:rPr lang="el-GR" smtClean="0"/>
              <a:t>Π.χ.</a:t>
            </a:r>
          </a:p>
          <a:p>
            <a:pPr lvl="1" eaLnBrk="1" hangingPunct="1"/>
            <a:r>
              <a:rPr lang="el-GR" smtClean="0"/>
              <a:t>ΠΟΛΛΗ βροχόπτωση </a:t>
            </a:r>
            <a:r>
              <a:rPr lang="el-GR" smtClean="0">
                <a:sym typeface="Wingdings" pitchFamily="2" charset="2"/>
              </a:rPr>
              <a:t> ποικιλία φυτικών οργανισμών  ζωικών</a:t>
            </a:r>
          </a:p>
          <a:p>
            <a:pPr lvl="1" eaLnBrk="1" hangingPunct="1"/>
            <a:r>
              <a:rPr lang="el-GR" smtClean="0">
                <a:sym typeface="Wingdings" pitchFamily="2" charset="2"/>
              </a:rPr>
              <a:t>ΛΙΓΗ βροχόπτωση  μικρή ποικιλία</a:t>
            </a:r>
            <a:endParaRPr lang="el-GR" smtClean="0"/>
          </a:p>
        </p:txBody>
      </p:sp>
      <p:pic>
        <p:nvPicPr>
          <p:cNvPr id="4102" name="Picture 6" descr="http://www.tsantiri.gr/wp-content/media/2011/04/dasos1-425x287-300x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933825"/>
            <a:ext cx="34559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ttps://encrypted-tbn2.gstatic.com/images?q=tbn:ANd9GcRkWQreuzsElz5lPA8BVMlHJzSq9jpvzre3ofruZxCcXiJ9hJ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933825"/>
            <a:ext cx="3168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179388" y="188913"/>
            <a:ext cx="8964612" cy="6480175"/>
          </a:xfrm>
          <a:noFill/>
          <a:ln/>
        </p:spPr>
        <p:txBody>
          <a:bodyPr/>
          <a:lstStyle/>
          <a:p>
            <a:pPr marL="4763" indent="-4763" algn="ctr">
              <a:lnSpc>
                <a:spcPct val="90000"/>
              </a:lnSpc>
              <a:buFont typeface="Arial" charset="0"/>
              <a:buNone/>
              <a:tabLst>
                <a:tab pos="6454775" algn="l"/>
                <a:tab pos="8605838" algn="l"/>
              </a:tabLst>
            </a:pPr>
            <a:r>
              <a:rPr kumimoji="1" lang="el-GR" sz="2300" b="1" u="sng" smtClean="0">
                <a:solidFill>
                  <a:srgbClr val="FFFF00"/>
                </a:solidFill>
                <a:latin typeface="Times New Roman" pitchFamily="18" charset="0"/>
              </a:rPr>
              <a:t>Παράδειγμα  Απορύθμισης - Αυτορύθμισης  Οικοσυστήματος</a:t>
            </a:r>
            <a:endParaRPr kumimoji="1" lang="el-GR" sz="2300" b="1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763" indent="-4763">
              <a:lnSpc>
                <a:spcPct val="90000"/>
              </a:lnSpc>
              <a:buFont typeface="Arial" charset="0"/>
              <a:buNone/>
              <a:tabLst>
                <a:tab pos="6454775" algn="l"/>
                <a:tab pos="8605838" algn="l"/>
              </a:tabLst>
            </a:pPr>
            <a:endParaRPr kumimoji="1" lang="en-US" sz="2300" u="sng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763" indent="-4763" algn="ctr">
              <a:lnSpc>
                <a:spcPct val="90000"/>
              </a:lnSpc>
              <a:buFont typeface="Arial" charset="0"/>
              <a:buNone/>
              <a:tabLst>
                <a:tab pos="6454775" algn="l"/>
                <a:tab pos="8605838" algn="l"/>
              </a:tabLst>
            </a:pPr>
            <a:r>
              <a:rPr kumimoji="1" lang="el-GR" sz="2300" b="1" u="sng" smtClean="0">
                <a:solidFill>
                  <a:srgbClr val="FFFF00"/>
                </a:solidFill>
                <a:latin typeface="Times New Roman" pitchFamily="18" charset="0"/>
              </a:rPr>
              <a:t>Οικοσύστημα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 : Ένα Λιβάδι που μπορεί να συντηρήσει ένα</a:t>
            </a:r>
            <a:r>
              <a:rPr kumimoji="1" lang="en-US" sz="23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συγκεκριμένο</a:t>
            </a:r>
            <a:r>
              <a:rPr kumimoji="1" lang="en-US" sz="23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αριθμό</a:t>
            </a:r>
            <a:r>
              <a:rPr kumimoji="1" lang="en-US" sz="23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Φυτοφάγων (Ακρίδες) , ένα συγκεκριμένο αριθμό Σαρκοφάγων</a:t>
            </a:r>
          </a:p>
          <a:p>
            <a:pPr marL="4763" indent="-4763" algn="ctr">
              <a:lnSpc>
                <a:spcPct val="90000"/>
              </a:lnSpc>
              <a:buFont typeface="Arial" charset="0"/>
              <a:buNone/>
              <a:tabLst>
                <a:tab pos="6454775" algn="l"/>
                <a:tab pos="8605838" algn="l"/>
              </a:tabLst>
            </a:pP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(Τρωκτικά) , και ένα συγκεκριμένο αριθμό Σαρκοφάγων</a:t>
            </a:r>
            <a:r>
              <a:rPr kumimoji="1" lang="en-US" sz="23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(Αρπακτικά Πτηνά)</a:t>
            </a:r>
            <a:endParaRPr kumimoji="1" lang="en-US" sz="230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763" indent="-4763" algn="ctr">
              <a:lnSpc>
                <a:spcPct val="90000"/>
              </a:lnSpc>
              <a:spcBef>
                <a:spcPct val="60000"/>
              </a:spcBef>
              <a:buFont typeface="Arial" charset="0"/>
              <a:buNone/>
              <a:tabLst>
                <a:tab pos="6454775" algn="l"/>
                <a:tab pos="8605838" algn="l"/>
              </a:tabLst>
            </a:pP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Λιβάδι + Πολλές Βροχές (Παράγοντας Απορύθμισης) =&gt; </a:t>
            </a:r>
            <a:endParaRPr kumimoji="1" lang="en-US" sz="230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763" indent="-4763" algn="ctr">
              <a:lnSpc>
                <a:spcPct val="90000"/>
              </a:lnSpc>
              <a:buFont typeface="Arial" charset="0"/>
              <a:buNone/>
              <a:tabLst>
                <a:tab pos="6454775" algn="l"/>
                <a:tab pos="8605838" algn="l"/>
              </a:tabLst>
            </a:pP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Πολύ Χορτάρι =&gt;</a:t>
            </a:r>
          </a:p>
          <a:p>
            <a:pPr marL="4763" indent="-4763" algn="ctr">
              <a:lnSpc>
                <a:spcPct val="90000"/>
              </a:lnSpc>
              <a:buFont typeface="Arial" charset="0"/>
              <a:buNone/>
              <a:tabLst>
                <a:tab pos="6454775" algn="l"/>
                <a:tab pos="8605838" algn="l"/>
              </a:tabLst>
            </a:pP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=&gt; Πολλά Φυτοφάγα (Ευνοϊκές Συνθήκες - Πολύ Τροφή -) =&gt; </a:t>
            </a:r>
            <a:r>
              <a:rPr kumimoji="1" lang="el-GR" sz="2300" u="sng" smtClean="0">
                <a:solidFill>
                  <a:srgbClr val="FFFF00"/>
                </a:solidFill>
                <a:latin typeface="Times New Roman" pitchFamily="18" charset="0"/>
              </a:rPr>
              <a:t>Υπερπληθυσμός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 =&gt;</a:t>
            </a:r>
          </a:p>
          <a:p>
            <a:pPr marL="4763" indent="-4763" algn="ctr">
              <a:lnSpc>
                <a:spcPct val="90000"/>
              </a:lnSpc>
              <a:buFont typeface="Symbol" pitchFamily="18" charset="2"/>
              <a:buNone/>
              <a:tabLst>
                <a:tab pos="6454775" algn="l"/>
                <a:tab pos="8605838" algn="l"/>
              </a:tabLst>
            </a:pP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Πολλά Σαρκοφάγα (Ευνοϊκές Συνθήκες - Πολύ Τροφή -) =&gt;</a:t>
            </a:r>
            <a:endParaRPr kumimoji="1" lang="en-US" sz="230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763" indent="-4763" algn="ctr">
              <a:lnSpc>
                <a:spcPct val="90000"/>
              </a:lnSpc>
              <a:spcBef>
                <a:spcPct val="60000"/>
              </a:spcBef>
              <a:buFont typeface="Symbol" pitchFamily="18" charset="2"/>
              <a:buNone/>
              <a:tabLst>
                <a:tab pos="6454775" algn="l"/>
                <a:tab pos="8605838" algn="l"/>
              </a:tabLst>
            </a:pP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kumimoji="1" lang="el-GR" sz="2300" u="sng" smtClean="0">
                <a:solidFill>
                  <a:srgbClr val="FFFF00"/>
                </a:solidFill>
                <a:latin typeface="Times New Roman" pitchFamily="18" charset="0"/>
              </a:rPr>
              <a:t>Μείωση του</a:t>
            </a:r>
            <a:r>
              <a:rPr kumimoji="1" lang="en-US" sz="2300" u="sng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kumimoji="1" lang="el-GR" sz="2300" u="sng" smtClean="0">
                <a:solidFill>
                  <a:srgbClr val="FFFF00"/>
                </a:solidFill>
                <a:latin typeface="Times New Roman" pitchFamily="18" charset="0"/>
              </a:rPr>
              <a:t>πληθυσμού των Φυτοφάγων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 (Επειδή λιγοστεύει η Τροφή τους αλλά και επειδή</a:t>
            </a:r>
            <a:r>
              <a:rPr kumimoji="1" lang="en-US" sz="23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καταναλώνονται από τα πιο πολλά Σαρκοφάγα) =&gt; </a:t>
            </a:r>
            <a:endParaRPr kumimoji="1" lang="en-US" sz="230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763" indent="-4763" algn="ctr">
              <a:lnSpc>
                <a:spcPct val="90000"/>
              </a:lnSpc>
              <a:spcBef>
                <a:spcPct val="60000"/>
              </a:spcBef>
              <a:buFont typeface="Symbol" pitchFamily="18" charset="2"/>
              <a:buNone/>
              <a:tabLst>
                <a:tab pos="6454775" algn="l"/>
                <a:tab pos="8605838" algn="l"/>
              </a:tabLst>
            </a:pPr>
            <a:r>
              <a:rPr kumimoji="1" lang="el-GR" sz="2300" u="sng" smtClean="0">
                <a:solidFill>
                  <a:srgbClr val="FFFF00"/>
                </a:solidFill>
                <a:latin typeface="Times New Roman" pitchFamily="18" charset="0"/>
              </a:rPr>
              <a:t>Πληθυσμός Φυτοφάγων σε</a:t>
            </a:r>
            <a:r>
              <a:rPr kumimoji="1" lang="en-US" sz="2300" u="sng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kumimoji="1" lang="el-GR" sz="2300" u="sng" smtClean="0">
                <a:solidFill>
                  <a:srgbClr val="FFFF00"/>
                </a:solidFill>
                <a:latin typeface="Times New Roman" pitchFamily="18" charset="0"/>
              </a:rPr>
              <a:t>φυσιολογικό επίπεδο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 =&gt; </a:t>
            </a:r>
            <a:r>
              <a:rPr kumimoji="1" lang="el-GR" sz="2300" u="sng" smtClean="0">
                <a:solidFill>
                  <a:srgbClr val="FFFF00"/>
                </a:solidFill>
                <a:latin typeface="Times New Roman" pitchFamily="18" charset="0"/>
              </a:rPr>
              <a:t>Πληθυσμός Σαρκοφάγων σε φυσιολογικό επίπεδο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 (λόγω</a:t>
            </a:r>
            <a:r>
              <a:rPr kumimoji="1" lang="en-US" sz="23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έλλειψης τροφής) =&gt; </a:t>
            </a:r>
            <a:endParaRPr kumimoji="1" lang="en-US" sz="230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763" indent="-4763" algn="ctr">
              <a:lnSpc>
                <a:spcPct val="90000"/>
              </a:lnSpc>
              <a:spcBef>
                <a:spcPct val="60000"/>
              </a:spcBef>
              <a:buFont typeface="Symbol" pitchFamily="18" charset="2"/>
              <a:buNone/>
              <a:tabLst>
                <a:tab pos="6454775" algn="l"/>
                <a:tab pos="8605838" algn="l"/>
              </a:tabLst>
            </a:pPr>
            <a:r>
              <a:rPr kumimoji="1" lang="el-GR" sz="2300" u="sng" smtClean="0">
                <a:solidFill>
                  <a:srgbClr val="FFFF00"/>
                </a:solidFill>
                <a:latin typeface="Times New Roman" pitchFamily="18" charset="0"/>
              </a:rPr>
              <a:t>Λιβάδι Ξανά σε Ισορροπία</a:t>
            </a:r>
            <a:r>
              <a:rPr kumimoji="1" lang="el-GR" sz="23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Τύποι οικοσυστημάτων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ΑΥΤΟΤΡΟΦΟ ΟΙΚΟΣΥΣΤΗΜΑ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Συνεχής προσφορά ενέργειας </a:t>
            </a:r>
            <a:r>
              <a:rPr lang="el-GR" smtClean="0">
                <a:sym typeface="Wingdings" pitchFamily="2" charset="2"/>
              </a:rPr>
              <a:t> ΗΛΙΟΣ</a:t>
            </a:r>
            <a:endParaRPr lang="el-GR" smtClean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ΕΤΕΡΟΤΡΟΦΟ ΟΙΚΟΣΥΣΤΗΜΑ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Προσφορά ενέργειας </a:t>
            </a:r>
            <a:r>
              <a:rPr lang="el-GR" smtClean="0">
                <a:sym typeface="Wingdings" pitchFamily="2" charset="2"/>
              </a:rPr>
              <a:t> </a:t>
            </a:r>
            <a:r>
              <a:rPr lang="el-GR" smtClean="0"/>
              <a:t>ΧΗΜΙΚΕΣ ΕΝΩΣΕΙΣ (από αυτότροφα οικοσυστήματα)</a:t>
            </a:r>
          </a:p>
        </p:txBody>
      </p:sp>
      <p:pic>
        <p:nvPicPr>
          <p:cNvPr id="5122" name="Picture 2" descr="http://www.pakoe.gr/wordpress/wp-content/uploads/2012/05/potami_sto_daso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0052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alimosnews.gr/wp-content/uploads/koulouma-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9838" y="4017963"/>
            <a:ext cx="31940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Δεξιό βέλος 8"/>
          <p:cNvSpPr/>
          <p:nvPr/>
        </p:nvSpPr>
        <p:spPr>
          <a:xfrm>
            <a:off x="3995738" y="4292600"/>
            <a:ext cx="8636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Δεξιό βέλος 11"/>
          <p:cNvSpPr/>
          <p:nvPr/>
        </p:nvSpPr>
        <p:spPr>
          <a:xfrm>
            <a:off x="4002088" y="4830763"/>
            <a:ext cx="8636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Δεξιό βέλος 12"/>
          <p:cNvSpPr/>
          <p:nvPr/>
        </p:nvSpPr>
        <p:spPr>
          <a:xfrm>
            <a:off x="3987800" y="5373688"/>
            <a:ext cx="8636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Η ενέργεια στα οικοσυστήματα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Τροφοδότηση</a:t>
            </a:r>
            <a:r>
              <a:rPr lang="el-GR" smtClean="0"/>
              <a:t> + </a:t>
            </a:r>
            <a:r>
              <a:rPr lang="el-GR" b="1" smtClean="0"/>
              <a:t>διανομή</a:t>
            </a:r>
            <a:r>
              <a:rPr lang="el-GR" smtClean="0"/>
              <a:t> </a:t>
            </a:r>
            <a:r>
              <a:rPr lang="el-GR" i="1" smtClean="0"/>
              <a:t>ενέργειας</a:t>
            </a:r>
            <a:r>
              <a:rPr lang="el-GR" smtClean="0"/>
              <a:t> μέσω τροφικών σχέσεων</a:t>
            </a:r>
          </a:p>
          <a:p>
            <a:pPr eaLnBrk="1" hangingPunct="1"/>
            <a:r>
              <a:rPr lang="el-GR" b="1" smtClean="0"/>
              <a:t>Ανακύκλωση</a:t>
            </a:r>
            <a:r>
              <a:rPr lang="el-GR" smtClean="0"/>
              <a:t> </a:t>
            </a:r>
            <a:r>
              <a:rPr lang="el-GR" i="1" smtClean="0"/>
              <a:t>χημικών στοιχείων</a:t>
            </a:r>
          </a:p>
        </p:txBody>
      </p:sp>
      <p:pic>
        <p:nvPicPr>
          <p:cNvPr id="6146" name="Picture 2" descr="http://kpe-kastor.kas.sch.gr/biod_net/photos/monemvasia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565400"/>
            <a:ext cx="33337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2.1.1 Χαρακτηριστικά οικοσυστημάτων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b="1" u="sng" dirty="0" smtClean="0"/>
              <a:t>Μέγεθος &amp; όρια οικοσυστημάτων</a:t>
            </a:r>
            <a:r>
              <a:rPr lang="el-GR" dirty="0" smtClean="0"/>
              <a:t>: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ΚΑΘΟΡΙΖΕΤΑΙ ΑΠΟ ΕΡΕΥΝΗΤΗ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l-GR" dirty="0" smtClean="0"/>
          </a:p>
        </p:txBody>
      </p:sp>
      <p:pic>
        <p:nvPicPr>
          <p:cNvPr id="7170" name="Picture 2" descr="http://2.bp.blogspot.com/-0HxMbWN7eI0/T6gGtDvpCPI/AAAAAAAAHYQ/l0qMxckJNVE/s1600/flower+pot+close+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471738"/>
            <a:ext cx="31750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fotomusica.net/album06_universo/tier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738438"/>
            <a:ext cx="466566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6" descr="data:image/jpeg;base64,/9j/4AAQSkZJRgABAQAAAQABAAD/2wCEAAkGBhQQEBQUEBQUFBUUFBUXFBQUFBUVGBQWFRUWFBQUFRUXGygeFxkjGRYXIC8gIycqLCwsFx4xNjAqNSYrLCkBCQoKDgwOGg8PGiwcHBwpKSwsLCwsLCwsLCwsLCwpLCwsLCwsLSksLCwsLCwsLCwsLCwsLCwpKSksLCwpKSwsKf/AABEIAMIBAwMBIgACEQEDEQH/xAAcAAACAwEBAQEAAAAAAAAAAAAAAwECBAUGBwj/xABAEAABAwMBBQUEBwcEAgMAAAABAAIRAxIhMQRBUWFxBRMigZEyobHwBkJSwdHh8QcUFTNicrIjkqLCQ4JTg9L/xAAaAQEBAQEBAQEAAAAAAAAAAAAAAQIDBAUG/8QAKBEBAAIBAgYBAwUAAAAAAAAAAAERAgMSBBMhMUFRgRRh8CIycaHx/9oADAMBAAIRAxEAPwD0Fqm1NsRYv0D5BVqm1NsRYgVaptTbEWoFWotTbUWoFWotTrUWoFWotTbVFqBdqi1NtRaiFWotTbUWoFWotTbVFqBVqLU21FqKVaotTrVFqBVqi1NtRaqpNqLU21FqBNqi1OtUWoE2qLU4tUWoE2qLU61RagVahNtUIN9qLU61FqwFWotTrUWJaE2otTrUWpYVai1NtU2paE2otTrUWJYTaixOtRalhNqLU61RalhVqi1OtRalhNqLU6xRalhNqLU61FqWE2otTbUWpak2otTbUWqhNqi1OtRaikWKLE+1RalhNii1OtUWpYTYotTrUWq2EWITrUJat9qLU21TauVlFWotTbUWpaFWotTrUWpYTaptTbUWpYVai1NtRaloVaixNtRalhViixOsRalhNiLE61FqthNiixPtUWpYTYi1OtRalhFiLE61FqWEWKLE+1RalhNiixPtUWq2pFiixPtUWoE2KLE+1RagRYosT7VFqWpNqhPtUK2N9qm1MtRauFtUXai1NtRallFWqbUy1FqWlF2otTLVNqWUVai1NtUWpZRdqLUy1TallFWotTbUWpaUVai1NtUWpZRdqi1NtU2JZRNqi1OsRYm4om1FqbaotVsoqxRYnWqLUsoqxRanWqLVbKJtUWp9qi1LWibVFqdai1WyiLUWJ1qi1LKJtQm2oVtabbUWqBXb8hSKwXlt12ptRajvRxU94OKWm1FiLFe4cVITcbVLEWq6lNybS7UWpiITcUXaixMhEJuSi7UWJkIhLKKtRamwiEsoq1FqbCLUtKKtRam2otSyirVFqbai1WyibUWptqLVbKJtUWp1qi1LKKtUWp1qi1W1oq1Ram2qLVbKKtUWp1qw9tdpDZdnq1nC4UmOdaDBcQMNB3EmB5pOVdSmi1Qvi+1/tF2173OG0OpAnFOnSoFrRuANQFx6k6zpooXD6mHbky+x3Kbln7xSKq1RbQHKb1m71T3qFw0Xqb1n71T3qJcNAep7xZu9U96lFw1d+eKsNoKx96rCqpS21d+VYbUeS4naP0iobP8AzagafsjxO/2jPqvN7d+01oxQpF3Oo4NH+1sz6hYyzxx7rEen0D965D3qTtW+F8f236ebXUOKgpj7NNoH/J0unzXD23tKpV/m1H1P73OdHQOJjyXGdePENbX2vafpZs1Mw+vSB4B4ccYMhskLmV/2mbG3Rz3f203CeheAF8fD/n5CgzrPv/PKxOtkbIfVHftYoTijXI/+ufS/70/Z/wBqeyuMObWZzLGn/BxPuXyO4bpKm9Z52ftdkPumxfTLZK0WV2S7RrjYSeEOiSut34X53DjwWvs/ters5mg99PiGGAY0ub7Lok6jfzW44ifMMzpvvvfBHeBfINg/aPtNPFQsrD+toa7oCwAeoK9FsP7TaDoFZj6Z3kEPaPg73LrjrYT9meXL314RcvIP+n+xj/yk9KdQ/wDVIp/tH2Uug94BHtFkicYhpJ47ty3zMPZsl7aVErh7B9I6Ff8Ak1mOP2bodj+l0H3LP2j9MNm2f+ZWaT9hh7x3o2Y6mAtboq7Nj0koXzDtP9rDiCNmpW8H1TJ62DE/+x6FeSrfSfbKrs7RXcf6arqYxvtYWtHkAuOXEYx26rGm+9qF8Hbt21RLtqrNGdNoqk+zcNH4k2id0pdT6SbVUYWv2msWnDmmq8gjgZORyWY4n7Lyn23tXtyhsrS6vVayNxMuOpAaweIkwdBuXyr6WfTSp2g3u2Uy3Z7gRHiqOc2S0k5A00ExGu8eTrETJJJJydbup1OABlUL5FsmJ0kxrw6/Fc89acv4dMcIhXuW/wBPmJPrClKq7QGG1zciPtbxP3oWOrb7I7tdx0A9/wCKqO03zr7gvPu7epDeT0afvVmfSOlvkc7Z+ElfR5un7h5NuT0o7W4t9DCkdrH7I9fyXnD9IKOt0crXA/BZdo+k7RNjJ4FxgRjcpOrpx5NuT157X4N9/wCSP4t/SPVfPK/bVZ5BvtiYDBxnlzWR1eo72nuOIy4nHDVcZ4nDxDfLl9L/AI60TdbjXxRGJg+Syv8ApfS3Pbq4Rk+yYP5cV87sk5M+SlrBz+fJc54v1C8t7baPpuwDwlzjwDbfUu/Nee2/6WbRVkB5Y07mHMf3an3LlGPk/cFE5EHpAzyXHLiM8vs1GEQS5/XKqX/MQtBeTiSY08Rx78KrYmD6rlbYobE54c5o8LBLnOIaAMYk6kkgADJlJs/RaqlLIDA9w4ltonIxu9SqVKLgM253SSfMAH5KWFOo4kaaHdmN2c/PFKj3La3sx5bJgNHEj9QrUSKNrrfGJLHOMAHQODC2DBmJ39AljCxjiYGSTAAyZOAABqSrVdmcwkPa5pAkteLCMTo6NyLwAMAQIGNB0WqtXLWg3EONvhYwMGSXAutETOSTnIlUZGtJ9kF3RpP6rR/DKg9qmYGtxa3hucffBSztL/tOA0y6PnolPdJkuk7zk+8qWOs/bKYa1towNGWxI3ktwfesNXaxBDRAPOfQaD5ystwVHY0Hp85UpWujUEgNbn8pJk6DUzMJ21h4LRUaWksFota0xJDZDRrg650KwM2ggECRkHXeJg9RJyqVqpcSXGSdTOv3LVDpVKYpmXsDoAmHNdB3hwE5GJ4JW1dotwKbWjGZnM6gt0P3rC550BgTpz3QEAzzU2wLd42D4RJ3gNxndI+EIozMMExnTrk406qpHFVfXtEDRUO2l5f7Tj5knJiTHzolDZHABxDg102ueCGmDBtMQc9U5+ykUw8vYbohocC7M6t1Axr0S9pdcGi5xAGmA0E62tBnhk5PLEWFZt8e/pvUiqWGQSIyC32tcRwPMaK7WbtB8eamG6CDHGUmRmruplxJGTkw12/fj4oW0MjlylCzvVrs4QfM7vJM7o7yAM5BuGBpA5wM8UkOnWPVXvMDDPKPfaZWLRc1id+IiJzyV2bG52jbhyz5cUqk12jQSckiNBGTCow2nBIx9V33lBsp7A86ttH9Q+StH8N1l2d0Dwg7rpzCjsWsX1mMe42kwRg9Ad4B0XrHdjUc+HJ3y4f4kLrp6GpqRcUxlnjj3eS2agwu8T2OxgMLh55+CZV2ZkmAY65nrw5L0FXscDIaw8iXD/ssr+zx/wDH6OP3ldfotX3H58Mc/FzP3ZhBLwGgZJ0iOQWYPpNPhqCDMgMc6R0c6DOOS6Z7GySHVBw8Rx881zdp7CcNHTmcj8FPpNWCNbD2TU2lkzY7+qXN0mAG+Hw4jjmVehWpA3RbjIIDm/jMrO7s54+Tlaeztjcx9xDSY3zH+3oszw+p6a5mPsVDTLSGipUdOCR4It8WsG6d0EERlZIP9XPw6cpmCutFpJa1jZibQd2m/Gp9Vj2uXCHNY7OpuJHTKn0+pHhOZj7Zf3ogQHEcRpniMlKr7RUflzycRkuMD4AKrtj5eh/EFXZRaNbtNzhr/tV5OUeF3R7J7yNYPKdVUvkycJwoMjLnj/0ET5O6pRY0HL8DgCT7wI/PeszjMeFuFHN4SgBOYQMjJ4a5PLilucZN0jjOIjis9VQG/P6oLVaefz6oFOcYzPzhLVQzP6n7lECN3z8Fu2Xs7vH2B7Gnfc4Y55I3bhkrK9hB8MEZAMESJwc6K2HuqUu78FJzXwJdfcHcZnSRw0jmspeeCO73Oj56pgY35KlhLWAnKiBPyfinua0CSNBJ6dEn96AY9zYENk4MzEx4hM6Y5pfpTzQnL8nr1UkgaDkcZH5rENu7yA0ZjyGNT7lcNIGTJ6QDzWZifKkOqknAdkmPCfkeak+o4b/gr132kAnLhrAMcvd6FL8loTcfsu+fNCIPE+n5oUHQqUyPaBHD9VHl/it9ek4tDWQ4DGTmN2Tqq7HshFQOqDAOQLY4TH38VjdCLP2R1KldVaQamGtM3MAM3OO6RGOeYIIWIPn85jyK7lag+rMVWkT7MZa09Neq5dfY3sJlsgbwARwMj9VIyWYUpVXMMtcQeR/DcvVfR7tZ1Vjg83OYQJggwdLueD7tV52nsxjxUgAWgh4YJbvmRFuJld7sIMFOWGS7Lp1BiIzuXs4SZ39JcdWI29XXdU+ZSnFV7xR3i+s8SHSlvKvKW8KskPCU6Ex4SXoFuSHtTnpLlFIcxKdSWhyoQszENWyuopbtmC2Qq2rE4Q1bE/ZAqNoOb7LiI4EhdC1HdrE6OMtRnLlljh58QD8Vo2XbjT+ozQCbRODOvz8VpdSSnUVxy4fGW41JJr9oEjAtPEa6Zzr5LMKk+19/qtLqCS5gGvouGWjGMW64534S1odAaXF5dGDMgxADQ2bp58BCpBIkA8zBhsRl32dd+PMwo78DRpO+Yk44LXsvZ1SrJFgEgC50STmIjhv/ABXml1Jp0DY+ofYZEmRcS5waLW6nP1tAeiSzZabZe2q0An+XJc8nOR1g5MDRemofR5lKnVdWri+m4A06cQ6ZwCRrMGdPCddRxNq24OdoGEHVoA56Acccgpu8QrC2lcTIBEDw3EQZmfIiYmdOKkUPqs5Zz8SOKs0Ok4AHHA1+feFbUnxb9IPx9UmZCmiMObJMAzv6AeXquls/0ZqWd5Ub3LJADq0tuuMeGn7ZgZyNNJWek91Mg0zBEwW4IkEHxajf6qtWo+o6XuuOkuJJ3b3H5hLVuOy7I3Dqm0OI1LaFO09L6oPqELlPoPn8yPcELNyNtHbLfZaNc65/5Y3rp7LtAcwucwtiYuEaaHIyJWPZey7ny9rhpAIgQJ4+kLV2nsz7QGy0N1hpMCN4kegUyx/tIYDtj7pL9NzQGn/dGnkunT2xtZrr2mJAMmJ1znOMZhcp2ywQAXE8CWgzoABGPetmybKGG51ZrSJlouPL2rfPTcpliRZD9hNxsIsnwZfJHmAOO9a6XZ7qTrmmHcmgSRuy7xfBNG02w4VBmdJjTf4fnktGzdouJ8TQ+YJtIGDjyUvKOsFNuy1Khp31GOa0EAvMWknSCDjz8pgpneKm3bI17YBLmmIbjLt44yDEdRouLS28UnFvjtEy17SC2Dukz5EL6OlxcxUakfLhnox4d7vVHeri/wAdG5p9fvAWr+INtuJgc9ca4XsjX058uE6WXpseUlwWI9sMmBcegVj2ozfPonP0/acrL0e4JLghm3sdvjqFamQ/2TPLf6KxrYT2lOXl6JcqELU7ZTwPos9ZtupA8+Ks6uEeTZPpQtUQqd8JgH8kirtobg8JXKeJ04823GllLVCCQNVk7/EglVNUnz0MrjPGxXSG40J8y1lwS3TEx64VKTWzJJI3iTv1XaPbuyMg0djDjAnvqjnQZjQEg784OfJeaeK1J818OsaOMOXs2yvqSGU3VHYhrAXGDPiIAPhxE41Tdo7HewN7w0aD5/l1KjWVQDm94Elo5Oddj2U/avpPWLQ1hbRGC4bOzuZIFuSDJxzXKq1uOSZ18sk+ZXnnOcu/V0iIjs30OyWva4u2nZ2QJa0vqEu4jDcY01J4DBSK+z0qbvBXFXWbaEAHSA5zsgjfuxjesFVxaIDQSQ444iLentRzzzRBiZiCOUTu1jOPRRpL3QATIzm4TrhsZwZxu80uDIdDQTM4AzJOI1/M8JV7TqBMGRyI0xylQ4E8COJGmIAMdFLQX58WuZOh5lAp5gTk8AddOirfaDkkSACTvcYg6x14FdPZ9iuGCCCZBnQEgQfcQeidZ7LTDToj9SIO8EHPpBwoNLec9QRMDMTImN/4K5b7echzQDLhH1paYk/VmOHFO2au1wcCSC1ziTrM25E54HOvXBnUVbSO4E8xv+CFFTxuLrQZJySJ1/sPxQm2fz/VbNq7Qr06rx3gdJyYZVw1xhokGOmOayfxWrjxmGzAgAZGSQPaMTrMLK2ofJBdOmVtk47QTv1MnEyYzk8RvSXeevBRE7tOKsyM3YPX3IA1IMZgDXBn80yntHAnGkajJVI4jjPFM2TZqd0vuAOlpyPI6qB1btRz3SXuBzG6DyG7clt2gkwDr6DqtVHuxMyW6wd8Rv158lZ7KTouNsB3s6aEjzJgT8mTQKe0mkTLmydfFOdcFowc/MLVX2+lWaGuNkTLmUwZBM/WO+BgRqVz69KnTcWllxifacbcY3yJ1ykbK4TbpGsN+HDT3JBB7WsAOXH0EcNAh7w6A0Z9d+NDr+KKdMunwtON5H3plQAZEDWLCBBEcdfchTOaZZ7RI6+ilrDxI5wfiPnK0vpveQSHWwDccATOD7lNbZCXWj2ceImGyd0zySzohwe6bnYIgukXRjHGM71nrbOPqOkb2kQQNJDpMz0EQvT7LWojZAKzRXBt/wBLvyyx4vdcHU23CQ7QmIDeGeFt1NtRw7mkKbCB4C97pOdXPPlgAKzFEw5rdknUxyx6/IVu5OJcTMDjG7HDT4LQ2j7h096uyjcQJOATHvOeOApusZ2t4H1+GmVDgBk+h6jcNU4bPaBiccMGcyOPlxKo+kCBiRJxqdMQfnVSxlbXE4nSd8QdOnzwV2OkgAaAQRvk4IJ6eS0tDWiMZwOsDdqMlZ/3h2rWw2ZG8QILiM5JgjdiOaCrKZg8eB1jid3mipSiN0b4J4ajWSPhuhTUrFzhbJ8JiQPEdYE4mDgzGSrU359N7czpqQTkchh3JOoGsBndjmN2YPHKDVcxrvsuidCBEGQDr+Z4LbR2e4Bk5JjEcSWEH5HlKK1FrGEQd48UYgQNZJw7TfB3p1VSkDguE4kASCNc4G6AYGDJ3mFSvsMAFskOnIhsQDJzvzkRM8dVehVLQxkA5Fpi23W60CeR9NIWhlKylgkC+MwW6CS0AkiIMnf3g11GtvlaccUDJ4zB9k9HaxMGeJ4SQF0dm2iweEtkB7fE0AhoeXHEYkW4GiRMsEEzkQ4Y8LxbECNw9FbY6Qc20kXkl2QNMDE6iQR796sYykEVKhc117vamDjAcLZDdB9YTGoPnXs9omXNh9oiDvaWmJdqDoMGcJe3tD5DYJw0neI0EDdM4PRLpVgHNh2WubaSf9pBBm0a+XVajFWartzg4gUnkScsputOc24EjnAnghdMdpVW4ptYGif/ABkyZ8RJjUuk+ahboV2bYnVjZTaajrXOtbuABLieUBKpkZAGhxukcPRdbY+26lIgsDS4H2iDJFsWnIFuvMrI/azGo3HAAHp1XG0JIe7AJAjPnrn1VabrQC6InJ8pOmB+a0ipkwY/DUT6qnnAnyk4HnuVsOFIFuDEjU6HGM7lcNpx4pLgcjVp1B0558uaykQDrj3ZiFFBviGugOR9XWDG/X05qWL17XGA2IwJ3jfgYIUMpz9UDGRJIECMXEn3/goNSIEkEwQI36xrw39Y5y12IgAk40zzgcvNQaaTCMiIjN2+eAnqkPq1CcYyc6axrGVaiDnE64zEY89/lCtUZBPwxnd5/dlZ7CQ0mJ3adeY9FU0tByExmPnf5p20U7nG3TXGTJkmI5T7+izPplw3gt4DcQRJPJ05HJUaoAbIIMHGmpkZE8JhQ+oHZjkd4M8I0JIB9EjuySRpqDpnQaTG+J6I726IzJjM4EmDPzwUoWdtBaHHOrSLd+kzGmM+au7aC7oBkxkEgRjz/NVZTJyDIJLSJJgy2ZJwPeDHqCkHBxBguGQeWBjM4I9ytoADI0IMwRvwMA+c+emQrVHkQ07v0Ecc7uW9I2ZjiGscfG2CZGM+G7Ounp1WTtCtglstDCMjLtWyRJyJmRwSpkdBlbJyTDRDdYEkRndgnAjTqoLNLZzgtgYOB55Ijz1XOrg395REG4TBAJ+qeGQRqnumATA0g5G+AfuxwVmBpqDwyIgYBmcCZgDWJHNcxm2gl2fDc2D4Ra6DInkY155wr7TtwmzeWgiARvw4jcYjHLnnPs9ExnBkknEOkHBzgwSZP2hvkLUR06h+3bXYIt1m4WyJANoImcx5Hin06pawCBa6ADIJIOMiY1bEGNARrjH+7uLSXTIzcAJ8M2lwzrM5M4JWVm1vpuLboAAgCDFsY3ZEF0rUYxMDu/vTgSdIGYGumWRwa46pjdqva4E4I8ImR4TIuBEGGu1nBA4449CreCWkMwJu8I+ySBv/AFGFrpvMncRGTjOc8ILZjQZOFmYqehZ200qbw1wbUom+G2Fr2utJdUqOpwC1oEZDjJd7JghU2YVKL7TGgLSzx03C2A+kYmpcJzByIdoVfunVZFNrTBEZA8mkka+IYMSVbYuzW1W02Wil4jL33AG7LZAIDcwNCDnoumOVrErs2tppkDBLHQSW+F0NcSZGDDjxJ1gwQEUtsc6CSWm51uAGt+yL7fauBOfTBVO29jFKqWg+EMuYQx1pyDUphzvZaY1BImbjBTtlqB7AXSSAIBAdbO6GiSIyN2PTU3HZq2pxafGLtQCGgSHx48ARaQQ4HmRo0lcisHCHWtcPtGRgwAWgkwI4CZ4QtuzQ9j6b3NdkWseGstg1G4c7xOce8gSOIgzK5O0bC28gB8jME5ECcBs+cxkeqogOFNu8A9XCY3aY0j8lCkbBV3GpG6A0j1tM+qFm8WbxXJyev4JhP+oP7T/ioQsx2Q4nPn8/FatlPip87Z5yRMoQuctQVSGWdf8A9IoGASMGdRrlufifUqEKeAgjM7416jPrA9FvaMA/2+9on1UIVlINpfyyd9rvc5sJW4jdDjHMMweqhCelX2I+Mc6Tievc1zPq0HyHBXDsnpU/xd+CELnIq1x/5D4EKtR3jHMZ5yBKhCqNQyCDpDzHMNZB8ll2w203luCNCMHdvQhIJbuzKDS+S1uDjAx4AceeVyWUwX1JA9vhyaFCF1w7fKF9iZPmf8HfgtvZzQXtnMtdM74iEIVzSXnu2HEbRWgxD8ei6DxLndP+tT8B6IQr4hpv7Ephz3XAHA1E6hsrkds0GtNS1rRFYxAA1YZ0Qhc8J/UkDYahLBJJyNTylOvJpuJJJsGTk/UOvmfUoQt+flHS7Od4qP8AfHlLmx0jEcF0+x/FbdmO8icxDRETwQhMf3twZ2g0dwypHjbQ2iH/AFhb3YbDtRAXgmbS8PpEOdLxTLzcZcSTJcd5MnJ4oQu7U9o/PT0/0maGbK+owWv/ANM3tw6Zdm4Z3D0XXr0g2LQBJdMACfC5CF5tfvCQ4lU59PghCFhy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2534" name="AutoShape 8" descr="data:image/jpeg;base64,/9j/4AAQSkZJRgABAQAAAQABAAD/2wCEAAkGBhQQEBQUEBQUFBUUFBUXFBQUFBUVGBQWFRUWFBQUFRUXGygeFxkjGRYXIC8gIycqLCwsFx4xNjAqNSYrLCkBCQoKDgwOGg8PGiwcHBwpKSwsLCwsLCwsLCwsLCwpLCwsLCwsLSksLCwsLCwsLCwsLCwsLCwpKSksLCwpKSwsKf/AABEIAMIBAwMBIgACEQEDEQH/xAAcAAACAwEBAQEAAAAAAAAAAAAAAwECBAUGBwj/xABAEAABAwMBBQUEBwcEAgMAAAABAAIRAxIhMQRBUWFxBRMigZEyobHwBkJSwdHh8QcUFTNicrIjkqLCQ4JTg9L/xAAaAQEBAQEBAQEAAAAAAAAAAAAAAQIDBAUG/8QAKBEBAAIBAgYBAwUAAAAAAAAAAAERAgMSBBMhMUFRgRRh8CIycaHx/9oADAMBAAIRAxEAPwD0Fqm1NsRYv0D5BVqm1NsRYgVaptTbEWoFWotTbUWoFWotTrUWoFWotTbVFqBdqi1NtRaiFWotTbUWoFWotTbVFqBVqLU21FqKVaotTrVFqBVqi1NtRaqpNqLU21FqBNqi1OtUWoE2qLU4tUWoE2qLU61RagVahNtUIN9qLU61FqwFWotTrUWJaE2otTrUWpYVai1NtU2paE2otTrUWJYTaixOtRalhNqLU61RalhVqi1OtRalhNqLU6xRalhNqLU61FqWE2otTbUWpak2otTbUWqhNqi1OtRaikWKLE+1RalhNii1OtUWpYTYotTrUWq2EWITrUJat9qLU21TauVlFWotTbUWpaFWotTrUWpYTaptTbUWpYVai1NtRaloVaixNtRalhViixOsRalhNiLE61FqthNiixPtUWpYTYi1OtRalhFiLE61FqWEWKLE+1RalhNiixPtUWq2pFiixPtUWoE2KLE+1RagRYosT7VFqWpNqhPtUK2N9qm1MtRauFtUXai1NtRallFWqbUy1FqWlF2otTLVNqWUVai1NtUWpZRdqLUy1TallFWotTbUWpaUVai1NtUWpZRdqi1NtU2JZRNqi1OsRYm4om1FqbaotVsoqxRYnWqLUsoqxRanWqLVbKJtUWp9qi1LWibVFqdai1WyiLUWJ1qi1LKJtQm2oVtabbUWqBXb8hSKwXlt12ptRajvRxU94OKWm1FiLFe4cVITcbVLEWq6lNybS7UWpiITcUXaixMhEJuSi7UWJkIhLKKtRamwiEsoq1FqbCLUtKKtRam2otSyirVFqbai1WyibUWptqLVbKJtUWp1qi1LKKtUWp1qi1W1oq1Ram2qLVbKKtUWp1qw9tdpDZdnq1nC4UmOdaDBcQMNB3EmB5pOVdSmi1Qvi+1/tF2173OG0OpAnFOnSoFrRuANQFx6k6zpooXD6mHbky+x3Kbln7xSKq1RbQHKb1m71T3qFw0Xqb1n71T3qJcNAep7xZu9U96lFw1d+eKsNoKx96rCqpS21d+VYbUeS4naP0iobP8AzagafsjxO/2jPqvN7d+01oxQpF3Oo4NH+1sz6hYyzxx7rEen0D965D3qTtW+F8f236ebXUOKgpj7NNoH/J0unzXD23tKpV/m1H1P73OdHQOJjyXGdePENbX2vafpZs1Mw+vSB4B4ccYMhskLmV/2mbG3Rz3f203CeheAF8fD/n5CgzrPv/PKxOtkbIfVHftYoTijXI/+ufS/70/Z/wBqeyuMObWZzLGn/BxPuXyO4bpKm9Z52ftdkPumxfTLZK0WV2S7RrjYSeEOiSut34X53DjwWvs/ters5mg99PiGGAY0ub7Lok6jfzW44ifMMzpvvvfBHeBfINg/aPtNPFQsrD+toa7oCwAeoK9FsP7TaDoFZj6Z3kEPaPg73LrjrYT9meXL314RcvIP+n+xj/yk9KdQ/wDVIp/tH2Uug94BHtFkicYhpJ47ty3zMPZsl7aVErh7B9I6Ff8Ak1mOP2bodj+l0H3LP2j9MNm2f+ZWaT9hh7x3o2Y6mAtboq7Nj0koXzDtP9rDiCNmpW8H1TJ62DE/+x6FeSrfSfbKrs7RXcf6arqYxvtYWtHkAuOXEYx26rGm+9qF8Hbt21RLtqrNGdNoqk+zcNH4k2id0pdT6SbVUYWv2msWnDmmq8gjgZORyWY4n7Lyn23tXtyhsrS6vVayNxMuOpAaweIkwdBuXyr6WfTSp2g3u2Uy3Z7gRHiqOc2S0k5A00ExGu8eTrETJJJJydbup1OABlUL5FsmJ0kxrw6/Fc89acv4dMcIhXuW/wBPmJPrClKq7QGG1zciPtbxP3oWOrb7I7tdx0A9/wCKqO03zr7gvPu7epDeT0afvVmfSOlvkc7Z+ElfR5un7h5NuT0o7W4t9DCkdrH7I9fyXnD9IKOt0crXA/BZdo+k7RNjJ4FxgRjcpOrpx5NuT157X4N9/wCSP4t/SPVfPK/bVZ5BvtiYDBxnlzWR1eo72nuOIy4nHDVcZ4nDxDfLl9L/AI60TdbjXxRGJg+Syv8ApfS3Pbq4Rk+yYP5cV87sk5M+SlrBz+fJc54v1C8t7baPpuwDwlzjwDbfUu/Nee2/6WbRVkB5Y07mHMf3an3LlGPk/cFE5EHpAzyXHLiM8vs1GEQS5/XKqX/MQtBeTiSY08Rx78KrYmD6rlbYobE54c5o8LBLnOIaAMYk6kkgADJlJs/RaqlLIDA9w4ltonIxu9SqVKLgM253SSfMAH5KWFOo4kaaHdmN2c/PFKj3La3sx5bJgNHEj9QrUSKNrrfGJLHOMAHQODC2DBmJ39AljCxjiYGSTAAyZOAABqSrVdmcwkPa5pAkteLCMTo6NyLwAMAQIGNB0WqtXLWg3EONvhYwMGSXAutETOSTnIlUZGtJ9kF3RpP6rR/DKg9qmYGtxa3hucffBSztL/tOA0y6PnolPdJkuk7zk+8qWOs/bKYa1towNGWxI3ktwfesNXaxBDRAPOfQaD5ystwVHY0Hp85UpWujUEgNbn8pJk6DUzMJ21h4LRUaWksFota0xJDZDRrg650KwM2ggECRkHXeJg9RJyqVqpcSXGSdTOv3LVDpVKYpmXsDoAmHNdB3hwE5GJ4JW1dotwKbWjGZnM6gt0P3rC550BgTpz3QEAzzU2wLd42D4RJ3gNxndI+EIozMMExnTrk406qpHFVfXtEDRUO2l5f7Tj5knJiTHzolDZHABxDg102ueCGmDBtMQc9U5+ykUw8vYbohocC7M6t1Axr0S9pdcGi5xAGmA0E62tBnhk5PLEWFZt8e/pvUiqWGQSIyC32tcRwPMaK7WbtB8eamG6CDHGUmRmruplxJGTkw12/fj4oW0MjlylCzvVrs4QfM7vJM7o7yAM5BuGBpA5wM8UkOnWPVXvMDDPKPfaZWLRc1id+IiJzyV2bG52jbhyz5cUqk12jQSckiNBGTCow2nBIx9V33lBsp7A86ttH9Q+StH8N1l2d0Dwg7rpzCjsWsX1mMe42kwRg9Ad4B0XrHdjUc+HJ3y4f4kLrp6GpqRcUxlnjj3eS2agwu8T2OxgMLh55+CZV2ZkmAY65nrw5L0FXscDIaw8iXD/ssr+zx/wDH6OP3ldfotX3H58Mc/FzP3ZhBLwGgZJ0iOQWYPpNPhqCDMgMc6R0c6DOOS6Z7GySHVBw8Rx881zdp7CcNHTmcj8FPpNWCNbD2TU2lkzY7+qXN0mAG+Hw4jjmVehWpA3RbjIIDm/jMrO7s54+Tlaeztjcx9xDSY3zH+3oszw+p6a5mPsVDTLSGipUdOCR4It8WsG6d0EERlZIP9XPw6cpmCutFpJa1jZibQd2m/Gp9Vj2uXCHNY7OpuJHTKn0+pHhOZj7Zf3ogQHEcRpniMlKr7RUflzycRkuMD4AKrtj5eh/EFXZRaNbtNzhr/tV5OUeF3R7J7yNYPKdVUvkycJwoMjLnj/0ET5O6pRY0HL8DgCT7wI/PeszjMeFuFHN4SgBOYQMjJ4a5PLilucZN0jjOIjis9VQG/P6oLVaefz6oFOcYzPzhLVQzP6n7lECN3z8Fu2Xs7vH2B7Gnfc4Y55I3bhkrK9hB8MEZAMESJwc6K2HuqUu78FJzXwJdfcHcZnSRw0jmspeeCO73Oj56pgY35KlhLWAnKiBPyfinua0CSNBJ6dEn96AY9zYENk4MzEx4hM6Y5pfpTzQnL8nr1UkgaDkcZH5rENu7yA0ZjyGNT7lcNIGTJ6QDzWZifKkOqknAdkmPCfkeak+o4b/gr132kAnLhrAMcvd6FL8loTcfsu+fNCIPE+n5oUHQqUyPaBHD9VHl/it9ek4tDWQ4DGTmN2Tqq7HshFQOqDAOQLY4TH38VjdCLP2R1KldVaQamGtM3MAM3OO6RGOeYIIWIPn85jyK7lag+rMVWkT7MZa09Neq5dfY3sJlsgbwARwMj9VIyWYUpVXMMtcQeR/DcvVfR7tZ1Vjg83OYQJggwdLueD7tV52nsxjxUgAWgh4YJbvmRFuJld7sIMFOWGS7Lp1BiIzuXs4SZ39JcdWI29XXdU+ZSnFV7xR3i+s8SHSlvKvKW8KskPCU6Ex4SXoFuSHtTnpLlFIcxKdSWhyoQszENWyuopbtmC2Qq2rE4Q1bE/ZAqNoOb7LiI4EhdC1HdrE6OMtRnLlljh58QD8Vo2XbjT+ozQCbRODOvz8VpdSSnUVxy4fGW41JJr9oEjAtPEa6Zzr5LMKk+19/qtLqCS5gGvouGWjGMW64534S1odAaXF5dGDMgxADQ2bp58BCpBIkA8zBhsRl32dd+PMwo78DRpO+Yk44LXsvZ1SrJFgEgC50STmIjhv/ABXml1Jp0DY+ofYZEmRcS5waLW6nP1tAeiSzZabZe2q0An+XJc8nOR1g5MDRemofR5lKnVdWri+m4A06cQ6ZwCRrMGdPCddRxNq24OdoGEHVoA56Acccgpu8QrC2lcTIBEDw3EQZmfIiYmdOKkUPqs5Zz8SOKs0Ok4AHHA1+feFbUnxb9IPx9UmZCmiMObJMAzv6AeXquls/0ZqWd5Ub3LJADq0tuuMeGn7ZgZyNNJWek91Mg0zBEwW4IkEHxajf6qtWo+o6XuuOkuJJ3b3H5hLVuOy7I3Dqm0OI1LaFO09L6oPqELlPoPn8yPcELNyNtHbLfZaNc65/5Y3rp7LtAcwucwtiYuEaaHIyJWPZey7ny9rhpAIgQJ4+kLV2nsz7QGy0N1hpMCN4kegUyx/tIYDtj7pL9NzQGn/dGnkunT2xtZrr2mJAMmJ1znOMZhcp2ywQAXE8CWgzoABGPetmybKGG51ZrSJlouPL2rfPTcpliRZD9hNxsIsnwZfJHmAOO9a6XZ7qTrmmHcmgSRuy7xfBNG02w4VBmdJjTf4fnktGzdouJ8TQ+YJtIGDjyUvKOsFNuy1Khp31GOa0EAvMWknSCDjz8pgpneKm3bI17YBLmmIbjLt44yDEdRouLS28UnFvjtEy17SC2Dukz5EL6OlxcxUakfLhnox4d7vVHeri/wAdG5p9fvAWr+INtuJgc9ca4XsjX058uE6WXpseUlwWI9sMmBcegVj2ozfPonP0/acrL0e4JLghm3sdvjqFamQ/2TPLf6KxrYT2lOXl6JcqELU7ZTwPos9ZtupA8+Ks6uEeTZPpQtUQqd8JgH8kirtobg8JXKeJ04823GllLVCCQNVk7/EglVNUnz0MrjPGxXSG40J8y1lwS3TEx64VKTWzJJI3iTv1XaPbuyMg0djDjAnvqjnQZjQEg784OfJeaeK1J818OsaOMOXs2yvqSGU3VHYhrAXGDPiIAPhxE41Tdo7HewN7w0aD5/l1KjWVQDm94Elo5Oddj2U/avpPWLQ1hbRGC4bOzuZIFuSDJxzXKq1uOSZ18sk+ZXnnOcu/V0iIjs30OyWva4u2nZ2QJa0vqEu4jDcY01J4DBSK+z0qbvBXFXWbaEAHSA5zsgjfuxjesFVxaIDQSQ444iLentRzzzRBiZiCOUTu1jOPRRpL3QATIzm4TrhsZwZxu80uDIdDQTM4AzJOI1/M8JV7TqBMGRyI0xylQ4E8COJGmIAMdFLQX58WuZOh5lAp5gTk8AddOirfaDkkSACTvcYg6x14FdPZ9iuGCCCZBnQEgQfcQeidZ7LTDToj9SIO8EHPpBwoNLec9QRMDMTImN/4K5b7echzQDLhH1paYk/VmOHFO2au1wcCSC1ziTrM25E54HOvXBnUVbSO4E8xv+CFFTxuLrQZJySJ1/sPxQm2fz/VbNq7Qr06rx3gdJyYZVw1xhokGOmOayfxWrjxmGzAgAZGSQPaMTrMLK2ofJBdOmVtk47QTv1MnEyYzk8RvSXeevBRE7tOKsyM3YPX3IA1IMZgDXBn80yntHAnGkajJVI4jjPFM2TZqd0vuAOlpyPI6qB1btRz3SXuBzG6DyG7clt2gkwDr6DqtVHuxMyW6wd8Rv158lZ7KTouNsB3s6aEjzJgT8mTQKe0mkTLmydfFOdcFowc/MLVX2+lWaGuNkTLmUwZBM/WO+BgRqVz69KnTcWllxifacbcY3yJ1ykbK4TbpGsN+HDT3JBB7WsAOXH0EcNAh7w6A0Z9d+NDr+KKdMunwtON5H3plQAZEDWLCBBEcdfchTOaZZ7RI6+ilrDxI5wfiPnK0vpveQSHWwDccATOD7lNbZCXWj2ceImGyd0zySzohwe6bnYIgukXRjHGM71nrbOPqOkb2kQQNJDpMz0EQvT7LWojZAKzRXBt/wBLvyyx4vdcHU23CQ7QmIDeGeFt1NtRw7mkKbCB4C97pOdXPPlgAKzFEw5rdknUxyx6/IVu5OJcTMDjG7HDT4LQ2j7h096uyjcQJOATHvOeOApusZ2t4H1+GmVDgBk+h6jcNU4bPaBiccMGcyOPlxKo+kCBiRJxqdMQfnVSxlbXE4nSd8QdOnzwV2OkgAaAQRvk4IJ6eS0tDWiMZwOsDdqMlZ/3h2rWw2ZG8QILiM5JgjdiOaCrKZg8eB1jid3mipSiN0b4J4ajWSPhuhTUrFzhbJ8JiQPEdYE4mDgzGSrU359N7czpqQTkchh3JOoGsBndjmN2YPHKDVcxrvsuidCBEGQDr+Z4LbR2e4Bk5JjEcSWEH5HlKK1FrGEQd48UYgQNZJw7TfB3p1VSkDguE4kASCNc4G6AYGDJ3mFSvsMAFskOnIhsQDJzvzkRM8dVehVLQxkA5Fpi23W60CeR9NIWhlKylgkC+MwW6CS0AkiIMnf3g11GtvlaccUDJ4zB9k9HaxMGeJ4SQF0dm2iweEtkB7fE0AhoeXHEYkW4GiRMsEEzkQ4Y8LxbECNw9FbY6Qc20kXkl2QNMDE6iQR796sYykEVKhc117vamDjAcLZDdB9YTGoPnXs9omXNh9oiDvaWmJdqDoMGcJe3tD5DYJw0neI0EDdM4PRLpVgHNh2WubaSf9pBBm0a+XVajFWartzg4gUnkScsputOc24EjnAnghdMdpVW4ptYGif/ABkyZ8RJjUuk+ahboV2bYnVjZTaajrXOtbuABLieUBKpkZAGhxukcPRdbY+26lIgsDS4H2iDJFsWnIFuvMrI/azGo3HAAHp1XG0JIe7AJAjPnrn1VabrQC6InJ8pOmB+a0ipkwY/DUT6qnnAnyk4HnuVsOFIFuDEjU6HGM7lcNpx4pLgcjVp1B0558uaykQDrj3ZiFFBviGugOR9XWDG/X05qWL17XGA2IwJ3jfgYIUMpz9UDGRJIECMXEn3/goNSIEkEwQI36xrw39Y5y12IgAk40zzgcvNQaaTCMiIjN2+eAnqkPq1CcYyc6axrGVaiDnE64zEY89/lCtUZBPwxnd5/dlZ7CQ0mJ3adeY9FU0tByExmPnf5p20U7nG3TXGTJkmI5T7+izPplw3gt4DcQRJPJ05HJUaoAbIIMHGmpkZE8JhQ+oHZjkd4M8I0JIB9EjuySRpqDpnQaTG+J6I726IzJjM4EmDPzwUoWdtBaHHOrSLd+kzGmM+au7aC7oBkxkEgRjz/NVZTJyDIJLSJJgy2ZJwPeDHqCkHBxBguGQeWBjM4I9ytoADI0IMwRvwMA+c+emQrVHkQ07v0Ecc7uW9I2ZjiGscfG2CZGM+G7Ounp1WTtCtglstDCMjLtWyRJyJmRwSpkdBlbJyTDRDdYEkRndgnAjTqoLNLZzgtgYOB55Ijz1XOrg395REG4TBAJ+qeGQRqnumATA0g5G+AfuxwVmBpqDwyIgYBmcCZgDWJHNcxm2gl2fDc2D4Ra6DInkY155wr7TtwmzeWgiARvw4jcYjHLnnPs9ExnBkknEOkHBzgwSZP2hvkLUR06h+3bXYIt1m4WyJANoImcx5Hin06pawCBa6ADIJIOMiY1bEGNARrjH+7uLSXTIzcAJ8M2lwzrM5M4JWVm1vpuLboAAgCDFsY3ZEF0rUYxMDu/vTgSdIGYGumWRwa46pjdqva4E4I8ImR4TIuBEGGu1nBA4449CreCWkMwJu8I+ySBv/AFGFrpvMncRGTjOc8ILZjQZOFmYqehZ200qbw1wbUom+G2Fr2utJdUqOpwC1oEZDjJd7JghU2YVKL7TGgLSzx03C2A+kYmpcJzByIdoVfunVZFNrTBEZA8mkka+IYMSVbYuzW1W02Wil4jL33AG7LZAIDcwNCDnoumOVrErs2tppkDBLHQSW+F0NcSZGDDjxJ1gwQEUtsc6CSWm51uAGt+yL7fauBOfTBVO29jFKqWg+EMuYQx1pyDUphzvZaY1BImbjBTtlqB7AXSSAIBAdbO6GiSIyN2PTU3HZq2pxafGLtQCGgSHx48ARaQQ4HmRo0lcisHCHWtcPtGRgwAWgkwI4CZ4QtuzQ9j6b3NdkWseGstg1G4c7xOce8gSOIgzK5O0bC28gB8jME5ECcBs+cxkeqogOFNu8A9XCY3aY0j8lCkbBV3GpG6A0j1tM+qFm8WbxXJyev4JhP+oP7T/ioQsx2Q4nPn8/FatlPip87Z5yRMoQuctQVSGWdf8A9IoGASMGdRrlufifUqEKeAgjM7416jPrA9FvaMA/2+9on1UIVlINpfyyd9rvc5sJW4jdDjHMMweqhCelX2I+Mc6Tievc1zPq0HyHBXDsnpU/xd+CELnIq1x/5D4EKtR3jHMZ5yBKhCqNQyCDpDzHMNZB8ll2w203luCNCMHdvQhIJbuzKDS+S1uDjAx4AceeVyWUwX1JA9vhyaFCF1w7fKF9iZPmf8HfgtvZzQXtnMtdM74iEIVzSXnu2HEbRWgxD8ei6DxLndP+tT8B6IQr4hpv7Ephz3XAHA1E6hsrkds0GtNS1rRFYxAA1YZ0Qhc8J/UkDYahLBJJyNTylOvJpuJJJsGTk/UOvmfUoQt+flHS7Od4qP8AfHlLmx0jEcF0+x/FbdmO8icxDRETwQhMf3twZ2g0dwypHjbQ2iH/AFhb3YbDtRAXgmbS8PpEOdLxTLzcZcSTJcd5MnJ4oQu7U9o/PT0/0maGbK+owWv/ANM3tw6Zdm4Z3D0XXr0g2LQBJdMACfC5CF5tfvCQ4lU59PghCFhy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7181" name="Picture 13" descr="http://panosz.files.wordpress.com/2011/01/im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827588"/>
            <a:ext cx="31464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λεκτό">
  <a:themeElements>
    <a:clrScheme name="Πλεκτό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λεκτό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Πλεκτό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279</TotalTime>
  <Words>366</Words>
  <Application>Microsoft Office PowerPoint</Application>
  <PresentationFormat>Προβολή στην οθόνη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Πρότυπο σχεδίασης</vt:lpstr>
      </vt:variant>
      <vt:variant>
        <vt:i4>5</vt:i4>
      </vt:variant>
      <vt:variant>
        <vt:lpstr>Τίτλοι διαφανειών</vt:lpstr>
      </vt:variant>
      <vt:variant>
        <vt:i4>13</vt:i4>
      </vt:variant>
    </vt:vector>
  </HeadingPairs>
  <TitlesOfParts>
    <vt:vector size="24" baseType="lpstr">
      <vt:lpstr>Tw Cen MT</vt:lpstr>
      <vt:lpstr>Arial</vt:lpstr>
      <vt:lpstr>Calibri</vt:lpstr>
      <vt:lpstr>Wingdings</vt:lpstr>
      <vt:lpstr>Times New Roman</vt:lpstr>
      <vt:lpstr>Symbol</vt:lpstr>
      <vt:lpstr>Πλεκτό</vt:lpstr>
      <vt:lpstr>Πλεκτό</vt:lpstr>
      <vt:lpstr>Πλεκτό</vt:lpstr>
      <vt:lpstr>Πλεκτό</vt:lpstr>
      <vt:lpstr>Πλεκτό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Άνθρωπος και περιβάλλον</dc:title>
  <dc:creator>Haris</dc:creator>
  <cp:lastModifiedBy>user</cp:lastModifiedBy>
  <cp:revision>26</cp:revision>
  <dcterms:created xsi:type="dcterms:W3CDTF">2012-11-17T07:51:21Z</dcterms:created>
  <dcterms:modified xsi:type="dcterms:W3CDTF">2015-01-21T19:37:13Z</dcterms:modified>
</cp:coreProperties>
</file>