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0" y="-30163"/>
            <a:ext cx="9067800" cy="6889751"/>
            <a:chOff x="0" y="-30477"/>
            <a:chExt cx="9067800" cy="6889273"/>
          </a:xfrm>
        </p:grpSpPr>
        <p:cxnSp>
          <p:nvCxnSpPr>
            <p:cNvPr id="5" name="Straight Connector 109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6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77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80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81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82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83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84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85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86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87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8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89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64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65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68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72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20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44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07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08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09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10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11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12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13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14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15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216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17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18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19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220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221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222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23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24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225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26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27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228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229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23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23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3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3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4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4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4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4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4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4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4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4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4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4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5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5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5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25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25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256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257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258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259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0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61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263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264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265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66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267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269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270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277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282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288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9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293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297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8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301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30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9" name="Group 93"/>
          <p:cNvGrpSpPr>
            <a:grpSpLocks/>
          </p:cNvGrpSpPr>
          <p:nvPr/>
        </p:nvGrpSpPr>
        <p:grpSpPr bwMode="auto">
          <a:xfrm>
            <a:off x="0" y="2057400"/>
            <a:ext cx="4802188" cy="2820988"/>
            <a:chOff x="0" y="2057400"/>
            <a:chExt cx="4801394" cy="2820988"/>
          </a:xfrm>
        </p:grpSpPr>
        <p:cxnSp>
          <p:nvCxnSpPr>
            <p:cNvPr id="90" name="Straight Connector 116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117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119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5C6B5-65CF-47DD-A6F7-D21A2D4DDF6D}" type="datetimeFigureOut">
              <a:rPr lang="el-GR"/>
              <a:pPr>
                <a:defRPr/>
              </a:pPr>
              <a:t>23/9/2015</a:t>
            </a:fld>
            <a:endParaRPr lang="el-GR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9A429-ADD3-4CC3-AD88-6D5416933D6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34536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BE403-B242-4CD3-BC10-4416344AC90D}" type="datetimeFigureOut">
              <a:rPr lang="el-GR"/>
              <a:pPr>
                <a:defRPr/>
              </a:pPr>
              <a:t>23/9/2015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EC750-5B62-4512-9C3B-3AA9B1133F7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2995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80F78-94F1-4396-B558-A3A7F885893E}" type="datetimeFigureOut">
              <a:rPr lang="el-GR"/>
              <a:pPr>
                <a:defRPr/>
              </a:pPr>
              <a:t>23/9/2015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560FB-6625-404E-9A06-FD9A17D829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001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8773B-95F0-497C-B514-CA50ED384BCB}" type="datetimeFigureOut">
              <a:rPr lang="el-GR"/>
              <a:pPr>
                <a:defRPr/>
              </a:pPr>
              <a:t>23/9/2015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B70C8-8AA0-4692-ABFC-57691B8E814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4738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7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2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3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4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5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6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7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1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2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3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4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5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6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7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8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9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30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31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2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3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4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5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6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7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8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9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40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41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42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3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4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5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6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7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8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9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50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51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2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3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4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5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6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7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8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9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60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61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2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3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4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5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6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7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8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9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70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71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72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3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4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5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6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7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8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9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80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81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82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3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4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5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6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7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8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9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93"/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9" name="Straight Connector 95"/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96"/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2916C-A416-4EF3-9B7F-ABFA237BD97D}" type="datetimeFigureOut">
              <a:rPr lang="el-GR"/>
              <a:pPr>
                <a:defRPr/>
              </a:pPr>
              <a:t>23/9/2015</a:t>
            </a:fld>
            <a:endParaRPr lang="el-GR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5FFAA-0789-4E17-BEAD-335A7BDF163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02203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CD3C8-A076-4292-8296-F56C0E9A5129}" type="datetimeFigureOut">
              <a:rPr lang="el-GR"/>
              <a:pPr>
                <a:defRPr/>
              </a:pPr>
              <a:t>23/9/2015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2A710-A747-4547-A248-47C6A262D6E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5013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824C0-6BD9-4135-9743-B29A761123B5}" type="datetimeFigureOut">
              <a:rPr lang="el-GR"/>
              <a:pPr>
                <a:defRPr/>
              </a:pPr>
              <a:t>23/9/2015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D4887-B58E-47E9-983F-336E9DC87E4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583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B12A3-C3CB-4194-8A06-9F936B4F27A5}" type="datetimeFigureOut">
              <a:rPr lang="el-GR"/>
              <a:pPr>
                <a:defRPr/>
              </a:pPr>
              <a:t>23/9/2015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8307C-9249-4CCE-B871-8196BE20476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5415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A7214-6807-41C5-96C9-5F7A773096F3}" type="datetimeFigureOut">
              <a:rPr lang="el-GR"/>
              <a:pPr>
                <a:defRPr/>
              </a:pPr>
              <a:t>23/9/2015</a:t>
            </a:fld>
            <a:endParaRPr 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E48B4-9FAB-4D65-A78E-375BE4AF142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8183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8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0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42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5A678-3FCD-48F9-97F4-A02BFB0DBC1B}" type="datetimeFigureOut">
              <a:rPr lang="el-GR"/>
              <a:pPr>
                <a:defRPr/>
              </a:pPr>
              <a:t>23/9/2015</a:t>
            </a:fld>
            <a:endParaRPr lang="el-G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36C26-4D0A-46B9-B55C-35F4B1F30C8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7077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3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34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59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3F22C-DC59-45BB-A8D3-C86D3F77A9F4}" type="datetimeFigureOut">
              <a:rPr lang="el-GR"/>
              <a:pPr>
                <a:defRPr/>
              </a:pPr>
              <a:t>23/9/2015</a:t>
            </a:fld>
            <a:endParaRPr lang="el-G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C3738-656E-484C-9C25-E8071A8E4EA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7481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5" y="136525"/>
            <a:ext cx="8869363" cy="658495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υποδείγματος κειμένου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  <a:endParaRPr lang="en-US" alt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E32727-0862-4C45-8C49-54492C4BD364}" type="datetimeFigureOut">
              <a:rPr lang="el-GR"/>
              <a:pPr>
                <a:defRPr/>
              </a:pPr>
              <a:t>23/9/2015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3D6FEE-97A0-47E0-8C53-5095FBC1742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1" r:id="rId2"/>
    <p:sldLayoutId id="2147483729" r:id="rId3"/>
    <p:sldLayoutId id="2147483722" r:id="rId4"/>
    <p:sldLayoutId id="2147483723" r:id="rId5"/>
    <p:sldLayoutId id="2147483724" r:id="rId6"/>
    <p:sldLayoutId id="2147483725" r:id="rId7"/>
    <p:sldLayoutId id="2147483730" r:id="rId8"/>
    <p:sldLayoutId id="2147483731" r:id="rId9"/>
    <p:sldLayoutId id="2147483726" r:id="rId10"/>
    <p:sldLayoutId id="21474837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2. </a:t>
            </a:r>
            <a:r>
              <a:rPr lang="el-GR" dirty="0" smtClean="0"/>
              <a:t>Άνθρωπος και περιβάλλον</a:t>
            </a:r>
            <a:endParaRPr lang="el-GR" dirty="0"/>
          </a:p>
        </p:txBody>
      </p:sp>
      <p:sp>
        <p:nvSpPr>
          <p:cNvPr id="6147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Βιολογία Γ’ Λυκείου Γενικής Παιδείας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86967" y="-27384"/>
            <a:ext cx="4761297" cy="687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4143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>
                <a:solidFill>
                  <a:schemeClr val="accent6">
                    <a:tint val="1000"/>
                  </a:schemeClr>
                </a:solidFill>
              </a:rPr>
              <a:t>2.2.2 Τροφικές πυραμίδες και τροφικά επίπεδα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lphaUcPeriod" startAt="3"/>
              <a:defRPr/>
            </a:pPr>
            <a:r>
              <a:rPr lang="el-GR" b="1" u="sng" dirty="0" smtClean="0"/>
              <a:t>ΠΥΡΑΜΙΔΑ ΠΛΗΘΥΣΜΟΥ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l-GR" dirty="0" smtClean="0"/>
              <a:t>Μονάδες </a:t>
            </a:r>
            <a:r>
              <a:rPr lang="el-GR" dirty="0" smtClean="0">
                <a:sym typeface="Wingdings" pitchFamily="2" charset="2"/>
              </a:rPr>
              <a:t> </a:t>
            </a:r>
            <a:r>
              <a:rPr lang="el-GR" b="1" dirty="0" smtClean="0">
                <a:solidFill>
                  <a:srgbClr val="FF0000"/>
                </a:solidFill>
                <a:sym typeface="Wingdings" pitchFamily="2" charset="2"/>
              </a:rPr>
              <a:t>άτομα</a:t>
            </a:r>
            <a:endParaRPr lang="es-ES" b="1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l-GR" dirty="0" smtClean="0"/>
              <a:t>Πτωτική τάση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l-G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ΕΞΑΙΡΕΣΗ</a:t>
            </a:r>
            <a:r>
              <a:rPr lang="el-GR" dirty="0" smtClean="0">
                <a:solidFill>
                  <a:srgbClr val="FF0000"/>
                </a:solidFill>
              </a:rPr>
              <a:t>: Παρασιτικές σχέσεις </a:t>
            </a:r>
            <a:r>
              <a:rPr lang="el-GR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i="1" dirty="0" smtClean="0">
                <a:solidFill>
                  <a:srgbClr val="FF0000"/>
                </a:solidFill>
                <a:sym typeface="Wingdings" pitchFamily="2" charset="2"/>
              </a:rPr>
              <a:t>Ανεστραμμένη</a:t>
            </a:r>
            <a:endParaRPr lang="el-GR" dirty="0" smtClean="0">
              <a:solidFill>
                <a:srgbClr val="FF0000"/>
              </a:solidFill>
            </a:endParaRPr>
          </a:p>
        </p:txBody>
      </p:sp>
      <p:pic>
        <p:nvPicPr>
          <p:cNvPr id="15364" name="Picture 2" descr="http://digitalschool.minedu.gov.gr/modules/ebook/show.php/DSGL-C106/151/1087,3996/images/img2_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632075"/>
            <a:ext cx="3362325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>
                <a:solidFill>
                  <a:schemeClr val="accent6">
                    <a:tint val="1000"/>
                  </a:schemeClr>
                </a:solidFill>
              </a:rPr>
              <a:t>2.2.2 Τροφικές πυραμίδες και τροφικά επίπεδα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41688"/>
          </a:xfrm>
          <a:ln>
            <a:solidFill>
              <a:srgbClr val="00B0F0"/>
            </a:solidFill>
          </a:ln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l-GR" dirty="0" smtClean="0"/>
              <a:t>Κατάταξη οργανισμών σε τροφικά επίπεδα, στην πράξη δύσκολη: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l-GR" dirty="0" smtClean="0"/>
              <a:t>Οργανισμοί </a:t>
            </a:r>
            <a:r>
              <a:rPr lang="el-GR" b="1" i="1" u="sng" dirty="0" smtClean="0"/>
              <a:t>ταυτόχρονα</a:t>
            </a:r>
            <a:r>
              <a:rPr lang="el-GR" dirty="0" smtClean="0"/>
              <a:t> φυτοφάγοι – σαρκοφάγοι </a:t>
            </a:r>
            <a:r>
              <a:rPr lang="el-GR" i="1" dirty="0" smtClean="0"/>
              <a:t>(π.χ. άνθρωπος)</a:t>
            </a:r>
            <a:endParaRPr lang="el-GR" dirty="0" smtClean="0"/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l-GR" dirty="0" smtClean="0"/>
              <a:t>Οργανισμοί με αλλαγή τροφικών συνηθειών αναλόγως με την </a:t>
            </a:r>
            <a:r>
              <a:rPr lang="el-GR" b="1" i="1" u="sng" dirty="0" smtClean="0"/>
              <a:t>εποχή </a:t>
            </a:r>
            <a:r>
              <a:rPr lang="el-GR" i="1" dirty="0" smtClean="0"/>
              <a:t> (π.χ. αλεπού)</a:t>
            </a:r>
            <a:endParaRPr lang="el-GR" b="1" i="1" u="sng" dirty="0" smtClean="0"/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l-GR" dirty="0" smtClean="0"/>
              <a:t>Οργανισμοί με αλλαγή τροφικών συνηθειών αναλόγως με το </a:t>
            </a:r>
            <a:r>
              <a:rPr lang="el-GR" b="1" i="1" u="sng" dirty="0" smtClean="0"/>
              <a:t>στάδιο της ζωής </a:t>
            </a:r>
            <a:r>
              <a:rPr lang="el-GR" dirty="0" smtClean="0"/>
              <a:t>τους </a:t>
            </a:r>
            <a:r>
              <a:rPr lang="el-GR" i="1" dirty="0" smtClean="0"/>
              <a:t>(π.χ. γυρίνος – βάτραχος)</a:t>
            </a:r>
            <a:endParaRPr lang="el-GR" dirty="0"/>
          </a:p>
        </p:txBody>
      </p:sp>
      <p:pic>
        <p:nvPicPr>
          <p:cNvPr id="16388" name="Picture 5" descr="http://www.ars.usda.gov/SP2UserFiles/Place/12350000/graphics/seminarlogo_l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2447925" cy="150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7" descr="http://fouska.net/wp-content/uploads/2012/10/ALEPOU-600x39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0338" y="5084763"/>
            <a:ext cx="2322512" cy="150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9" descr="http://www.tsamisaquarium.gr/images/Pond/zoa/rana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263" y="5084763"/>
            <a:ext cx="1581150" cy="150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13" descr="http://www.petsintouch.com/pnn/wp-content/uploads/2010/10/frog-and-fly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059363"/>
            <a:ext cx="2139950" cy="153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C:\Users\Haris\Desktop\trofiki alysid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6">
                    <a:tint val="1000"/>
                  </a:schemeClr>
                </a:solidFill>
              </a:rPr>
              <a:t>2.2 Ροή ενέργειας</a:t>
            </a:r>
            <a:endParaRPr lang="el-GR" dirty="0">
              <a:solidFill>
                <a:schemeClr val="accent6">
                  <a:tint val="1000"/>
                </a:schemeClr>
              </a:solidFill>
            </a:endParaRPr>
          </a:p>
        </p:txBody>
      </p:sp>
      <p:pic>
        <p:nvPicPr>
          <p:cNvPr id="7171" name="Picture 2" descr="http://www.sheppardsoftware.com/content/animals/kidscorner/images/foodchain/simplechai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825" y="1628775"/>
            <a:ext cx="4029075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http://1.bp.blogspot.com/-NETB4MVN-kc/T31D29MNcyI/AAAAAAAABEE/DH7MMS7IsUw/s1600/foodwe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825" y="3284538"/>
            <a:ext cx="402907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 descr="http://4.bp.blogspot.com/-kOYzikdALqQ/TWF5DFeAuMI/AAAAAAAAA5w/fZaBRivdgFs/s400/trophic-levels-food-chain.jpe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628775"/>
            <a:ext cx="4594225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6">
                    <a:tint val="1000"/>
                  </a:schemeClr>
                </a:solidFill>
              </a:rPr>
              <a:t>2.2 Ροή ενέργειας</a:t>
            </a:r>
            <a:endParaRPr lang="el-GR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1"/>
          </p:nvPr>
        </p:nvSpPr>
        <p:spPr>
          <a:ln>
            <a:solidFill>
              <a:srgbClr val="FFFF00"/>
            </a:solidFill>
          </a:ln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ΑΠΕΙΚΟΝΙΣΗ ΠΟΙΟΤΙΚΩΝ ΤΡΟΦΙΚΩΝ ΣΧΕΣΕΩΝ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2"/>
          </p:nvPr>
        </p:nvSpPr>
        <p:spPr/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l-GR" b="1" u="sng" dirty="0" smtClean="0">
                <a:sym typeface="Wingdings" pitchFamily="2" charset="2"/>
              </a:rPr>
              <a:t>ΤΡΟΦΙΚΕΣ ΑΛΥΣΙΔΕΣ</a:t>
            </a:r>
          </a:p>
          <a:p>
            <a:pPr marL="548640" lvl="1" indent="-18288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l-GR" i="1" dirty="0" smtClean="0">
                <a:sym typeface="Wingdings" pitchFamily="2" charset="2"/>
              </a:rPr>
              <a:t>Τα βέλη δείχνουν τη ροή της ενέργειας ανάμεσα στους οργανισμούς που έχουν σχέση καταναλωτή καταναλισκόμενου (σχέση 1 προς 1)</a:t>
            </a:r>
            <a:endParaRPr lang="el-GR" dirty="0" smtClean="0">
              <a:sym typeface="Wingdings" pitchFamily="2" charset="2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l-GR" b="1" u="sng" dirty="0" smtClean="0">
                <a:sym typeface="Wingdings" pitchFamily="2" charset="2"/>
              </a:rPr>
              <a:t>ΤΡΟΦΙΚΟ ΠΛΕΓΜΑ</a:t>
            </a:r>
          </a:p>
          <a:p>
            <a:pPr marL="548640" lvl="1" indent="-18288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l-GR" i="1" dirty="0" smtClean="0">
                <a:sym typeface="Wingdings" pitchFamily="2" charset="2"/>
              </a:rPr>
              <a:t>Σύνολο τροφικών σχέσεων των οργανισμών του οικοσυστήματος</a:t>
            </a:r>
            <a:endParaRPr lang="el-GR" dirty="0">
              <a:sym typeface="Wingdings" pitchFamily="2" charset="2"/>
            </a:endParaRPr>
          </a:p>
          <a:p>
            <a:pPr marL="548640" lvl="1" indent="-18288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l-GR" i="1" dirty="0" smtClean="0">
                <a:solidFill>
                  <a:srgbClr val="FFFF00"/>
                </a:solidFill>
                <a:sym typeface="Wingdings" pitchFamily="2" charset="2"/>
              </a:rPr>
              <a:t>ΔΙΑΤΑΡΑΧΗ  ο ένας πληθυσμός επηρεάζει τον άλλο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ln>
            <a:solidFill>
              <a:srgbClr val="FFFF00"/>
            </a:solidFill>
          </a:ln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ΑΠΕΙΚΟΝΙΣΗ ΠΟΣΟΤΙΚΩΝ ΤΡΟΦΙΚΩΝ ΣΧΕΣΕΩΝ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/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l-GR" b="1" u="sng" dirty="0" smtClean="0"/>
              <a:t>ΤΡΟΦΙΚΕΣ ΠΥΡΑΜΙΔΕΣ</a:t>
            </a:r>
          </a:p>
          <a:p>
            <a:pPr marL="548640" lvl="1" indent="-18288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l-GR" i="1" dirty="0" smtClean="0"/>
              <a:t>Χωρίζεται σε </a:t>
            </a:r>
            <a:r>
              <a:rPr lang="el-GR" b="1" i="1" dirty="0" smtClean="0"/>
              <a:t>τροφικά επίπεδα </a:t>
            </a:r>
            <a:r>
              <a:rPr lang="el-GR" i="1" dirty="0" smtClean="0"/>
              <a:t>που περιλαμβάνουν όλους τους οργανισμούς που απέχουν «ίδιο αριθμό βημάτων» από τον ήλιο</a:t>
            </a:r>
          </a:p>
          <a:p>
            <a:pPr marL="822960" lvl="1" indent="-45720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l-GR" dirty="0" smtClean="0"/>
              <a:t>Πυραμίδες ενέργειας</a:t>
            </a:r>
          </a:p>
          <a:p>
            <a:pPr marL="822960" lvl="1" indent="-45720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l-GR" dirty="0" smtClean="0"/>
              <a:t>Πυραμίδες βιομάζας</a:t>
            </a:r>
          </a:p>
          <a:p>
            <a:pPr marL="822960" lvl="1" indent="-45720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l-GR" dirty="0" smtClean="0"/>
              <a:t>Πυραμίδες πληθυσμού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6">
                    <a:tint val="1000"/>
                  </a:schemeClr>
                </a:solidFill>
              </a:rPr>
              <a:t>2.2.1 Τροφικές αλυσίδες – Τροφικά πλέγματα</a:t>
            </a:r>
            <a:endParaRPr lang="el-GR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9219" name="Θέση περιεχομένου 7"/>
          <p:cNvSpPr>
            <a:spLocks noGrp="1"/>
          </p:cNvSpPr>
          <p:nvPr>
            <p:ph idx="1"/>
          </p:nvPr>
        </p:nvSpPr>
        <p:spPr>
          <a:xfrm>
            <a:off x="395288" y="5876925"/>
            <a:ext cx="8229600" cy="536575"/>
          </a:xfrm>
        </p:spPr>
        <p:txBody>
          <a:bodyPr/>
          <a:lstStyle/>
          <a:p>
            <a:pPr eaLnBrk="1" hangingPunct="1"/>
            <a:r>
              <a:rPr lang="el-GR" altLang="el-GR" smtClean="0"/>
              <a:t>ΕΝΤΟΜΟΚΤΟΝΟ</a:t>
            </a:r>
          </a:p>
        </p:txBody>
      </p:sp>
      <p:pic>
        <p:nvPicPr>
          <p:cNvPr id="9220" name="Picture 2" descr="http://digitalschool.minedu.gov.gr/modules/ebook/show.php/DSGL-C106/151/1087,3996/images/img2_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4475" y="1700213"/>
            <a:ext cx="6010275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6">
                    <a:tint val="1000"/>
                  </a:schemeClr>
                </a:solidFill>
              </a:rPr>
              <a:t>2.2.1 Τροφικές αλυσίδες – Τροφικά πλέγματα</a:t>
            </a:r>
            <a:endParaRPr lang="el-GR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10243" name="Θέση περιεχομένου 7"/>
          <p:cNvSpPr>
            <a:spLocks noGrp="1"/>
          </p:cNvSpPr>
          <p:nvPr>
            <p:ph idx="1"/>
          </p:nvPr>
        </p:nvSpPr>
        <p:spPr>
          <a:xfrm>
            <a:off x="395288" y="5876925"/>
            <a:ext cx="8229600" cy="536575"/>
          </a:xfrm>
        </p:spPr>
        <p:txBody>
          <a:bodyPr/>
          <a:lstStyle/>
          <a:p>
            <a:pPr eaLnBrk="1" hangingPunct="1"/>
            <a:r>
              <a:rPr lang="el-GR" altLang="el-GR" smtClean="0"/>
              <a:t>ΕΝΤΟΜΟΚΤΟΝΟ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4475" y="1700213"/>
            <a:ext cx="6010275" cy="398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6">
                    <a:tint val="1000"/>
                  </a:schemeClr>
                </a:solidFill>
              </a:rPr>
              <a:t>2.2.1 Τροφικές αλυσίδες – Τροφικά πλέγματα</a:t>
            </a:r>
            <a:endParaRPr lang="el-GR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11267" name="Θέση περιεχομένου 7"/>
          <p:cNvSpPr>
            <a:spLocks noGrp="1"/>
          </p:cNvSpPr>
          <p:nvPr>
            <p:ph idx="1"/>
          </p:nvPr>
        </p:nvSpPr>
        <p:spPr>
          <a:xfrm>
            <a:off x="395288" y="5876925"/>
            <a:ext cx="8229600" cy="536575"/>
          </a:xfrm>
        </p:spPr>
        <p:txBody>
          <a:bodyPr/>
          <a:lstStyle/>
          <a:p>
            <a:pPr eaLnBrk="1" hangingPunct="1"/>
            <a:r>
              <a:rPr lang="el-GR" altLang="el-GR" smtClean="0"/>
              <a:t>ΕΝΤΟΜΟΚΤΟΝΟ</a:t>
            </a: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4475" y="1700213"/>
            <a:ext cx="6010275" cy="398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6">
                    <a:tint val="1000"/>
                  </a:schemeClr>
                </a:solidFill>
              </a:rPr>
              <a:t>2.2.2 Τροφικές πυραμίδες και τροφικά επίπεδα</a:t>
            </a:r>
            <a:endParaRPr lang="el-GR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rtlCol="0">
            <a:normAutofit fontScale="925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lphaUcPeriod"/>
              <a:defRPr/>
            </a:pPr>
            <a:r>
              <a:rPr lang="el-GR" b="1" u="sng" dirty="0" smtClean="0"/>
              <a:t>ΠΥΡΑΜΙΔΕΣ ΕΝΕΡΓΕΙΑΣ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l-GR" dirty="0" smtClean="0"/>
              <a:t>Μονάδες </a:t>
            </a:r>
            <a:r>
              <a:rPr lang="el-GR" dirty="0" smtClean="0">
                <a:sym typeface="Wingdings" pitchFamily="2" charset="2"/>
              </a:rPr>
              <a:t>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KJ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l-GR" dirty="0" smtClean="0">
                <a:sym typeface="Wingdings" pitchFamily="2" charset="2"/>
              </a:rPr>
              <a:t>Απεικονίζεται η ενέργεια που περικλείεται στα διάφορα τροφικά επίπεδα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l-GR" i="1" dirty="0" err="1" smtClean="0">
                <a:sym typeface="Wingdings" pitchFamily="2" charset="2"/>
              </a:rPr>
              <a:t>Π.χ</a:t>
            </a:r>
            <a:r>
              <a:rPr lang="el-GR" i="1" dirty="0" smtClean="0">
                <a:sym typeface="Wingdings" pitchFamily="2" charset="2"/>
              </a:rPr>
              <a:t>: Τι ποσό ενέργειας είναι δεσμευμένο σε: </a:t>
            </a:r>
            <a:r>
              <a:rPr lang="el-GR" i="1" dirty="0" err="1" smtClean="0">
                <a:sym typeface="Wingdings" pitchFamily="2" charset="2"/>
              </a:rPr>
              <a:t>βελανιδιές+πεύκα</a:t>
            </a:r>
            <a:r>
              <a:rPr lang="el-GR" i="1" dirty="0" err="1">
                <a:sym typeface="Wingdings" pitchFamily="2" charset="2"/>
              </a:rPr>
              <a:t>+</a:t>
            </a:r>
            <a:r>
              <a:rPr lang="el-GR" i="1" dirty="0" err="1" smtClean="0">
                <a:sym typeface="Wingdings" pitchFamily="2" charset="2"/>
              </a:rPr>
              <a:t>ποώδη</a:t>
            </a:r>
            <a:r>
              <a:rPr lang="el-GR" i="1" dirty="0" smtClean="0">
                <a:sym typeface="Wingdings" pitchFamily="2" charset="2"/>
              </a:rPr>
              <a:t> φυτά  ΠΑΡΑΓΩΓΟΙ;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l-GR" dirty="0" smtClean="0">
                <a:solidFill>
                  <a:schemeClr val="accent5"/>
                </a:solidFill>
                <a:sym typeface="Wingdings" pitchFamily="2" charset="2"/>
              </a:rPr>
              <a:t>Η ενέργεια, με τη μορφή ΧΗΜΙΚΗΣ ΕΝΕΡΓΕΙΑΣ που εμπεριέχεται στην τροφή των οργανισμών, περνάει από το κατώτερο τροφικό επίπεδο (</a:t>
            </a:r>
            <a:r>
              <a:rPr lang="el-GR" i="1" dirty="0" smtClean="0">
                <a:solidFill>
                  <a:schemeClr val="accent5"/>
                </a:solidFill>
                <a:sym typeface="Wingdings" pitchFamily="2" charset="2"/>
              </a:rPr>
              <a:t>παραγωγοί</a:t>
            </a:r>
            <a:r>
              <a:rPr lang="el-GR" dirty="0" smtClean="0">
                <a:solidFill>
                  <a:schemeClr val="accent5"/>
                </a:solidFill>
                <a:sym typeface="Wingdings" pitchFamily="2" charset="2"/>
              </a:rPr>
              <a:t>) στο ανώτερο</a:t>
            </a:r>
            <a:endParaRPr lang="en-US" dirty="0" smtClean="0">
              <a:solidFill>
                <a:schemeClr val="accent5"/>
              </a:solidFill>
              <a:sym typeface="Wingdings" pitchFamily="2" charset="2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n-US" dirty="0" smtClean="0">
              <a:sym typeface="Wingdings" pitchFamily="2" charset="2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l-GR" dirty="0"/>
          </a:p>
        </p:txBody>
      </p:sp>
      <p:pic>
        <p:nvPicPr>
          <p:cNvPr id="12292" name="Picture 2" descr="http://digitalschool.minedu.gov.gr/modules/ebook/show.php/DSGL-C106/151/1087,3996/images/img2_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205038"/>
            <a:ext cx="3705225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>
                <a:solidFill>
                  <a:schemeClr val="accent6">
                    <a:tint val="1000"/>
                  </a:schemeClr>
                </a:solidFill>
              </a:rPr>
              <a:t>2.2.2 Τροφικές πυραμίδες και τροφικά επίπεδα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ln>
            <a:solidFill>
              <a:srgbClr val="FFFF00"/>
            </a:solidFill>
          </a:ln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l-GR" b="1" i="1" dirty="0" smtClean="0"/>
              <a:t>ΜΟΝΟ ΤΟ </a:t>
            </a:r>
            <a:r>
              <a:rPr lang="el-GR" b="1" i="1" dirty="0" smtClean="0">
                <a:solidFill>
                  <a:srgbClr val="FF0000"/>
                </a:solidFill>
              </a:rPr>
              <a:t>10% </a:t>
            </a:r>
            <a:r>
              <a:rPr lang="el-GR" b="1" i="1" dirty="0" smtClean="0"/>
              <a:t>ΤΗΣ ΕΝΕΡΓΕΙΑΣ ΤΟΥ ΕΝΟΣ ΤΡΟΦΙΚΟΥ ΕΠΙΠΕΔΟΥ ΠΕΡΝΑΕΙ ΣΤΟ ΕΠΟΜΕΝΟ. ΤΟ ΥΠΟΛΟΙΠΟ 90% «ΧΑΝΕΤΑΙ», ΑΦΟΥ: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l-GR" dirty="0" smtClean="0"/>
              <a:t>Ένα μέρος της χημικής ενέργειας μετατρέπεται με την κυτταρική αναπνοή σε </a:t>
            </a:r>
            <a:r>
              <a:rPr lang="el-GR" b="1" i="1" dirty="0" smtClean="0">
                <a:solidFill>
                  <a:srgbClr val="FFFF00"/>
                </a:solidFill>
              </a:rPr>
              <a:t>μη αξιοποιήσιμες μορφές </a:t>
            </a:r>
            <a:r>
              <a:rPr lang="el-GR" dirty="0" smtClean="0"/>
              <a:t>ενέργειας (π.χ. θερμότητα)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l-GR" dirty="0" smtClean="0"/>
              <a:t>Δεν τρώγονται </a:t>
            </a:r>
            <a:r>
              <a:rPr lang="el-GR" b="1" i="1" dirty="0" smtClean="0">
                <a:solidFill>
                  <a:srgbClr val="FFFF00"/>
                </a:solidFill>
              </a:rPr>
              <a:t>όλοι</a:t>
            </a:r>
            <a:r>
              <a:rPr lang="el-GR" dirty="0" smtClean="0">
                <a:solidFill>
                  <a:srgbClr val="FFFF00"/>
                </a:solidFill>
              </a:rPr>
              <a:t> </a:t>
            </a:r>
            <a:r>
              <a:rPr lang="el-GR" dirty="0" smtClean="0"/>
              <a:t>οι οργανισμοί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l-GR" dirty="0" smtClean="0"/>
              <a:t>Ορισμένοι οργανισμοί </a:t>
            </a:r>
            <a:r>
              <a:rPr lang="el-GR" b="1" i="1" dirty="0" smtClean="0">
                <a:solidFill>
                  <a:srgbClr val="FFFF00"/>
                </a:solidFill>
              </a:rPr>
              <a:t>πεθαίνουν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l-GR" dirty="0" smtClean="0"/>
              <a:t>Μέρος της οργανικής ύλης αποβάλλεται με τα κόπρανα και τα ούρα (</a:t>
            </a:r>
            <a:r>
              <a:rPr lang="el-GR" b="1" i="1" dirty="0" smtClean="0">
                <a:solidFill>
                  <a:srgbClr val="FFFF00"/>
                </a:solidFill>
              </a:rPr>
              <a:t>απεκκρίσεις</a:t>
            </a:r>
            <a:r>
              <a:rPr lang="el-GR" dirty="0" smtClean="0"/>
              <a:t>) </a:t>
            </a:r>
            <a:r>
              <a:rPr lang="el-GR" dirty="0" smtClean="0">
                <a:sym typeface="Wingdings" pitchFamily="2" charset="2"/>
              </a:rPr>
              <a:t> </a:t>
            </a:r>
            <a:r>
              <a:rPr lang="el-GR" dirty="0" err="1" smtClean="0">
                <a:solidFill>
                  <a:schemeClr val="bg1"/>
                </a:solidFill>
                <a:sym typeface="Wingdings" pitchFamily="2" charset="2"/>
              </a:rPr>
              <a:t>αποικοδομούνται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>
                <a:solidFill>
                  <a:schemeClr val="accent6">
                    <a:tint val="1000"/>
                  </a:schemeClr>
                </a:solidFill>
              </a:rPr>
              <a:t>2.2.2 Τροφικές πυραμίδες και τροφικά επίπεδα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lphaUcPeriod" startAt="2"/>
              <a:defRPr/>
            </a:pPr>
            <a:r>
              <a:rPr lang="el-GR" b="1" u="sng" dirty="0" smtClean="0"/>
              <a:t>ΠΥΡΑΜΙΔΕΣ ΒΙΟΜΑΖΑΣ</a:t>
            </a:r>
            <a:r>
              <a:rPr lang="en-US" b="1" u="sng" dirty="0" smtClean="0"/>
              <a:t> 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l-GR" dirty="0" smtClean="0"/>
              <a:t>Μονάδες </a:t>
            </a:r>
            <a:r>
              <a:rPr lang="el-GR" dirty="0" smtClean="0">
                <a:sym typeface="Wingdings" pitchFamily="2" charset="2"/>
              </a:rPr>
              <a:t> </a:t>
            </a:r>
            <a:r>
              <a:rPr lang="es-ES" b="1" dirty="0" smtClean="0">
                <a:solidFill>
                  <a:srgbClr val="FF0000"/>
                </a:solidFill>
                <a:sym typeface="Wingdings" pitchFamily="2" charset="2"/>
              </a:rPr>
              <a:t>Kg</a:t>
            </a:r>
            <a:endParaRPr lang="el-GR" b="1" dirty="0" smtClean="0">
              <a:solidFill>
                <a:srgbClr val="FF0000"/>
              </a:solidFill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l-GR" dirty="0" smtClean="0"/>
              <a:t>Η </a:t>
            </a:r>
            <a:r>
              <a:rPr lang="el-GR" b="1" dirty="0" smtClean="0"/>
              <a:t>ενέργεια</a:t>
            </a:r>
            <a:r>
              <a:rPr lang="el-GR" dirty="0" smtClean="0"/>
              <a:t> μειώνεται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l-GR" dirty="0">
                <a:sym typeface="Wingdings" pitchFamily="2" charset="2"/>
              </a:rPr>
              <a:t>Η</a:t>
            </a:r>
            <a:r>
              <a:rPr lang="el-GR" dirty="0" smtClean="0">
                <a:sym typeface="Wingdings" pitchFamily="2" charset="2"/>
              </a:rPr>
              <a:t> </a:t>
            </a:r>
            <a:r>
              <a:rPr lang="el-GR" b="1" dirty="0" smtClean="0">
                <a:sym typeface="Wingdings" pitchFamily="2" charset="2"/>
              </a:rPr>
              <a:t>οργανική ύλη </a:t>
            </a:r>
            <a:r>
              <a:rPr lang="el-GR" dirty="0" smtClean="0">
                <a:sym typeface="Wingdings" pitchFamily="2" charset="2"/>
              </a:rPr>
              <a:t>που μπορεί να συντεθεί μειώνεται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l-GR" dirty="0" smtClean="0">
                <a:sym typeface="Wingdings" pitchFamily="2" charset="2"/>
              </a:rPr>
              <a:t>Η </a:t>
            </a:r>
            <a:r>
              <a:rPr lang="el-GR" b="1" dirty="0" smtClean="0">
                <a:sym typeface="Wingdings" pitchFamily="2" charset="2"/>
              </a:rPr>
              <a:t>βιομάζα</a:t>
            </a:r>
            <a:r>
              <a:rPr lang="el-GR" dirty="0" smtClean="0">
                <a:sym typeface="Wingdings" pitchFamily="2" charset="2"/>
              </a:rPr>
              <a:t> μειώνεται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l-GR" dirty="0" smtClean="0">
                <a:solidFill>
                  <a:srgbClr val="FFC000"/>
                </a:solidFill>
                <a:sym typeface="Wingdings" pitchFamily="2" charset="2"/>
              </a:rPr>
              <a:t>Πτωτική τάση 90% ισχύει και στις πυραμίδες βιομάζας</a:t>
            </a:r>
            <a:endParaRPr lang="el-GR" dirty="0">
              <a:solidFill>
                <a:srgbClr val="FFC000"/>
              </a:solidFill>
            </a:endParaRPr>
          </a:p>
        </p:txBody>
      </p:sp>
      <p:pic>
        <p:nvPicPr>
          <p:cNvPr id="14340" name="Picture 4" descr="http://1.bp.blogspot.com/-HXYci1d0S5c/TVeqMw4Gb3I/AAAAAAAAABs/r8LO2BUyUeQ/s1600/%25CF%2580%25CE%25B9%25CF%2581%25CE%25B1%25CE%25BC%25CE%25B9%25CE%25B4%25CE%25B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268413"/>
            <a:ext cx="2879725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Πλεκτό">
  <a:themeElements>
    <a:clrScheme name="Πλεκτό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Πλεκτό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Πλεκτό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123</TotalTime>
  <Words>358</Words>
  <Application>Microsoft Office PowerPoint</Application>
  <PresentationFormat>Προβολή στην οθόνη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Πλεκτό</vt:lpstr>
      <vt:lpstr>2. Άνθρωπος και περιβάλλον</vt:lpstr>
      <vt:lpstr>2.2 Ροή ενέργειας</vt:lpstr>
      <vt:lpstr>2.2 Ροή ενέργειας</vt:lpstr>
      <vt:lpstr>2.2.1 Τροφικές αλυσίδες – Τροφικά πλέγματα</vt:lpstr>
      <vt:lpstr>2.2.1 Τροφικές αλυσίδες – Τροφικά πλέγματα</vt:lpstr>
      <vt:lpstr>2.2.1 Τροφικές αλυσίδες – Τροφικά πλέγματα</vt:lpstr>
      <vt:lpstr>2.2.2 Τροφικές πυραμίδες και τροφικά επίπεδα</vt:lpstr>
      <vt:lpstr>2.2.2 Τροφικές πυραμίδες και τροφικά επίπεδα</vt:lpstr>
      <vt:lpstr>2.2.2 Τροφικές πυραμίδες και τροφικά επίπεδα</vt:lpstr>
      <vt:lpstr>Διαφάνεια 10</vt:lpstr>
      <vt:lpstr>2.2.2 Τροφικές πυραμίδες και τροφικά επίπεδα</vt:lpstr>
      <vt:lpstr>2.2.2 Τροφικές πυραμίδες και τροφικά επίπεδα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Άνθρωπος και περιβάλλον</dc:title>
  <dc:creator>Haris</dc:creator>
  <cp:lastModifiedBy>user</cp:lastModifiedBy>
  <cp:revision>17</cp:revision>
  <dcterms:created xsi:type="dcterms:W3CDTF">2012-12-05T18:53:17Z</dcterms:created>
  <dcterms:modified xsi:type="dcterms:W3CDTF">2015-09-23T20:14:30Z</dcterms:modified>
</cp:coreProperties>
</file>