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57" r:id="rId3"/>
    <p:sldId id="258" r:id="rId4"/>
    <p:sldId id="289" r:id="rId5"/>
    <p:sldId id="259" r:id="rId6"/>
    <p:sldId id="260" r:id="rId7"/>
    <p:sldId id="275" r:id="rId8"/>
    <p:sldId id="276" r:id="rId9"/>
    <p:sldId id="278" r:id="rId10"/>
    <p:sldId id="277" r:id="rId11"/>
    <p:sldId id="261" r:id="rId12"/>
    <p:sldId id="262" r:id="rId13"/>
    <p:sldId id="263" r:id="rId14"/>
    <p:sldId id="273" r:id="rId15"/>
    <p:sldId id="290" r:id="rId16"/>
    <p:sldId id="286" r:id="rId17"/>
    <p:sldId id="287" r:id="rId18"/>
    <p:sldId id="264" r:id="rId19"/>
    <p:sldId id="265" r:id="rId20"/>
    <p:sldId id="266" r:id="rId21"/>
    <p:sldId id="279" r:id="rId22"/>
    <p:sldId id="280" r:id="rId23"/>
    <p:sldId id="267" r:id="rId24"/>
    <p:sldId id="268" r:id="rId25"/>
    <p:sldId id="269" r:id="rId26"/>
    <p:sldId id="270" r:id="rId27"/>
    <p:sldId id="281" r:id="rId28"/>
    <p:sldId id="282" r:id="rId29"/>
    <p:sldId id="271" r:id="rId30"/>
    <p:sldId id="272" r:id="rId31"/>
    <p:sldId id="284" r:id="rId32"/>
    <p:sldId id="274" r:id="rId33"/>
    <p:sldId id="288" r:id="rId34"/>
    <p:sldId id="283" r:id="rId35"/>
    <p:sldId id="285" r:id="rId36"/>
    <p:sldId id="291" r:id="rId3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03A2B1-E2E9-4F03-BE47-F731C400DD03}" type="datetimeFigureOut">
              <a:rPr lang="el-GR"/>
              <a:pPr>
                <a:defRPr/>
              </a:pPr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0BA5AA-096B-49BD-8D36-2F271DC40C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986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431C5B-485A-4E7D-A26C-5682706D41F3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B1E4B6-A6B4-4353-B556-9B66E924DCBF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C233-C84F-4A57-9850-E8E6ABC25B0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88392825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1226-3B1E-4684-82FC-6F1E50C733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009404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FC29-2910-4F2E-875E-F1A1312510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61901060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39F50-13CF-4571-B286-6C9391CA7D7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21970198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5767-9C5E-4C10-BEC8-47EAA5DD2C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97512052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D9FD-4850-43CB-8A9D-344DC882A27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8207339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4981-6D6F-4108-B556-DF738859ED7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20833056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1E836-30D6-4BB9-9A0B-51258BC896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10407873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A5E3-9679-4413-B29D-C47CEDB310C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29615837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BC85-1BB2-4691-B527-AE1843BA06C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79059548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2A50-F8B2-47E1-BC0F-38340202E3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6048950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EC6A-8E79-4626-805E-41DA17518D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91481157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F18C3C-8CBB-40FC-9DB9-B769D2F7B72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ΕΞΕΛΙΞΗ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Βιολογία Γ’ Λυκείου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Ταξινόμηση &amp; εξέλιξη</a:t>
            </a:r>
          </a:p>
        </p:txBody>
      </p:sp>
      <p:pic>
        <p:nvPicPr>
          <p:cNvPr id="12291" name="Picture 2" descr="C:\Users\Haris\Desktop\zeb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6861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Haris\Desktop\zebra2 ip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933825"/>
            <a:ext cx="475297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Ταξινόμηση &amp; εξέλιξη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2800" dirty="0" smtClean="0"/>
              <a:t>Οργανισμοί που αναπαράγονται </a:t>
            </a:r>
            <a:r>
              <a:rPr lang="el-GR" altLang="el-GR" sz="2800" dirty="0" err="1" smtClean="0"/>
              <a:t>μονογονικά</a:t>
            </a:r>
            <a:r>
              <a:rPr lang="el-GR" altLang="el-GR" sz="2800" dirty="0" smtClean="0"/>
              <a:t> (π.χ. αμοιβάδα);</a:t>
            </a:r>
          </a:p>
          <a:p>
            <a:pPr lvl="1" eaLnBrk="1" hangingPunct="1">
              <a:defRPr/>
            </a:pPr>
            <a:r>
              <a:rPr lang="el-GR" altLang="el-GR" sz="2400" dirty="0" smtClean="0">
                <a:sym typeface="Wingdings" pitchFamily="2" charset="2"/>
              </a:rPr>
              <a:t> Σύγκριση ομοιοτήτων</a:t>
            </a:r>
          </a:p>
          <a:p>
            <a:pPr lvl="1" eaLnBrk="1" hangingPunct="1">
              <a:defRPr/>
            </a:pPr>
            <a:endParaRPr lang="el-GR" altLang="el-GR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l-GR" altLang="el-GR" sz="2800" dirty="0" smtClean="0"/>
              <a:t>ΜΕΙΞΙΟΛΟΓΙΚΟ ΚΡΙΤΗΡΙΟ: Δυνατότητα αναπαραγωγής με άλλα άτομα</a:t>
            </a:r>
          </a:p>
          <a:p>
            <a:pPr eaLnBrk="1" hangingPunct="1">
              <a:defRPr/>
            </a:pPr>
            <a:r>
              <a:rPr lang="el-GR" altLang="el-GR" sz="2800" dirty="0" smtClean="0"/>
              <a:t>ΤΥΠΟΛΟΓΙΚΟ ΚΡΙΤΗΡΙΟ: Κοινά </a:t>
            </a:r>
            <a:r>
              <a:rPr lang="el-GR" altLang="el-GR" sz="2800" b="1" dirty="0" smtClean="0"/>
              <a:t>μορφολογικά</a:t>
            </a:r>
            <a:r>
              <a:rPr lang="el-GR" altLang="el-GR" sz="2800" dirty="0" smtClean="0"/>
              <a:t> και </a:t>
            </a:r>
            <a:r>
              <a:rPr lang="el-GR" altLang="el-GR" sz="2800" b="1" dirty="0" smtClean="0"/>
              <a:t>βιοχημικά</a:t>
            </a:r>
            <a:r>
              <a:rPr lang="el-GR" altLang="el-GR" sz="2800" dirty="0" smtClean="0"/>
              <a:t> χαρακτηριστικά</a:t>
            </a:r>
          </a:p>
        </p:txBody>
      </p:sp>
      <p:pic>
        <p:nvPicPr>
          <p:cNvPr id="10245" name="Picture 5" descr="http://digitalschool.minedu.gov.gr/modules/ebook/show.php/DSGYM-A103/369/2462,9407/images/img1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17287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Ταξινόμηση &amp; εξέλιξη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Τυπολογικό κριτήριο (Λινναίος) </a:t>
            </a:r>
            <a:r>
              <a:rPr lang="el-GR" altLang="el-GR" smtClean="0">
                <a:sym typeface="Wingdings" pitchFamily="2" charset="2"/>
              </a:rPr>
              <a:t> ταξινόμηση οργανισμών σε ταξινομικές βαθμίδες πέραν του είδους</a:t>
            </a:r>
          </a:p>
          <a:p>
            <a:pPr eaLnBrk="1" hangingPunct="1">
              <a:defRPr/>
            </a:pPr>
            <a:r>
              <a:rPr lang="el-GR" altLang="el-GR" smtClean="0">
                <a:sym typeface="Wingdings" pitchFamily="2" charset="2"/>
              </a:rPr>
              <a:t>ΕΙΔΟΣ  ΓΕΝΟΣ  ΟΙΚΟΓΕΝΕΙΑ  ΤΑΞΗ  ΚΛΑΣΗ  ΦΥΛΟ</a:t>
            </a:r>
          </a:p>
          <a:p>
            <a:pPr eaLnBrk="1" hangingPunct="1">
              <a:defRPr/>
            </a:pPr>
            <a:r>
              <a:rPr lang="el-GR" altLang="el-GR" i="1" smtClean="0">
                <a:sym typeface="Wingdings" pitchFamily="2" charset="2"/>
              </a:rPr>
              <a:t>Τα είδη που μοιάζουν μεταξύ τους συνιστούν ένα γένος, τα γένη μια οικογένεια κτλ.</a:t>
            </a:r>
          </a:p>
        </p:txBody>
      </p:sp>
      <p:pic>
        <p:nvPicPr>
          <p:cNvPr id="11269" name="Picture 5" descr="Αρχείο:Carl von Linn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6838"/>
            <a:ext cx="1690688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Ταξινόμηση &amp; εξέλιξη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ΦΥΛΟΓΕΝΕΤΙΚΟ ΔΕΝΤΡΟ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mtClean="0"/>
              <a:t>φαίνονται πόσο συγγενικοί είναι οι οργανισμοί μεταξύ τους.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mtClean="0"/>
              <a:t>σημεία τομής οι κοινοί πρόγονοι (όσο ψηλότερα τόσο πιο πρόσφατοι &amp; περισσότερες ομοιότητες)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Π.χ. άνθρωπος – πίθηκος, άνθρωπος – κροκόδειλος…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ile:Humanevolution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4244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3-Arbol-filogenetico-por-citocro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" y="1125538"/>
            <a:ext cx="4689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385175" cy="143192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Φυλογενετικά δένδρα</a:t>
            </a:r>
            <a:endParaRPr lang="el-G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bcdn-sphotos-c-a.akamaihd.net/hphotos-ak-frc3/1186771_10151595088701244_189082414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93226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385175" cy="1431926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Φυλογενετικό δένδρο</a:t>
            </a:r>
            <a:endParaRPr lang="el-GR" dirty="0"/>
          </a:p>
        </p:txBody>
      </p:sp>
      <p:pic>
        <p:nvPicPr>
          <p:cNvPr id="4" name="Picture 7" descr="ANd9GcRB5Zv3tbqt-06-tRSvFZAvFefc0OnzzFlP0wqpI8JvI477tyhJ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51288"/>
            <a:ext cx="57594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http://static.ddmcdn.com/gif/blogs/dsc-files-2011-12-gorilla-in-the-wi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2259012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zooborns.com/.a/6a010535647bf3970b01538e005218970b-5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08238"/>
            <a:ext cx="14890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localtvkdvr.files.wordpress.com/2013/05/grum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163" y="692150"/>
            <a:ext cx="16097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http://www.zougla.gr/file.ashx?fp=~/Uploads/!00Anna/images/ligkas-me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417763"/>
            <a:ext cx="20859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http://www.animaldanger.com/images/crocodi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22313"/>
            <a:ext cx="27352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411413"/>
            <a:ext cx="20224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Φυλογενετικό δένδρο</a:t>
            </a:r>
            <a:endParaRPr lang="el-GR" dirty="0"/>
          </a:p>
        </p:txBody>
      </p:sp>
      <p:pic>
        <p:nvPicPr>
          <p:cNvPr id="19459" name="Picture 2" descr="https://fbcdn-sphotos-a-a.akamaihd.net/hphotos-ak-prn1/1234235_663822973638717_15111193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213"/>
            <a:ext cx="8891588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Λαμάρκ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905000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dirty="0" smtClean="0"/>
              <a:t>Ιδέα εξέλιξης παλιά, αλλά εδραιωμένη η σταθερότητα των ειδών (π.χ. Πλάτωνας, Αριστοτέλης)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dirty="0" smtClean="0"/>
              <a:t>Λαμάρκ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Τα είδη μεταβάλλονται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Η ζωή έχει προέλθει από απλούστερες μορφές </a:t>
            </a:r>
            <a:r>
              <a:rPr lang="el-GR" altLang="el-GR" sz="2400" dirty="0" smtClean="0">
                <a:sym typeface="Wingdings" pitchFamily="2" charset="2"/>
              </a:rPr>
              <a:t> πολύπλοκες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i="1" dirty="0" smtClean="0"/>
              <a:t>Η άβια ύλη παράγει ατελείς μορφές ζωής </a:t>
            </a:r>
            <a:r>
              <a:rPr lang="el-GR" altLang="el-GR" sz="2800" i="1" dirty="0" smtClean="0">
                <a:sym typeface="Wingdings" pitchFamily="2" charset="2"/>
              </a:rPr>
              <a:t> συνθετότερες (εξαιτίας της έμφυτης τάσης των όντων για συνεχή πρόοδο)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dirty="0" smtClean="0"/>
              <a:t>ΝΟΗΤΗ ΦΥΣΙΚΗ ΚΛΙΜΑΚΑ (ΕΞΕΛΙΞΗ)</a:t>
            </a:r>
          </a:p>
        </p:txBody>
      </p:sp>
      <p:sp>
        <p:nvSpPr>
          <p:cNvPr id="20484" name="AutoShape 5" descr="data:image/jpeg;base64,/9j/4AAQSkZJRgABAQAAAQABAAD/2wCEAAkGBhMSERQUExIWFRUWGRoaGRcXFxoaHBgfHx8aGBYaGBseHiYeGhojIBoeIC8gIygpLCwsGB4xNTAqNSYrLCoBCQoKBQUFDQUFDSkYEhgpKSkpKSkpKSkpKSkpKSkpKSkpKSkpKSkpKSkpKSkpKSkpKSkpKSkpKSkpKSkpKSkpKf/AABEIAQIAwwMBIgACEQEDEQH/xAAcAAACAgMBAQAAAAAAAAAAAAAABgQFAQMHAgj/xAA+EAABAgQEAwUFBgUEAwEAAAABAhEAAwQhBRIxQQZRYRMicYGRBzJCofAUI1KxwdEzYnLh8RWCkqIkQ7Il/8QAFAEBAAAAAAAAAAAAAAAAAAAAAP/EABQRAQAAAAAAAAAAAAAAAAAAAAD/2gAMAwEAAhEDEQA/AOGwQQQGXgeMQQGc0DxiCAzA8YggPWaDNHmCA9ZozmjyEvGyRSqWWSkk9IDzngKokTsKmoSFKTY9QfUAuI1JpFnRCj5GA1lUYePc2QpPvJI8QR+ca4DOaMvHmCAy8Ze0eYIDLwZoxBAZeCMRkwA8EYggCCCCAIIIIAggggCCN1PSLWWQkq8B+fKGbCuFG7y0hRt7xZIJ+aj9dYBdo8NmTD3U25nSGbB+DxMsAVG9wHNtW+EDqee8N+D8OicpMpKM0wm5ZkpDAkm/ugX2GmrtFxMpBLATnM2WkkZgMqFFyMssHVII9+wvYlmgF+TwXNWFSwEtLTmKUsW1IFh3lsk6c4q18KpC0p7Rs1kaKzK0Z9E6f5jo+CUE0qXNkpUgqQAWJBUCW6hw76Pc33ioqJKk50pQSlIOYMlTcyEsdt2gFBUsy1GWqmunUjMCRZi7kEbu0aqiVJKRll5T+LNb/q0NMrCEKmISmYUqBP8AEBzJI1Tl+E8tQfGM13CS86gQJgAB7ROW+jFL8idRz1vAJkySANHH8pUW/wCtoh1fDecOgpVZyUl/F2dvPaG6nwxaCSmYChrFlDyI/FtffQiJE7BpfcmocJmKImBLjsySQGHxJLb773gOaz+G5qUk90tYgF4q1oILENHVa/BJrJIWCfhsc1rEOA/k/LnCnieClQcjKSXdnB28vCAVIIlVmHrlFlAjxDfWo9YiwBBBBAEEEEAQQQQBBBBAEEEEARc8O4SiaornEiUjVtVq+FAuLHUnYDmRFXTSM6gHYbnkNzDbh2HZBZCiDoCx8yNAbcrOICywaplzVplS0kqFky5cs2v3izZX5qUeXk9mgEmSuYtKEGwSEspQzMHJdszEskHbUxWcK0pQGAN2dn71my87tp49YaquUmdJAKQfvEHV3ylT6aDW/WAXODagonqUoBRWhfdbTMWD8jbLY2aLfiGX9nKVpvlUnKMrpYMMofV8x8xtHjC8JKJhcFKEjMqxs7qSkHdRJZuh5RJxWYJ5Q571lkKbQWQkAF8tyetucBokcVzlVLvlIIzJAZLJ7osdNeeoeK2urJktU4BRCV5VWce9lXlDaDvEeQESaegCldmGzH+KtNwlLuq53Oja6R5rZAnziSQlOZjMLAJ2seg5akCAquyKp8shTrmITMVoCk5Q7l+feBszaCLsVrLp5oHvZX2YLAJFtu8fJorf9LmLqMyUh1golhLMlGztdhq8M8iTKlKAmDKlIsOYAYE2YWDnl5wFJjctappQkNmSklrXOYg2/pH5xBqqKZTpmIKU95cg/ExKi7BO1y+jgA9Yv5ZKldoSJaVLCi491DZZT8ioArbr0iHilX26+0QHloLSjvMV7gX1Qgb6EvARRMQZahl7yC/kSU3G7E5XtYxUVFCnIVfCr3gfmb6LT11ETsJUBMqZirJTLI5Pyb5fKNdTSZaaYZiCApB+JyFK0YHTbujy5QFFPkImDJMQFLSySbEsC6VB9SHbwLbCEfFsBXLKlAOkHbbnbaH3EKRWZA1V2Tq6GxCX6bjkYqquqCQ6kEBrEBx/uGutnGkAgQRMxOUkLJQO6dNbGzi4ff0IiHAEEEEAQQQQBBBBAEEEbqSmMxYSNT/kn0gGrg7BgqXMmqQSE6PZJNmHVndg9ynlDP8A6Ysq0JvaWhlFIDuJirJBB2uNL8rvgvAx9kldmkLPaTApLgOQokkE6KCUhh0G4EV2MhMmo7EnKCb5XIBBOVLN7qSWOjkEggl4C4whQKFAhRKVFKkaBPSasFkgjlqNC0eTxMZk3spS0hrKmDvBG1kJcs/dAYOQG3go8MpqmZnqaZKyGB76kWFg4CkhSeRvZvCH/CMLp6dAEiRLlDVkIbo5OpLbkkwCWcWr/wCGMPUWJZSTnCj+I58tz/MLaMGaJVDw5WLWozEpp0rbMSrtZnllISCf6j4Q2mapVnAB30j2JUxmzIbnfpsB+sBR1UqolIMpNGmaltUTQnN1WlRSo+p8YqajCquapJXRJCEsye1lhrWypDh20CjlB5w/yaMMFFSX1dj+/wCfKNP2hZUwUjX8J8vigFORTVSf4VEEDdUydLzFuZQ9r7CNNRIqNVy1TVH4UsmWOWZajmUOjJHQ6Q7KMzRwp9spHzKvPyjX9kULq03aA51UYasrz1MqbUHXLKlTAga2KykFXPQCLAVMx0zPsi2FkhRShKdkMDe3RO1ob58lDPZj8/KIBuQzhOnTp/jrAUAwjvJmT1ixzJlywyEnYkqush9SAHAtG6qp0KmomLUpeWyQWABbVkpDksbl4Y6iiTMlMr4jbRkFnFtdgG6xT1hCZUyWpISoFKpfUpuQOpD2+gFB2CVkFhlQpTp5sSFDxKVH/jCvjlChE0plkGSo5klySLXDjX9NYZ1BgVgMDcgXIIFx1e/6RT4imUWWj4sztswucuxcQCBxNRgIYAullE62NtfL5QrR0jEaNK87AgLF3L3y3A6FrefWOdTZZSog6gtAeIIIIAggggCCCCAIvuGaTuz51mQkIH9Uwtb/AGhQ84oYZOFqeZMSUgfdBYXMVa2UHK/IEnU2gOkezzFUyFIRPJTKXNzpXslRCkson4VAlL8wDHrHOHlTVIMyoMsqClqShJUvMLHOXYIBzMXYvs981WCCZQLOfN2SJkxAGiiycwfQiykp6kbmDB6KnXJSmXMmImyiFd0kpB93NMT7y+RL2DFiHYL/AId4WmS0POqO1Sm6QlJAI2zlntybleGDt1qDB2FtG66co2YUj/xxmso6hO2p30Hj0jK+6LddX8z4/XWA8qSprB9ntqbbxLkZ2vMl+TqI/If5itlVI1P5N+cbqPEMrFhl57dLQE/s9hOF3LFHK9mUzxpl4aWKzMAAP4GPhrEpFYFDMGv892iPNxEdmprgX22/LT9YCR9kmqY9ueY+6fwvmj0uQtKTmWFC9yjK3mFHnGajFwJbsktYEmzgfPWPE3FQoJyKS5FwToeTfWkBXjD9CO9diyrXe+ra3t+KPdOOzCySL8w9/IPGUVDKyly/IlI8o9YgkZfEFy97wGmRVu/aEZC9gG8B4pivxCpVMASlMuek2LEBRbm7XbUiNFTVBCSM19rZgD4fpFHVUknIJs2X71yUqWksdzkUnbaA94vWMoShKU5/9YUFrYaqOUWGwcv4MYX64GYClKQhT3K0lzs3MbXMTRxjQSEqRIAKlEfdyEEqWf5lklSm6/vC3V1iaohUtJlKSpWhLgah9LptYjSAlpkBUs2IIAAOozJZZv1GbxtCBxVRmXUKB3Y+oBjodFxAOx7Cy1y1qICds2VMzOfdSCAUJu5K+kKHHis/YTGKStLsdQGTlfqRdusApwQQQBBBBAEEEEAQ68GYikUlTJKkJUu4zalklkp6m8JUTMKmNMACcxNgOvwnyPqHgOuezLiZOX78dpMWciZYTomWHKlBwBlexs21zHnG+HhR1ImJBYqtMsyk6oTq4UHKVDSwPSF7D8JQ0tCVEKnMCtRHdWQ4zPYZlNr+Hwi2VhlWqWUVEoDs3u6goM9lJ9zMR8QBtvAO0jHCnKygAUp7vUsNOTW8otJOJpIJURrq0cvrsdShSUJ+8WAlk7BhcnkAYg1VeJhCZ82bcgCVKJBJNgEgOVEm3WA6lU1ySCxTZ3ZQ66gxDk49IU4M9LAaOEuRs/P9453i/s3UQhSaiVTlXdEqqqQV8wAUpKR/S50hRxnhqppRmXlUgm0yXMTMT6pJbzaA7jL48kLyykl1EkBjYMCX9IsKypSlGUG6gzg/J3vHz3w4Jy6hAlqIWSwUds3d6tHaaX2Y1UsJ/wD0BYbS1X5AHM58bQG2RxjImISVKCCQPkz+BcfKK2v4zRSzFFUxDTWIykF93bbTyYblo5rx5QLkVawTZRN0EhKlD3iBsTqRzPWPGFYLSpGfEJ65e4ky0vNUNiSbIB6/KA6Sj2s0pL5iFDmlRCuTMHeJ072m00xAZExCuZSeWosAnweEykxDAQkPT1shWgmguRpe6lJPNssSMSqVyJQnSpya6kdioJAXLfQTUhv+TC+oFoBioK/tF2IKFaubpNkv1HV3ifiNSpMoA3cjkR1Ivo9rtCfhlXKURMkqCQSxRs5+ja0NclpqVJHwjTq7v/eAgT5KFS1dnMEucxIUkBwq5D/iuwYjeIdbTKUhC1KKZq5ac627xSUqzeGrPrp0iZNSinlmYuWtcyYyQlAA7oIOZRUyXDsly5JbQRBxzGlVQM8y+ySBlRLNyhKfdC2HvH3j/tEBNmUcqXRJMvKO0Wglmc5XAez2dvLrHOeN6gqMkajK7+iW56JHrF1iXEqpShLU2RQCkqtd2J00L6g7MdxFBxVPlLTLMtWZSbKZmDh9RrcH1gFuCCCAIIIIAggggCJ+BN9plPpnB9LxAj3JS6gOZaA6nJwYrNRLSnMEhCgkF+6pySnmx87dIv8AAZqhLMi62dPeUVEDS5JhF4WxxcifIXNUsIyiWtfJKgSH6p1HNoe8KTlq0k2zByRbcG3zgEbG+DMRklxTTCFaLSxttoYqMHTVSpmeWhRqCrLLUQDk1C2Ku7nJ7g/3DVo+l5fZmWEpWoJU/dDhRG6X1SPC+jERDxfCKVaRLmSU9mRlBSkAo/pPwj5c9YDieH+zZSgVVSlGYTdOZlI/rcPm6bRb0/scRMlrKJsyUqzGYR2TOPfUznyfwhvq+DMQkpaTXqUg2SFLIKU7AOFNysYsMI4JElQnVdQqomJYgEqIHUlRLnwaAV6TgWVT/Zz2QlzVFlpTN7RKsr99CiHAUBobh2eOj5Puye87cy3lC1VVJm18oHZClAWs5CUjppDjVIUKeYcyUuDZYJAPIsdoBKwjBUKzKKUOFqyrWjPkVolYB1IN4oZ/CuHUs9S1zpnaqv2lSnMjNucyR3SeottDDw5P7swaAqdnJuzG56wwIpaeqllE6UhbaghjycKF+ljAJdSUTEsqdSTEbntpWX/sWeFxfCckzT/ps3POUHXLlqemCdFIWpQZWYH+lO2tnpfsvwrPmyzAXukzlFPUXLt5wx4fSyZaclPLTJlgh8oAcDmfifrAcspvZjVSu/JWmXKXrKnKbs1HVKZiQtKhsFHK/QiL6Rw9UyMq5oSSDlKZZKnDMMxyh9dhyjoc6qCUkbNvp6NeK04qlAy5SQqxu4HrofDlAc+xioH2gSylglLlJO/vM/j+vOI5wFeRU5+4s3HUBiOtsp9dY1YkE/appWqzq0OlmS+zlvWJXE/FRlSJEsSjLky2mGaVJImKPuhIBJfNe4HuecBYGZh2HSwalKVzMocFIJchiADp4xzn2jYrSVCJUylAHeIUGAItYMAA2sTeHeFji81U+pqFJQ7JQzqUB1NkjqxPyii434cTRqUhBdCpjpe5AALh92KoBTggggCCCCAIIIIAjKVMXjEEA90ijOVJQkMh05jyAGZ+mgbxhypaoJVLUbhgkDqwtCjwP35ZUDdKcpA56J+QHoYaahKOzRl6+osfGAeMNxAK7wYKDPm8WAAHr5xdqrwQHSwOkcvw7EVStCbgEDW4sR5w88OzzPSCsM2r7eG+0BOlz8yQl2Yl2PrGjF6sJS4LJAe+7bxMr0okodIJbYBzC5jS5akp7Yuhx3XAJPJ/KAg4IkVE9M8H3SwA3uCPFiAYfa6UtaFgFydrAtqLaxzzhjiCSurmoDJEsJKAO6kZSdelgDbeHOk4oSZpQpBCi6SsEqIDG5DDLfLc215GAo6QJkpmpIDuVByQQd73cdOhiwwwFXeQoZh/Nbz/AChOxfGJUqr7IzCyw5KrsXNzuR5XflF7hi+wJ7NYWAzhwfq0A0HCwpQK097f6+tIlSpLAAabc/KNVPPCiFEtprqeUeZs5lqSAcwDv+xgIeKTkaKsRzfq3jClieMdmohR2JTpY28/2eLrGscCCUrSDydjyfwhGxWrM9SyEZQDa3yB38IBfq8Q7RebUlwS77n9VflDLxfw2ufSy5adT2RAAOrMrbkS0UeF4ZnVycOx1AYc+l+doeKTiJIqESpxZQIyjcpI7pA1bUdNOcAcN4GijlzFTEhAlpOYjlt+Ucn9pGI556EP7icxH4VTDnI8QCkeUdU4u4nSJM0MTJllJmEi5uSJT/zEBxyfQkRwKsqlTZi5ii6lqKj4kuYDTBBBAEEEEAQQQQBBBBANvs6qss9bqb7tTdSWHiSzkDo28P0ih+8RLAb7tRBO5Cr20u4+Ucn4fnlE4EFo63gdYZ4lzCzpAUSnZFm31LCAgYnImyyxGZtCL/4i+4YxtQOVTpPL8r76RefY5c3Kgto5VvbY82f5RX1mCZZqcin300ALP8z6wFhPxhTgAF76cgLecJXHxnK7ImwZbW1VYFzzA/OGFFQ00e6FFQF9mur0D/TROn4/J7yC2S4YmxsxD38+sBwulm1NPOzpPevooHrt6xKPHtVmKiRn/EXzD69Ym45TyJc1Qlz0KlguFX7r3Idu8vazsNdol0vDlFMX9pqa2R2ILqRLWe1X/LlKQR46t6wC1h2HVlUvtJaJkwktnJYPyzKIHk8dc4I4WqmWqsUEkpCEJCwrqCopJs1mc78hEGn9oeGy0JlpSspQGQ4CQkbApBOg39RDDhvF8ibl7IuFCzEnxSbOD1vr6BeUFblHZr7q5bC/yI5gjeJVWSuWVOc3IW3s0Vs1SJoLkugWLMU83f3kvtpa2xjdJqGBS5fe7+Y5g7dDAJuNVWdYSp77AfXONy8KWlDJQTn0JDBtT5sbeUBoDNnqUggDMSSdhbQdf3hnOFrCHUpRQkiyvH1a2ogKWhoQClK0m4BF7EOE8tWv8o1UWBidMlz5iQqdLmsF3BAYi+xBL22JtF19hHZylOAwlXOoJINvIfnGcWk/eESlgZwFEi99j4iz9AYBF9ttV2cqVKSWExRJT/Sxf1IHlHHYvuLOKZtYqWmaAnsQUAAk7318APKKGAIIIIAgjMYgCCCCAIIIIC54SoZc+pTKmFgsKAPUDMPXK3nD9gfGdPTyZUooKApCcywCWAYDxJO2n68xw+r7KahY+Egx1zBOFKeqoEzHCVofMAxsP0IykeMA38N4mKlXbIPcIZI5gO55NGKiccpJDjcNbVyB5Df9YWuC6ybKp5aL5VBWQBnCQymbTRQ9YvEoBlqKyypjtcWAZy4+XibXgKqVUqUmdPOwShAGoBJS/i+/SOfcbTJiXSlxLfLbkLAfJ/OOiUISsTZPupmdxJJ/hkMqUegfXSPNPhSKhK5c1ypJGZCgO6oMVXcvqFjmCCLGAReF/Z9KmoEyonkA6JlFJbxWXD9AD4wzj2U4aClRqJ7H4SuWCfMJdvKPMv2SFS1hCigPZlFPX0iUPYMhQf7Wp9xldvPeAzW8E4OlLKQZf8/2hQP/AGJD+UI9TSJoaqWaaaqbImlgVJy33SS2VTOC41BNo6LSexuXJKSViYX+L5RJ4s4TQmlQn8M+Wym90kKA8rsYCLhXECVEkskZSCASzkEAXsz5dOcWsud2lPImZykkqQk7EAlnPLVvOE2twSaFIpUWM0jMokqLHcjZKQ5AHXe8OGIVkqTLk06MxQnuIs5URZai1mCXUfH0D0hIlAAhyVXd2IYk/wCYuxiRm0ZyspwgHxy3t9axWzEpJQSEjNlBdTaO+2rOwtvEAVvYLVLltlUO6Hs4axJ0s1+l2F4CXMWpNIJSi80ZQlrlkuEq10G45vFXw+Zn2tIUBkf7sg6haSGUOYYjqURCr8YK1TQAU/hYsXZwD1JA53Fo2Ypjf2OnJQ3bSUKOYjSzIB5l1m3MHrAcc4kmhVZUqT7qp0whuRWohukVsZUXMYgCCCCAIIzBAYggggCCCCAIe/Z5xQZKilRcKGViWexyfO3pCJFnglWJZWoi4TmT4jT538oDpPCWJIXNCVgHIJ4bV2EvKBbkD6dIfEVKAexmFKVLQybMLgZHLkBJv/xMcGwHE1IqUzTpnU/Vw6h6fnHRDiKp0+STfK6u8XFy7MdyoHdvUmA3YFiAXMUySmdLJGQ/GA5WjbvAuRzBVyENczD1Z5c1IPeGXbvDVGbT3e8HfRRhRrFinqVTykgTFpUCCO6TZXzvq/ePOGTA8YX2edeZMskpQlQIJDh1Hdi7B9h1uDNMqcndOhLOPlGn/VSFq7jIA1fXwHS/pFXJqSrk1i42IO/1tGJs11FjdLDx6N5t5wDAapg7hnZ9bEOCCzX5xFxqV29PNlIISpgUaEFVpib6a931MVgrkpAl22JJOgTr/mLORWICUCzrIygHUWBO37wHP8FxdM1JUcwno7q0Ed4KCgFgPoQHsT+8NWGyUiatSgO5LGXkAolSjfdRYeUaq2ZT/aVz5YGYIUFqDG6Hylt5gHd3az6RCqKkUtOsrdU+cnNMJLJlJ1Qgc8vjdRJ00CdhGHJqFz0m6H05MWB8erbRjH+Hznpk5lAjNdJuQAxBfyt1iDwnUiVSGYSTMnLZIN3dgk8wzFRPjHoYr29VUTVKATIlKSks4DkN0LsbH8MBBoMOSqsUdZaT2swq0AQDe22YHxCVco59xLxD2/brSCyiXfYKP3Q/qIct4+b0qnnKkJp0AldSrNPU+idpfNtEltSVneEn2jVMmSEUVOlggmZOUwBXMNhYaAB2GgBDaXBGggggCCCCAy0YgggCCCCAII3UtGuYWQkqPQQy0PB6R/GWArdIPu+J5+EAuUlCuaWQkk/IeJ2i7Xw0JcpZUSpYAZrAXD9T5t4Q7YNKly0lIypG1g9rvziJ2SZmYKdlghzr49IBJw1YsDokHbdWp9GEOlRV9mgd7vTC/dJ+7QHKWPMly0KNNJ7KaELGkwJLnwHkGjpHDGAJnoTM95xps90gDwI35QGjD5K61QzkpkS8pWfimEjMmWi+ujlrdDDJiSSmWCbMUpbYPYDy0iJgCOxExLuqXlBCmHecJL+beQ3hqxPB5c+nWBZUxIKFXLEELQrnlcJ02gEWZVTHKAS+vgGcEG2179Yl01SQruqbINNDcanXmecRcOrSZgSU/wDkyP4slWqki5VLIstDE6XykWOUvmRM+zVGUnuEJMuaXOZCvdTMvZQIyvoSnrAWeGz8omGaH7xUssTYe6m7sP7iJuDLWZipqkfAciSwbM4zXuSB536RE4ixEU6BVJQcisonJdzL+FKwxYoOh3BY728VHEJEpM+mTmmSVFQQxPaoLZgH0VuBra2sBur8OWioQtB7gHeCgVJKSrKxbTmD0MT8UwpM5QSoOlIVMUkmyiGCQrmASC3Q8zHjDOK6Se6kzVEF3BSypbjvJV+JI3e9txePE7idMtRQVSnIdEzNYi4Y/lbntoAWq/FzSpyoN0vlGuU6fvbx1ino8SPYrSffWt1Pqbix8EvbqeZiZxBNE2ZnQklw9gAxDA5r/Pf1hXl4dNXVEpJEvMFHm5AKgPOAa8I4hdE2YV/w5YNr2BZX7+Rjl+NVgm1E2YCSFKJBOpGzw3UNMpdRUSUnKlYVoLBK9egPIc4WsZ4bm05LjMkfEnb+ofCfp4CpggggCCCCAIIIIDfS0S5iglCSon610EPfDfsuzLBql2H/AK5ZcnoqZ7o8EueoizRhMpdUiXLR3UqyhR1UOibJSlhbe/lDBj9d2BCBnAt0ezF2ZVw+zPATZGFU8uVlShEtIFsrAvpc6v1N4Ucfw/Kp03Grj9freMzsfMwgXIGmzalho3KJicWMxGVTENYDRvB/C5gF6RUhJY3LPf5RJmV4WwRsz+XOPFTgUwd8p7qn0f8Ab6cR5TTy02CrsHDM3jd4Bc4gUFHO92bzBufy9IavZjxgZExMiZZKiMijoC7lO+pf1POF7GqQNoA1325R5wFKSoy1hviB/Cbb+X/YwD3xjiBk4krvES6qWlSVD4SAAfEoWgKYbPzi94X4imqWJcxJsFJCXslaTdIO6FAWfpqAIX+K62TPkUagypkuanQ+8FDLMA8SAYYsOqZUq5I7RJBCQzqLBLDny8oCbj+ByatKKiSezqJXfQu4UGupCun5G/N7KVRyZssBSUnOkhuSXJVr10tsIXcY4kSnMUNmykZgbO1y/n84pK/GpnZKXLUpKpicpLFVmdVioM/MeheA34xiElKOzSrOmaoyQkhswunMw238hFZMem+6SSe9lTcaODFfJwRcmXIq5ynWqYkEHSUkvkc8ypnPNovqLAc041E0hkNlABNzqtmc6sABc26QG+ow+WqWqZNSUVASFInJTcp2E0AjtAQGLubWMVf2Mq7MplmaiWCClKgCl3NiprWI5sBaLDGq3up+87NBQ38yUAglRA2sSH5pG8Zl8SoppPbhOadPLyZJAypDhMtawNVaEA/EptrBZnA0yws2CpaO+Ll1qBUtJzbJTl9esRsCwlE2VLWkDtJqybn4UlZc7HUesZn1fZ0iZSlmZPnFRWsG4CyDPX4ADKOiRCfhfFi/tK5VIh0qeXLBNkp+NZ8WcnYBI2AgLjhjAFL7WYVA55iigcwDlDbbRdnDDZK8oBB21PI21DGw6xKw6QZUkJSA6Qz83A7zHS5NhEZeKrQnKRmW5N0/TwCfxHwPKVmKB2ax+EWf+ZOz8w3nCRiXD86Q+ZLpHxJuPPdPmBHSKnHUEnMpRIAY7B7Mx0v5dIqxPW5vZ9efLygOcwR1iT7PpVVLzFSEL/lGUg9WDF/DzjnfEeATKOeqTM1DEHZST7qh9agwFXBBBAfQuG4ElaELYpKnJKS2XWxPMDrvGuswOWp1masnugWBvpfoG2i3wgrTLZSCkDQHfwBYtr9Xj12oBDJzd6wu2zX9flAJ2I8CrUgKlAudQoHxa0UsrDp0supKmYaDq8dMUSAoy1aXYn3dNARoCAPLwiXQzQpLTEglu6d2O1+n6wCnQL7WUQpZGqRcvo+mo84RMcoFyFEqv+X5XjtRwWWQ6Sx/CAwiix7hkT0GUtIfZQDZTsdGgOSycQSr3mf5RVzUL7VUtPdKgwL/AAu9vraNvEeETqOdlWhuR5+B8I8UVaFm5II0L3HJuY6QE+XQLp1pVN/CoIH4cqkgnx7xi/kFQGYHvBIzKd1JBAOVP4U5T8N1XfWKPiDGVkSRMQ5QSe0GiwQAdLpNg4L83MSMHx9x2amylIykvqlspLcgEjygN1Rh9UvMsJJDKShLPsStZ58vHyiz4IxlBTLzapILvtuCfEODDTw9iaHlpLZZibXulQUQoOOrf8oUuJKOXJqVU8qXqpwlOq8/eQkPoL+TF9IB57aTMkLkzgnslkylfykHul/h2L9QYXpWOzqSYuROJUZJSnMnu55ZVmlTCdGsx6sOUQpeOGgSZZaYpQdZBtnayATyDEnazxUKxeZXVAWkD3BJUzZVAXJ72ofR+kBdcRYkKkHK2UnRgHZiAst3g5e7xQYhiLTEqWsKKW6MNA3QZiW6xvXhkztkoDslKlLKtEjQORuWPkITsdxTtZpKfdBsb3O6vrYCAu8X4jCs60qOYoyJubA6tytDB7PuBy8qrM1wUuEjq4YxzJS3jtHCeJdlSSEKTdKRYa7kfnAOKpJKS7+YtcfW8K2LU6W98ghrAXPhz/vFjN4jKgwT/aKqppZ08Ei4374AbV+t4CkraJChmzP7wOlx5WG3nyi1wXhBUwJyEMd308eR8ItsN4clBJ7SYxBGvcSSXyi+ujnwhuw2ily7gBKld1xobfrz6dYCoouB5ksgIL7kX5WZ9fWFb2w8NLXSJn5Dnpz3jq6FEA6bBRBH+6OsS5qgXc6Nr6xor5AmyKiSoOibKmJuOYKR+bv4QHyG0EZIIggPqutkELUntHID/sPrrEWRSlSgTd7kuOjPG6qClrDl3LW8fAc3GvlFghAlkB/26XeA8ooO6wATrd/z621MecPpkZnSxUAU5twN2J08ukbayYnIXPRhrttyvrFYjFEywGck89vU6wFzLQxsTGUSC7qYJJvzO7xEpqxKjvf6sXttFlNng5cwZ7crwC7xtwdTV0koy5FJDpXyPIvHzfi2ELp5ikmxSSPR9OkfV82XbRwRqR+fzhO4n4Dpqod6WAsg98WI09fCA4FLxLMjIot+URKapKFDcPcfIt5GLDHeGZ9LNUhaCGuDsRsxitn0pTrAXFNiqyqWkLsSos+nLqCWHptFzxHxCZkmXNzgVCQkEpJcpLM7ixGr31PkjpmFJcFiI9zakqLqvtAT5FaT79wz73D95vG/nEtOKfZp6uzYodxqHB7wB6j9Ip51YVaDKGZhyjSpcBe1vFK1ImIGkwuTuzANr4xRISSQBqbQ18C8ArxBSiSUSk6qAck7AfqY6JgHscp5KyuYtU0j3QoMAdiw1gFbDuDQhKfuklQAcqckkttoB+0P2GYahKElgVMHWXv+w5RbzsKRZlZVHkXcsXe1rRMk0miWcc4CoThyQStn6pF9dLB28jFoukLXS9tQzxaJlpAYa6c9IyZK7OQ5/KAX5cgBT2zak6GwuL672H94u1SkqS+zjvJIfo7a7f4iFWyDYAlJB97KDvdt3jVh9PMmKDTFZntbQAh2BAIcal9txAX1NQkKzgqIIZn19d7RYKHZoBCCRqQLkAX+hGfdBABHJyS+tx4ftGUz2SMxNr/pfQbwHx9j9MEVVQkaJmzAG0YKIDQRbe02SE4tWhIIBmlX/Jln5kwQH0EiUoMgJUGLkte2rjx2iVKNykH3QNC7P+Q3jfT1iSvKSHAGr6NcE9flGJSk5yyCASXJNmdyX5G52gNVRLzDu3IZz+eoitqaN1NyezbaAnqRpFpiANgjTY8xs0ezISHdQfcc7avtsPSAgUiyliNANG3sARoPoRsNQskKBFiWfn+7tEo0zWs/QH6vGZGGZy7sRdhZvP63gAVsxUo/EeaXtpa9/wBo0BAmE94vuNwfq0eFUwlzHCRqxYe9rrvvp4RpTTTElRYlIcn+Zrghhb+0BtqMKlTAUTZQUltw7eBhD4t9lcu6qZWU7oN0l9Mp18o6xhwCwNw1xbcRpq8IUrup3e5LBtgw5HbrAfJmMYFNp5hRMQQdiND4Rop8OUosQR5GPpuq4fTnAZJYg31e+ZvSw8Y3SsFlKsJSHOqykOPr9YD57o/ZvWzkZ5clRTzIZ/B9YncO+yStqZgSpPYpu6lg7bAbmPpmno5YlpykMwA5ekbE4ekkkgnd+XhAJ/CfD6aWUiSGCkhttR9P5xfSqZu6S+uvONsujAnXQCzh9/lv4xOm0qWdQ8xAVX+lpTsWJL2e19W2jE6VZISCwDHTyLdPp4nVMgmWUpUXcWJbqfURGVLGUA6nRzy9HEBrkoAAe5dmt5vEmchwQQw5x57AhIc3IcsfkH2jWQtSiLW8ed7fFbTq/SAKlCSfDw8m6RHpJozhkd4HTUkakeIZwLAMIzPp7llFht3XdjYt4v5CBJSlQUyisnV9GDaecBdqmuH01Gx/XXpFZXVqkjMUqY6MQ2hPrY6848zJ5sXzAEWa/wBHlEeqVmbu6kOXZmsGPS2/MQHJuOeC5s+umzUpASsSyBmA/wDWiCO30+EJyJzgFbAKIsHFrdIxAVmUdom2oU/X3YySxYaQQQG6o0lf7v1aNM0X9f1gggMpNh4/qmJVLMPbAOW71ntpygggI2MBsjdYn0v8L66iCCApsOHfm9DMA6AEMB0ENIPd8v0gggKqf/EV/T+0RMP989BbpBBATK9X/wAiLaT7ojEEBV4pZiLF9Rrr/YekWQP/AMwQQFXXKPaEPbIIip94f1ftGIIDcr+MrwEZw0dwHfIn9YIIDbiSA2guUk9TYOerWeIVIHSf6h+QgggN2Hh0F73P5GIE/wDho/r/AHgggGPCz9zL/pEYgg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4300"/>
            <a:ext cx="13287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ttp://cdn.sansimera.gr/media/photos/main/Aristotel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5888"/>
            <a:ext cx="2392363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content-mcdn.ethnos.gr/filesystem/images/20080305/low/assets_LARGE_t_420_59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5733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Λαμάρκ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9050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dirty="0" smtClean="0"/>
              <a:t>Αλλαγές στο περιβάλλον </a:t>
            </a:r>
            <a:r>
              <a:rPr lang="el-GR" altLang="el-GR" sz="2800" dirty="0" smtClean="0">
                <a:sym typeface="Wingdings" pitchFamily="2" charset="2"/>
              </a:rPr>
              <a:t> διαφορετικές συνήθειες στους οργανισμούς (π.χ. ζώα)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dirty="0" smtClean="0">
                <a:sym typeface="Wingdings" pitchFamily="2" charset="2"/>
              </a:rPr>
              <a:t>Αρχή χρήσης – αχρηστίας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Τα όργανα ενός ζώου που το βοηθούν στην προσαρμογή του στο περιβάλλον </a:t>
            </a:r>
            <a:r>
              <a:rPr lang="el-GR" altLang="el-GR" sz="2400" i="1" dirty="0" smtClean="0"/>
              <a:t>χρησιμοποιούνται, αναπτύσσονται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z="2400" dirty="0" smtClean="0"/>
              <a:t>Τα όργανα ενός ζώου που δε συμβάλλουν στην προσαρμογή </a:t>
            </a:r>
            <a:r>
              <a:rPr lang="el-GR" altLang="el-GR" sz="2400" i="1" dirty="0" smtClean="0"/>
              <a:t>ατροφούν, εξαφανίζονται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dirty="0" smtClean="0"/>
              <a:t>Νέα </a:t>
            </a:r>
            <a:r>
              <a:rPr lang="el-GR" altLang="el-GR" sz="2800" dirty="0" err="1" smtClean="0"/>
              <a:t>χαρ</a:t>
            </a:r>
            <a:r>
              <a:rPr lang="el-GR" altLang="el-GR" sz="2800" dirty="0" smtClean="0"/>
              <a:t>/</a:t>
            </a:r>
            <a:r>
              <a:rPr lang="el-GR" altLang="el-GR" sz="2800" dirty="0" err="1" smtClean="0"/>
              <a:t>κά</a:t>
            </a:r>
            <a:r>
              <a:rPr lang="el-GR" altLang="el-GR" sz="2800" dirty="0" smtClean="0"/>
              <a:t> κληροδοτούνται </a:t>
            </a:r>
            <a:r>
              <a:rPr lang="el-GR" altLang="el-GR" sz="2800" dirty="0" smtClean="0">
                <a:sym typeface="Wingdings" pitchFamily="2" charset="2"/>
              </a:rPr>
              <a:t> συσσωρεύονται  ΝΕΟ ΕΙΔΟΣ</a:t>
            </a:r>
            <a:endParaRPr lang="el-GR" altLang="el-GR" sz="2800" dirty="0" smtClean="0"/>
          </a:p>
        </p:txBody>
      </p:sp>
      <p:pic>
        <p:nvPicPr>
          <p:cNvPr id="6" name="Picture 12" descr="http://content-mcdn.ethnos.gr/filesystem/images/20080305/low/assets_LARGE_t_420_590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5733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Εισαγωγή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Άργησε να γίνει αποδεκτή </a:t>
            </a:r>
            <a:r>
              <a:rPr lang="el-GR" altLang="el-GR" smtClean="0">
                <a:sym typeface="Wingdings" pitchFamily="2" charset="2"/>
              </a:rPr>
              <a:t> Σύντομο χρονικό διάστημα ανθρώπινης ζωής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>
                <a:sym typeface="Wingdings" pitchFamily="2" charset="2"/>
              </a:rPr>
              <a:t>Υποστηρικτές: Λαμάρκ, Δαρβίνος, κ.ά.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mtClean="0"/>
              <a:t>Δαρβίνος: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mtClean="0"/>
              <a:t>διατύπωσε θεωρία με επιστημονικούς όρους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mtClean="0"/>
              <a:t>υπέδειξε το μηχανισμό (ΦΥΣΙΚΗ ΕΠΙΛΟΓΗ)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ΣΗΜΕΡΑ: αποδεκτή, στηρίζεται η Βιολογία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051425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Δαρβίνος – Φυσική επιλογή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/>
              <a:t>Πρόβλημα με θεωρία Λαμάρκ </a:t>
            </a:r>
            <a:r>
              <a:rPr lang="el-GR" altLang="el-GR" sz="2400" smtClean="0">
                <a:sym typeface="Wingdings" pitchFamily="2" charset="2"/>
              </a:rPr>
              <a:t> ΜΗ κληρονόμηση επίκτητων χαρ/κών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>
                <a:sym typeface="Wingdings" pitchFamily="2" charset="2"/>
              </a:rPr>
              <a:t>1809: Δημοσίευση Λαμάρκ, Γέννηση Δαρβίνου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>
                <a:sym typeface="Wingdings" pitchFamily="2" charset="2"/>
              </a:rPr>
              <a:t>Δαρβίνος: Ιατρική + Θεολογία, άμισθος φυσιοδίφης με </a:t>
            </a:r>
            <a:r>
              <a:rPr lang="es-ES" altLang="el-GR" sz="2400" smtClean="0">
                <a:sym typeface="Wingdings" pitchFamily="2" charset="2"/>
              </a:rPr>
              <a:t>Beagle</a:t>
            </a:r>
            <a:r>
              <a:rPr lang="en-US" altLang="el-GR" sz="2400" smtClean="0">
                <a:sym typeface="Wingdings" pitchFamily="2" charset="2"/>
              </a:rPr>
              <a:t>  </a:t>
            </a:r>
            <a:r>
              <a:rPr lang="el-GR" altLang="el-GR" sz="2400" smtClean="0">
                <a:sym typeface="Wingdings" pitchFamily="2" charset="2"/>
              </a:rPr>
              <a:t>συλλογή ζώων, φυτών, απολιθωμάτων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>
                <a:sym typeface="Wingdings" pitchFamily="2" charset="2"/>
              </a:rPr>
              <a:t>Αρχικά πίστευε σταθερότητα ειδών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/>
              <a:t>Με το ταξίδι </a:t>
            </a:r>
            <a:r>
              <a:rPr lang="el-GR" altLang="el-GR" sz="2400" smtClean="0">
                <a:sym typeface="Wingdings" pitchFamily="2" charset="2"/>
              </a:rPr>
              <a:t> ΙΔΕΑ ότι μεταβάλλονται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/>
              <a:t>1839: Θεωρία, αντιδράσεις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smtClean="0"/>
              <a:t>1858: Δημοσίευση «Προέλευση ειδών διά της Φυσικής Επιλογής»</a:t>
            </a:r>
          </a:p>
        </p:txBody>
      </p:sp>
      <p:pic>
        <p:nvPicPr>
          <p:cNvPr id="15365" name="Picture 5" descr="http://upload.wikimedia.org/wikipedia/commons/thumb/b/b1/Charles_Robert_Darwin_by_John_Collier_cropped.jpg/225px-Charles_Robert_Darwin_by_John_Collier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4450"/>
            <a:ext cx="15859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dailymail.co.uk/i/pix/2008/11/11/article-1084712-026E5D5C000005DC-735_468x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2565400"/>
            <a:ext cx="48307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244475"/>
            <a:ext cx="5051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l-GR" altLang="el-GR" kern="0" dirty="0" smtClean="0"/>
              <a:t>Δαρβίνος – Φυσική επιλογή</a:t>
            </a:r>
          </a:p>
        </p:txBody>
      </p:sp>
      <p:pic>
        <p:nvPicPr>
          <p:cNvPr id="6" name="Picture 5" descr="http://upload.wikimedia.org/wikipedia/commons/thumb/b/b1/Charles_Robert_Darwin_by_John_Collier_cropped.jpg/225px-Charles_Robert_Darwin_by_John_Collier_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4450"/>
            <a:ext cx="15859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www.billcasselman.com/darwin_beagle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686050"/>
            <a:ext cx="34051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244475"/>
            <a:ext cx="5051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l-GR" altLang="el-GR" kern="0" dirty="0" smtClean="0"/>
              <a:t>Δαρβίνος – Φυσική επιλογή</a:t>
            </a:r>
          </a:p>
        </p:txBody>
      </p:sp>
      <p:pic>
        <p:nvPicPr>
          <p:cNvPr id="6" name="Picture 5" descr="http://upload.wikimedia.org/wikipedia/commons/thumb/b/b1/Charles_Robert_Darwin_by_John_Collier_cropped.jpg/225px-Charles_Robert_Darwin_by_John_Collier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4450"/>
            <a:ext cx="15859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gabbysgab.com/wp-content/uploads/2011/07/First-edition-Charles-Darwin-boo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16125"/>
            <a:ext cx="5238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2.bp.blogspot.com/_BurC6enfE8U/TNo_zr9LmdI/AAAAAAAAClQ/jZcOjBkz2jc/s1600/originofspec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813" y="2105025"/>
            <a:ext cx="29003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l-GR" altLang="el-GR" sz="2000" b="1" u="sng" smtClean="0"/>
              <a:t>ΠΑΡΑΤΗΡΗΣΕΙΣ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Πληθυσμοί </a:t>
            </a:r>
            <a:r>
              <a:rPr lang="el-GR" altLang="el-GR" sz="2000" i="1" smtClean="0"/>
              <a:t>τείνουν</a:t>
            </a:r>
            <a:r>
              <a:rPr lang="el-GR" altLang="el-GR" sz="2000" smtClean="0"/>
              <a:t> να αυξάνουν με γεωμετρική πρόοδο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Μεγέθη πληθυσμών σταθερά (εξαίρεση: εποχικές διακυμάνσεις)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Άτομα ειδών όχι όμοια, ποικιλομορφία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Τα περισσότερα χαρ/κά κληροδοτούνται στους απογόνους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l-GR" altLang="el-GR" sz="2000" b="1" u="sng" smtClean="0"/>
              <a:t>ΣΥΜΠΕΡΑΣΜΑΤΑ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ΑΓΩΝΑΣ ΕΠΙΒΙΩΣΗΣ: Για να παραμένει σταθερός ένας πληθυσμός κάποια άτομα: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ΔΕΝ επιβιώνουν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1800" smtClean="0"/>
              <a:t>Αναπαράγονται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/>
              <a:t>Επιτυχία επιβίωσης εξαρτάται από τα χαρ/κά: ΠΡΟΣΑΡΜΟΓΗ </a:t>
            </a:r>
            <a:r>
              <a:rPr lang="el-GR" altLang="el-GR" sz="2000" smtClean="0">
                <a:sym typeface="Wingdings" pitchFamily="2" charset="2"/>
              </a:rPr>
              <a:t> ΕΠΙΒΙΩΣΗ  ΑΝΑΠΑΡΑΓΩΓΗ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l-GR" altLang="el-GR" sz="2000" smtClean="0">
                <a:sym typeface="Wingdings" pitchFamily="2" charset="2"/>
              </a:rPr>
              <a:t>Ευνοϊκά χαρ/κά μεταβιβάζονται περισσότερο. Συσσώρευση  ΝΕΟ ΕΙΔΟΣ</a:t>
            </a:r>
            <a:endParaRPr lang="el-GR" altLang="el-GR" sz="2000" smtClean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457200" y="244475"/>
            <a:ext cx="5051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l-GR" altLang="el-GR" kern="0" dirty="0" smtClean="0"/>
              <a:t>Δαρβίνος – Φυσική επιλογή</a:t>
            </a:r>
          </a:p>
        </p:txBody>
      </p:sp>
      <p:pic>
        <p:nvPicPr>
          <p:cNvPr id="9" name="Picture 5" descr="http://upload.wikimedia.org/wikipedia/commons/thumb/b/b1/Charles_Robert_Darwin_by_John_Collier_cropped.jpg/225px-Charles_Robert_Darwin_by_John_Collier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4450"/>
            <a:ext cx="15859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3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Φυσική Επιλογή: Διαδικασία με την οποία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z="2400" smtClean="0"/>
              <a:t>οι περισσότερο προσαρμοσμένοι οργανισμοί επιβιώνουν + αναπαράγονται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altLang="el-GR" sz="2400" smtClean="0"/>
              <a:t>οι λιγότερο προσαρμοσμένοι οργανισμοί πεθαίνουν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Τεχνητή Επιλογή: Ο άνθρωπος επιλέγει τις διασταυρώσεις (ζώα, φυτά…)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800" smtClean="0"/>
              <a:t>Διαφορετικές περιοχές </a:t>
            </a:r>
            <a:r>
              <a:rPr lang="el-GR" altLang="el-GR" sz="2800" smtClean="0">
                <a:sym typeface="Wingdings" pitchFamily="2" charset="2"/>
              </a:rPr>
              <a:t> Διαφορετικές συνθήκες  Διαφορετικές συνθήκες επιβίωσης  Διαφορετικοί οργανισμοί οι πιο προσαρμοσμένοι</a:t>
            </a:r>
            <a:endParaRPr lang="el-GR" altLang="el-GR" sz="2800" smtClean="0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051425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Δαρβίνος – Φυσική επιλογή</a:t>
            </a:r>
          </a:p>
        </p:txBody>
      </p:sp>
      <p:pic>
        <p:nvPicPr>
          <p:cNvPr id="8" name="Picture 5" descr="http://upload.wikimedia.org/wikipedia/commons/thumb/b/b1/Charles_Robert_Darwin_by_John_Collier_cropped.jpg/225px-Charles_Robert_Darwin_by_John_Collier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4450"/>
            <a:ext cx="15859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Αποσαφηνίσεις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smtClean="0"/>
              <a:t>Η Φυσική Επιλογή δρα στον ΠΛΗΘΥΣΜΟ (η μικρότερη μονάδα που εξελίσσεται)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smtClean="0"/>
              <a:t>Άτομα </a:t>
            </a:r>
            <a:r>
              <a:rPr lang="el-GR" altLang="el-GR" sz="2800" smtClean="0">
                <a:sym typeface="Wingdings" pitchFamily="2" charset="2"/>
              </a:rPr>
              <a:t> το πολύ 1 νέο χαρ/κό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λόγω μεταβολής γενετικού υλικού (μεταλλάξεις)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λόγω πειβάλλοντος (επίκτητα γνωρίσματα)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smtClean="0"/>
              <a:t>Εξέλιξη: συσσώρευση χαρ/κών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smtClean="0"/>
              <a:t>Φυσική επιλογή: προσδιορισμένη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Χρονικά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Τοπικά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l-GR" altLang="el-GR" sz="2000" smtClean="0">
                <a:sym typeface="Wingdings" pitchFamily="2" charset="2"/>
              </a:rPr>
              <a:t> Διαφορετικές συνθήκες, διαφορετικά θετικά χαρ/κά</a:t>
            </a:r>
            <a:endParaRPr lang="el-GR" altLang="el-GR" sz="20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Η φυσική επιλογή εν δράσει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b="1" smtClean="0"/>
              <a:t>Περιβάλλον με ανοιχτόχρωμους κορμούς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Μαύρες πεταλούδες (λίγες)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Λευκές πεταλούδες (περισσότερες)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Γιατί;</a:t>
            </a:r>
          </a:p>
        </p:txBody>
      </p:sp>
      <p:sp>
        <p:nvSpPr>
          <p:cNvPr id="20484" name="Rectangle 4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b="1" smtClean="0"/>
              <a:t>Περιβάλλον με μαυρισμένους κορμούς δέντρων (Βιομηχανική επανάσταση)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Μαύρες πεταλούδες (περισσότερες)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Λευκές πεταλούδες (λίγες)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mtClean="0"/>
              <a:t>Γιατί;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 φυσική επιλογή εν δράσει</a:t>
            </a:r>
          </a:p>
        </p:txBody>
      </p:sp>
      <p:sp>
        <p:nvSpPr>
          <p:cNvPr id="29699" name="AutoShape 4" descr="data:image/jpeg;base64,/9j/4AAQSkZJRgABAQAAAQABAAD/2wCEAAkGBxQTEhUUExQVFhQXGCEaFxgYGRkYGhsaHhwaIBsZGR0bHyogHxolHBkcITEiJSkrLi4uGB8zODMsNygtLisBCgoKDg0NFA8PFCwcFBksKzcsLCwvLCwsLCs3LCs3KywsLCssLCssLCsrKzc3LCwsLCw3KysrNysrNysrLCsrK//AABEIAIoA0AMBIgACEQEDEQH/xAAcAAACAgMBAQAAAAAAAAAAAAACAwEEAAUGBwj/xAA8EAABAwIEAwQIBgICAQUAAAABAhEhADEDEkFRBCJhBTJxgQYTQpGhscHwB1Ji0eHxI4JysjMUFSSSwv/EABYBAQEBAAAAAAAAAAAAAAAAAAABAv/EABcRAQEBAQAAAAAAAAAAAAAAAAARAUH/2gAMAwEAAhEDEQA/APSVu8idQMyWzG5NiQBbw3qTq0kEkCCGEAOJu/xo2AYwkB7EgkAAW2m3htULwQzFwCzAgHqqRO3u61VBigSHFgLyCdDmA23olqKSb8rkhlJgQC8h3qcWz3kqIBAJ0AZQb+dahGDlizMkMCHCRNnoACYAu7BwNT3rffvrPWa3lyAXswsfs1ig6XZwxLbElrpn4fKiVhBy7/lNi4Em8j73oBKSI2YXhrqBeoCsofuplTuQXMAG4FvfWJfcdNHe8HYUSgBYMFKFiQzRpBj96DE4cAWaFddTKfsVgczdnUDCn0H6rH3PRhTgqT1mFO8C01JSFFg1wkOxYiToC9AnGSIBdmY6yWmWLtsdahJFyZebh0gahQ367UZuSZZ9w+YkCFQ8fOpKRAdrJSRHUjUW02egBKCRYF9RcKVeU61Mu46vIIYeM3rAx5mGpIAB6BiGNFiqYEKIBhMkvurvBnbbegrhLBjrD5SJM3kPr76lWM8hidZTpCWcTvR4iXEAsxLsxzGw5TQ4icpm4i4kJH6g2vy3oMGG0EGJEXCeoi9QkONGEFIzQVal+gqEJ5YcOwSReZPcJYh/Cn+uklymTGZyWbRQH21AC0CwS4dwAyoT7j/VKUkWJkxlS4yqMk8zhvMUeL3WYAFg+p1NqWcZ5DoQXOipsGF6CFAg2a5yi8MAdRQBOTlhNkjUkCSdRTUYoGwFjLKYakHrSkuB+UgPmI5jm0FAKN4a+YvmUH0HgKJCjryiINyC5uPAUu5cApe2qmiA1gw21rAtnMAm051OW89LdaAs0bAiBqbySPL3U1IJOhI1sAfrAquBa4B0uo2udIBpyEuZYsLCwiH681EXkQLhIcB+YXk3F6LTNIYFTs5JMCx6dXfpUrxDcXku5SJgQY+lqxnLs4KgM1oT1HW0UApTo4LMGNy0m/71ClEaZTlfUF1GwZx/NYnEzC7x0PeOxmwom8JU7ymEv5NUVCtY1YukKhMmUzf60BkDdo1lWgBn+xtRFDiZhiVAHvGWKW6DyFSCCdwCSCJtYMdf5oFrIcWaTLpIIDC4Imdm86NKCm0FKZPXckftUAMGMOwMEdX1H30qVJkkB5uQ8DqPnQLXxCUcylJCU3UpgwAl7fHeow8QMXvlEA5gCrZwDIZulHjMoMRmGWQwWxUbb+bda0XE8FjYHPwhBQl1K4VZZBCRfBUZw5MhlDwoN6LgAgkHUlMJaGsz0KwTMlw8SylFh3Tv+9cVxPp7hsElOJhKCDEKOY3CWcEdddhXMekvpqvKoYfEFKnhCFEkMzKUuEjwSNL0o9H/APf+HOP6hSx67PkKcv5QTBLamJu9bcBQyiQW5SXHeM3B00r5jxO1sXN6z1is5LlWr7z4V2Po5+I+Lgn/ACla3U+YKLu2xdx7moPb8gPMBCiSbEEARs0zWq4LGVjYiyg5cBDpSQW9csl1qBILYaQGDd7MrQB+Q7L7bxe01owlKGHw6f8AypSAVY4VZK1WCSzEC+9egYKAEgJAAA5RlKQM0MAYZgIoDCQwOkqMJUZ00ew8aH1ZZpBYJClZg73EvR5AXZncC401kaUsrjM5AkgmADAAh491UV8U3UOV3LwS5gM06dalgC5LMwJWxLJD8oLF/D3Ux3dUMSxJAZhqBe5pYVvdpUvQKLkhKugsKIWpFsxbMwdVyDzFknWd6S5cKBKSJdRYMSAGB86eppYiA+aQ77DwpSl6hpMEjZ2jzoFZjdr2PtEWhug+NOU1xyC4eS50Ct6gAG0Auxuouw0tRlU5hGY8vtKJsNmoMCIDCFW1UTbW1QVeyzbJF7y58qUpIB1BA1lRNhGkuaNEcosTma6i2h2ig2mod3iA6QwkwYelLMOeZkvaxUf09PhRFQEEsJYOUkwBrBvRKSxszqaxdkjdNBhVO4cm4LZR+rrQOQGmETBSHUfMaVIGlnSGAIU5Jl4e1GQxLxPVMAQ71AIVzQBd4/Kkbp/b5UCXIYvYAiDJL3gtN6N4kPAEgGSd01mI3zLBjIDCFdaKxC9XLySHboINCpLCz8saXNooSnKGLDupF09TeCaIhi+ju46C7pNp2oFcZjkJUpKDiETkDKzZRYOQXf6itR2n2phnBT6tQWkgDlJJJJ7pCrKEuDIabE1suL45OEgrxCMqRL5ZzOWeCCw18a8b9KfSRGLiKVgJTmUSVYwgMQOVAadeY3cDSpoP0yQwXiEp9YQ5CfZDsOrD8xuX8uDI+2rYntHEQnFCS/rU5cUkZjlBBYEuXe/ltVFCZ0d/s0wRxCUiwEa6sd6EX2onEg7VBSPJ6o67sLF4jg8BPEDJ6nGUUpzSCpLg27pgyfjXfdg/iRhED12GQZObDSrFCiAMoYEKSWe7+NeP4CiU3JCT3TKZ2+NHwmIrDVmw1FChY9R4/Xeor3fg/SJfED/4/C4ziM2OpOAnmuebMS23yq7weBiAnFxV5lTCAU4SGtkSCSolXtK2ivP+wfxPKDk43CzpBcYmFChpzYdiOqWPSvQOye1sDigFYGIjEZs0AZRc5k94SLmKqLeIm7mRykqmLqZJA1i9LW/KZdoUr9X5QQxIFEFlUCSAC5VE7A9NqxPtKT1ZShkD2S2jXqoUVG4u+YKNgBs0VBa/xMyNB5071Y0cglipTRlDkhtzSirUyRdRFjflHuoIK8oJsbuZU4hgB1ehAZ9CdTzLJsIE76VIw9Wy2BKpMB3Yzc01AIeGJkvKiQNj1NAIBAiAr/ZRIgRcVigA8EBo1JNh1GtOGFJPdIFzzKcfKaBmmzm5lRbYeJoLFgGLAs5Yl3U8M402qXYOAA4USdZLDumjSDncaas8AHY0tK4FjyplXUue8x+IoHFfMx/MwKiCTlD2LHelLXyucw5VFySLlgQ4NH61gTMBSpJSJLC8M3zqAGLAmCE7xqeWPs0EsATqAbs55Run5t5VCUuw8Bd7ySxYihSXGYc0KLwQHLA6H+q1/bXbeBwyc+PiBDFWUKdSlEABkoIzK8ovNBtErsTAlTSlh/tXPekXpdw/BApxFlWNlH+JLZ+Zy6iISPEeRrge3/xIx8UHD4UeowrZjOIob3IQ+wnrXFYiJg5iZJLqkySo6nes1qNr6S+kuNxywvGOXDSf8eGCcoG8ypUCTatLjEkszPoPv4dasFOXmM6Dr0qtlJ8T8TaorFDkIiRVNRypD3I/j31dxNhpf+/fQ8VwrIfWPN3+rTVxNa5M9PE/etNwmMEgeJvQ4IHtJTHUB2u/NQpUcwSwykgERZxtVRe4flLAxvb59aLEvu19vCj4nD5ju5n4++hSDI1118DWVEeYODPjS+FUpK8yVKQsWUklJHmNKNKSC6b1YyBQG5EA6+B+zNFdX2P+I/E4TDiEp4nDFpy4iYYF2KVD/kPMV3HY/pzwOOw9aMNZI5MX/CzPYklBk6GvHTwyWAsXuYcNI++lOT2ek8qSFOH5xJboND971ake/KS5DsTazDmLu4jT+qJCMxnmVZ2dIeSxT0H814T2b2txXBk/+mxlJw3IyqOdH+ySI1s1dx2H+KOGpk8bh+qay8MFWGYafbT8QKtSO/ZyC7kAOqCL/wAUI3sNSYUXmx8qXgcQjGQF4a0YqCwScNQWixuROtrzpT0rJLgv10D/ANfzVQkkgB4BMlTuwvy+dRY3Y2JVJOpYGaam8AGwJM7mAfCpwg8idydiXgKoDUg6hzzRBaABaaL1ktdtBYZUiDmD60sgyQdDqHPN5H3VKpcEkAlTBw5lIsR9ddXorC1iz8qWBIA1O41rMTFCQVKIjMolQGVIEAqUCMo6mkdqdqYPC4ZxcdQw0Z9MwUSBypSJdRsBXjHpN6V4vGuCDh4Ce7hi6nLviEd9RLRYfGpukdX6UfiOBycEy7A46u4GlsNJAKj+oxaDXnfF468VefEWrExFSpS3LDr06RTcDBCQVKbMJ0a9gN/nTgpi5lZlWpFmEbCs7qxTXwpCcwJUlpN/l8qalISHOtgzk7M1ErEL5QxPgzblTUGDgsSoOQOUPPiQ0bBhtUUniMMkgm8kJBcAbdT1oAn7+/L3U7FUCVHZh7pI95pPElk3c2Hib0AYh13MA7ffzqz6h0lMglPxDkfEUnhkZlJFsv0/qr6sNluA0x52d+oIqo5jE77mxmOtFwOE6g5jMkeTh6jiMNiz2geGnwqeDbMJ1B91a4z1vOITmcMQYI8T/VVCpps3eHTWtjgDnIJtk8bH9qR2igA5txLfP9/GsNlnDGUEEPrLXMffWmJQ7huoEv7+n1pPC4plBvoDEa/tTyCwyh1CzB4j4GqGZ1HlPPDhwR4g/YNPwVJIn3a9fprSgQQCkyWLnpILbUwKCjMKEE7fVrUC1YdykHMdy2YbN9aqKTqi2oMnwq6lUSMpeQf3v4VWxie+kEb6A+OxDUB9kdqY3DLzcOs4avaF0Lb86TBHWvVPRL03w+LbCxQMLiDZL8i2B7hM5v0Gdnrx7EUCHAb3R0I2/alrxnL2Ojb6Hd3lxVxNfSj3/oMwAZ/GmIU+mZnIA7sQLzXK/h76RK4zhj6wvi4SgjE0zPKVnqQCPFJrqkGCCSSWDANefCtMgQXI3iVWEksNdBU4anl2cglSjAkkwrTq9Ao31M6kAMBIe48PpVTtsKPD4ycMErOGoJYFu4bZYJmKK8e9K+2V8djlQLYKCfUjujKTOIX9tbX2YNWoKAXIsnqQ5L6apG9WODAWkgRlHMlQ3gX0DHregUlSSIbMCB16nzrDQzzKLB2nxOx6ClY2Ncxsnczp47nalY3EZUs6szMQ4YHVxd/GqvruZ2Aa3n+wqQX8+RJ1PudWw6PArE43q0gP1JGp/k6dKpqx5BGk7ufsmox8Qr7oJJuwNWFZnICSXd3cb3/bSlY2K5AcMPL7/msxkLSRmSQdM23nWYCRJJnQCaI2PA4bAK1Jm1tmOlP7SVlGb8p+Rfbp8aBWIMkXADNd3F9zSePxwoBILkQ3u/qorXdqYbKO0NrGnzqrgia7n0P9Ff8A1a1DFdKMuUZRLkwT5Ctrxv4Zpw8JS8NalLADAggyTZxJitcZcXhKBxla2+AtWwOGlSwG1IawIgsHiqXEdlYuApKsVJymXALfvWK4tJYglxo33Zqy0q8Xw6krOWwlJuw2fp9KjD4trHxOp/ewq3jcQ4SAEky4Ae428qs8H6JY+IARhnoySfeQWqo1QxmVBgvoabhYrEqBGZp6gajrNd3wv4cKyAkpsDIOtg4DdfOrGL+HTRmwjJEDa5+mtWDz/icQe0QLs/xHhaquPivq+/0Ir0dPoCsRmw7iJh5uQwoML0KxRYJjbT4UhXm6EKUYSovskmr3CdjqUed0J6B1N4aeJrvB6IY+mXLvmcb38Ku8H6G4kFagANuZ/A+dIjf+ieBgYPDtwyBhgyqXXiKAMqJdzppfSt+YABgablh7q1fZXZieHBCSZ1Os6fzWye1h1O5NaQC1EDQQcoch8xh3fb5VK3lwX5mAhtA+U1IEMzAhPj5N8wKkgTYODc8yp6zRWg7c9GMDiFutOVTAf42Cm6jXzmud4r8NxlAw8fKMvKlSObZiYHV679ZZ9JubvlsHqEpAaCkcup020qQef4H4XYYJVjY2IXflSkJkDfmh/rW84T8PeBwyxwyrmY51FcM5t822rpkpDAg6XJu53FNza3AKjmIBf4PSDnOF9EOEw+ZOClykwee5YQWL9RWywex8FCxlw0J5tUh2SLDMN9jV1IDZf+IvY3IAV8hWJOurKkumSQ24oNZxXY+DiAFeEiEwTEqVaHS/m1aTt/0F4bEBKE+rLnmDtAG3U11+WbQSA5H5Q7gp0pYS8iSXJJALZlAeyymYa0HnCfwxUD/5XZQBaXB6N8K3fZnoLw+Ch1glRDl3BEsGcH412JAzXB5yekC3MN/nUYeERlcflDjxJLZVR50gBGAEnlAYGAAgwEwNCP460xAZngRotJ7pO5FC79HzXvzEAd4R50WJALA+0YBfQBspZ4qip2h2cjFw0haH5YAAJeAGYjeud7Q9AOGUQAcvM3MSSwS+ovfWurVggG9sosHFy0h9taNSiNZObUyCWBh6Dk+D9BeHw1ZmKiEg5eWXvKTFdYSEOGI5lNcMwAaQ2v3NLxFXBIuAAWdk3uBSQpRaGzAEGXOYuRDh/wCaCwlQcC8gMEv3R+n6tSCrMweCG6uouSc2nnWC0uBlUYYlyfeNqPKJ0CWBkuWTsr6TQLxUHbflEO8AvIoygCGDAwlOoSIBI/YUxOG36QcoCmM7909KhRZMavFy5ItqKIxSfZLm/KNIAYm9AQSsG7QG7skfHloziQxjwvJu16nNEi9kjxN6CEDUSQxewF6MB1RJEObBh0oSqADdgcvvYmpWqZ00FrUGBUiyjyySGE9WoEmGmWGYlmdWj7/YoSqWJdssSAGBMv8AcXoMNyoQDYcsAXLhvHaiiWXJYuSTzFwLAeG00YlTguxdybN4NSUAkgQs7QwBMmCNBRK3PM5UoAEAeH8UB4ItqeWVedrGsZx+Y5SYsHPVifKpw3DJJs0WZkuYPU770IkMuO7yhtT1j40DF4zkSCxJAbYfqv5VKQGmCSkMHbdmVHnS2cM4cjut+Y7KfbenKMgyBmJ1Fh5j7FBDtzA/mId0+EiD41KUyHBIDXZQgOet/pS093/QONTMtlP0qcUcxYhySRIGgDSB0oJKuUDUgkDMwdTBmV9zRQ7sSAS9oYMO6etKeMstDiSAwJ0f9qzPqWkB3CZzHyNqAzi5bmwAuoPqWBelnFdOhsAeTM5Lnbaq+NiKJZIc7CTL0eEotzZhchlDSNLUFlXESVtAzSHaIDsT9ilAknSMoL5TaSQ4FScNISVQSwEjLOpj3vRjvXzFlESFJZgNf78KIQPOxKVElLFRgajXoLUxQD5pbWAWYQwBBZ6mAfNIIZSGInSD8fKpKSQT3izaKDKPvorAmSHDslLk31gq/ehJuW/MXkgQB1FG4dnjMTqGb/kG0oA5uAbBTCJLk8tEEnvb2fpGjeO1EldmJMJkswcvALGgzloOZUtZphpY/PyrCQSfamwgDKLMYufGKDMK8WYOTq5JgK8KhIgQwcSYJj3a1DSJBIuC7JIT1cST8KKyYkg3NoB8ooIEDVIIF7lgfJ6JKiBqkeEmBQpGjud9By+6iIMt5q91tDQVlYjQw6JEvy3UUmnIM7kkwmAGAcTfwqvhB8EnVj/2TTSWzAWYx/tRTMMBwNmZPi5knVutQuxzQCDAm51vWYxyqTlh1gFocZLViRyH/X/saAlNzS3eDDe3UUTZT+UZh8E+Y+VV/YJ15p91WMM8yOpL/wD1oMwgwgMOUbfuNaxCpiCytYV7jeoxjyg6umdaFdljTm+YoJKoY7pdwMyen3vSyXeILWJaVaMTpVjGLFLRzpt4GlJDhzJ5fmaDMVYf2ozXZwwAh5Inxpb9WAiyhmASN9aZwyiXBkc159qs44MFNHe/60EYaByiGYMxTtrQ4gZJeGRKebU31FqPgZIeXSH91Kw4w3EFkWjU0DACDoTnghjA8G+PSgywXYOnui4KjqSAfjVrBDkgyHMGdDVfCUXE+wigNyAWcXgOczC4MtNEkuoJi+gDnKNSCDfwpTf4ideadbjWpf8Ax4nTN9KIz1gY94DLIB1JsQdINSSAZ0eGZwA106UvDPMRoyI8jRcQkDDcCcqp1vQE1gTBbKHCupcQajMC7x+kEguTdjFhR4CAUrcA830pXZBn/VPyqhmW76vy92CQA5tagxEmx80ptJ3tr8aXgFjGw/8A1TUwEtEC0b0BrLmQ94Tra5HjrUq672HleoZkOL5b/wC9Z7Cjrv8A7C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2088"/>
            <a:ext cx="36718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upload.wikimedia.org/wikipedia/commons/thumb/6/6c/Biston.betularia.7200.jpg/260px-Biston.betularia.7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37433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Η φυσική επιλογή εν δράσει</a:t>
            </a:r>
          </a:p>
        </p:txBody>
      </p:sp>
      <p:pic>
        <p:nvPicPr>
          <p:cNvPr id="30723" name="Picture 2" descr="http://users.rcn.com/jkimball.ma.ultranet/BiologyPages/K/Kettlew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23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Η φυσική επιλογή εν δράσει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ΠΡΟΣΟΧΗ!!!</a:t>
            </a:r>
          </a:p>
          <a:p>
            <a:pPr eaLnBrk="1" hangingPunct="1">
              <a:defRPr/>
            </a:pPr>
            <a:r>
              <a:rPr lang="el-GR" altLang="el-GR" smtClean="0"/>
              <a:t>Οι πεταλούδες ΔΕΝ ΕΜΦΑΝΙΣΑΝ ένα νέο χαρ/κό που τους έδωσε πλεονέκτημα (Λαμάρκ)</a:t>
            </a:r>
          </a:p>
          <a:p>
            <a:pPr eaLnBrk="1" hangingPunct="1">
              <a:defRPr/>
            </a:pPr>
            <a:r>
              <a:rPr lang="el-GR" altLang="el-GR" smtClean="0"/>
              <a:t>Η Φυσική Επιλογή ευνόησε από τα ΥΠΑΡΧΟΝΤΑ κληρονομήσιμα χαρ/κά εκείνο που προσέδιδε περισσότερες πιθανότητες επιβίωσης στο φορέα του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Εισαγωγή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z="2800" smtClean="0"/>
              <a:t>ΚΥΤΤΑΡΙΚΗ ΘΕΩΡΙΑ</a:t>
            </a:r>
          </a:p>
          <a:p>
            <a:pPr lvl="1" eaLnBrk="1" hangingPunct="1">
              <a:defRPr/>
            </a:pPr>
            <a:r>
              <a:rPr lang="el-GR" altLang="el-GR" sz="2400" smtClean="0"/>
              <a:t>«Όλα τα έμβια όντα αποτελούνται από κύτταρα και κυτταρικά προϊόντα»</a:t>
            </a:r>
          </a:p>
          <a:p>
            <a:pPr eaLnBrk="1" hangingPunct="1">
              <a:defRPr/>
            </a:pPr>
            <a:r>
              <a:rPr lang="el-GR" altLang="el-GR" sz="2800" smtClean="0"/>
              <a:t>ΘΕΩΡΙΑ ΤΗΣ ΕΞΕΛΙΞΗΣ</a:t>
            </a:r>
          </a:p>
          <a:p>
            <a:pPr lvl="1" eaLnBrk="1" hangingPunct="1">
              <a:defRPr/>
            </a:pPr>
            <a:r>
              <a:rPr lang="el-GR" altLang="el-GR" sz="2400" smtClean="0"/>
              <a:t>«Όλα τα έμβια όντα είναι προϊόν εξέλιξης που υπέστησαν προγενέστεροι οργανισμοί»</a:t>
            </a:r>
          </a:p>
          <a:p>
            <a:pPr eaLnBrk="1" hangingPunct="1">
              <a:defRPr/>
            </a:pPr>
            <a:endParaRPr lang="el-GR" altLang="el-GR" sz="2800" smtClean="0"/>
          </a:p>
          <a:p>
            <a:pPr eaLnBrk="1" hangingPunct="1">
              <a:defRPr/>
            </a:pPr>
            <a:r>
              <a:rPr lang="el-GR" altLang="el-GR" sz="2800" smtClean="0"/>
              <a:t>Χωρίς την εξέλιξη η βιολογία θα ήταν στείρα περιγραφή </a:t>
            </a:r>
            <a:r>
              <a:rPr lang="el-GR" altLang="el-GR" sz="2800" smtClean="0">
                <a:sym typeface="Wingdings" pitchFamily="2" charset="2"/>
              </a:rPr>
              <a:t> θα έλειπε η σύνδεση</a:t>
            </a:r>
            <a:endParaRPr lang="el-GR" altLang="el-GR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Σύγκριση Θεωριών Λαμάρκ - Δαρβίνου</a:t>
            </a:r>
          </a:p>
        </p:txBody>
      </p:sp>
      <p:graphicFrame>
        <p:nvGraphicFramePr>
          <p:cNvPr id="23596" name="Group 44"/>
          <p:cNvGraphicFramePr>
            <a:graphicFrameLocks noGrp="1"/>
          </p:cNvGraphicFramePr>
          <p:nvPr>
            <p:ph idx="1"/>
          </p:nvPr>
        </p:nvGraphicFramePr>
        <p:xfrm>
          <a:off x="755650" y="1341438"/>
          <a:ext cx="8007350" cy="5510212"/>
        </p:xfrm>
        <a:graphic>
          <a:graphicData uri="http://schemas.openxmlformats.org/drawingml/2006/table">
            <a:tbl>
              <a:tblPr/>
              <a:tblGrid>
                <a:gridCol w="4003675"/>
                <a:gridCol w="4003675"/>
              </a:tblGrid>
              <a:tr h="371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Θεωρία Λαμάρκ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Θεωρία Δαρβίνου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Οι καμηλοπαρδάλεις δημιουργήθηκαν από οργανισμούς κατώτερων βαθμίδων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(ΦΥΣΙΚΗ ΚΛΙΜΑΚΑ)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Πρόγονοι καμηλοπάρδαλης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Με κοντό λαιμό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Με μακρύ λαιμό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(ΦΥΛΟΓΕΝΕΤΙΚΟ ΔΕΝΔΡΟ)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Χαμηλότερα κλαδιά απογυμνώθηκαν από φύλλα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 ανάγκη για ψηλότερα κλαδιά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Πληθυσμός μεγάλωνε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 ανάγκη για έλεγχό του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Αρχή χρήσης – αχρησίας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Τέντωναν το λαιμό, για να φτάσουν τα ψηλά κλαδιά. Μια εσωτερική δύναμη μάκρυνε το λαιμό τους (δεν πέθαιναν)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Φυσική επιλογή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Ευνόησε τα άτομα που ΕΙΧΑΝ ψηλότερο λαιμό (καλύτερη + περισσότερη τροφή)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(τα υπόλοιπα πέθαιναν)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Αρχή μεταβίβασης επίκτητων χαρ/κών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Μακρύς λαιμός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 κληρονομήθηκε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(χαρ/κό του είδους)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Μακρύς λαιμός </a:t>
                      </a: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 Κληρονομήθηκε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sym typeface="Wingdings" pitchFamily="2" charset="2"/>
                        </a:rPr>
                        <a:t>(χαρ/κό του είδους)</a:t>
                      </a:r>
                      <a:endParaRPr kumimoji="0" lang="el-GR" alt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expertsmind.com/CMSImages/696_girra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1300"/>
            <a:ext cx="41195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gregstevens.name/wp-content/uploads/2012/12/natural-selection-at-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3450"/>
            <a:ext cx="339566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31963" y="341313"/>
            <a:ext cx="6872287" cy="14319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/>
              <a:t>Σύγκριση Θεωριών Λαμάρκ - Δαρβίνου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Π.χ. Χελώνες στα </a:t>
            </a:r>
            <a:r>
              <a:rPr lang="en-US" altLang="el-GR" smtClean="0"/>
              <a:t>Gal</a:t>
            </a:r>
            <a:r>
              <a:rPr lang="es-ES" altLang="el-GR" smtClean="0"/>
              <a:t>ápagos</a:t>
            </a:r>
            <a:endParaRPr lang="el-GR" altLang="el-GR" smtClean="0"/>
          </a:p>
        </p:txBody>
      </p:sp>
      <p:sp>
        <p:nvSpPr>
          <p:cNvPr id="26630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1</a:t>
            </a:r>
            <a:r>
              <a:rPr lang="el-GR" altLang="el-GR" baseline="30000" smtClean="0"/>
              <a:t>ο</a:t>
            </a:r>
            <a:r>
              <a:rPr lang="el-GR" altLang="el-GR" smtClean="0"/>
              <a:t> τύπος</a:t>
            </a:r>
          </a:p>
        </p:txBody>
      </p:sp>
      <p:sp>
        <p:nvSpPr>
          <p:cNvPr id="26631" name="Rectangle 7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2</a:t>
            </a:r>
            <a:r>
              <a:rPr lang="el-GR" altLang="el-GR" baseline="30000" smtClean="0"/>
              <a:t>ο</a:t>
            </a:r>
            <a:r>
              <a:rPr lang="el-GR" altLang="el-GR" smtClean="0"/>
              <a:t> τύπος</a:t>
            </a:r>
          </a:p>
        </p:txBody>
      </p:sp>
      <p:pic>
        <p:nvPicPr>
          <p:cNvPr id="26629" name="Picture 5" descr="ANd9GcTOTpwlq1nc8FOr8I86scoOdAj8snNBKU_XBW5XmisbGfGK-uA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33131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ANd9GcTjXlL0fQSMmHBI17J6p2dHnNzTMPfIAWVxBQ0Bb9a9K7VgOMq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35488"/>
            <a:ext cx="33115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34824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34825" name="AutoShape 1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34826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26643" name="Picture 19" descr="ANd9GcRxMMO-5CwY_HbYvGsLAGLkFYQi4OkVF9jij8-PVhqzoOJhVTUM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32400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AutoShape 2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26647" name="Picture 23" descr="627b9unxbbl4n8h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27368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995738" y="35004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l-GR" altLang="el-GR" sz="2400"/>
              <a:t>Πώς;</a:t>
            </a:r>
            <a:endParaRPr lang="el-GR" altLang="el-GR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Π.χ. </a:t>
            </a:r>
            <a:r>
              <a:rPr lang="en-US" dirty="0" smtClean="0"/>
              <a:t>Ginger</a:t>
            </a:r>
            <a:r>
              <a:rPr lang="el-GR" dirty="0" smtClean="0"/>
              <a:t> </a:t>
            </a:r>
            <a:r>
              <a:rPr lang="en-US" dirty="0" smtClean="0"/>
              <a:t>gene</a:t>
            </a:r>
            <a:endParaRPr lang="el-GR" dirty="0"/>
          </a:p>
        </p:txBody>
      </p:sp>
      <p:pic>
        <p:nvPicPr>
          <p:cNvPr id="51202" name="Picture 2" descr="https://fbcdn-sphotos-g-a.akamaihd.net/hphotos-ak-ash3/1186301_668517336502614_83512898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92225"/>
            <a:ext cx="82804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aris\Desktop\Darw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0580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aris\Desktop\evol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bcdn-sphotos-b-a.akamaihd.net/hphotos-ak-ash3/563909_10151523746586244_154505081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6147" name="Picture 2" descr="https://fbcdn-sphotos-h-a.akamaihd.net/hphotos-ak-ash3/1234279_10151607444406244_2003642149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1357313"/>
            <a:ext cx="91805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Ταξινόμηση &amp; εξέλιξη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smtClean="0"/>
              <a:t>Σύγκριση </a:t>
            </a:r>
            <a:r>
              <a:rPr lang="el-GR" altLang="el-GR" sz="2800" smtClean="0">
                <a:sym typeface="Wingdings" pitchFamily="2" charset="2"/>
              </a:rPr>
              <a:t> Ομοιότητες  Ταξινόμηση (αντανακλά εξελικτική πορεία)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800" u="sng" smtClean="0">
                <a:sym typeface="Wingdings" pitchFamily="2" charset="2"/>
              </a:rPr>
              <a:t>1</a:t>
            </a:r>
            <a:r>
              <a:rPr lang="el-GR" altLang="el-GR" sz="2800" u="sng" baseline="30000" smtClean="0">
                <a:sym typeface="Wingdings" pitchFamily="2" charset="2"/>
              </a:rPr>
              <a:t>η</a:t>
            </a:r>
            <a:r>
              <a:rPr lang="el-GR" altLang="el-GR" sz="2800" u="sng" smtClean="0">
                <a:sym typeface="Wingdings" pitchFamily="2" charset="2"/>
              </a:rPr>
              <a:t> απόπειρα κατάταξης οργανισμών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ΠΛΗΘΥΣΜΟΣ: Σύνολο ατόμων που μπορούν να </a:t>
            </a:r>
            <a:r>
              <a:rPr lang="el-GR" altLang="el-GR" sz="2400" b="1" smtClean="0"/>
              <a:t>αναπαράγονται</a:t>
            </a:r>
            <a:r>
              <a:rPr lang="el-GR" altLang="el-GR" sz="2400" smtClean="0"/>
              <a:t> επειδή βρίσκονται στην ίδια </a:t>
            </a:r>
            <a:r>
              <a:rPr lang="el-GR" altLang="el-GR" sz="2400" b="1" smtClean="0"/>
              <a:t>περιοχή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Π.χ. Οι γάτες μιας γειτονιάς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l-GR" altLang="el-GR" sz="2000" smtClean="0"/>
              <a:t>ΔΕΝ αναπαράγονται με σκύλους/σπουργίτια…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l-GR" altLang="el-GR" sz="2000" smtClean="0"/>
              <a:t>ΌΜΩΣ αναπαράγονται με γάτες άλλης γειτονιάς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altLang="el-GR" sz="2400" smtClean="0"/>
              <a:t>Συνεπώς: κατατάσσουμε όλους τους πληθυσμούς που όταν έρχονται σε επαφή μπορούν να ΑΝΑΠΑΡΑΧΘΟΥΝ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Ταξινόμηση &amp; εξέλιξη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l-GR" u="sng" smtClean="0"/>
              <a:t>2</a:t>
            </a:r>
            <a:r>
              <a:rPr lang="el-GR" altLang="el-GR" u="sng" baseline="30000" smtClean="0"/>
              <a:t>η</a:t>
            </a:r>
            <a:r>
              <a:rPr lang="el-GR" altLang="el-GR" u="sng" smtClean="0"/>
              <a:t> απόπειρα κατάταξης οργανισμών</a:t>
            </a:r>
          </a:p>
          <a:p>
            <a:pPr lvl="1" eaLnBrk="1" hangingPunct="1">
              <a:defRPr/>
            </a:pPr>
            <a:r>
              <a:rPr lang="el-GR" altLang="el-GR" smtClean="0"/>
              <a:t>ΕΙΔΟΣ: Σύνολο πληθυσμών/οργανισμών που μπορούν να αναπαραχθούν και να αποκτήσουν </a:t>
            </a:r>
            <a:r>
              <a:rPr lang="el-GR" altLang="el-GR" i="1" smtClean="0"/>
              <a:t>γόνιμους</a:t>
            </a:r>
            <a:r>
              <a:rPr lang="el-GR" altLang="el-GR" smtClean="0"/>
              <a:t> απογόνους</a:t>
            </a:r>
          </a:p>
          <a:p>
            <a:pPr lvl="1" eaLnBrk="1" hangingPunct="1">
              <a:defRPr/>
            </a:pPr>
            <a:r>
              <a:rPr lang="el-GR" altLang="el-GR" smtClean="0"/>
              <a:t>Φυσικό όριο</a:t>
            </a:r>
          </a:p>
          <a:p>
            <a:pPr lvl="1" eaLnBrk="1" hangingPunct="1">
              <a:defRPr/>
            </a:pPr>
            <a:endParaRPr lang="el-GR" altLang="el-GR" smtClean="0"/>
          </a:p>
          <a:p>
            <a:pPr eaLnBrk="1" hangingPunct="1">
              <a:defRPr/>
            </a:pPr>
            <a:r>
              <a:rPr lang="el-GR" altLang="el-GR" smtClean="0"/>
              <a:t>Άρα, είδος </a:t>
            </a:r>
            <a:r>
              <a:rPr lang="el-GR" altLang="el-GR" smtClean="0">
                <a:sym typeface="Wingdings" pitchFamily="2" charset="2"/>
              </a:rPr>
              <a:t> ΘΕΜΕΛΙΩΔΗΣ ΜΟΝΑΔΑ ΤΑΞΙΝΟΜΗΣΗΣ</a:t>
            </a:r>
            <a:endParaRPr lang="el-GR" altLang="el-GR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Ταξινόμηση &amp; εξέλιξη</a:t>
            </a:r>
          </a:p>
        </p:txBody>
      </p:sp>
      <p:pic>
        <p:nvPicPr>
          <p:cNvPr id="9219" name="Picture 2" descr="Αρχείο:Donkey in Messi, Vian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95438"/>
            <a:ext cx="32639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7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9221" name="AutoShape 9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9222" name="AutoShape 11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9223" name="Picture 16" descr="http://www.defondos.com/bulkupload/caballo-imagen/Animales/Caballos/Gran%20Caballo%20Negro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5438"/>
            <a:ext cx="32639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4151313" y="2349500"/>
            <a:ext cx="708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6600"/>
              <a:t>+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95738" y="4635500"/>
            <a:ext cx="971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8000"/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Ταξινόμηση &amp; εξέλιξη</a:t>
            </a:r>
          </a:p>
        </p:txBody>
      </p:sp>
      <p:pic>
        <p:nvPicPr>
          <p:cNvPr id="10243" name="Picture 2" descr="Αρχείο:Donkey in Messi, Viann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95438"/>
            <a:ext cx="32639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7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10245" name="AutoShape 9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sp>
        <p:nvSpPr>
          <p:cNvPr id="10246" name="AutoShape 11" descr="data:image/jpeg;base64,/9j/4AAQSkZJRgABAQAAAQABAAD/2wCEAAkGBxQTEhUUEhQUFRQXFRUVFRQWFxcXHBQUFhUXFxUUFRQYHCggGBwlHBUUIT0hJSkrLi4uFx8zODMsNygtLisBCgoKDg0OGxAQGywkHSQsLCwsLCwsLywsLCwsLCwsLCwsLCwsLCwsLCwsLCwsLCwsLCwsLCwsLCwsLCwsLCwsLP/AABEIAMIBAwMBIgACEQEDEQH/xAAcAAABBAMBAAAAAAAAAAAAAAAAAQMEBQIGBwj/xABCEAABAwIEAwYEBAQDBgcAAAABAAIRAyEEEjFBBVFhBgcTInGBMpGhwRQjQrFScoLwM9HhQ2JjkrLCFRYXg6Kz8f/EABoBAAMBAQEBAAAAAAAAAAAAAAABAgMEBQb/xAAqEQACAgEDBAIBAwUAAAAAAAAAAQIRAxIhMQQTQVEiYTIUQpEjUnGB8P/aAAwDAQACEQMRAD8A7MlCQJVqYCpUiVIASpEqQwQhCAFQhCAEQhCABCEIAEqRCABCEIAEIQgBUiEIAVIhCABIlSIARIskhTEIkSpEwESFZJExGKVCEAZJUgSpDFSpEqQwSoQkAIQhACpEIQAISIQAqEiEAKkQhAAlSIQAJUiVAAhJKMwQAqEziMUym3M9wa3mSAPquedt+8ylQY5mHqU3VHNIbE1MpgiTlIDCNbz6bJpBZ0KrjKbXBjqjGvOjS5oJ9GkyU54rZjMJ5SF51PeD4jHNOEws5Yz5X+ISP1GoXEudvJuoPD+3+NpmA8VGH9NXK7KP5nD6mUfH2OmemoTb6rQQCQC4kNBIBcQCSGjcwCfZebsT25xbHF9CvUY3WJGTTQMDQ0+wEqf2d7fV3YtmLxR8Uso1adJg8ozOFrbdTqpckio45SdI9CFIoXAg/wDD0jVvVcwPqdHv87mgHQAmANgApypENUIkSoTEIhCExCpVilSGZBKsUqQxUqRCABCEIAEIQgAQhCABCEIAEIQgAQhBPNIASOeBqVUYzjUNljWgfpqVntpMPUT5iOoC0ji3emcO8sFKniSbCpRNQMDr+Quc0h1gTLSdNk6A6W7ENFzMfyu/yVbxrtDhsPSNSvVYxu0zJPJo1JXFuP8Ae7Uqty08PQYf1F7G1L8mh0iOpHsua47iD6pl5BMk2Yxtzr8DQk2kNRZ1rtf3q0XENw9I1i3NDqrhkBIiQ2mYfHXmuTY/iDqr3PeZc4yTb5ACzR0AWOFwbnmB84lTanASNX39IEASbyplks1jhfKRBZjIEQPXf5lZ0Kud4DGSToNSfmnKPCi50CwkDMfsFe8OwdKmcoBcdJJiT1iLLGeRRR0YunlN/RD4ph4c1rjmcCMzW3tGhjS6seEYBnlqSZYRlYbgkGRJ5WKd4i4RADWiNGgAKA3CvYGupGRclhOokG07rKM20dU8UYS4tf8AfyekOyXaBmNw4qthrwclVn8FQaj0Oo6HorpeeeynHquCxLawBbScQ2sw3zUiQc0AnzAGbaEEc16EpvDgHNILSAQRoQRII9l2QlaPLyw0v6FQhCsyESJUJgKlSJUgFCEBCQxUIQgAQhCABCFVcY7QUMNao6XxIptu6OZGjR6wk2lyNRcnSLVC5pxvvIqBp8Cmxg/if5yfQCB+60fEdvce8mcS8fyhrf8ApAUPIjddNN8noNC4Fw/t9i2fHiKjvUh30cFO/wDVPHU3D/DqMN2+JTglsxfI4ciksqbHLpppWdvSFcp4f3xzarhfem//ALXD7rY8L3k4R4uKrP5mAj5tcVepGXan6N0VLx7HwwgRGrnOMNDQRIt5nE6QOap6/bbCOFqx9MlT9st/mtL7T9oXYluWiWMa0yP8XM52znSMrRN4BneZsrTit2ye3N7UxO8HjLqNNznVfCe8QGAipVfa2Z8fkNHIE62AK5ZguMNDHNNJ7nnN5m1KhnNHlLS6ABlHOd5tFnjeF6uqPfUOsEmOtzcyodOg7LLfL0baFlLMm9jddNJclW/B1HXyQNY3j01U/BcEJzB9iI0vIPI/L5rEVn54/ULHqOZUiti3tOkGIPX16rKUjbHjjyy0weCFNuUX1k/slxFObab/AGIUfhmNmxNzCu8ThvKDt/ENv87SsZTO2GNOO3BUsoja41j95Pso2IflBeBYCSf8uqlYqkWSekC9j19E5wHgVTiVdmEpHJTjPXqxIY1t80TcyQAOvQpRTkwyTUItlBT4kXtvqTdS+H1HElok8vstx7S9y+Iw4z4N/wCKb+qmQGVB1bfK/fcHoVquGa7DucyvSqU6oF2PaWmNnQbxrcLWcdJyYcncdNmw0qRq0rNhwNh1Akj910fuq7QB9N2EcTno3pSbuok/D6sNvQtXL+E4oPZplqDzhzZh/uN4tB6KZhOIvZiGVqQaKrHB83GYbgxqCJHussc3GfGx15sUMmKr3PQKFH4fjWVqTKtMy17Q4dOYPUGR7KQvQR4bVOhJQhIqEZBKkShIBQlSJUhghCr+PcWZhaFSvU+FjZjdx/S0dSYHugBjtN2joYGkatd3RrBGZ55NB1XK+Id7uIqO/JZTos6jxHH1JgD5LnnaTjFXF131sQ650aNGNny02f31TXZo0XYug3EEeFVc5jy7RmcPY0nlDiy/RKykvLNoxHejj6pdTbXhpsXNYxruuVwHlH16pMNTc5pqVKjjaSZJJJ3JOpWv4LCt8ZrPDyeG1lKoNzVbPiuJGvnJHoGq4xmNIlm265ssndHpdLBKOoi4rEl1ibbD0UJ7OSZqV5cp+BZJA+f3WLkbxWp0SOD8LFQkuMNaMzvTkPmo2NrZnaANFmtGwGivKLmspO5P39NAel1SupS6N9Fkp2zpeGo7GGDpS73W48O4Q4tDjYc/soeA4YzR72Nf1MfXZbViarKNKJEwGy2CMxslOTKhBRRTu4IZgQbTeR9VFPCnh1srI3vy35q6qYsBgcDNgfpB+v7KPTx4e0mLSB6mDop1MrSjUOKl41M8z16dFS18YRaL/v1WzniLQ4tqNlsnpCyqcJoVv8J/sdRPNaqZjPG3wzVaeHqOPiNpyAN723lXtHCCtS82Vuw6kaTy0VlgMJ4TTLg4SQCLxzB9wsHYQVBLHRfzBVrshYtJq1bDNZ5gdDfotm7O4wVG5Tf9vfkDCpcdhH0apBvOoOjh0U7gbWiq1zDDSYc3Qt/zUz4srF+VEPtAPDe5lyAdJmDyXb+7LswMFhGlzYr1g19YnUallP8ApDj7krnPYjsycVxNzqgzUcO7O87OeD+XT63E+jeq7ourp4bameb1mTfQhVTdp+y+GxzAzEMkj4KjfK+n/I/l0Mg8lcpCuijhOCdrO7zE8OY6vQca1Fpzl4hrmMHxeLT0Ij9bfcALX6jXOPiMcWTTc0kESxxcHB2mhEj32kx6P4xw1mJoVKFSclRhY7KYMHcFaHw7uopsf+diHVKQ+FjWeG7+uoHGdtAOdlDh6NoZfZP7p6eJGFd+IAy5yKZH6wJBeBsDAHWFu6awmGbSY2nTAaxjQ1rRsBpqnVpFUjGctTsRCEJkglTDcU2JkRz1HudvdPtM3CGgMkqRBKQA50XXDu+ftP4lZuGa4xS8zxsHkWnmQD9V2LjfEWUKFSs8jKxhefQCY915Tr43xar61S7nvLoNyXOM2HuhukVFWyHxF8w6TJ29N1Ycb4QG0qVVgMVabntp7sb4r2sP9Tabne6qajX1aoa0FznODGNG5JgNA9Sux4Ls0auOw2GLZFDC0hWPINHladpdlI9HFEI3Y5yqjnzD4GIrMeTLX2JJkg3aSd7EGeqaxWIJkzqty78ezBw9ani6Tfy3tbTfAs17GgMn1aI/oXPcPic1lzZY0/o7cGW4qLHcI7M5X+AqZTI1hw+Yj7rW2PyOnQFbDwziTAJfBgtn0m655o68EktnyJTxQdTcwnzAgM9RJd9D9Vd4TDtpsFd+seVp3Ko+1dNuGxmdgHhVgKtJ14BgAj5wfRwUJvHnVhDzMaDYegCzeNvdcHRDqIxbjLkn1MSXPLzuZ+amUcUS0ibaqpZUGykUXpM0g0WdHGuy5STEH9rI4ZxB1Mgg2BlQ6ToPqsgIKizVIsOLsbV87LOJOYczzVBTrupvBj/XoptSdioOJq8/qqizLLGtzYnYiIq0xla7/EadM3MHZQMXUaxwqU3WOo1hTey+JbVpvouFhv8A6Ko4vgvDeQzTZOHNMnJ+KaLyljmVA0POmjtgq/iWDfSdmYP6hoRzCrKFdwj6iLfVbfw3E0n4d4EkhswTMHpyWnBmnZ0furqtfgGvAAc6o/xD/E9sNk/0hq3Baf3U4bJw5h0z1KrxPIvLQf8A4z7rcF3wVRR4eZ3Nv7BCEKzMRIlKRAAkSpExAkQhMDgv/m99KofDe6m68sqBuvI6AnqMvzVxhO8NzCM3kcdolr/94Au+5UPvV7DuYXYigMzNXNvmZ69Ovz5rkoxb2gtDjl3Y64kbwbT1F0a2uTRxT3R6K4f3n0RlbiWupk6PaC5jhz5j0E+q2nDdpMJUGZuIpHpnaCP6SZHuvJn493Qjkbj63+qwfWzGwjpJj2ClzROhnb+9ztfSqU/wdFwMkOrvboGNu2nm3JMW6dVx0nNLohrRIA/ZP0qP5cQJO3LqVK4FwOtjsQMNhmzYZ3fpYyRme8/SN1Dds0S0o2jud7LYitUfiqbKbWtJYyvVBcKbv1up0v1vggAkgCTqu68D4HTwrC1hc573Z6tZ5zPq1N3Pd9hAGwCz7O8Gp4PDU8PSHkptj+Zxu5x6kklWKvxRk93ZW9o+C08ZhquHqjy1GloO7XateOrTB9l5K4vw2rha76NUZalNxa4dRuOYIgg8iF7IXM++bsL+LpfisO2cRSbD2gXrUhf3c25HMSOSiSLg6OACoXWdcJ3CUXaTY2B5HqmcO+LfIq1w7CWEt1DgSOft/eq55OtjtxrU7JXaU1vweHbUgtaTkI18wnK4+wK1VjyDIW29ucZNPDUwT8LqhBERmhrR7ZXLUQCbC52HMqsK+Aupf9TbxRcYPFBxGx3Cs6ZIXTXdyFGphaJZVqUMV4TDVn8xhqFoL/LILbyLGOi1LifYHiWDnNROIpjSpQ/Mt1p/GPkoyYXyi8HUx4kVDKiebUlQWYhrjGhBgg2IO4IOhT9KmT8N1yOB6kcq8bk8MUTFUA4ELI1iBHyUWpiQ0yRMXPopjF2XPJBrcruzmPyVHNLoBmDPLaVt1DEBwJLRAAjfU3PRc0DryLK5o8RqCkBmgbHfey7p497PJw9RUdLNxfhsO6i8uflEi+sEm0eyj8KwhBdSouzurOZSpdS8ySOgjXkqDhznFpzxkOx1sblXXZnj3/huJbXZSbVbDmlr/wBLXESaT/0OtExcKNFs0eXa6PSHDsE2jSp0mWbTY1jfRoj52UlUfZbtXhsfTz4d8uAGek6z6f8AM3l/vCQeau13I8l35FQkQgQJEITAEiEFAhEIlCYDGNwbarS124I+a8495fYapg6rnsaXUXGQQNPUBelgmsVhm1Glr2hzTsUnvsyk6PGCdpGLr0ZxTucwFZ5eDVpSZIpubE+jmlT+Bd1XDcMQ7wjWeLh1Z2cA88lm/RRpL1o5D2L7B4vHZS0GlQJl1d42/wCG03efpzPPvfZTsxh+H0fCw7dbvqOu+q7+J7vtoFcgRYbbckJpUQ22KhIlTECUFIhAHnrvk7IMwmKbWpNy0MQXEAaU64u9o5NdIcB/NyVN2Y4V41pDTzO3r0XX+/TCtfwl7iL0qtF7TyJf4Z+lQrh3Z3iTmPZlIkm88xYWXLmha2O7pMiUtxO8N5ONcxxBNNlNhIFrNBt/zK57mezv4niLHOE08OPGfOmYWpN/5oP9BWPFMLSr4ysaolxLLAmZ8NkmRawHXVdp7r+yzcDhZ/2lYio+dWt/2bD6Ayeriqw8JfQupVScvbZuMpZSIXQcRR8e7H4LGGcThqb3RHiXY/p+Ywh31Wq4juawRM06uKpD+FtRrh7F7CR810ZCTimUpNcM5lV7mqB+HF4ofzCk7/sCrK/ce5wyjiLo5HDj7VQuwIU6I+iu7P2eZ+3ndXiOHUxWa8YiiP8AEe1mQ0iTAzMzHyn+L5wtRwDXvEMYHZZ3APORPRexnsDgWuAIIIIIkEGxBG4Xn/vQ7u34GocZgWk4acz2C/4c7218M8/0/JKUW1sVjmk9zQ21nWaaTiJgeWXZuhG6V9XYOadix/lIO7SI1lY4zizXEPZLDZ0bhw5OHI3B1vC9F9j8VheLYKnWr0KFWoB4dbPTY8io0Q65E3sfdRCNmuSdcbnmqljq1CqKlJzqVRplrmEgj0PLpoV2bu773XVnsw+Pb5nENbiWCAXGw8VgsJMeZtr6DVbPx7um4diGnJS/D1CLPokgA7TSJykewPULhXHOD1uHYl2GxA0Ete3R9N0htRvQ3tzBWnBhaker0ip+xuLfVwOGqVDL3Umkk/q2Dj6gA+6uFZm9gSIQmAiRKkTECEkJUACULFZIAUJUgSpDBCEJACEIQAqEiEAah3uYfPwnEN0vR+YrU4XmCiXtIc2xBHsZXpzvfqObwuqWgkB9AvjZgqtJP0C87cOdTbVLXOzNcCBY/E4gg/MKJGuMveCNFTiFBt3Or1KbXzIDWy1hIjUwCIXp5eTzjHU65yDI6k8VKT7ghwIPyLgSvQnYPt1R4jTi1PEtH5lEn5vp/wATPqN0QpDzNtm2IQhWYioSIQAEpA8EwCJiYnbn6LUe2PGSKjcMw7Bz7xOY+VnpYk+y5fxjtW7DcSFajUa7wh4ZbmLW1IbLmutMSY01Cz7ny0mva+Go9ApDy+i8/VO97H1sQDTNCixrCCzLna46l5LiDP0HVV2N7w+K4p/g0K1UuuMuHptD3cyCxuYBVaI0ssO+7spg8I9tXDvbTq1HefCCLAgk1WgXYJAEG17bpnuA4lVZj3UGyaVWk51QbNLLtf0ucv8AUE3gu6HieKJqViyiXGSa9Rz3u6kNDjPqQuud3HYVnC6ThmFWvUM1KsQMo+GmwG4aNepPpB5HwqNwXF+/WkPxeEdAnwntPoX+X6/uu0Becu87tE3HcQJol3hUGtp+YES5j3F7spvEmPZN8Cj+SO8dlhGCwwGn4ej/APWFaKn7HVJwOGP/AAWD5CPsrhMT5EQhImIEiEJiESpEqBCBLKiuxbQWgkDNMeo2T4eEx2OSllYByR1QBIByUqjHFNESdVkcS2YkTySCx9CwDwsKtYBFAPEpAVVVOMME3FlGZxxp0n5c06Xli1IvqlMOBa4BzSCHNIBBBsQQdQvM/e12M/8AD8VnpAjDVpdSj/ZuHxUp6TI6HoV3p3HGgwZUHtVw2nxLCPw7y0PcM9Ek3ZVaCGOjlqPQlQ0nw0VGas532B7PYbivD3UavlxNIl1OtvkfHxCfO3MwyNptC5/xfh+K4Xisr81OrTdmp1Gk3A0fTf8AqB+8HcK57GYyvw/FMcQRlc9rmcw21Wm6fSQebRyXce13CsPxLAuHldLDUoVBEsfllrgdp0I5SFK+StGknT3KHu47zqWNy0MQW08VoNmV+rP4Xf7vy5Doq8n8O4bUpwTSeyoR5CZEODhLxI2+3RejOxPaRuMwdOq4xUADKo5VG2cR0JuPVOMlImSo2RCaOIbzTdTFtBiRN1RNohcQ7NYWvV8WrSDqkBubM9sgaAhrgCq9nd9wwOLvwVElxk5g59/RxMeyt3cSbOo6pHcUaBMopX9hr+zWsT3V8MdUFQUHUyNW0qj2Nd6tBt7Qto4VwmhhmZMPSp0m8mNAnq46uPUpvDcUa7f2U9tQFFBqsyQFhnWQegDUO1fa2vQD3YWiyu2jPjBxLSY1yEaRvIK4z2d7JV+J4x1Rr/DL3uq16jWgNph7p8oESTcAbmTsV2mu1v457Gtu8DPycHNIk/P6Kx7McDpYGh4bIkuLnu/icdPYCw9FlFuUmnwjeSjCKa5aLHheAbQo06LJy02hom5Mbk8zqpSbNUWjcpRUB3C2MDJCw8QLB1cASTbX2TAdSJsYhp0ITf4xv8Q3+iLQiRKFH/Fs5hCWpewNYxGJfkgMeXFxjykQQI80c5N40WOHxVTMBVBAAFhIB9hyWNY1nOzEAkAubEgN1gkQP7Cj1vEaA4QSZJgag2N2x6r5xZ58Wd9L+0vH4ux+OdhBmI2IN02cS5wAl+gJzCLgi3TQqrw9Ws5wGV0C9v0zB97QPdWAwjgQQXNiM0EmRfTRJ58i21P+Q0xf7Rovc4tlxFiInpEyLfusqDJMtkxciIgHUEzrveyfdJIDRtIJzXm943FxpsnW5xPzi8RznRSssvYaF6EZh6oM5pEdSQT0Fjqm6+Hefic7QAzYC83vJsU7Ue62kiLjfNyGlrJymARYm+t9h+4VrPkrZsFjh6Kj8EWNIyh+s1CbZTBlo0EQs/weYANkxJnmTFuSsarmNsXOJMAi55bLOvXY1otoQADz201MSs9cmyuzF7UUVLhL31JJEXMCYk2vz0S4nBPgEAjKYbrqDMg9ZO6uKGODmkNvlnymR/8AizGJc6Yby65TOwTU5WL9PH0ali+ACoC53xEAEnRxJBiBrcfWVO4dhn0/ywfITZukDQwY3hWmNcS2ZEgtBBBudYj5+qMJLt5taRoY5xqJ+ifdn7H+nXBFfgQ8gvyuH6Q4Atbz23SU+EMpk+C1tMTJbTMB3I5LwZH1VqGToY1BgRp06pW4cl06hvtc3UrJP2PsR4ZXig6/8MQS61wTMR1Cep4c5gdrgkXkDXXrspFWm/NBEiBeSNB0/wA90YZjpy5QNj5thuEa5PyJdPArquCqSZkDQnnc5SDJG+nRZ08K6QHDoRN/n/cq5cOYGm2/QEpfEE6j9vZFv2PsRKd+EcJytOg0kk8yOWqyNKtLbEAAAwdYJMhW7qrf4hvv9lga9ts0HKNzH9lNZJeyexEqsQapzGTlkADnYXB9eaeoVqsebmb6SdvUKwbVknXaLiCmKlYlpFhtYaao1y9sfYiVFSq9jjUIgiM0DUA2bPzUivjBIMk03RobNiZzD2KV+FdUY4OLg472HoHctt1m/h9N8Av8obEawB8Rza3B+iWuT8sh4TNmLaB8Lsw5SZEEyPYbrN1eYcAS1uUzcdJ62+6yw+BYXFzHG5JIuBpAgbJXURljxDlIMgCQfS2gtop1vmyljMA8PJgPiASdZ33+aaqNzAWfOkEEegKYqYBwINN5g2ymRAPqFMo52gC7oIb1j26TvCNcuLY1i+iLWBDhZ8CQ4xF7EX6wFhhW5jBtlLi46WOw5mT9CpHEmPMtYAGjcn4rTAvAvvCo3UqzXANIc12kFwkgzFwOZ+SLYPF5L78Izem8HkL/AFDroVSWYjcH3n/JCX+x6Ylvh4ZHiOJdadBePrCdcwhpDdNcs681IbRjVs33+iXwLzzj5D9knqNKIFHytvpAvNp1DZ5pKOOaHhpY7ygkmCRf/RTvwrWt08v35ps0rO5dNbI3FWw4TaWzcJt9R2bLB5k8wBYDkn2aCdTz6rB1pOnXlGiTWxSSrcZFMOmZEg6RccljQbEDIYM9YAm45FSqZiBAvfp8ila102yxOnRBLSfBGo0stw0g723+6k14MzENI2B22ndOUZIvqkO7XCT6WToRCe+DznWI0OklN4fFtEhodbXX5XKn1abA0+XU6BN06TZOUam55RsnwG/sw8VgF9bWTlJszym1iPug4YAC1+f2HJSKdOI1PuhWO37IzxNi3XQxoIvfZYMqw4tAFxmBv6EqwydNdLpl9nCBJPpYKmmguxqu5pEETcT06punSGzQNtJMcgSnjU2632tHJMPJ0adBb1UWFgCYBJkTJtoNdEy6tILsocJt6ayU5TqGdpESI2+6cexrogi0aWvaJCNTC2YeIIMNbYZjYW5z1TlBwJjeLQ2w9Vg+m4EyQQeQj+yomHpODvitvyg/sdEaqJuRJ/ENBgn4Yj3m6yfigDBi9x6c7rH8KyZgmbXJ9AQsxgxe+0Dp/dktQ/kQ6+JY3MQDmImZPKPss8Jkc1rSSHRe8EwIgnVZDhTZEibAGduo+iddgwXaizSGjkDqi2KpLezGlXpgw3axM2nknC9tySOkD5QmcPghBBIkmSOv9wpJw7MlrECLI1D1SGm16W/Ia/JM1cW1roGjtxsDy5eii4mi1kMDR5jYge+WFXYqrlAY4EaZo0AB5qiZSkizqcRa0Wi0jzTKr+McTaYv1E7kWiyh1OJU2OiCXOOXTQG2Yk+xTL8PkdldTzZxIcRvzHJH+SHKTHKHGGR5m3kzc8ykUX8LTN83SwEWshFx+yNUvZ0MHROgWPshC18HSx1ot7JqLe6EJmaMmi/9SbjX1QhTIpDeNHl9gmgbN9PshCxn+RcR7DC3sf3Wdb4h6BCFS4F+4xfv6rONUIVeREYfF7lYT+Z7H7IQs8hTHXHzeyZquMaoQkiSNXeZNzoP2Ki4dxnXn+6EII8mVE+dysaY8w/v9ISIQOI1jzf5qXRFvkhCb4LQlf4fYJh5v7IQpfA/A9TP5Xsfuqx58w9UIS9Gb4I/Dnk55J/xB91Owbj4ZvuP+pCE/LJfJC4g45z0FvmFrLqpLnySddz0QhbR4JZBrO/N/wDZH3Wz4sfkN9WfsEqFE+UN8CUWCNBvt1KEITRDP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800"/>
          </a:p>
        </p:txBody>
      </p:sp>
      <p:pic>
        <p:nvPicPr>
          <p:cNvPr id="10247" name="Picture 16" descr="http://www.defondos.com/bulkupload/caballo-imagen/Animales/Caballos/Gran%20Caballo%20Negro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95438"/>
            <a:ext cx="32639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4151313" y="2349500"/>
            <a:ext cx="7080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6600"/>
              <a:t>+</a:t>
            </a:r>
          </a:p>
        </p:txBody>
      </p:sp>
      <p:pic>
        <p:nvPicPr>
          <p:cNvPr id="29698" name="Picture 2" descr="Ένα αργεντίνικο μουλάρι ονόματι Χουανθίτ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344988"/>
            <a:ext cx="2381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Ταξινόμηση &amp; εξέλιξη</a:t>
            </a:r>
          </a:p>
        </p:txBody>
      </p:sp>
      <p:pic>
        <p:nvPicPr>
          <p:cNvPr id="11267" name="Picture 2" descr="http://www.furrybones.com/images/tiger-lion-tigon-lig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038" y="18446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3.bp.blogspot.com/-AUCRadj_XXQ/TwNE9o2iR8I/AAAAAAAAHYs/XqlSkhcY1Kg/s1600/lig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36838"/>
            <a:ext cx="4005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ρυστάλλινα επίπεδα">
  <a:themeElements>
    <a:clrScheme name="Κρυστάλλινα επίπεδα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Κρυστάλλινα επίπεδα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ρυστάλλινα επίπεδα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υστάλλινα επίπεδα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234</TotalTime>
  <Words>901</Words>
  <Application>Microsoft Office PowerPoint</Application>
  <PresentationFormat>Προβολή στην οθόνη (4:3)</PresentationFormat>
  <Paragraphs>152</Paragraphs>
  <Slides>36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Κρυστάλλινα επίπεδα</vt:lpstr>
      <vt:lpstr>ΕΞΕΛΙΞΗ</vt:lpstr>
      <vt:lpstr>Εισαγωγή</vt:lpstr>
      <vt:lpstr>Εισαγωγή</vt:lpstr>
      <vt:lpstr>Εισαγωγή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Ταξινόμηση &amp; εξέλιξη</vt:lpstr>
      <vt:lpstr>Φυλογενετικά δένδρα</vt:lpstr>
      <vt:lpstr>Διαφάνεια 15</vt:lpstr>
      <vt:lpstr>Φυλογενετικό δένδρο</vt:lpstr>
      <vt:lpstr>Φυλογενετικό δένδρο</vt:lpstr>
      <vt:lpstr>Λαμάρκ</vt:lpstr>
      <vt:lpstr>Λαμάρκ</vt:lpstr>
      <vt:lpstr>Δαρβίνος – Φυσική επιλογή</vt:lpstr>
      <vt:lpstr>Διαφάνεια 21</vt:lpstr>
      <vt:lpstr>Διαφάνεια 22</vt:lpstr>
      <vt:lpstr>Διαφάνεια 23</vt:lpstr>
      <vt:lpstr>Δαρβίνος – Φυσική επιλογή</vt:lpstr>
      <vt:lpstr>Αποσαφηνίσεις</vt:lpstr>
      <vt:lpstr>Η φυσική επιλογή εν δράσει</vt:lpstr>
      <vt:lpstr>Η φυσική επιλογή εν δράσει</vt:lpstr>
      <vt:lpstr>Η φυσική επιλογή εν δράσει</vt:lpstr>
      <vt:lpstr>Η φυσική επιλογή εν δράσει</vt:lpstr>
      <vt:lpstr>Σύγκριση Θεωριών Λαμάρκ - Δαρβίνου</vt:lpstr>
      <vt:lpstr>Σύγκριση Θεωριών Λαμάρκ - Δαρβίνου</vt:lpstr>
      <vt:lpstr>Π.χ. Χελώνες στα Galápagos</vt:lpstr>
      <vt:lpstr>Π.χ. Ginger gene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ΕΞΕΛΙΞΗ</dc:title>
  <dc:creator>Haris</dc:creator>
  <cp:lastModifiedBy>user</cp:lastModifiedBy>
  <cp:revision>35</cp:revision>
  <dcterms:created xsi:type="dcterms:W3CDTF">2011-03-10T11:08:55Z</dcterms:created>
  <dcterms:modified xsi:type="dcterms:W3CDTF">2015-09-23T20:21:19Z</dcterms:modified>
</cp:coreProperties>
</file>