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14348" y="285729"/>
            <a:ext cx="7772400" cy="928693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3.3 Τι είναι η φυλογένεση και από πού αντλούμε σχετικά στοιχεία</a:t>
            </a:r>
            <a:endParaRPr lang="el-GR" sz="3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150019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l-GR" sz="28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Φυλογένεση</a:t>
            </a:r>
            <a:r>
              <a:rPr lang="el-GR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η εξελικτική ιστορία ενός είδους ή μιας ομάδας οργανισμών. </a:t>
            </a:r>
          </a:p>
          <a:p>
            <a:r>
              <a:rPr lang="el-GR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(Περιλαμβάνει μια σειρά από διαδοχικές διχοτομήσεις, όπου από ένα πατρικό είδος δημιουργούνται δύο θυγατρικά.)</a:t>
            </a:r>
            <a:endParaRPr lang="el-GR" sz="2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2 - Υπότιτλος"/>
          <p:cNvSpPr txBox="1">
            <a:spLocks/>
          </p:cNvSpPr>
          <p:nvPr/>
        </p:nvSpPr>
        <p:spPr>
          <a:xfrm>
            <a:off x="285720" y="2857496"/>
            <a:ext cx="8572560" cy="785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Φυλογενετικό δέντρο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απεικονίζει τα στάδια από τα οποία έχουν περάσει οι ενήλικες μορφές των ειδών που παρουσιάζει</a:t>
            </a:r>
          </a:p>
        </p:txBody>
      </p:sp>
      <p:pic>
        <p:nvPicPr>
          <p:cNvPr id="5" name="4 - Εικόνα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3009" y="3857628"/>
            <a:ext cx="635798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28000">
              <a:srgbClr val="002060"/>
            </a:gs>
            <a:gs pos="20000">
              <a:srgbClr val="000082"/>
            </a:gs>
            <a:gs pos="20000">
              <a:srgbClr val="000082"/>
            </a:gs>
            <a:gs pos="20000">
              <a:srgbClr val="000082"/>
            </a:gs>
            <a:gs pos="1500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Υπότιτλος"/>
          <p:cNvSpPr txBox="1">
            <a:spLocks/>
          </p:cNvSpPr>
          <p:nvPr/>
        </p:nvSpPr>
        <p:spPr>
          <a:xfrm>
            <a:off x="214282" y="214290"/>
            <a:ext cx="8572560" cy="221457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Οι πληροφορίες προέρχονται από</a:t>
            </a:r>
            <a:r>
              <a:rPr kumimoji="0" lang="el-GR" sz="20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Τα απολιθώματα, τις συγκριτικές, ανατομικές και εμβρυολογικές μελέτες,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τ</a:t>
            </a:r>
            <a:r>
              <a:rPr kumimoji="0" lang="el-GR" sz="20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η Βιοχημεία και</a:t>
            </a:r>
            <a:r>
              <a:rPr kumimoji="0" lang="el-GR" sz="2000" b="1" i="0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την Μοριακή Βιολογία.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Οι πληροφορίες συνδυάζονται μεταξύ τους από επιστήμονες για την κατασκευή φυλογενετικών δέντρων που δείχνουν τις εξελικτικές σχέσεις ανάμεσα στα είδη που μελετώνται.</a:t>
            </a:r>
            <a:endParaRPr kumimoji="0" lang="el-GR" sz="2000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" name="4 - Εικόνα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428868"/>
            <a:ext cx="6572296" cy="4071966"/>
          </a:xfrm>
          <a:prstGeom prst="rect">
            <a:avLst/>
          </a:prstGeom>
        </p:spPr>
      </p:pic>
      <p:sp>
        <p:nvSpPr>
          <p:cNvPr id="1026" name="AutoShape 2" descr="Αποτέλεσμα εικόνας για απολιθώματα δεινοσαύρω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28" name="AutoShape 4" descr="Αποτέλεσμα εικόνας για απολιθώματα δεινοσαύρω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" name="7 - Εικόνα" descr="αρχείο λήψης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2428868"/>
            <a:ext cx="6572296" cy="4071966"/>
          </a:xfrm>
          <a:prstGeom prst="rect">
            <a:avLst/>
          </a:prstGeom>
        </p:spPr>
      </p:pic>
      <p:pic>
        <p:nvPicPr>
          <p:cNvPr id="11" name="10 - Εικόνα" descr="αρχείο λήψης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852" y="2428868"/>
            <a:ext cx="6572296" cy="4071966"/>
          </a:xfrm>
          <a:prstGeom prst="rect">
            <a:avLst/>
          </a:prstGeom>
        </p:spPr>
      </p:pic>
      <p:pic>
        <p:nvPicPr>
          <p:cNvPr id="10" name="9 - Εικόνα" descr="αρχείο λήψης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5852" y="2428868"/>
            <a:ext cx="6572296" cy="4071966"/>
          </a:xfrm>
          <a:prstGeom prst="rect">
            <a:avLst/>
          </a:prstGeom>
        </p:spPr>
      </p:pic>
      <p:pic>
        <p:nvPicPr>
          <p:cNvPr id="9" name="8 - Εικόνα" descr="αρχείο λήψης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5852" y="2428868"/>
            <a:ext cx="6572296" cy="4071966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685800" y="285729"/>
            <a:ext cx="7772400" cy="5715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sng" strike="noStrike" kern="1200" cap="none" spc="0" normalizeH="0" baseline="0" noProof="0" dirty="0" smtClean="0"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Δεδομένα από Παλαιοντολογία</a:t>
            </a:r>
            <a:endParaRPr kumimoji="0" lang="el-GR" sz="3200" b="1" i="0" u="sng" strike="noStrike" kern="1200" cap="none" spc="0" normalizeH="0" baseline="0" noProof="0" dirty="0"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2 - Υπότιτλος"/>
          <p:cNvSpPr txBox="1">
            <a:spLocks/>
          </p:cNvSpPr>
          <p:nvPr/>
        </p:nvSpPr>
        <p:spPr>
          <a:xfrm>
            <a:off x="285720" y="928670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Παλαιοντολογία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είναι η μελέτη </a:t>
            </a:r>
            <a:r>
              <a:rPr kumimoji="0" lang="el-GR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απολιθωμάτων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(υπολείμματα π.χ.  Δόντια, εξωσκελετός,</a:t>
            </a:r>
            <a:r>
              <a:rPr kumimoji="0" lang="el-GR" sz="26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οστά οργανισμών που έζησαν στο μακρινό παρελθόν</a:t>
            </a: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.)</a:t>
            </a:r>
            <a:endParaRPr kumimoji="0" lang="el-GR" sz="26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2 - Υπότιτλος"/>
          <p:cNvSpPr txBox="1">
            <a:spLocks/>
          </p:cNvSpPr>
          <p:nvPr/>
        </p:nvSpPr>
        <p:spPr>
          <a:xfrm>
            <a:off x="267844" y="1928802"/>
            <a:ext cx="8786874" cy="5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000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Οι οργανικές ουσίες αντικαταστάθηκαν από ανόργανες (δημιουργία λίθων).</a:t>
            </a:r>
            <a:endParaRPr kumimoji="0" lang="el-GR" sz="2000" i="0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2 - Υπότιτλος"/>
          <p:cNvSpPr txBox="1">
            <a:spLocks/>
          </p:cNvSpPr>
          <p:nvPr/>
        </p:nvSpPr>
        <p:spPr>
          <a:xfrm>
            <a:off x="267844" y="2428868"/>
            <a:ext cx="8786874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000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Όταν κάποια ζώα (π.χ. έντομα) παγιδεύτηκαν σε ρητίνη</a:t>
            </a:r>
            <a:r>
              <a:rPr kumimoji="0" lang="el-GR" sz="2000" i="0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μπορεί να μελετηθεί η φυσιολογία, η συμπεριφορά και η οικολογία τους</a:t>
            </a:r>
            <a:endParaRPr kumimoji="0" lang="el-GR" sz="2000" i="0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2 - Υπότιτλος"/>
          <p:cNvSpPr txBox="1">
            <a:spLocks/>
          </p:cNvSpPr>
          <p:nvPr/>
        </p:nvSpPr>
        <p:spPr>
          <a:xfrm>
            <a:off x="482158" y="3214686"/>
            <a:ext cx="8358246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000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Τα απολιθώματα υποστηρίζουν την ιδέα ότι η ζωή έχει εξελιχθεί κατά τη διάρκεια μεγάλων χρονικών περιόδων από απλές  σε πιο περίπλοκες μορφές.</a:t>
            </a:r>
            <a:endParaRPr kumimoji="0" lang="el-GR" sz="2000" i="0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2 - Υπότιτλος"/>
          <p:cNvSpPr txBox="1">
            <a:spLocks/>
          </p:cNvSpPr>
          <p:nvPr/>
        </p:nvSpPr>
        <p:spPr>
          <a:xfrm>
            <a:off x="589315" y="4143380"/>
            <a:ext cx="8143932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000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Τα πετρώματα και τα απολιθώματα χρονολογούνται</a:t>
            </a:r>
            <a:r>
              <a:rPr kumimoji="0" lang="el-GR" sz="2000" i="0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με τη μέθοδο της ραδιοχρονολόγησης. </a:t>
            </a:r>
            <a:endParaRPr kumimoji="0" lang="el-GR" sz="2000" i="0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2 - Υπότιτλος"/>
          <p:cNvSpPr txBox="1">
            <a:spLocks/>
          </p:cNvSpPr>
          <p:nvPr/>
        </p:nvSpPr>
        <p:spPr>
          <a:xfrm>
            <a:off x="267844" y="5143512"/>
            <a:ext cx="8786874" cy="92869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000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Συγκρίνοντας τα χαρακτηριστικά ενός απολιθώματος με άλλα, αλλά και με σύγχρονους οργανισμούς, μπορούμε να εκτιμήσουμε την εξελικτική</a:t>
            </a:r>
            <a:r>
              <a:rPr kumimoji="0" lang="el-GR" sz="2000" i="0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πορεία ενός είδους </a:t>
            </a:r>
            <a:endParaRPr kumimoji="0" lang="el-GR" sz="2000" i="0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5362" name="Picture 2" descr="D:\Σχολείο\Βιολογία Γ' Λυκείου Γενικής\Εικόνες Εξέλιξης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5819" y="2357430"/>
            <a:ext cx="7072362" cy="4286280"/>
          </a:xfrm>
          <a:prstGeom prst="rect">
            <a:avLst/>
          </a:prstGeom>
          <a:noFill/>
        </p:spPr>
      </p:pic>
      <p:pic>
        <p:nvPicPr>
          <p:cNvPr id="15" name="14 - Εικόνα" descr="αρχείο λήψης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80" y="3143248"/>
            <a:ext cx="5715040" cy="3357586"/>
          </a:xfrm>
          <a:prstGeom prst="rect">
            <a:avLst/>
          </a:prstGeom>
        </p:spPr>
      </p:pic>
      <p:pic>
        <p:nvPicPr>
          <p:cNvPr id="13" name="12 - Εικόνα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8926" y="3143248"/>
            <a:ext cx="3286148" cy="3500462"/>
          </a:xfrm>
          <a:prstGeom prst="rect">
            <a:avLst/>
          </a:prstGeom>
        </p:spPr>
      </p:pic>
      <p:pic>
        <p:nvPicPr>
          <p:cNvPr id="14" name="13 - Εικόνα" descr="nasekomye-i-zhivotnye-v-yantare-1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20" y="857232"/>
            <a:ext cx="8572560" cy="5715040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- Υπότιτλος"/>
          <p:cNvSpPr txBox="1">
            <a:spLocks/>
          </p:cNvSpPr>
          <p:nvPr/>
        </p:nvSpPr>
        <p:spPr>
          <a:xfrm>
            <a:off x="0" y="214290"/>
            <a:ext cx="9144000" cy="2786082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Παράδειγμα από μελέτη απολιθωμάτων προγονικών μορφών του είδους μας:</a:t>
            </a:r>
            <a:endParaRPr kumimoji="0" lang="el-GR" sz="2400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Σχήμα οστών λεκάνης, αποτυπώματα πελμάτων, μήκος άνω και κάτω άκρων  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Βάδιση σε 2 ή 4 άκρα.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Αυξημένη κρανιακή κοιλότητα ή ύπαρξη εργαλείων  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 Νοημοσύνη.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Οδοντοστοιχία, ίχνη φωτιάς    Διατροφικές συνήθειες.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Χρονολόγηση απολιθωμάτων, εξέταση κόκκων γύρης και οστών    Κλίμα.</a:t>
            </a:r>
            <a:endParaRPr lang="el-GR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2000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0" name="9 - Εικόνα" descr="2019-11-11_2355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928934"/>
            <a:ext cx="4857784" cy="337161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Υπότιτλος"/>
          <p:cNvSpPr txBox="1">
            <a:spLocks/>
          </p:cNvSpPr>
          <p:nvPr/>
        </p:nvSpPr>
        <p:spPr>
          <a:xfrm>
            <a:off x="214282" y="214290"/>
            <a:ext cx="8572560" cy="18573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Το αρχείο απολιθωμάτων δεν είναι πλήρες διότι</a:t>
            </a:r>
            <a:r>
              <a:rPr kumimoji="0" lang="el-GR" sz="28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Η ανακάλυψή τους είναι τυχαία διαδικασία</a:t>
            </a:r>
            <a:r>
              <a:rPr kumimoji="0" lang="el-GR" sz="2000" b="1" i="0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Δεν απολιθώθηκαν όλοι οι οργανισμοί (δεν είχαν σκληρά μέρη).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l-GR" sz="2000" b="1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Πολλά</a:t>
            </a:r>
            <a:r>
              <a:rPr kumimoji="0" lang="el-GR" sz="2000" b="1" i="0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απολιθώματα μπορεί να καταστράφηκαν από σεισμούς και ηφαιστειακές εκρήξεις.</a:t>
            </a:r>
            <a:endParaRPr kumimoji="0" lang="el-GR" sz="2000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" name="4 - Εικόνα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8766" y="2628900"/>
            <a:ext cx="5786468" cy="3943372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Υπότιτλος"/>
          <p:cNvSpPr txBox="1">
            <a:spLocks/>
          </p:cNvSpPr>
          <p:nvPr/>
        </p:nvSpPr>
        <p:spPr>
          <a:xfrm>
            <a:off x="214282" y="214290"/>
            <a:ext cx="8572560" cy="321471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35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2. Δεδομένα από την Ανατομία.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el-GR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Ομόλογα όργανα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Όργανα τα οποία έχουν την ίδια φυλογενετική προέλευση, όμοια κατασκευή αλλά διαφορετική λειτουργία π.χ. άνω άκρα σπονδυλωτών (φτερό, πτερύγιο, πόδι)</a:t>
            </a:r>
            <a:r>
              <a:rPr kumimoji="0" lang="el-GR" sz="2000" b="1" i="0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lvl="0" algn="ctr">
              <a:spcBef>
                <a:spcPct val="20000"/>
              </a:spcBef>
              <a:buFont typeface="Wingdings" pitchFamily="2" charset="2"/>
              <a:buChar char="Ø"/>
            </a:pPr>
            <a:r>
              <a:rPr lang="el-GR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Ανάλογα </a:t>
            </a:r>
            <a:r>
              <a:rPr lang="el-GR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όργανα</a:t>
            </a:r>
            <a:r>
              <a:rPr lang="el-GR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Όργανα με παρόμοια λειτουργία αλλά διαφορετική φυλογενετική προέλευση και κατασκευή π.χ. φτερά στις πτέρυγες των πουλιών, δέρμα στις νυκτερίδες, υμένας στις πεταλούδες.</a:t>
            </a:r>
            <a:endParaRPr kumimoji="0" lang="el-GR" sz="2000" b="1" i="0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2 - Υπότιτλος"/>
          <p:cNvSpPr txBox="1">
            <a:spLocks/>
          </p:cNvSpPr>
          <p:nvPr/>
        </p:nvSpPr>
        <p:spPr>
          <a:xfrm>
            <a:off x="285720" y="3357562"/>
            <a:ext cx="8572560" cy="7144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35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Ομόλογα άνω άκρα σπονδυλωτών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el-GR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- Εικόνα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4000504"/>
            <a:ext cx="5429288" cy="2643206"/>
          </a:xfrm>
          <a:prstGeom prst="rect">
            <a:avLst/>
          </a:prstGeom>
        </p:spPr>
      </p:pic>
      <p:pic>
        <p:nvPicPr>
          <p:cNvPr id="7" name="6 - Εικόνα" descr="3-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456" y="857232"/>
            <a:ext cx="8251089" cy="5786478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- Υπότιτλος"/>
          <p:cNvSpPr txBox="1">
            <a:spLocks/>
          </p:cNvSpPr>
          <p:nvPr/>
        </p:nvSpPr>
        <p:spPr>
          <a:xfrm>
            <a:off x="285720" y="285728"/>
            <a:ext cx="8572560" cy="7144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35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Ανάλογα όργανα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el-GR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6 - Εικόνα" descr="αρχείο λήψης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400" y="1071546"/>
            <a:ext cx="4929201" cy="2571768"/>
          </a:xfrm>
          <a:prstGeom prst="rect">
            <a:avLst/>
          </a:prstGeom>
        </p:spPr>
      </p:pic>
      <p:sp>
        <p:nvSpPr>
          <p:cNvPr id="8" name="2 - Υπότιτλος"/>
          <p:cNvSpPr txBox="1">
            <a:spLocks/>
          </p:cNvSpPr>
          <p:nvPr/>
        </p:nvSpPr>
        <p:spPr>
          <a:xfrm>
            <a:off x="214282" y="3786190"/>
            <a:ext cx="8572560" cy="27146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35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Υπολειμματικά όργανα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Όργανα χωρίς κάποια εμφανή λειτουργία που αποτελούν ενδείξεις για την κοινή καταγωγή των οργανισμών που τα φέρουν (π.χ. η φάλαινα που δεν διαθέτει κάτω άκρα, έχει στην κοιλιά της υπολείμματα των οστών της λεκάνης και των κάτω άκρων).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Αυτό δείχνει ότι η φάλαινα προήλθε από τετράποδα θηλαστικά.</a:t>
            </a:r>
          </a:p>
        </p:txBody>
      </p:sp>
      <p:pic>
        <p:nvPicPr>
          <p:cNvPr id="9" name="8 - Εικόνα" descr="αρχείο λήψης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39" y="357166"/>
            <a:ext cx="8501122" cy="3429024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685800" y="285729"/>
            <a:ext cx="7772400" cy="5715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sng" strike="noStrike" kern="1200" cap="none" spc="0" normalizeH="0" baseline="0" noProof="0" dirty="0" smtClean="0"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3. Δεδομένα από την Εμβρυολογία</a:t>
            </a:r>
            <a:endParaRPr kumimoji="0" lang="el-GR" sz="3200" b="1" i="0" u="sng" strike="noStrike" kern="1200" cap="none" spc="0" normalizeH="0" baseline="0" noProof="0" dirty="0"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2 - Υπότιτλος"/>
          <p:cNvSpPr txBox="1">
            <a:spLocks/>
          </p:cNvSpPr>
          <p:nvPr/>
        </p:nvSpPr>
        <p:spPr>
          <a:xfrm>
            <a:off x="285720" y="928670"/>
            <a:ext cx="8572560" cy="107157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Τα έμβρυα των σπονδυλωτών  στα αρχικά τους στάδια έχουν εκπληκτικές ομοιότητες π.χ. </a:t>
            </a:r>
            <a:r>
              <a:rPr lang="el-GR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βραγχιακές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σχισμές  (προήλθαν από έναν κοινό υδρόβιο οργανισμό), ουρά.</a:t>
            </a:r>
          </a:p>
        </p:txBody>
      </p:sp>
      <p:pic>
        <p:nvPicPr>
          <p:cNvPr id="6" name="5 - Εικόνα" descr="αρχείο λήψης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143116"/>
            <a:ext cx="8286808" cy="4357718"/>
          </a:xfrm>
          <a:prstGeom prst="rect">
            <a:avLst/>
          </a:prstGeom>
        </p:spPr>
      </p:pic>
      <p:pic>
        <p:nvPicPr>
          <p:cNvPr id="7" name="6 - Εικόνα" descr="αρχείο λήψης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143116"/>
            <a:ext cx="8286808" cy="4357718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 txBox="1">
            <a:spLocks/>
          </p:cNvSpPr>
          <p:nvPr/>
        </p:nvSpPr>
        <p:spPr>
          <a:xfrm>
            <a:off x="685800" y="285729"/>
            <a:ext cx="7772400" cy="5715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sng" strike="noStrike" kern="1200" cap="none" spc="0" normalizeH="0" baseline="0" noProof="0" dirty="0" smtClean="0"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4. Δεδομένα από τη Μοριακή Βιολογία</a:t>
            </a:r>
            <a:endParaRPr kumimoji="0" lang="el-GR" sz="3200" b="1" i="0" u="sng" strike="noStrike" kern="1200" cap="none" spc="0" normalizeH="0" baseline="0" noProof="0" dirty="0"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2 - Υπότιτλος"/>
          <p:cNvSpPr txBox="1">
            <a:spLocks/>
          </p:cNvSpPr>
          <p:nvPr/>
        </p:nvSpPr>
        <p:spPr>
          <a:xfrm>
            <a:off x="285720" y="928670"/>
            <a:ext cx="8572560" cy="321471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Σε μοριακό επίπεδο όλοι οι οργανισμοί έχουν ομοιότητες (</a:t>
            </a:r>
            <a:r>
              <a:rPr lang="el-GR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νουκλεϊκά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οξέα και πρωτεΐνες) 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 ο γενετικός κώδικας είναι παγκόσμιος  όλοι οι οργανισμοί έχουν </a:t>
            </a:r>
            <a:r>
              <a:rPr lang="el-GR" sz="20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κοινή προέλευση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Η εξέλιξη ενός πληθυσμού είναι συνέπεια αλλαγών που γίνονται στο γενετικό τους υλικό: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Συγκρίνοντας διαφορές στις αλληλουχίες των </a:t>
            </a:r>
            <a:r>
              <a:rPr lang="el-GR" sz="20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νουκλεοτιδίων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τους (</a:t>
            </a: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DNA</a:t>
            </a: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 μελετάται η εξελικτική συγγένεια των ειδών.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l-GR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Σύγκριση πρωτεϊνών που έχουν παρόμοια λειτουργία σε διαφορετικά είδη οργανισμών.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el-GR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6 - Εικόνα"/>
          <p:cNvPicPr/>
          <p:nvPr/>
        </p:nvPicPr>
        <p:blipFill>
          <a:blip r:embed="rId2"/>
          <a:srcRect l="12514" t="26145" r="9076"/>
          <a:stretch>
            <a:fillRect/>
          </a:stretch>
        </p:blipFill>
        <p:spPr bwMode="auto">
          <a:xfrm>
            <a:off x="2202346" y="3857628"/>
            <a:ext cx="4739309" cy="2830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550</Words>
  <PresentationFormat>Προβολή στην οθόνη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3.3 Τι είναι η φυλογένεση και από πού αντλούμε σχετικά στοιχεία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Τι είναι η φυλογένεση και από πού αντλούμε σχετικά στοιχεία</dc:title>
  <dc:creator>Vassilis</dc:creator>
  <cp:lastModifiedBy>Windows User</cp:lastModifiedBy>
  <cp:revision>8</cp:revision>
  <dcterms:created xsi:type="dcterms:W3CDTF">2019-11-11T17:52:30Z</dcterms:created>
  <dcterms:modified xsi:type="dcterms:W3CDTF">2019-11-12T00:20:57Z</dcterms:modified>
</cp:coreProperties>
</file>