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7"/>
  </p:notesMasterIdLst>
  <p:sldIdLst>
    <p:sldId id="256" r:id="rId2"/>
    <p:sldId id="257" r:id="rId3"/>
    <p:sldId id="258" r:id="rId4"/>
    <p:sldId id="267" r:id="rId5"/>
    <p:sldId id="29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5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2" r:id="rId36"/>
    <p:sldId id="293" r:id="rId37"/>
    <p:sldId id="289" r:id="rId38"/>
    <p:sldId id="290" r:id="rId39"/>
    <p:sldId id="291" r:id="rId40"/>
    <p:sldId id="294" r:id="rId41"/>
    <p:sldId id="295" r:id="rId42"/>
    <p:sldId id="296" r:id="rId43"/>
    <p:sldId id="299" r:id="rId44"/>
    <p:sldId id="297" r:id="rId45"/>
    <p:sldId id="300" r:id="rId46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00FF"/>
    <a:srgbClr val="CC0066"/>
    <a:srgbClr val="FF99CC"/>
    <a:srgbClr val="9966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45532AA-06E8-4B0E-9DB0-9A7693D85176}" type="datetimeFigureOut">
              <a:rPr lang="el-GR"/>
              <a:pPr>
                <a:defRPr/>
              </a:pPr>
              <a:t>30/3/2016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32599D3-468F-4D30-B975-D8F0D4FF73F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36472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48 h 2182"/>
                <a:gd name="T4" fmla="*/ 15083 w 4897"/>
                <a:gd name="T5" fmla="*/ 248 h 2182"/>
                <a:gd name="T6" fmla="*/ 15083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</p:grp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el-GR" altLang="el-GR" noProof="0" smtClean="0"/>
              <a:t>Κάντε κλικ για επεξεργασία του τίτλου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l-GR" altLang="el-GR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4CAE4-60DD-4070-826C-080BBD0F229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4113770486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4F1EF-145D-4781-A282-17D7EBD72B1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402736687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D606D-309A-46EF-9D82-4998E1A5A3A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398824034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ίνακα 2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8007350" cy="41910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F091-9A70-46C2-B21B-761B6F2C4A6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284194344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2367A-CCF0-45E2-BED0-0199E055229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207519155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66BAE-348E-4F6D-832E-9A8EB040F7A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113304034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2BFA6-CD3F-4F8B-8AA8-8520CAAFB89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299805351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3AB3E-EE9B-4AAE-AC7E-6B6D5876F78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3736945777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FD0FB-D46E-4895-AC05-F6F720BB463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383011588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AF1CE-C40D-4747-B105-D405B6F3911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193235063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63322-6ED1-4BCA-A846-F4A2A2ADA36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223210488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3DA8F-B08F-4A39-AE01-FA091028711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363670770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 h 2182"/>
                <a:gd name="T4" fmla="*/ 15083 w 4897"/>
                <a:gd name="T5" fmla="*/ 1 h 2182"/>
                <a:gd name="T6" fmla="*/ 15083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 h 2182"/>
                <a:gd name="T4" fmla="*/ 15083 w 4897"/>
                <a:gd name="T5" fmla="*/ 1 h 2182"/>
                <a:gd name="T6" fmla="*/ 15083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645CF62-7193-42C2-A641-E077DFB9816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411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411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2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dirty="0" smtClean="0"/>
              <a:t>ΕΞΕΛΙΞΗ</a:t>
            </a:r>
            <a:br>
              <a:rPr lang="el-GR" altLang="el-GR" dirty="0" smtClean="0"/>
            </a:br>
            <a:r>
              <a:rPr lang="el-GR" altLang="el-GR" dirty="0" smtClean="0"/>
              <a:t>(3.</a:t>
            </a:r>
            <a:r>
              <a:rPr lang="en-US" altLang="el-GR" dirty="0" smtClean="0"/>
              <a:t>4</a:t>
            </a:r>
            <a:r>
              <a:rPr lang="el-GR" altLang="el-GR" dirty="0" smtClean="0"/>
              <a:t>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mtClean="0"/>
              <a:t>Βιολογία Γ’ Λυκείου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3.4.2 Η εμφάνιση των θηλαστικών &amp; των Πρωτευόντων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Εμφάνιση θηλαστικών</a:t>
            </a:r>
          </a:p>
          <a:p>
            <a:pPr lvl="1">
              <a:defRPr/>
            </a:pPr>
            <a:r>
              <a:rPr lang="el-GR" dirty="0" smtClean="0"/>
              <a:t>Πριν από 240 εκ. χρόνια (Μεσοζωικός Αιώνας ή «Αιώνας των Ερπετών»)</a:t>
            </a:r>
          </a:p>
          <a:p>
            <a:pPr lvl="1">
              <a:defRPr/>
            </a:pPr>
            <a:r>
              <a:rPr lang="el-GR" dirty="0" smtClean="0"/>
              <a:t>Από τα Ερπετά</a:t>
            </a:r>
            <a:r>
              <a:rPr lang="el-GR" dirty="0"/>
              <a:t> </a:t>
            </a:r>
            <a:r>
              <a:rPr lang="el-GR" dirty="0" smtClean="0"/>
              <a:t>(είχαν καταλάβει κάθε κατάλληλη περιοχή του πλανήτη)</a:t>
            </a:r>
          </a:p>
        </p:txBody>
      </p:sp>
      <p:pic>
        <p:nvPicPr>
          <p:cNvPr id="12292" name="Picture 2" descr="http://p7griffins-gts.weebly.com/uploads/4/3/5/5/43559503/9310418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302125"/>
            <a:ext cx="338455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Κατηγορίες θηλαστικών (Μεσοζωικού)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628775"/>
            <a:ext cx="8007350" cy="4191000"/>
          </a:xfrm>
        </p:spPr>
        <p:txBody>
          <a:bodyPr/>
          <a:lstStyle/>
          <a:p>
            <a:pPr>
              <a:defRPr/>
            </a:pPr>
            <a:r>
              <a:rPr lang="el-GR" b="1" u="sng" dirty="0" err="1" smtClean="0"/>
              <a:t>Μονοτρήματα</a:t>
            </a:r>
            <a:endParaRPr lang="el-GR" b="1" u="sng" dirty="0" smtClean="0"/>
          </a:p>
          <a:p>
            <a:pPr lvl="1">
              <a:defRPr/>
            </a:pPr>
            <a:r>
              <a:rPr lang="el-GR" dirty="0" smtClean="0"/>
              <a:t>Γεννούν αβγά – θηλάζουν μικρά</a:t>
            </a:r>
          </a:p>
          <a:p>
            <a:pPr lvl="1">
              <a:defRPr/>
            </a:pPr>
            <a:r>
              <a:rPr lang="el-GR" i="1" dirty="0" smtClean="0"/>
              <a:t>Π.χ. </a:t>
            </a:r>
            <a:r>
              <a:rPr lang="el-GR" i="1" dirty="0" err="1" smtClean="0"/>
              <a:t>πλατύπους</a:t>
            </a:r>
            <a:endParaRPr lang="el-GR" i="1" dirty="0" smtClean="0"/>
          </a:p>
          <a:p>
            <a:pPr>
              <a:defRPr/>
            </a:pPr>
            <a:r>
              <a:rPr lang="el-GR" b="1" u="sng" dirty="0" smtClean="0"/>
              <a:t>Μαρσιποφόρα</a:t>
            </a:r>
          </a:p>
          <a:p>
            <a:pPr lvl="1">
              <a:defRPr/>
            </a:pPr>
            <a:r>
              <a:rPr lang="el-GR" dirty="0" smtClean="0"/>
              <a:t>Ανάπτυξη εμβρύου σε </a:t>
            </a:r>
            <a:r>
              <a:rPr lang="el-GR" dirty="0" err="1" smtClean="0"/>
              <a:t>μάρσιπο</a:t>
            </a:r>
            <a:r>
              <a:rPr lang="el-GR" dirty="0" smtClean="0"/>
              <a:t> – θηλάζουν μικρά</a:t>
            </a:r>
          </a:p>
          <a:p>
            <a:pPr lvl="1">
              <a:defRPr/>
            </a:pPr>
            <a:r>
              <a:rPr lang="el-GR" i="1" dirty="0" smtClean="0"/>
              <a:t>Π.χ. πρόγονοι καγκουρό</a:t>
            </a:r>
          </a:p>
          <a:p>
            <a:pPr>
              <a:defRPr/>
            </a:pPr>
            <a:r>
              <a:rPr lang="el-GR" b="1" u="sng" dirty="0" err="1" smtClean="0"/>
              <a:t>Πλακουντοφόρα</a:t>
            </a:r>
            <a:endParaRPr lang="el-GR" b="1" u="sng" dirty="0" smtClean="0"/>
          </a:p>
          <a:p>
            <a:pPr lvl="1">
              <a:defRPr/>
            </a:pPr>
            <a:r>
              <a:rPr lang="el-GR" dirty="0" smtClean="0"/>
              <a:t>Ανάπτυξη εμβρύου σε μήτρα/μέσω πλακούντα – θηλάζουν μικρά</a:t>
            </a:r>
            <a:endParaRPr lang="el-GR" dirty="0"/>
          </a:p>
        </p:txBody>
      </p:sp>
      <p:pic>
        <p:nvPicPr>
          <p:cNvPr id="13316" name="Picture 2" descr="https://www.sciencenews.org/sites/default/files/sn-2014/wt_platypus_babies_f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930275"/>
            <a:ext cx="18573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s://www.creationscience.com/onlinebook/webpictures/lifesciences-platyp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909638"/>
            <a:ext cx="274796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https://500questions.files.wordpress.com/2013/05/marsupia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341563"/>
            <a:ext cx="2195512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http://upload.wikimedia.org/wikipedia/commons/thumb/0/03/Eutheria.png/580px-Eutheri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278313"/>
            <a:ext cx="1957387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Πρώτα θηλαστικά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8197850" cy="4191000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240 – 65 εκ. χρόνια</a:t>
            </a:r>
          </a:p>
          <a:p>
            <a:pPr lvl="1">
              <a:defRPr/>
            </a:pPr>
            <a:r>
              <a:rPr lang="el-GR" dirty="0"/>
              <a:t>Σ</a:t>
            </a:r>
            <a:r>
              <a:rPr lang="el-GR" dirty="0" smtClean="0"/>
              <a:t>ε μικρό ποσοστό στον πλανήτη</a:t>
            </a:r>
          </a:p>
          <a:p>
            <a:pPr>
              <a:defRPr/>
            </a:pPr>
            <a:r>
              <a:rPr lang="el-GR" dirty="0" smtClean="0"/>
              <a:t>65 εκ. χρόνια	</a:t>
            </a:r>
          </a:p>
          <a:p>
            <a:pPr lvl="1">
              <a:defRPr/>
            </a:pPr>
            <a:r>
              <a:rPr lang="el-GR" dirty="0" smtClean="0"/>
              <a:t>Εξαφάνιση δεινοσαύρων</a:t>
            </a:r>
          </a:p>
          <a:p>
            <a:pPr lvl="1">
              <a:defRPr/>
            </a:pPr>
            <a:r>
              <a:rPr lang="el-GR" dirty="0" smtClean="0"/>
              <a:t>Επέκταση θηλαστικών σε περιοχές που μέχρι πρότινος καταλάμβαναν οι δεινόσαυροι</a:t>
            </a:r>
          </a:p>
          <a:p>
            <a:pPr lvl="1">
              <a:defRPr/>
            </a:pPr>
            <a:r>
              <a:rPr lang="el-GR" dirty="0" smtClean="0"/>
              <a:t>Νέα φυτά </a:t>
            </a:r>
            <a:r>
              <a:rPr lang="el-GR" dirty="0" smtClean="0">
                <a:sym typeface="Wingdings" panose="05000000000000000000" pitchFamily="2" charset="2"/>
              </a:rPr>
              <a:t> νέοι βιότοποι</a:t>
            </a:r>
          </a:p>
          <a:p>
            <a:pPr lvl="2">
              <a:defRPr/>
            </a:pPr>
            <a:r>
              <a:rPr lang="el-GR" dirty="0" smtClean="0">
                <a:sym typeface="Wingdings" panose="05000000000000000000" pitchFamily="2" charset="2"/>
              </a:rPr>
              <a:t>Εξεύρεση τροφής</a:t>
            </a:r>
          </a:p>
          <a:p>
            <a:pPr lvl="2">
              <a:defRPr/>
            </a:pPr>
            <a:r>
              <a:rPr lang="el-GR" dirty="0" smtClean="0">
                <a:sym typeface="Wingdings" panose="05000000000000000000" pitchFamily="2" charset="2"/>
              </a:rPr>
              <a:t>Προστασία από θηρευτές</a:t>
            </a:r>
            <a:endParaRPr lang="el-GR" dirty="0"/>
          </a:p>
        </p:txBody>
      </p:sp>
      <p:pic>
        <p:nvPicPr>
          <p:cNvPr id="1434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765175"/>
            <a:ext cx="28384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http://images.nationalgeographic.com/wpf/media-live/photos/000/703/cache/new-species-ancient-nocturnal-rodent-discovered_70368_600x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5013325"/>
            <a:ext cx="255587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Πρώτα πρωτεύοντα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Καινοζωικός Αιώνας (~85-65 εκ. χρόνια)</a:t>
            </a:r>
          </a:p>
          <a:p>
            <a:pPr>
              <a:defRPr/>
            </a:pPr>
            <a:r>
              <a:rPr lang="el-GR" dirty="0" smtClean="0"/>
              <a:t>Εξελίχθηκαν από μικρά εντομοφάγα </a:t>
            </a:r>
            <a:r>
              <a:rPr lang="el-GR" dirty="0" err="1" smtClean="0"/>
              <a:t>πλακουντοφόρα</a:t>
            </a:r>
            <a:r>
              <a:rPr lang="el-GR" dirty="0" smtClean="0"/>
              <a:t> δένδρων</a:t>
            </a:r>
          </a:p>
        </p:txBody>
      </p:sp>
      <p:pic>
        <p:nvPicPr>
          <p:cNvPr id="16388" name="Picture 2" descr="http://www.pbs.org/wgbh/nova/sciencenow/0303/images/02-hu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3644900"/>
            <a:ext cx="3552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3.4.3 Τα χαρακτηριστικά των Πρωτευόντων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Δενδρόβια </a:t>
            </a:r>
            <a:r>
              <a:rPr lang="el-GR" dirty="0" smtClean="0">
                <a:sym typeface="Wingdings" panose="05000000000000000000" pitchFamily="2" charset="2"/>
              </a:rPr>
              <a:t> ανάπτυξη χαρακτηριστικών</a:t>
            </a:r>
          </a:p>
          <a:p>
            <a:pPr>
              <a:defRPr/>
            </a:pPr>
            <a:r>
              <a:rPr lang="el-GR" dirty="0" smtClean="0">
                <a:sym typeface="Wingdings" panose="05000000000000000000" pitchFamily="2" charset="2"/>
              </a:rPr>
              <a:t>Μελλοντική εμφάνιση ανθρώπου</a:t>
            </a:r>
          </a:p>
          <a:p>
            <a:pPr lvl="1">
              <a:defRPr/>
            </a:pPr>
            <a:r>
              <a:rPr lang="el-GR" dirty="0" err="1" smtClean="0">
                <a:sym typeface="Wingdings" panose="05000000000000000000" pitchFamily="2" charset="2"/>
              </a:rPr>
              <a:t>Εδαφόβιο</a:t>
            </a:r>
            <a:r>
              <a:rPr lang="el-GR" dirty="0" smtClean="0">
                <a:sym typeface="Wingdings" panose="05000000000000000000" pitchFamily="2" charset="2"/>
              </a:rPr>
              <a:t> είδος</a:t>
            </a:r>
            <a:endParaRPr lang="el-GR" dirty="0"/>
          </a:p>
        </p:txBody>
      </p:sp>
      <p:pic>
        <p:nvPicPr>
          <p:cNvPr id="17412" name="Picture 2" descr="http://genealogyreligion.net/wp-content/uploads/2013/03/Primate-Grades-T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589338"/>
            <a:ext cx="55626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Κοινά χαρακτηριστικά Πρωτευόντων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l-GR" b="1" u="sng" dirty="0" smtClean="0"/>
              <a:t>Δάχτυλα κατάλληλα για λαβές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l-GR" b="1" u="sng" dirty="0" smtClean="0"/>
              <a:t>Μακριά &amp; εύκαμπτα άκρα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l-GR" b="1" u="sng" dirty="0" smtClean="0"/>
              <a:t>Στερεοσκοπική όραση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l-GR" b="1" u="sng" dirty="0" smtClean="0"/>
              <a:t>Έγχρωμη όραση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l-GR" b="1" u="sng" dirty="0" smtClean="0"/>
              <a:t>Αναπτυγμένος εγκέφαλος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l-GR" b="1" u="sng" dirty="0" smtClean="0"/>
              <a:t>Η προστασία των μικρών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l-GR" b="1" u="sng" dirty="0" smtClean="0"/>
              <a:t>Η όρθια στάση</a:t>
            </a:r>
            <a:endParaRPr lang="el-GR" b="1" u="sng" dirty="0"/>
          </a:p>
        </p:txBody>
      </p:sp>
      <p:pic>
        <p:nvPicPr>
          <p:cNvPr id="18436" name="Picture 2" descr="https://upload.wikimedia.org/wikipedia/commons/thumb/e/ec/Tarsier_Hugs_Mossy_Branch.jpg/800px-Tarsier_Hugs_Mossy_Bran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692150"/>
            <a:ext cx="1350963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https://upload.wikimedia.org/wikipedia/commons/thumb/6/6c/Diademed_ready_to_push_off.jpg/800px-Diademed_ready_to_push_o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2635250"/>
            <a:ext cx="16097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http://1.bp.blogspot.com/_ITqERo1sBEQ/SKRs5_-HuWI/AAAAAAAAAJg/-opQ9gPvimE/s400/080805-gorillas-congo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4005263"/>
            <a:ext cx="16097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0" descr="https://genarcbio.files.wordpress.com/2014/01/web-jamie-bipedal-walk-food-forage-yh-img_95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299075"/>
            <a:ext cx="21209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1. </a:t>
            </a:r>
            <a:r>
              <a:rPr lang="el-GR" dirty="0" smtClean="0"/>
              <a:t>Δάχτυλα κατάλληλα για λαβές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6173788" cy="4191000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Μεγάλο δάχτυλο απέναντι από την παλάμη (αντίχειρας) </a:t>
            </a:r>
            <a:r>
              <a:rPr lang="el-GR" dirty="0" smtClean="0">
                <a:sym typeface="Wingdings" panose="05000000000000000000" pitchFamily="2" charset="2"/>
              </a:rPr>
              <a:t> λαβή</a:t>
            </a:r>
          </a:p>
          <a:p>
            <a:pPr>
              <a:defRPr/>
            </a:pPr>
            <a:r>
              <a:rPr lang="el-GR" dirty="0" smtClean="0">
                <a:sym typeface="Wingdings" panose="05000000000000000000" pitchFamily="2" charset="2"/>
              </a:rPr>
              <a:t>Κλαδιά δέντρων</a:t>
            </a:r>
            <a:endParaRPr lang="el-GR" dirty="0"/>
          </a:p>
        </p:txBody>
      </p:sp>
      <p:pic>
        <p:nvPicPr>
          <p:cNvPr id="19460" name="Picture 2" descr="http://www.handresearch.com/news/pictures/comparison-primate-han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4572000"/>
            <a:ext cx="349408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ttps://encrypted-tbn0.gstatic.com/images?q=tbn:ANd9GcSz0fHAiGEpIiE0eF5yb3hsS33-hKQ6u94NfJF8joljLGBatf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1960563"/>
            <a:ext cx="1809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2. Μακριά &amp; ευκίνητα άκρα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Ελεύθερη περιστροφή άκρων</a:t>
            </a:r>
          </a:p>
          <a:p>
            <a:pPr lvl="1">
              <a:defRPr/>
            </a:pPr>
            <a:r>
              <a:rPr lang="el-GR" dirty="0" smtClean="0"/>
              <a:t>Ώμοι</a:t>
            </a:r>
          </a:p>
          <a:p>
            <a:pPr lvl="1">
              <a:defRPr/>
            </a:pPr>
            <a:r>
              <a:rPr lang="el-GR" dirty="0" smtClean="0"/>
              <a:t>Λεκάνη</a:t>
            </a:r>
          </a:p>
          <a:p>
            <a:pPr>
              <a:defRPr/>
            </a:pPr>
            <a:r>
              <a:rPr lang="el-GR" dirty="0" smtClean="0"/>
              <a:t>Σύλληψη τροφής</a:t>
            </a:r>
          </a:p>
          <a:p>
            <a:pPr>
              <a:defRPr/>
            </a:pPr>
            <a:r>
              <a:rPr lang="el-GR" dirty="0" smtClean="0"/>
              <a:t>Σκαρφάλωμα στα δέντρα</a:t>
            </a:r>
            <a:endParaRPr lang="el-GR" dirty="0"/>
          </a:p>
        </p:txBody>
      </p:sp>
      <p:pic>
        <p:nvPicPr>
          <p:cNvPr id="20484" name="Picture 2" descr="http://anthro.palomar.edu/primate/images/siamang_brachia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59325"/>
            <a:ext cx="381635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 Στερεοσκοπική όραση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Δενδρόβιοι οργανισμοί </a:t>
            </a:r>
            <a:r>
              <a:rPr lang="el-GR" dirty="0" smtClean="0">
                <a:sym typeface="Wingdings" panose="05000000000000000000" pitchFamily="2" charset="2"/>
              </a:rPr>
              <a:t> εκτίμηση αποστάσεων &amp; βάθους πεδίου</a:t>
            </a:r>
          </a:p>
          <a:p>
            <a:pPr>
              <a:defRPr/>
            </a:pPr>
            <a:r>
              <a:rPr lang="el-GR" dirty="0" smtClean="0">
                <a:sym typeface="Wingdings" panose="05000000000000000000" pitchFamily="2" charset="2"/>
              </a:rPr>
              <a:t>Εμπρόσθια θέση οφθαλμών  επικάλυψη δύο οπτικών πεδίων</a:t>
            </a:r>
          </a:p>
          <a:p>
            <a:pPr>
              <a:defRPr/>
            </a:pPr>
            <a:r>
              <a:rPr lang="el-GR" dirty="0" smtClean="0">
                <a:sym typeface="Wingdings" panose="05000000000000000000" pitchFamily="2" charset="2"/>
              </a:rPr>
              <a:t>Αντίληψη: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Τρισδιάστατου χώρου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Υπολογισμός αποστάσεων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Κίνηση στα κλαδιά</a:t>
            </a:r>
          </a:p>
        </p:txBody>
      </p:sp>
      <p:pic>
        <p:nvPicPr>
          <p:cNvPr id="21508" name="Picture 2" descr="http://www.mhhe.com/biosci/genbio/maderbiology7/graphics/mader07b/online_vrl/images/0349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4149725"/>
            <a:ext cx="311785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4</a:t>
            </a:r>
            <a:r>
              <a:rPr lang="el-GR" dirty="0" smtClean="0"/>
              <a:t>. Έγχρωμη όραση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Πρώτα Πρωτεύοντα </a:t>
            </a:r>
            <a:r>
              <a:rPr lang="el-GR" dirty="0" smtClean="0">
                <a:sym typeface="Wingdings" panose="05000000000000000000" pitchFamily="2" charset="2"/>
              </a:rPr>
              <a:t> νυχτόβια</a:t>
            </a:r>
          </a:p>
          <a:p>
            <a:pPr>
              <a:defRPr/>
            </a:pPr>
            <a:r>
              <a:rPr lang="el-GR" dirty="0" smtClean="0">
                <a:sym typeface="Wingdings" panose="05000000000000000000" pitchFamily="2" charset="2"/>
              </a:rPr>
              <a:t>Εξέλιξη  ημερόβια  έγχρωμη όραση  αντικειμενική αντίληψη περιβάλλοντος</a:t>
            </a:r>
            <a:endParaRPr lang="el-GR" dirty="0"/>
          </a:p>
        </p:txBody>
      </p:sp>
      <p:pic>
        <p:nvPicPr>
          <p:cNvPr id="22532" name="Picture 2" descr="http://2.bp.blogspot.com/-XjHXuoUEF_U/U2ip2I9zXII/AAAAAAAAAbs/ZNC-ZyFwlLU/s1600/Capture+d%25E2%2580%2599e%25CC%2581cran+2014-05-06+a%25CC%2580+11.19.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500438"/>
            <a:ext cx="532923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Η εξέλιξη του ανθρώπου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8126413" cy="4191000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Ο άνθρωπος κατάγεται από τον πίθηκο</a:t>
            </a:r>
          </a:p>
          <a:p>
            <a:pPr>
              <a:defRPr/>
            </a:pPr>
            <a:r>
              <a:rPr lang="el-GR" b="1" dirty="0" smtClean="0">
                <a:solidFill>
                  <a:srgbClr val="FFFF00"/>
                </a:solidFill>
              </a:rPr>
              <a:t>Ο άνθρωπος και ο πίθηκος έχουν (πρόσφατο) κοινό πρόγονο!</a:t>
            </a:r>
          </a:p>
          <a:p>
            <a:pPr>
              <a:defRPr/>
            </a:pPr>
            <a:r>
              <a:rPr lang="el-GR" dirty="0" smtClean="0"/>
              <a:t>Δαρβίνος </a:t>
            </a:r>
            <a:r>
              <a:rPr lang="el-GR" dirty="0" smtClean="0">
                <a:sym typeface="Wingdings" panose="05000000000000000000" pitchFamily="2" charset="2"/>
              </a:rPr>
              <a:t> Καταγωγή του ανθρώπου </a:t>
            </a:r>
            <a:r>
              <a:rPr lang="el-GR" i="1" dirty="0" smtClean="0">
                <a:sym typeface="Wingdings" panose="05000000000000000000" pitchFamily="2" charset="2"/>
              </a:rPr>
              <a:t>(12 χρόνια μετά την Καταγωγή των ειδών)</a:t>
            </a:r>
          </a:p>
          <a:p>
            <a:pPr>
              <a:defRPr/>
            </a:pPr>
            <a:endParaRPr lang="el-GR" dirty="0"/>
          </a:p>
        </p:txBody>
      </p:sp>
      <p:pic>
        <p:nvPicPr>
          <p:cNvPr id="5124" name="Picture 2" descr="http://a.scdn.gr/images/books/000233/233546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4600575"/>
            <a:ext cx="1428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ultiply 3"/>
          <p:cNvSpPr/>
          <p:nvPr/>
        </p:nvSpPr>
        <p:spPr>
          <a:xfrm>
            <a:off x="488950" y="1773238"/>
            <a:ext cx="8353425" cy="8763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5</a:t>
            </a:r>
            <a:r>
              <a:rPr lang="el-GR" dirty="0" smtClean="0"/>
              <a:t>. Ανεπτυγμένος εγκέφαλος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Μεγάλος εγκέφαλος πρωτευόντων για σωματικές διαστάσεις τους</a:t>
            </a:r>
          </a:p>
          <a:p>
            <a:pPr lvl="1">
              <a:defRPr/>
            </a:pPr>
            <a:r>
              <a:rPr lang="el-GR" dirty="0" smtClean="0"/>
              <a:t>Αυξημένη εισροή αισθητικών πληροφοριών</a:t>
            </a:r>
          </a:p>
          <a:p>
            <a:pPr lvl="1">
              <a:defRPr/>
            </a:pPr>
            <a:r>
              <a:rPr lang="el-GR" dirty="0" smtClean="0"/>
              <a:t>Δίποδη (…) βάδιση</a:t>
            </a:r>
          </a:p>
          <a:p>
            <a:pPr>
              <a:defRPr/>
            </a:pPr>
            <a:r>
              <a:rPr lang="el-GR" dirty="0" smtClean="0"/>
              <a:t>Συνθετότερες νοητικές λειτουργίες</a:t>
            </a:r>
            <a:endParaRPr lang="el-GR" dirty="0"/>
          </a:p>
        </p:txBody>
      </p:sp>
      <p:pic>
        <p:nvPicPr>
          <p:cNvPr id="23556" name="Picture 2" descr="http://40.media.tumblr.com/3d66e6d7496f69bc2204c0e20581bf4e/tumblr_mk754pGCqF1rfy49no1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587875"/>
            <a:ext cx="16859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6</a:t>
            </a:r>
            <a:r>
              <a:rPr lang="el-GR" dirty="0" smtClean="0"/>
              <a:t>. Η προστασία των μικρών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Άλλα ζώα/θηλαστικά </a:t>
            </a:r>
            <a:r>
              <a:rPr lang="el-GR" dirty="0" smtClean="0">
                <a:sym typeface="Wingdings" panose="05000000000000000000" pitchFamily="2" charset="2"/>
              </a:rPr>
              <a:t> γεννούν μεγάλο αριθμό απογόνων</a:t>
            </a:r>
          </a:p>
          <a:p>
            <a:pPr>
              <a:defRPr/>
            </a:pPr>
            <a:r>
              <a:rPr lang="el-GR" dirty="0" smtClean="0">
                <a:sym typeface="Wingdings" panose="05000000000000000000" pitchFamily="2" charset="2"/>
              </a:rPr>
              <a:t>Πρωτεύοντα  γεννούν μικρό αριθμό απογόνων (1)  επένδυση στην προστασία του</a:t>
            </a:r>
            <a:endParaRPr lang="el-GR" dirty="0"/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441825"/>
            <a:ext cx="316865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81450"/>
            <a:ext cx="2592388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7. Η όρθια στάση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905000"/>
            <a:ext cx="8197850" cy="4191000"/>
          </a:xfrm>
        </p:spPr>
        <p:txBody>
          <a:bodyPr/>
          <a:lstStyle/>
          <a:p>
            <a:pPr>
              <a:defRPr/>
            </a:pPr>
            <a:r>
              <a:rPr lang="el-GR" b="1" u="sng" dirty="0" smtClean="0"/>
              <a:t>Άνθρωπος</a:t>
            </a:r>
            <a:r>
              <a:rPr lang="el-GR" dirty="0" smtClean="0"/>
              <a:t> </a:t>
            </a:r>
            <a:r>
              <a:rPr lang="el-GR" dirty="0" smtClean="0">
                <a:sym typeface="Wingdings" panose="05000000000000000000" pitchFamily="2" charset="2"/>
              </a:rPr>
              <a:t> το μοναδικό εντελώς όρθιο</a:t>
            </a:r>
          </a:p>
          <a:p>
            <a:pPr>
              <a:defRPr/>
            </a:pPr>
            <a:r>
              <a:rPr lang="el-GR" b="1" u="sng" dirty="0" smtClean="0">
                <a:sym typeface="Wingdings" panose="05000000000000000000" pitchFamily="2" charset="2"/>
              </a:rPr>
              <a:t>Γορίλας</a:t>
            </a:r>
            <a:r>
              <a:rPr lang="el-GR" dirty="0" smtClean="0">
                <a:sym typeface="Wingdings" panose="05000000000000000000" pitchFamily="2" charset="2"/>
              </a:rPr>
              <a:t>, </a:t>
            </a:r>
            <a:r>
              <a:rPr lang="el-GR" b="1" u="sng" dirty="0" smtClean="0">
                <a:sym typeface="Wingdings" panose="05000000000000000000" pitchFamily="2" charset="2"/>
              </a:rPr>
              <a:t>χιμπαντζής</a:t>
            </a:r>
            <a:r>
              <a:rPr lang="el-GR" dirty="0" smtClean="0">
                <a:sym typeface="Wingdings" panose="05000000000000000000" pitchFamily="2" charset="2"/>
              </a:rPr>
              <a:t>  ως επί των πλείστων όρθια (ελαφρώς κατακόρυφη στάση σώματος)</a:t>
            </a:r>
          </a:p>
          <a:p>
            <a:pPr>
              <a:defRPr/>
            </a:pPr>
            <a:r>
              <a:rPr lang="el-GR" dirty="0" smtClean="0"/>
              <a:t>Αποδέσμευση άνω άκρων</a:t>
            </a:r>
          </a:p>
          <a:p>
            <a:pPr lvl="1">
              <a:defRPr/>
            </a:pPr>
            <a:r>
              <a:rPr lang="el-GR" dirty="0" smtClean="0"/>
              <a:t>Χρήση για δραστηριότητες</a:t>
            </a:r>
          </a:p>
          <a:p>
            <a:pPr lvl="1">
              <a:defRPr/>
            </a:pPr>
            <a:r>
              <a:rPr lang="el-GR" dirty="0" smtClean="0"/>
              <a:t>Ανάπτυξη νοημοσύνης</a:t>
            </a:r>
          </a:p>
          <a:p>
            <a:pPr lvl="1">
              <a:defRPr/>
            </a:pPr>
            <a:r>
              <a:rPr lang="el-GR" dirty="0" smtClean="0"/>
              <a:t>Θέαση «από ψηλά» </a:t>
            </a:r>
            <a:r>
              <a:rPr lang="el-GR" dirty="0" smtClean="0">
                <a:sym typeface="Wingdings" panose="05000000000000000000" pitchFamily="2" charset="2"/>
              </a:rPr>
              <a:t> εποπτεία μεγαλύτερης περιοχής</a:t>
            </a:r>
            <a:endParaRPr lang="el-GR" dirty="0"/>
          </a:p>
        </p:txBody>
      </p:sp>
      <p:pic>
        <p:nvPicPr>
          <p:cNvPr id="25604" name="Picture 6" descr="http://ateam2301.weebly.com/uploads/1/4/5/0/14509172/89847149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-30163"/>
            <a:ext cx="2381250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3.4.4 Η εξέλιξη των Πρωτευόντων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b="1" u="sng" dirty="0" err="1" smtClean="0">
                <a:solidFill>
                  <a:srgbClr val="FFC000"/>
                </a:solidFill>
              </a:rPr>
              <a:t>Προπίθηκοι</a:t>
            </a:r>
            <a:r>
              <a:rPr lang="el-GR" b="1" u="sng" dirty="0" smtClean="0">
                <a:solidFill>
                  <a:srgbClr val="FFC000"/>
                </a:solidFill>
              </a:rPr>
              <a:t> (50 εκ. χρόνια)</a:t>
            </a:r>
          </a:p>
          <a:p>
            <a:pPr lvl="1">
              <a:defRPr/>
            </a:pPr>
            <a:r>
              <a:rPr lang="el-GR" dirty="0" smtClean="0"/>
              <a:t>Απόκτηση χαρακτηριστικών Πρωτευόντων </a:t>
            </a:r>
            <a:r>
              <a:rPr lang="el-GR" dirty="0" smtClean="0">
                <a:sym typeface="Wingdings" panose="05000000000000000000" pitchFamily="2" charset="2"/>
              </a:rPr>
              <a:t> εξάπλωση σε όλο τον πλανήτη (Ευρώπη, Β. Αμερική, Αφρική, Ασία) (ΠΩΣ;)</a:t>
            </a:r>
          </a:p>
          <a:p>
            <a:pPr lvl="2">
              <a:defRPr/>
            </a:pPr>
            <a:r>
              <a:rPr lang="el-GR" dirty="0" smtClean="0">
                <a:sym typeface="Wingdings" panose="05000000000000000000" pitchFamily="2" charset="2"/>
              </a:rPr>
              <a:t>Ενωμένες ήπειροι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Επιβιώνουν ακόμα και σήμερα (με ελάχιστες αλλαγές)</a:t>
            </a:r>
          </a:p>
          <a:p>
            <a:pPr lvl="2">
              <a:defRPr/>
            </a:pPr>
            <a:r>
              <a:rPr lang="el-GR" dirty="0" err="1" smtClean="0">
                <a:sym typeface="Wingdings" panose="05000000000000000000" pitchFamily="2" charset="2"/>
              </a:rPr>
              <a:t>Λεμούριοι</a:t>
            </a:r>
            <a:r>
              <a:rPr lang="el-GR" dirty="0" smtClean="0">
                <a:sym typeface="Wingdings" panose="05000000000000000000" pitchFamily="2" charset="2"/>
              </a:rPr>
              <a:t> (Μαδαγασκάρη)</a:t>
            </a:r>
          </a:p>
          <a:p>
            <a:pPr lvl="2">
              <a:defRPr/>
            </a:pPr>
            <a:r>
              <a:rPr lang="el-GR" dirty="0" err="1" smtClean="0">
                <a:sym typeface="Wingdings" panose="05000000000000000000" pitchFamily="2" charset="2"/>
              </a:rPr>
              <a:t>Τάρσιοι</a:t>
            </a:r>
            <a:endParaRPr lang="el-GR" dirty="0" smtClean="0"/>
          </a:p>
        </p:txBody>
      </p:sp>
      <p:pic>
        <p:nvPicPr>
          <p:cNvPr id="25604" name="Picture 2" descr="Ενήλικο άι-άι στο φυσικό του περιβάλλο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681663"/>
            <a:ext cx="1763713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https://upload.wikimedia.org/wikipedia/commons/thumb/5/59/Tarsier-GG.jpg/800px-Tarsier-G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97425"/>
            <a:ext cx="136842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https://upload.wikimedia.org/wikipedia/commons/thumb/4/46/Ring_tailed_lemur_and_twins.jpg/800px-Ring_tailed_lemur_and_twi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5305425"/>
            <a:ext cx="200977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http://fantastic-facts.appspot.com/images/earth/drif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8575"/>
            <a:ext cx="277653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3.4.4 Η εξέλιξη των Πρωτευόντων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b="1" u="sng" dirty="0" smtClean="0">
                <a:solidFill>
                  <a:srgbClr val="FFC000"/>
                </a:solidFill>
              </a:rPr>
              <a:t>Ανθρωποειδή (38 εκ. χρόνια)</a:t>
            </a:r>
          </a:p>
          <a:p>
            <a:pPr lvl="1">
              <a:defRPr/>
            </a:pPr>
            <a:r>
              <a:rPr lang="el-GR" dirty="0" smtClean="0"/>
              <a:t>Εξέλιξη ομάδας από </a:t>
            </a:r>
            <a:r>
              <a:rPr lang="el-GR" dirty="0" err="1" smtClean="0"/>
              <a:t>Προπίθηκους</a:t>
            </a:r>
            <a:endParaRPr lang="el-GR" dirty="0" smtClean="0"/>
          </a:p>
          <a:p>
            <a:pPr lvl="1">
              <a:defRPr/>
            </a:pPr>
            <a:r>
              <a:rPr lang="el-GR" dirty="0" smtClean="0"/>
              <a:t>Εμφάνιση σε Αφρική &amp; Ασία</a:t>
            </a:r>
          </a:p>
          <a:p>
            <a:pPr lvl="1">
              <a:defRPr/>
            </a:pPr>
            <a:r>
              <a:rPr lang="el-GR" dirty="0" smtClean="0"/>
              <a:t>Μεγαλύτερο μέγεθος &amp; ημερόβια</a:t>
            </a:r>
          </a:p>
          <a:p>
            <a:pPr lvl="1">
              <a:defRPr/>
            </a:pPr>
            <a:r>
              <a:rPr lang="el-GR" dirty="0" smtClean="0"/>
              <a:t>Είδη:</a:t>
            </a:r>
          </a:p>
          <a:p>
            <a:pPr lvl="2">
              <a:defRPr/>
            </a:pPr>
            <a:r>
              <a:rPr lang="el-GR" b="1" u="sng" dirty="0" err="1" smtClean="0"/>
              <a:t>Γίββωνας</a:t>
            </a:r>
            <a:endParaRPr lang="el-GR" b="1" u="sng" dirty="0" smtClean="0"/>
          </a:p>
          <a:p>
            <a:pPr lvl="2">
              <a:defRPr/>
            </a:pPr>
            <a:r>
              <a:rPr lang="el-GR" b="1" u="sng" dirty="0" smtClean="0"/>
              <a:t>Ουρακοτάγκος</a:t>
            </a:r>
          </a:p>
          <a:p>
            <a:pPr lvl="2">
              <a:defRPr/>
            </a:pPr>
            <a:r>
              <a:rPr lang="el-GR" b="1" u="sng" dirty="0" smtClean="0"/>
              <a:t>Χιμπαντζής</a:t>
            </a:r>
          </a:p>
          <a:p>
            <a:pPr lvl="2">
              <a:defRPr/>
            </a:pPr>
            <a:r>
              <a:rPr lang="el-GR" b="1" u="sng" dirty="0" smtClean="0"/>
              <a:t>Γορίλλας</a:t>
            </a:r>
          </a:p>
          <a:p>
            <a:pPr lvl="2">
              <a:defRPr/>
            </a:pPr>
            <a:r>
              <a:rPr lang="el-GR" b="1" u="sng" dirty="0" smtClean="0"/>
              <a:t>Άνθρωπος</a:t>
            </a:r>
          </a:p>
        </p:txBody>
      </p:sp>
      <p:pic>
        <p:nvPicPr>
          <p:cNvPr id="26628" name="Picture 2" descr="Υλοβάτης ο λαρ (Hylobates lar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82550"/>
            <a:ext cx="21240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s://upload.wikimedia.org/wikipedia/commons/thumb/b/be/Orang_Utan%2C_Semenggok_Forest_Reserve%2C_Sarawak%2C_Borneo%2C_Malaysia.JPG/800px-Orang_Utan%2C_Semenggok_Forest_Reserve%2C_Sarawak%2C_Borneo%2C_Malays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1509713"/>
            <a:ext cx="131603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Χιμπαντζής ο κοινός (Pan troglodytes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5825"/>
            <a:ext cx="18843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https://upload.wikimedia.org/wikipedia/commons/d/db/Gorilla-kiktaj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4867275"/>
            <a:ext cx="19812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http://www.bongo5.com/wp-content/uploads/2013/04/drew-barrymore648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395287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6" descr="http://41.media.tumblr.com/tumblr_lovkojdqTW1r0vmjto1_5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4838700"/>
            <a:ext cx="139223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3.4.4 Η εξέλιξη των Πρωτευόντων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b="1" u="sng" dirty="0" err="1" smtClean="0">
                <a:solidFill>
                  <a:srgbClr val="7030A0"/>
                </a:solidFill>
              </a:rPr>
              <a:t>Αιγυπτιοπήθικος</a:t>
            </a:r>
            <a:r>
              <a:rPr lang="el-GR" b="1" u="sng" dirty="0" smtClean="0">
                <a:solidFill>
                  <a:srgbClr val="7030A0"/>
                </a:solidFill>
              </a:rPr>
              <a:t> (35 εκ. χρόνια)</a:t>
            </a:r>
          </a:p>
          <a:p>
            <a:pPr lvl="1">
              <a:defRPr/>
            </a:pPr>
            <a:r>
              <a:rPr lang="el-GR" dirty="0" smtClean="0"/>
              <a:t>Παλιότερο Ανθρωποειδές</a:t>
            </a:r>
            <a:endParaRPr lang="el-GR" dirty="0"/>
          </a:p>
          <a:p>
            <a:pPr lvl="1">
              <a:defRPr/>
            </a:pPr>
            <a:r>
              <a:rPr lang="el-GR" dirty="0" smtClean="0"/>
              <a:t>Μέγεθος γάτας</a:t>
            </a:r>
          </a:p>
          <a:p>
            <a:pPr lvl="1">
              <a:defRPr/>
            </a:pPr>
            <a:r>
              <a:rPr lang="el-GR" dirty="0" smtClean="0"/>
              <a:t>Δενδρόβιο</a:t>
            </a:r>
          </a:p>
          <a:p>
            <a:pPr>
              <a:defRPr/>
            </a:pPr>
            <a:r>
              <a:rPr lang="el-GR" b="1" u="sng" dirty="0" err="1" smtClean="0">
                <a:solidFill>
                  <a:srgbClr val="7030A0"/>
                </a:solidFill>
              </a:rPr>
              <a:t>Δρυοπίθηκος</a:t>
            </a:r>
            <a:r>
              <a:rPr lang="el-GR" b="1" u="sng" dirty="0" smtClean="0">
                <a:solidFill>
                  <a:srgbClr val="7030A0"/>
                </a:solidFill>
              </a:rPr>
              <a:t> (εξέλιξη)</a:t>
            </a:r>
          </a:p>
          <a:p>
            <a:pPr lvl="1">
              <a:defRPr/>
            </a:pPr>
            <a:r>
              <a:rPr lang="el-GR" dirty="0" smtClean="0"/>
              <a:t>Δενδρόβιο – </a:t>
            </a:r>
            <a:r>
              <a:rPr lang="el-GR" dirty="0" err="1" smtClean="0"/>
              <a:t>εδαφόβιο</a:t>
            </a:r>
            <a:r>
              <a:rPr lang="el-GR" dirty="0" smtClean="0"/>
              <a:t> </a:t>
            </a:r>
          </a:p>
          <a:p>
            <a:pPr lvl="1">
              <a:defRPr/>
            </a:pPr>
            <a:r>
              <a:rPr lang="el-GR" dirty="0" smtClean="0"/>
              <a:t>Προγονικό είδος</a:t>
            </a:r>
          </a:p>
          <a:p>
            <a:pPr lvl="2">
              <a:defRPr/>
            </a:pPr>
            <a:r>
              <a:rPr lang="el-GR" dirty="0" smtClean="0"/>
              <a:t>Γορίλα</a:t>
            </a:r>
          </a:p>
          <a:p>
            <a:pPr lvl="2">
              <a:defRPr/>
            </a:pPr>
            <a:r>
              <a:rPr lang="el-GR" dirty="0" smtClean="0"/>
              <a:t>Χιμπαντζή</a:t>
            </a:r>
          </a:p>
          <a:p>
            <a:pPr lvl="2">
              <a:defRPr/>
            </a:pPr>
            <a:r>
              <a:rPr lang="el-GR" dirty="0" smtClean="0"/>
              <a:t>Ανθρώπου</a:t>
            </a:r>
            <a:endParaRPr lang="el-GR" dirty="0"/>
          </a:p>
        </p:txBody>
      </p:sp>
      <p:pic>
        <p:nvPicPr>
          <p:cNvPr id="27652" name="Picture 2" descr="https://upload.wikimedia.org/wikipedia/commons/6/60/Aegyptopithecus_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816225"/>
            <a:ext cx="210978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skullsunlimited.com/userfiles/image/variants_2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1644650"/>
            <a:ext cx="1438275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http://www.creationism.org/images/DenverMuseum/DMNS64L_PrimateSkullPic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292600"/>
            <a:ext cx="29876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3.4.4 </a:t>
            </a:r>
            <a:r>
              <a:rPr lang="el-GR" dirty="0" smtClean="0"/>
              <a:t>Η εξέλιξη των Πρωτευόντων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Φυλογενετική σχέση </a:t>
            </a:r>
            <a:r>
              <a:rPr lang="el-GR" b="1" i="1" u="sng" dirty="0" smtClean="0"/>
              <a:t>ανθρώπου</a:t>
            </a:r>
            <a:r>
              <a:rPr lang="el-GR" dirty="0" smtClean="0"/>
              <a:t> με:</a:t>
            </a:r>
          </a:p>
          <a:p>
            <a:pPr lvl="1">
              <a:defRPr/>
            </a:pPr>
            <a:r>
              <a:rPr lang="el-GR" b="1" u="sng" dirty="0" smtClean="0"/>
              <a:t>Γορίλα</a:t>
            </a:r>
            <a:r>
              <a:rPr lang="el-GR" dirty="0" smtClean="0"/>
              <a:t> </a:t>
            </a:r>
            <a:r>
              <a:rPr lang="el-GR" i="1" dirty="0" smtClean="0"/>
              <a:t>(κοινός πρόγονος 8-10 εκ. χρόνων)</a:t>
            </a:r>
          </a:p>
          <a:p>
            <a:pPr lvl="1">
              <a:defRPr/>
            </a:pPr>
            <a:r>
              <a:rPr lang="el-GR" b="1" u="sng" dirty="0" smtClean="0"/>
              <a:t>Χιμπαντζή</a:t>
            </a:r>
            <a:r>
              <a:rPr lang="el-GR" dirty="0" smtClean="0"/>
              <a:t> </a:t>
            </a:r>
            <a:r>
              <a:rPr lang="el-GR" i="1" dirty="0" smtClean="0"/>
              <a:t>(κοινός πρόγονος 6 εκ. χρόνων)</a:t>
            </a:r>
          </a:p>
          <a:p>
            <a:pPr>
              <a:defRPr/>
            </a:pPr>
            <a:r>
              <a:rPr lang="el-GR" dirty="0" smtClean="0"/>
              <a:t>Μοριακό επίπεδο:</a:t>
            </a:r>
          </a:p>
          <a:p>
            <a:pPr lvl="1">
              <a:defRPr/>
            </a:pPr>
            <a:r>
              <a:rPr lang="el-GR" dirty="0" smtClean="0"/>
              <a:t>Διαφορές στο </a:t>
            </a:r>
            <a:r>
              <a:rPr lang="en-US" dirty="0" smtClean="0"/>
              <a:t>DNA</a:t>
            </a:r>
            <a:r>
              <a:rPr lang="el-GR" dirty="0" smtClean="0"/>
              <a:t>: ~1,27%</a:t>
            </a:r>
          </a:p>
          <a:p>
            <a:pPr lvl="1">
              <a:defRPr/>
            </a:pPr>
            <a:r>
              <a:rPr lang="el-GR" dirty="0" smtClean="0"/>
              <a:t>α αλυσίδα αιμοσφαιρίνης: ΙΔΙΕΣ</a:t>
            </a:r>
          </a:p>
          <a:p>
            <a:pPr lvl="1">
              <a:defRPr/>
            </a:pPr>
            <a:r>
              <a:rPr lang="el-GR" dirty="0" smtClean="0"/>
              <a:t>β αλυσίδα αιμοσφαιρίνης: διαφορά 1 </a:t>
            </a:r>
            <a:r>
              <a:rPr lang="el-GR" dirty="0" err="1" smtClean="0"/>
              <a:t>αμινοξύ</a:t>
            </a:r>
            <a:endParaRPr lang="en-US" dirty="0" smtClean="0"/>
          </a:p>
          <a:p>
            <a:pPr lvl="1">
              <a:defRPr/>
            </a:pPr>
            <a:endParaRPr lang="el-GR" dirty="0"/>
          </a:p>
        </p:txBody>
      </p:sp>
      <p:pic>
        <p:nvPicPr>
          <p:cNvPr id="28676" name="Picture 2" descr="https://orangutan.org/wp-content/uploads/2014/03/great_ape_tree_crop-300x2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1113"/>
            <a:ext cx="26892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http://upload.wikimedia.org/wikipedia/commons/0/06/Humanchimpchromosom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589588"/>
            <a:ext cx="474503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3.4.5 </a:t>
            </a:r>
            <a:r>
              <a:rPr lang="el-GR" dirty="0" smtClean="0"/>
              <a:t>Η εμφάνιση των </a:t>
            </a:r>
            <a:r>
              <a:rPr lang="el-GR" dirty="0" err="1" smtClean="0"/>
              <a:t>Ανθρωπιδών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8126413" cy="4191000"/>
          </a:xfrm>
        </p:spPr>
        <p:txBody>
          <a:bodyPr/>
          <a:lstStyle/>
          <a:p>
            <a:pPr>
              <a:defRPr/>
            </a:pPr>
            <a:r>
              <a:rPr lang="el-GR" dirty="0"/>
              <a:t>Α</a:t>
            </a:r>
            <a:r>
              <a:rPr lang="el-GR" dirty="0" smtClean="0"/>
              <a:t>νατολική Αφρική (&amp;Νότια – </a:t>
            </a:r>
            <a:r>
              <a:rPr lang="es-ES" dirty="0" err="1" smtClean="0"/>
              <a:t>Australis</a:t>
            </a:r>
            <a:r>
              <a:rPr lang="es-ES" dirty="0" smtClean="0"/>
              <a:t>)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l-GR" dirty="0" smtClean="0">
                <a:sym typeface="Wingdings" panose="05000000000000000000" pitchFamily="2" charset="2"/>
              </a:rPr>
              <a:t>κρανίο + απολιθώματα 2,8-3,8 εκ. χρόνων</a:t>
            </a:r>
          </a:p>
          <a:p>
            <a:pPr>
              <a:defRPr/>
            </a:pPr>
            <a:r>
              <a:rPr lang="el-GR" dirty="0" smtClean="0">
                <a:sym typeface="Wingdings" panose="05000000000000000000" pitchFamily="2" charset="2"/>
              </a:rPr>
              <a:t>Άμεσοι πρόγονοι ανθρώπου</a:t>
            </a:r>
            <a:r>
              <a:rPr lang="es-ES" dirty="0" smtClean="0">
                <a:sym typeface="Wingdings" panose="05000000000000000000" pitchFamily="2" charset="2"/>
              </a:rPr>
              <a:t> ‘</a:t>
            </a:r>
            <a:r>
              <a:rPr lang="el-GR" dirty="0" smtClean="0">
                <a:sym typeface="Wingdings" panose="05000000000000000000" pitchFamily="2" charset="2"/>
              </a:rPr>
              <a:t> </a:t>
            </a:r>
            <a:r>
              <a:rPr lang="el-GR" b="1" u="sng" dirty="0" smtClean="0">
                <a:sym typeface="Wingdings" panose="05000000000000000000" pitchFamily="2" charset="2"/>
              </a:rPr>
              <a:t>Αυστραλοπίθηκοι</a:t>
            </a:r>
          </a:p>
          <a:p>
            <a:pPr>
              <a:defRPr/>
            </a:pPr>
            <a:r>
              <a:rPr lang="el-GR" dirty="0" smtClean="0">
                <a:sym typeface="Wingdings" panose="05000000000000000000" pitchFamily="2" charset="2"/>
              </a:rPr>
              <a:t>Οικογένεια: </a:t>
            </a:r>
            <a:r>
              <a:rPr lang="el-GR" i="1" dirty="0" err="1" smtClean="0">
                <a:sym typeface="Wingdings" panose="05000000000000000000" pitchFamily="2" charset="2"/>
              </a:rPr>
              <a:t>Ανθρωπίδες</a:t>
            </a:r>
            <a:endParaRPr lang="el-GR" i="1" dirty="0" smtClean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es-ES" dirty="0" smtClean="0">
                <a:sym typeface="Wingdings" panose="05000000000000000000" pitchFamily="2" charset="2"/>
              </a:rPr>
              <a:t>Lucy </a:t>
            </a:r>
            <a:r>
              <a:rPr lang="el-GR" dirty="0" smtClean="0">
                <a:sym typeface="Wingdings" panose="05000000000000000000" pitchFamily="2" charset="2"/>
              </a:rPr>
              <a:t>(</a:t>
            </a:r>
            <a:r>
              <a:rPr lang="en-US" dirty="0" smtClean="0">
                <a:sym typeface="Wingdings" panose="05000000000000000000" pitchFamily="2" charset="2"/>
              </a:rPr>
              <a:t>~3 </a:t>
            </a:r>
            <a:r>
              <a:rPr lang="el-GR" dirty="0" smtClean="0">
                <a:sym typeface="Wingdings" panose="05000000000000000000" pitchFamily="2" charset="2"/>
              </a:rPr>
              <a:t>εκ. χρόνια, Αιθιοπία)</a:t>
            </a:r>
          </a:p>
        </p:txBody>
      </p:sp>
      <p:pic>
        <p:nvPicPr>
          <p:cNvPr id="29700" name="Picture 2" descr="http://www.wifinews.gr/cache/uploaded_images/201547/630_johans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229225"/>
            <a:ext cx="23050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http://vignette1.wikia.nocookie.net/beatles/images/3/37/Lucy_in_the_Sky_with_Diamonds.jpg/revision/latest?cb=200909281219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16338"/>
            <a:ext cx="241141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3.4.5 </a:t>
            </a:r>
            <a:r>
              <a:rPr lang="el-GR" dirty="0" smtClean="0"/>
              <a:t>Η εμφάνιση των </a:t>
            </a:r>
            <a:r>
              <a:rPr lang="el-GR" dirty="0" err="1" smtClean="0"/>
              <a:t>Ανθρωπιδών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5925"/>
            <a:ext cx="8007350" cy="4191000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Αποτυπώματα ζευγαριού Αυστραλοπιθήκων σε στάχτη ηφαιστείου</a:t>
            </a:r>
          </a:p>
          <a:p>
            <a:pPr lvl="1">
              <a:defRPr/>
            </a:pPr>
            <a:r>
              <a:rPr lang="el-GR" dirty="0" smtClean="0"/>
              <a:t>Όρθια στάση</a:t>
            </a:r>
          </a:p>
          <a:p>
            <a:pPr lvl="1">
              <a:defRPr/>
            </a:pPr>
            <a:r>
              <a:rPr lang="el-GR" dirty="0" smtClean="0"/>
              <a:t>Δίποδη βάδιση</a:t>
            </a:r>
          </a:p>
          <a:p>
            <a:pPr lvl="1">
              <a:defRPr/>
            </a:pPr>
            <a:r>
              <a:rPr lang="el-GR" dirty="0" smtClean="0"/>
              <a:t>«Ανθρώπινο» πέλμα</a:t>
            </a:r>
          </a:p>
          <a:p>
            <a:pPr lvl="1">
              <a:defRPr/>
            </a:pPr>
            <a:r>
              <a:rPr lang="el-GR" dirty="0" smtClean="0"/>
              <a:t>Ευθυγραμμισμένα δάχτυλα </a:t>
            </a:r>
            <a:r>
              <a:rPr lang="el-GR" dirty="0" smtClean="0">
                <a:sym typeface="Wingdings" panose="05000000000000000000" pitchFamily="2" charset="2"/>
              </a:rPr>
              <a:t> στήριξη βάρους σώματος</a:t>
            </a:r>
          </a:p>
          <a:p>
            <a:pPr>
              <a:defRPr/>
            </a:pPr>
            <a:r>
              <a:rPr lang="el-GR" dirty="0" smtClean="0">
                <a:sym typeface="Wingdings" panose="05000000000000000000" pitchFamily="2" charset="2"/>
              </a:rPr>
              <a:t>Εγκέφαλος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1/3 ανθρώπου / μεγαλύτερος από πιθήκων</a:t>
            </a:r>
          </a:p>
          <a:p>
            <a:pPr>
              <a:defRPr/>
            </a:pPr>
            <a:r>
              <a:rPr lang="el-GR" dirty="0" smtClean="0">
                <a:sym typeface="Wingdings" panose="05000000000000000000" pitchFamily="2" charset="2"/>
              </a:rPr>
              <a:t>Οστά ζώων/Οδοντοφυΐα  παμφάγοι</a:t>
            </a:r>
          </a:p>
        </p:txBody>
      </p:sp>
      <p:pic>
        <p:nvPicPr>
          <p:cNvPr id="30724" name="Picture 2" descr="http://www-personal.umich.edu/~feliks/debunking-evolutionary-propaganda-prt4/images/tn_Fig.2-composite-print-screen-Pshop-resolution300_jfeli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693988"/>
            <a:ext cx="27733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Αυστραλοπίθηκος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29350"/>
            <a:ext cx="8007350" cy="4397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l-GR" dirty="0" smtClean="0"/>
              <a:t>Εξέλιξη στο γένος </a:t>
            </a:r>
            <a:r>
              <a:rPr lang="en-US" dirty="0" smtClean="0"/>
              <a:t>Homo (~2 </a:t>
            </a:r>
            <a:r>
              <a:rPr lang="el-GR" dirty="0" smtClean="0"/>
              <a:t>εκ. χρόνια)</a:t>
            </a:r>
            <a:endParaRPr lang="el-GR" dirty="0"/>
          </a:p>
        </p:txBody>
      </p:sp>
      <p:pic>
        <p:nvPicPr>
          <p:cNvPr id="32772" name="Picture 2" descr="https://upload.wikimedia.org/wikipedia/commons/5/5e/Australopithecus_afarens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1425575"/>
            <a:ext cx="6327775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Η εξέλιξη του ανθρώπου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412875"/>
            <a:ext cx="5102225" cy="4191000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Για 100 χρόνια δύσκολα</a:t>
            </a:r>
            <a:r>
              <a:rPr lang="en-US" dirty="0" smtClean="0"/>
              <a:t> </a:t>
            </a:r>
            <a:r>
              <a:rPr lang="el-GR" dirty="0" smtClean="0"/>
              <a:t>μη αποδεκτή</a:t>
            </a:r>
          </a:p>
          <a:p>
            <a:pPr lvl="1">
              <a:defRPr/>
            </a:pPr>
            <a:r>
              <a:rPr lang="el-GR" dirty="0" smtClean="0"/>
              <a:t>Μη διαθέσιμα απολιθώματα</a:t>
            </a:r>
          </a:p>
          <a:p>
            <a:pPr>
              <a:defRPr/>
            </a:pPr>
            <a:r>
              <a:rPr lang="el-GR" dirty="0" smtClean="0"/>
              <a:t>Πλέον δεδομένα από:</a:t>
            </a:r>
          </a:p>
          <a:p>
            <a:pPr lvl="1">
              <a:defRPr/>
            </a:pPr>
            <a:r>
              <a:rPr lang="el-GR" dirty="0" smtClean="0"/>
              <a:t>Απολιθώματα</a:t>
            </a:r>
          </a:p>
          <a:p>
            <a:pPr lvl="1">
              <a:defRPr/>
            </a:pPr>
            <a:r>
              <a:rPr lang="el-GR" dirty="0" smtClean="0"/>
              <a:t>Μοριακή Βιολογία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b="1" dirty="0" smtClean="0">
                <a:solidFill>
                  <a:srgbClr val="FFFF00"/>
                </a:solidFill>
              </a:rPr>
              <a:t>Ο άνθρωπος </a:t>
            </a:r>
            <a:r>
              <a:rPr lang="el-GR" b="1" i="1" dirty="0" smtClean="0">
                <a:solidFill>
                  <a:srgbClr val="FFFF00"/>
                </a:solidFill>
              </a:rPr>
              <a:t>(όπως και κάθε άλλο είδος)</a:t>
            </a:r>
            <a:r>
              <a:rPr lang="el-GR" b="1" dirty="0" smtClean="0">
                <a:solidFill>
                  <a:srgbClr val="FFFF00"/>
                </a:solidFill>
              </a:rPr>
              <a:t> είναι προϊόν εξέλιξης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6148" name="Picture 2" descr="https://lh6.googleusercontent.com/-TDwybTedT84/TX1qWdO_WvI/AAAAAAAAh4Q/cC4KvQNHyVg/s320/tromakti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1916113"/>
            <a:ext cx="30480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http://genelon.in/images/new/contract-research/Molecular-Biology-Servic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437063"/>
            <a:ext cx="35242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3.4.6 </a:t>
            </a:r>
            <a:r>
              <a:rPr lang="el-GR" dirty="0" smtClean="0"/>
              <a:t>Οι πρώτοι άνθρωποι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Homo </a:t>
            </a:r>
            <a:r>
              <a:rPr lang="en-US" i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habilis</a:t>
            </a:r>
            <a:r>
              <a:rPr lang="en-US" i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l-GR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(άνθρωπος ο επιδέξιος)</a:t>
            </a:r>
          </a:p>
          <a:p>
            <a:pPr lvl="1">
              <a:defRPr/>
            </a:pPr>
            <a:r>
              <a:rPr lang="el-GR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2 εκ. χρόνια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Αφρική για 0,5 εκ. χρόνια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Δίποδη βάδιση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Δόντια παρόμοια με ανθρώπου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Μεγαλύτερο εγκέφαλο από Αυστραλοπίθηκο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Πέτρινα εργαλεία (επιδεξιότητα)</a:t>
            </a:r>
          </a:p>
        </p:txBody>
      </p:sp>
      <p:pic>
        <p:nvPicPr>
          <p:cNvPr id="45058" name="Picture 2" descr="O Homo habil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084763"/>
            <a:ext cx="136842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Homo habil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32075"/>
            <a:ext cx="2405062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3.4.2 </a:t>
            </a:r>
            <a:r>
              <a:rPr lang="el-GR" dirty="0" smtClean="0"/>
              <a:t>Οι πρώτοι άνθρωποι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8305800" cy="4191000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  <a:defRPr/>
            </a:pPr>
            <a:r>
              <a:rPr lang="en-US" i="1" dirty="0" smtClean="0">
                <a:solidFill>
                  <a:srgbClr val="FF0000"/>
                </a:solidFill>
              </a:rPr>
              <a:t>Homo erectus </a:t>
            </a:r>
            <a:r>
              <a:rPr lang="el-GR" i="1" dirty="0" smtClean="0">
                <a:solidFill>
                  <a:srgbClr val="FF0000"/>
                </a:solidFill>
              </a:rPr>
              <a:t>(άνθρωπος ο όρθιος)</a:t>
            </a:r>
          </a:p>
          <a:p>
            <a:pPr marL="914400" lvl="1" indent="-514350">
              <a:defRPr/>
            </a:pPr>
            <a:r>
              <a:rPr lang="el-GR" dirty="0" smtClean="0">
                <a:solidFill>
                  <a:srgbClr val="0000FF"/>
                </a:solidFill>
              </a:rPr>
              <a:t>1,6 εκ. χρόνια</a:t>
            </a:r>
          </a:p>
          <a:p>
            <a:pPr marL="914400" lvl="1" indent="-514350">
              <a:defRPr/>
            </a:pPr>
            <a:r>
              <a:rPr lang="el-GR" i="1" dirty="0" smtClean="0"/>
              <a:t>Άνθρωπος της Ιάβας, Άνθρωπος του </a:t>
            </a:r>
            <a:r>
              <a:rPr lang="el-GR" i="1" dirty="0" err="1" smtClean="0"/>
              <a:t>Πεκίνου</a:t>
            </a:r>
            <a:endParaRPr lang="el-GR" i="1" dirty="0" smtClean="0"/>
          </a:p>
          <a:p>
            <a:pPr marL="914400" lvl="1" indent="-514350">
              <a:defRPr/>
            </a:pPr>
            <a:r>
              <a:rPr lang="el-GR" dirty="0" smtClean="0"/>
              <a:t>Αφρική </a:t>
            </a:r>
            <a:r>
              <a:rPr lang="el-GR" dirty="0" smtClean="0">
                <a:sym typeface="Wingdings" panose="05000000000000000000" pitchFamily="2" charset="2"/>
              </a:rPr>
              <a:t> Ευρώπη + Ασία (1</a:t>
            </a:r>
            <a:r>
              <a:rPr lang="el-GR" baseline="30000" dirty="0" smtClean="0">
                <a:sym typeface="Wingdings" panose="05000000000000000000" pitchFamily="2" charset="2"/>
              </a:rPr>
              <a:t>ο</a:t>
            </a:r>
            <a:r>
              <a:rPr lang="el-GR" baseline="30000" dirty="0">
                <a:sym typeface="Wingdings" panose="05000000000000000000" pitchFamily="2" charset="2"/>
              </a:rPr>
              <a:t>ς</a:t>
            </a:r>
            <a:r>
              <a:rPr lang="el-GR" dirty="0" smtClean="0">
                <a:sym typeface="Wingdings" panose="05000000000000000000" pitchFamily="2" charset="2"/>
              </a:rPr>
              <a:t> </a:t>
            </a:r>
            <a:r>
              <a:rPr lang="es-ES" dirty="0" smtClean="0">
                <a:sym typeface="Wingdings" panose="05000000000000000000" pitchFamily="2" charset="2"/>
              </a:rPr>
              <a:t>Homo</a:t>
            </a:r>
            <a:r>
              <a:rPr lang="el-GR" dirty="0" smtClean="0">
                <a:sym typeface="Wingdings" panose="05000000000000000000" pitchFamily="2" charset="2"/>
              </a:rPr>
              <a:t>!</a:t>
            </a:r>
            <a:r>
              <a:rPr lang="es-ES" dirty="0" smtClean="0">
                <a:sym typeface="Wingdings" panose="05000000000000000000" pitchFamily="2" charset="2"/>
              </a:rPr>
              <a:t>)</a:t>
            </a:r>
            <a:endParaRPr lang="el-GR" dirty="0" smtClean="0"/>
          </a:p>
          <a:p>
            <a:pPr marL="914400" lvl="1" indent="-514350">
              <a:defRPr/>
            </a:pPr>
            <a:r>
              <a:rPr lang="el-GR" dirty="0" smtClean="0"/>
              <a:t>Ομαδική ζωή</a:t>
            </a:r>
          </a:p>
          <a:p>
            <a:pPr marL="914400" lvl="1" indent="-514350">
              <a:defRPr/>
            </a:pPr>
            <a:r>
              <a:rPr lang="el-GR" dirty="0" smtClean="0"/>
              <a:t>Σπηλιές/ξύλινα καταλύματα</a:t>
            </a:r>
          </a:p>
          <a:p>
            <a:pPr marL="914400" lvl="1" indent="-514350">
              <a:defRPr/>
            </a:pPr>
            <a:r>
              <a:rPr lang="el-GR" dirty="0" smtClean="0"/>
              <a:t>Φωτιά </a:t>
            </a:r>
            <a:r>
              <a:rPr lang="el-GR" dirty="0" smtClean="0">
                <a:sym typeface="Wingdings" panose="05000000000000000000" pitchFamily="2" charset="2"/>
              </a:rPr>
              <a:t> Κρεατοφαγία (ΓΙΑΤΙ;)</a:t>
            </a:r>
          </a:p>
          <a:p>
            <a:pPr marL="914400" lvl="1" indent="-514350">
              <a:defRPr/>
            </a:pPr>
            <a:r>
              <a:rPr lang="el-GR" dirty="0" smtClean="0">
                <a:sym typeface="Wingdings" panose="05000000000000000000" pitchFamily="2" charset="2"/>
              </a:rPr>
              <a:t>Ομιλία (</a:t>
            </a:r>
            <a:r>
              <a:rPr lang="es-ES" dirty="0" smtClean="0">
                <a:sym typeface="Wingdings" panose="05000000000000000000" pitchFamily="2" charset="2"/>
              </a:rPr>
              <a:t>¡¿?!)</a:t>
            </a:r>
          </a:p>
          <a:p>
            <a:pPr marL="914400" lvl="1" indent="-514350">
              <a:defRPr/>
            </a:pPr>
            <a:r>
              <a:rPr lang="el-GR" dirty="0" smtClean="0">
                <a:sym typeface="Wingdings" panose="05000000000000000000" pitchFamily="2" charset="2"/>
              </a:rPr>
              <a:t>Μακροβιότερος (&gt;1 εκ. χρόνια)</a:t>
            </a:r>
            <a:endParaRPr lang="el-GR" dirty="0"/>
          </a:p>
        </p:txBody>
      </p:sp>
      <p:pic>
        <p:nvPicPr>
          <p:cNvPr id="58372" name="Picture 4" descr="https://i.ytimg.com/vi/kuT7N5aoP48/hq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933825"/>
            <a:ext cx="2211387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 descr="Homo erect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575300"/>
            <a:ext cx="1322387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3.4.2 </a:t>
            </a:r>
            <a:r>
              <a:rPr lang="el-GR" dirty="0" smtClean="0"/>
              <a:t>Οι πρώτοι άνθρωποι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Μετάβαση στις πρωτόγονες μορφές του </a:t>
            </a:r>
            <a:r>
              <a:rPr lang="en-US" i="1" dirty="0" smtClean="0"/>
              <a:t>Homo sapiens </a:t>
            </a:r>
            <a:r>
              <a:rPr lang="el-GR" dirty="0" smtClean="0"/>
              <a:t>(0,4-0,1 εκ. χρόνια)</a:t>
            </a:r>
            <a:endParaRPr lang="en-US" i="1" dirty="0" smtClean="0"/>
          </a:p>
          <a:p>
            <a:pPr lvl="1">
              <a:defRPr/>
            </a:pPr>
            <a:r>
              <a:rPr lang="en-US" i="1" dirty="0" smtClean="0"/>
              <a:t>Homo </a:t>
            </a:r>
            <a:r>
              <a:rPr lang="en-US" i="1" dirty="0" err="1" smtClean="0"/>
              <a:t>archaico</a:t>
            </a:r>
            <a:r>
              <a:rPr lang="en-US" i="1" dirty="0"/>
              <a:t>/</a:t>
            </a:r>
            <a:r>
              <a:rPr lang="en-US" i="1" dirty="0" smtClean="0"/>
              <a:t>Homo </a:t>
            </a:r>
            <a:r>
              <a:rPr lang="en-US" i="1" dirty="0" err="1" smtClean="0"/>
              <a:t>presapiens</a:t>
            </a:r>
            <a:endParaRPr lang="el-GR" dirty="0" smtClean="0"/>
          </a:p>
          <a:p>
            <a:pPr>
              <a:defRPr/>
            </a:pPr>
            <a:r>
              <a:rPr lang="el-GR" dirty="0" smtClean="0"/>
              <a:t>Σταδιακή αύξηση όγκου εγκεφάλου</a:t>
            </a:r>
          </a:p>
          <a:p>
            <a:pPr>
              <a:defRPr/>
            </a:pPr>
            <a:endParaRPr lang="el-GR" dirty="0"/>
          </a:p>
        </p:txBody>
      </p:sp>
      <p:pic>
        <p:nvPicPr>
          <p:cNvPr id="59394" name="Picture 2" descr="https://upload.wikimedia.org/wikipedia/commons/thumb/7/71/Homo_heidelbergensis_%2810233446%29.jpg/250px-Homo_heidelbergensis_%2810233446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52888"/>
            <a:ext cx="22320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https://upload.wikimedia.org/wikipedia/commons/thumb/6/63/Broken_Hill_Skull_%28Replica01%29.jpg/200px-Broken_Hill_Skull_%28Replica01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437063"/>
            <a:ext cx="1905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3.4.2 </a:t>
            </a:r>
            <a:r>
              <a:rPr lang="el-GR" dirty="0" smtClean="0"/>
              <a:t>Οι πρώτοι άνθρωποι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7950" y="1125538"/>
            <a:ext cx="9467850" cy="41910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  <a:defRPr/>
            </a:pPr>
            <a:r>
              <a:rPr lang="en-US" i="1" dirty="0" smtClean="0">
                <a:solidFill>
                  <a:srgbClr val="FF0000"/>
                </a:solidFill>
              </a:rPr>
              <a:t>Homo (sapiens) </a:t>
            </a:r>
            <a:r>
              <a:rPr lang="en-US" i="1" dirty="0" err="1" smtClean="0">
                <a:solidFill>
                  <a:srgbClr val="FF0000"/>
                </a:solidFill>
              </a:rPr>
              <a:t>neanderthalensis</a:t>
            </a:r>
            <a:endParaRPr lang="en-US" i="1" dirty="0" smtClean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l-GR" dirty="0" smtClean="0">
                <a:solidFill>
                  <a:srgbClr val="0000FF"/>
                </a:solidFill>
              </a:rPr>
              <a:t>130.000 χρόνια – 35.000 χρόνια</a:t>
            </a:r>
          </a:p>
          <a:p>
            <a:pPr lvl="1">
              <a:defRPr/>
            </a:pPr>
            <a:r>
              <a:rPr lang="el-GR" dirty="0" smtClean="0"/>
              <a:t>Πιο δυνατός σωματικά</a:t>
            </a:r>
            <a:r>
              <a:rPr lang="el-GR" dirty="0"/>
              <a:t> </a:t>
            </a:r>
            <a:r>
              <a:rPr lang="el-GR" dirty="0" smtClean="0"/>
              <a:t>από τον σύγχρονο άνθρωπο!</a:t>
            </a:r>
          </a:p>
          <a:p>
            <a:pPr lvl="1">
              <a:defRPr/>
            </a:pPr>
            <a:r>
              <a:rPr lang="el-GR" dirty="0" smtClean="0"/>
              <a:t>Προτεταμένο μέτωπο, </a:t>
            </a:r>
            <a:r>
              <a:rPr lang="el-GR" dirty="0" err="1" smtClean="0"/>
              <a:t>υπερόφρια</a:t>
            </a:r>
            <a:r>
              <a:rPr lang="el-GR" dirty="0" smtClean="0"/>
              <a:t> τόξα, μεγάλα δόντια</a:t>
            </a:r>
          </a:p>
          <a:p>
            <a:pPr lvl="1">
              <a:defRPr/>
            </a:pPr>
            <a:r>
              <a:rPr lang="el-GR" dirty="0" smtClean="0"/>
              <a:t>Ομαδική ζωή: σε σπηλιές/καλύβες</a:t>
            </a:r>
          </a:p>
          <a:p>
            <a:pPr lvl="1">
              <a:defRPr/>
            </a:pPr>
            <a:r>
              <a:rPr lang="el-GR" dirty="0" smtClean="0"/>
              <a:t>Εργαλεία, φωτιά</a:t>
            </a:r>
          </a:p>
          <a:p>
            <a:pPr lvl="1">
              <a:defRPr/>
            </a:pPr>
            <a:r>
              <a:rPr lang="el-GR" dirty="0" smtClean="0"/>
              <a:t>Ντύσιμο με προβιές</a:t>
            </a:r>
          </a:p>
          <a:p>
            <a:pPr lvl="1">
              <a:defRPr/>
            </a:pPr>
            <a:r>
              <a:rPr lang="el-GR" dirty="0" smtClean="0"/>
              <a:t>Ταφή νεκρών</a:t>
            </a:r>
          </a:p>
          <a:p>
            <a:pPr lvl="2">
              <a:defRPr/>
            </a:pPr>
            <a:r>
              <a:rPr lang="el-GR" dirty="0" smtClean="0"/>
              <a:t>Μαζί με φαγητό &amp; άνθη!</a:t>
            </a:r>
          </a:p>
          <a:p>
            <a:pPr lvl="2">
              <a:defRPr/>
            </a:pPr>
            <a:r>
              <a:rPr lang="el-GR" dirty="0" smtClean="0"/>
              <a:t>Μεταθανάτια ζωή!</a:t>
            </a:r>
          </a:p>
          <a:p>
            <a:pPr lvl="1">
              <a:defRPr/>
            </a:pPr>
            <a:r>
              <a:rPr lang="el-GR" dirty="0" smtClean="0"/>
              <a:t>Πρώτα στοιχεία σκέψης</a:t>
            </a:r>
            <a:endParaRPr lang="el-GR" dirty="0"/>
          </a:p>
        </p:txBody>
      </p:sp>
      <p:pic>
        <p:nvPicPr>
          <p:cNvPr id="36871" name="Picture 7" descr="https://scontent.fath4-1.fna.fbcdn.net/hphotos-xpf1/v/t1.0-9/12791119_349210771869610_2520669820475644923_n.jpg?oh=43640b89162e2720856166a0a92d3eda&amp;oe=5755C9B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00" y="3221038"/>
            <a:ext cx="2525200" cy="253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https://upload.wikimedia.org/wikipedia/commons/thumb/1/12/Neandertaler_reconst.jpg/800px-Neandertaler_recon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2"/>
            <a:ext cx="2304256" cy="307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Κρανίο Νεάντερτα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92" y="5511091"/>
            <a:ext cx="1036639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3.4.2 </a:t>
            </a:r>
            <a:r>
              <a:rPr lang="el-GR" dirty="0" smtClean="0"/>
              <a:t>Οι πρώτοι άνθρωποι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7950" y="1196975"/>
            <a:ext cx="9251950" cy="41910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  <a:defRPr/>
            </a:pPr>
            <a:r>
              <a:rPr lang="es-ES" i="1" dirty="0" smtClean="0">
                <a:solidFill>
                  <a:srgbClr val="FF0000"/>
                </a:solidFill>
              </a:rPr>
              <a:t>Homo sapiens </a:t>
            </a:r>
            <a:r>
              <a:rPr lang="es-ES" i="1" dirty="0" err="1" smtClean="0">
                <a:solidFill>
                  <a:srgbClr val="FF0000"/>
                </a:solidFill>
              </a:rPr>
              <a:t>sapiens</a:t>
            </a:r>
            <a:endParaRPr lang="es-ES" i="1" dirty="0" smtClean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s-ES" dirty="0" smtClean="0">
                <a:solidFill>
                  <a:srgbClr val="0000FF"/>
                </a:solidFill>
              </a:rPr>
              <a:t>34.000 </a:t>
            </a:r>
            <a:r>
              <a:rPr lang="el-GR" dirty="0" smtClean="0">
                <a:solidFill>
                  <a:srgbClr val="0000FF"/>
                </a:solidFill>
              </a:rPr>
              <a:t>χρόνια</a:t>
            </a:r>
          </a:p>
          <a:p>
            <a:pPr lvl="1">
              <a:defRPr/>
            </a:pPr>
            <a:r>
              <a:rPr lang="el-GR" i="1" dirty="0" smtClean="0"/>
              <a:t>Άνθρωπος του </a:t>
            </a:r>
            <a:r>
              <a:rPr lang="en-US" i="1" dirty="0" err="1" smtClean="0"/>
              <a:t>Cro</a:t>
            </a:r>
            <a:r>
              <a:rPr lang="en-US" i="1" dirty="0" smtClean="0"/>
              <a:t> </a:t>
            </a:r>
            <a:r>
              <a:rPr lang="en-US" i="1" dirty="0" err="1" smtClean="0"/>
              <a:t>Magnon</a:t>
            </a:r>
            <a:endParaRPr lang="el-GR" dirty="0" smtClean="0"/>
          </a:p>
          <a:p>
            <a:pPr lvl="1">
              <a:defRPr/>
            </a:pPr>
            <a:r>
              <a:rPr lang="el-GR" dirty="0" smtClean="0"/>
              <a:t>Διαφορά δεν υπάρχει </a:t>
            </a:r>
            <a:r>
              <a:rPr lang="el-GR" dirty="0" smtClean="0"/>
              <a:t>στα σκελετικά χαρακτηριστικά με τον σύγχρονο άνθρωπο</a:t>
            </a:r>
          </a:p>
          <a:p>
            <a:pPr lvl="1">
              <a:defRPr/>
            </a:pPr>
            <a:r>
              <a:rPr lang="el-GR" dirty="0" smtClean="0"/>
              <a:t>Αφρική </a:t>
            </a:r>
            <a:r>
              <a:rPr lang="el-GR" dirty="0" smtClean="0">
                <a:sym typeface="Wingdings" panose="05000000000000000000" pitchFamily="2" charset="2"/>
              </a:rPr>
              <a:t> Μέση Ανατολή  Ευρώπη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Συμβίωση με </a:t>
            </a:r>
            <a:r>
              <a:rPr lang="el-GR" dirty="0" err="1" smtClean="0">
                <a:sym typeface="Wingdings" panose="05000000000000000000" pitchFamily="2" charset="2"/>
              </a:rPr>
              <a:t>Νεάντερταλ</a:t>
            </a:r>
            <a:r>
              <a:rPr lang="el-GR" dirty="0" smtClean="0">
                <a:sym typeface="Wingdings" panose="05000000000000000000" pitchFamily="2" charset="2"/>
              </a:rPr>
              <a:t>:</a:t>
            </a:r>
          </a:p>
          <a:p>
            <a:pPr lvl="2">
              <a:defRPr/>
            </a:pPr>
            <a:r>
              <a:rPr lang="el-GR" dirty="0" smtClean="0">
                <a:sym typeface="Wingdings" panose="05000000000000000000" pitchFamily="2" charset="2"/>
              </a:rPr>
              <a:t>Πιθανή εξόντωση (…)</a:t>
            </a:r>
          </a:p>
          <a:p>
            <a:pPr lvl="2">
              <a:defRPr/>
            </a:pPr>
            <a:r>
              <a:rPr lang="el-GR" dirty="0" smtClean="0">
                <a:sym typeface="Wingdings" panose="05000000000000000000" pitchFamily="2" charset="2"/>
              </a:rPr>
              <a:t>Γενετική αφομοίωση</a:t>
            </a:r>
          </a:p>
          <a:p>
            <a:pPr lvl="3">
              <a:defRPr/>
            </a:pPr>
            <a:r>
              <a:rPr lang="el-GR" dirty="0" smtClean="0">
                <a:sym typeface="Wingdings" panose="05000000000000000000" pitchFamily="2" charset="2"/>
              </a:rPr>
              <a:t>Υβρίδια</a:t>
            </a:r>
          </a:p>
          <a:p>
            <a:pPr lvl="3">
              <a:defRPr/>
            </a:pPr>
            <a:r>
              <a:rPr lang="el-GR" dirty="0" smtClean="0">
                <a:sym typeface="Wingdings" panose="05000000000000000000" pitchFamily="2" charset="2"/>
              </a:rPr>
              <a:t>1-2% του </a:t>
            </a:r>
            <a:r>
              <a:rPr lang="en-US" dirty="0" smtClean="0">
                <a:sym typeface="Wingdings" panose="05000000000000000000" pitchFamily="2" charset="2"/>
              </a:rPr>
              <a:t>DNA</a:t>
            </a:r>
            <a:r>
              <a:rPr lang="el-GR" dirty="0" smtClean="0">
                <a:sym typeface="Wingdings" panose="05000000000000000000" pitchFamily="2" charset="2"/>
              </a:rPr>
              <a:t> των σημερινών </a:t>
            </a:r>
            <a:r>
              <a:rPr lang="el-GR" dirty="0" err="1" smtClean="0">
                <a:sym typeface="Wingdings" panose="05000000000000000000" pitchFamily="2" charset="2"/>
              </a:rPr>
              <a:t>Ευρασιατών</a:t>
            </a:r>
            <a:r>
              <a:rPr lang="el-GR" dirty="0" smtClean="0">
                <a:sym typeface="Wingdings" panose="05000000000000000000" pitchFamily="2" charset="2"/>
              </a:rPr>
              <a:t> </a:t>
            </a:r>
            <a:r>
              <a:rPr lang="en-US" i="1" dirty="0" smtClean="0">
                <a:sym typeface="Wingdings" panose="05000000000000000000" pitchFamily="2" charset="2"/>
              </a:rPr>
              <a:t>Homo sapiens </a:t>
            </a:r>
            <a:r>
              <a:rPr lang="en-US" i="1" dirty="0" err="1" smtClean="0">
                <a:sym typeface="Wingdings" panose="05000000000000000000" pitchFamily="2" charset="2"/>
              </a:rPr>
              <a:t>sapiens</a:t>
            </a:r>
            <a:r>
              <a:rPr lang="en-US" i="1" dirty="0" smtClean="0">
                <a:sym typeface="Wingdings" panose="05000000000000000000" pitchFamily="2" charset="2"/>
              </a:rPr>
              <a:t> </a:t>
            </a:r>
            <a:r>
              <a:rPr lang="el-GR" dirty="0" smtClean="0">
                <a:sym typeface="Wingdings" panose="05000000000000000000" pitchFamily="2" charset="2"/>
              </a:rPr>
              <a:t> </a:t>
            </a:r>
            <a:r>
              <a:rPr lang="el-GR" dirty="0" err="1" smtClean="0">
                <a:sym typeface="Wingdings" panose="05000000000000000000" pitchFamily="2" charset="2"/>
              </a:rPr>
              <a:t>Νεάντερταλ</a:t>
            </a:r>
            <a:r>
              <a:rPr lang="el-GR" dirty="0" smtClean="0">
                <a:sym typeface="Wingdings" panose="05000000000000000000" pitchFamily="2" charset="2"/>
              </a:rPr>
              <a:t>!</a:t>
            </a:r>
            <a:endParaRPr lang="el-GR" dirty="0" smtClean="0"/>
          </a:p>
        </p:txBody>
      </p:sp>
      <p:pic>
        <p:nvPicPr>
          <p:cNvPr id="62466" name="Picture 2" descr="https://upload.wikimedia.org/wikipedia/commons/thumb/f/f5/Cro-Magnon.jpg/220px-Cro-Magn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21163"/>
            <a:ext cx="1525588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i49.tinypic.com/6h82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3384550"/>
            <a:ext cx="2052637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1º </a:t>
            </a:r>
            <a:r>
              <a:rPr lang="el-GR" dirty="0" smtClean="0"/>
              <a:t>Σενάριο</a:t>
            </a:r>
            <a:endParaRPr lang="el-GR" dirty="0"/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482725"/>
            <a:ext cx="9161463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9413"/>
            <a:ext cx="8385175" cy="1431926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2</a:t>
            </a:r>
            <a:r>
              <a:rPr lang="el-GR" baseline="30000" dirty="0" smtClean="0"/>
              <a:t>ο</a:t>
            </a:r>
            <a:r>
              <a:rPr lang="el-GR" dirty="0" smtClean="0"/>
              <a:t> Σενάριο</a:t>
            </a:r>
            <a:endParaRPr lang="el-GR" dirty="0"/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3.4.2 </a:t>
            </a:r>
            <a:r>
              <a:rPr lang="el-GR" dirty="0" smtClean="0"/>
              <a:t>Οι πρώτοι άνθρωποι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7950" y="1196975"/>
            <a:ext cx="9251950" cy="41910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  <a:defRPr/>
            </a:pPr>
            <a:r>
              <a:rPr lang="es-ES" i="1" dirty="0" smtClean="0">
                <a:solidFill>
                  <a:srgbClr val="FF0000"/>
                </a:solidFill>
              </a:rPr>
              <a:t>Homo sapiens </a:t>
            </a:r>
            <a:r>
              <a:rPr lang="es-ES" i="1" dirty="0" err="1" smtClean="0">
                <a:solidFill>
                  <a:srgbClr val="FF0000"/>
                </a:solidFill>
              </a:rPr>
              <a:t>sapiens</a:t>
            </a:r>
            <a:endParaRPr lang="es-ES" i="1" dirty="0" smtClean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s-ES" dirty="0" smtClean="0">
                <a:solidFill>
                  <a:srgbClr val="0000FF"/>
                </a:solidFill>
              </a:rPr>
              <a:t>34.000 </a:t>
            </a:r>
            <a:r>
              <a:rPr lang="el-GR" dirty="0" smtClean="0">
                <a:solidFill>
                  <a:srgbClr val="0000FF"/>
                </a:solidFill>
              </a:rPr>
              <a:t>χρόνια</a:t>
            </a:r>
          </a:p>
          <a:p>
            <a:pPr lvl="1">
              <a:defRPr/>
            </a:pPr>
            <a:r>
              <a:rPr lang="el-GR" dirty="0" smtClean="0"/>
              <a:t>Καλή κοινωνική οργάνωση</a:t>
            </a:r>
          </a:p>
          <a:p>
            <a:pPr lvl="1">
              <a:defRPr/>
            </a:pPr>
            <a:r>
              <a:rPr lang="el-GR" dirty="0" smtClean="0"/>
              <a:t>Πλήρη ικανότητα ομιλίας</a:t>
            </a:r>
          </a:p>
          <a:p>
            <a:pPr lvl="1">
              <a:defRPr/>
            </a:pPr>
            <a:r>
              <a:rPr lang="el-GR" dirty="0" err="1" smtClean="0"/>
              <a:t>Κρεατοφαγική</a:t>
            </a:r>
            <a:r>
              <a:rPr lang="el-GR" dirty="0" smtClean="0"/>
              <a:t> διατροφή</a:t>
            </a:r>
          </a:p>
          <a:p>
            <a:pPr lvl="1">
              <a:defRPr/>
            </a:pPr>
            <a:r>
              <a:rPr lang="el-GR" dirty="0" smtClean="0"/>
              <a:t>Τοιχογραφίες στα σπήλαια</a:t>
            </a:r>
          </a:p>
          <a:p>
            <a:pPr lvl="1">
              <a:defRPr/>
            </a:pPr>
            <a:r>
              <a:rPr lang="el-GR" dirty="0" smtClean="0">
                <a:solidFill>
                  <a:srgbClr val="0000FF"/>
                </a:solidFill>
              </a:rPr>
              <a:t>10.000 χρόνια </a:t>
            </a:r>
            <a:r>
              <a:rPr lang="el-GR" dirty="0" smtClean="0">
                <a:sym typeface="Wingdings" panose="05000000000000000000" pitchFamily="2" charset="2"/>
              </a:rPr>
              <a:t> μόνιμες εγκαταστάσεις</a:t>
            </a:r>
          </a:p>
          <a:p>
            <a:pPr lvl="1">
              <a:defRPr/>
            </a:pPr>
            <a:r>
              <a:rPr lang="el-GR" dirty="0" smtClean="0">
                <a:solidFill>
                  <a:srgbClr val="0000FF"/>
                </a:solidFill>
                <a:sym typeface="Wingdings" panose="05000000000000000000" pitchFamily="2" charset="2"/>
              </a:rPr>
              <a:t>3.000 χρόνια </a:t>
            </a:r>
            <a:r>
              <a:rPr lang="el-GR" dirty="0" smtClean="0">
                <a:sym typeface="Wingdings" panose="05000000000000000000" pitchFamily="2" charset="2"/>
              </a:rPr>
              <a:t> πρώτες πόλεις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Νεολιθικός πολιτισμός  ιστορικοί χρόνοι</a:t>
            </a:r>
            <a:endParaRPr lang="el-GR" dirty="0" smtClean="0"/>
          </a:p>
        </p:txBody>
      </p:sp>
      <p:pic>
        <p:nvPicPr>
          <p:cNvPr id="40964" name="Picture 2" descr="https://upload.wikimedia.org/wikipedia/commons/thumb/4/45/CroMagnon.jpg/800px-CroMagn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3422650"/>
            <a:ext cx="151765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https://upload.wikimedia.org/wikipedia/commons/thumb/0/07/Lascaux2.jpg/200px-Lascaux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3030538"/>
            <a:ext cx="1905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322388"/>
            <a:ext cx="25765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upload.wikimedia.org/wikipedia/commons/thumb/c/ca/Homo-Stammbaum,_Version_Stringer-en.svg/2000px-Homo-Stammbaum,_Version_Stringer-e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3813"/>
            <a:ext cx="929798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3" y="0"/>
            <a:ext cx="9161463" cy="6958013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3.4.1 Το γενεαλογικό μας δέντρο</a:t>
            </a:r>
            <a:endParaRPr lang="el-GR" dirty="0"/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562100"/>
            <a:ext cx="5400675" cy="5116513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14319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3.4.7 </a:t>
            </a:r>
            <a:r>
              <a:rPr lang="el-GR" dirty="0" smtClean="0"/>
              <a:t>Η ποικιλομορφία στους ανθρώπινους πληθυσμούς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14488"/>
            <a:ext cx="8845550" cy="4191000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Μορφολογικές διαφορές στην εξάπλωση του ανθρώπινου είδους</a:t>
            </a:r>
          </a:p>
          <a:p>
            <a:pPr>
              <a:defRPr/>
            </a:pPr>
            <a:r>
              <a:rPr lang="el-GR" dirty="0" smtClean="0"/>
              <a:t>Πώς προέκυψαν;</a:t>
            </a:r>
          </a:p>
          <a:p>
            <a:pPr lvl="1">
              <a:defRPr/>
            </a:pPr>
            <a:r>
              <a:rPr lang="el-GR" dirty="0" smtClean="0"/>
              <a:t>Διαφορετική κατανομή </a:t>
            </a:r>
            <a:r>
              <a:rPr lang="el-GR" dirty="0" err="1" smtClean="0"/>
              <a:t>αλληλομόρφων</a:t>
            </a:r>
            <a:r>
              <a:rPr lang="el-GR" dirty="0" smtClean="0"/>
              <a:t> (γονιδίων) </a:t>
            </a:r>
            <a:r>
              <a:rPr lang="el-GR" dirty="0" smtClean="0">
                <a:sym typeface="Wingdings" panose="05000000000000000000" pitchFamily="2" charset="2"/>
              </a:rPr>
              <a:t> </a:t>
            </a:r>
            <a:r>
              <a:rPr lang="el-GR" b="1" u="sng" dirty="0" smtClean="0">
                <a:solidFill>
                  <a:srgbClr val="FFC000"/>
                </a:solidFill>
                <a:sym typeface="Wingdings" panose="05000000000000000000" pitchFamily="2" charset="2"/>
              </a:rPr>
              <a:t>μεταλλάξεις</a:t>
            </a:r>
            <a:r>
              <a:rPr lang="el-GR" dirty="0" smtClean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el-GR" dirty="0" smtClean="0">
                <a:sym typeface="Wingdings" panose="05000000000000000000" pitchFamily="2" charset="2"/>
              </a:rPr>
              <a:t>+ </a:t>
            </a:r>
            <a:r>
              <a:rPr lang="el-GR" b="1" u="sng" dirty="0" smtClean="0">
                <a:solidFill>
                  <a:srgbClr val="7030A0"/>
                </a:solidFill>
                <a:sym typeface="Wingdings" panose="05000000000000000000" pitchFamily="2" charset="2"/>
              </a:rPr>
              <a:t>φυσική επιλογή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dirty="0" smtClean="0">
                <a:sym typeface="Wingdings" panose="05000000000000000000" pitchFamily="2" charset="2"/>
              </a:rPr>
              <a:t>Ορισμένα παγιώθηκαν τυχαία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dirty="0" smtClean="0">
                <a:sym typeface="Wingdings" panose="05000000000000000000" pitchFamily="2" charset="2"/>
              </a:rPr>
              <a:t>Ορισμένα έδωσαν μεγάλα πλεονεκτήματα  παγιώθηκαν σε πληθυσμούς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Μήκος άκρων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Χρώμα δέρματος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ruby.fgcu.edu/courses/sstans/81469/icons/BergAlln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2414588"/>
            <a:ext cx="4438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Μήκος άκρων </a:t>
            </a:r>
            <a:r>
              <a:rPr lang="el-GR" b="0" dirty="0">
                <a:effectLst/>
              </a:rPr>
              <a:t>÷</a:t>
            </a:r>
            <a:r>
              <a:rPr lang="el-GR" dirty="0" smtClean="0"/>
              <a:t> Μέγεθος σώματος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2333625"/>
            <a:ext cx="8007350" cy="4191000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Ψυχρές περιοχές:</a:t>
            </a:r>
          </a:p>
          <a:p>
            <a:pPr lvl="1">
              <a:defRPr/>
            </a:pPr>
            <a:r>
              <a:rPr lang="el-GR" dirty="0"/>
              <a:t>Μ</a:t>
            </a:r>
            <a:r>
              <a:rPr lang="el-GR" dirty="0" smtClean="0"/>
              <a:t>ικρός λόγος</a:t>
            </a:r>
          </a:p>
          <a:p>
            <a:pPr>
              <a:defRPr/>
            </a:pPr>
            <a:r>
              <a:rPr lang="el-GR" dirty="0" smtClean="0"/>
              <a:t>Θερμές περιοχές:</a:t>
            </a:r>
          </a:p>
          <a:p>
            <a:pPr lvl="1">
              <a:defRPr/>
            </a:pPr>
            <a:r>
              <a:rPr lang="el-GR" dirty="0" smtClean="0"/>
              <a:t>Μεγάλος λόγος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dirty="0" smtClean="0"/>
              <a:t>ΓΙΑΤΙ;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dirty="0" smtClean="0"/>
              <a:t>Απώλεια θερμότητας</a:t>
            </a:r>
            <a:endParaRPr lang="el-GR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385175" cy="1431926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Διαφορές στο χρώμα του δέρματος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2850"/>
            <a:ext cx="9324975" cy="4191000"/>
          </a:xfrm>
        </p:spPr>
        <p:txBody>
          <a:bodyPr/>
          <a:lstStyle/>
          <a:p>
            <a:pPr>
              <a:defRPr/>
            </a:pPr>
            <a:r>
              <a:rPr lang="el-GR" b="1" u="sng" dirty="0" smtClean="0">
                <a:solidFill>
                  <a:srgbClr val="C00000"/>
                </a:solidFill>
              </a:rPr>
              <a:t>Σκουρόχρωμες επιδερμίδες:</a:t>
            </a:r>
          </a:p>
          <a:p>
            <a:pPr lvl="1">
              <a:defRPr/>
            </a:pPr>
            <a:r>
              <a:rPr lang="el-GR" dirty="0" smtClean="0"/>
              <a:t>Περιοχές με μεγάλη ηλιοφάνεια</a:t>
            </a:r>
          </a:p>
          <a:p>
            <a:pPr lvl="1">
              <a:defRPr/>
            </a:pPr>
            <a:r>
              <a:rPr lang="el-GR" dirty="0" smtClean="0"/>
              <a:t>Δυνατότητα </a:t>
            </a:r>
            <a:r>
              <a:rPr lang="el-GR" b="1" dirty="0" smtClean="0">
                <a:solidFill>
                  <a:srgbClr val="C00000"/>
                </a:solidFill>
              </a:rPr>
              <a:t>μεγάλης</a:t>
            </a:r>
            <a:r>
              <a:rPr lang="el-GR" dirty="0" smtClean="0">
                <a:solidFill>
                  <a:srgbClr val="C00000"/>
                </a:solidFill>
              </a:rPr>
              <a:t> έκκρισης μελανίνης </a:t>
            </a:r>
            <a:r>
              <a:rPr lang="el-GR" dirty="0" smtClean="0"/>
              <a:t>για προστασία από </a:t>
            </a:r>
            <a:r>
              <a:rPr lang="el-GR" dirty="0" smtClean="0">
                <a:solidFill>
                  <a:schemeClr val="bg1">
                    <a:lumMod val="50000"/>
                  </a:schemeClr>
                </a:solidFill>
              </a:rPr>
              <a:t>υπεριώδεις ακτινοβολίες</a:t>
            </a:r>
          </a:p>
          <a:p>
            <a:pPr lvl="1">
              <a:defRPr/>
            </a:pPr>
            <a:r>
              <a:rPr lang="el-GR" i="1" dirty="0" smtClean="0"/>
              <a:t>Διαφορετικά: καρκίνος του δέρματος</a:t>
            </a:r>
          </a:p>
          <a:p>
            <a:pPr>
              <a:defRPr/>
            </a:pPr>
            <a:r>
              <a:rPr lang="el-GR" b="1" u="sng" dirty="0" smtClean="0">
                <a:solidFill>
                  <a:srgbClr val="CCFFFF"/>
                </a:solidFill>
              </a:rPr>
              <a:t>Ανοιχτόχρωμες επιδερμίδες:</a:t>
            </a:r>
          </a:p>
          <a:p>
            <a:pPr lvl="1">
              <a:defRPr/>
            </a:pPr>
            <a:r>
              <a:rPr lang="el-GR" dirty="0" smtClean="0"/>
              <a:t>Περιοχές με μικρή ηλιοφάνεια</a:t>
            </a:r>
          </a:p>
          <a:p>
            <a:pPr lvl="1">
              <a:defRPr/>
            </a:pPr>
            <a:r>
              <a:rPr lang="el-GR" dirty="0" smtClean="0"/>
              <a:t>Δυνατότητα </a:t>
            </a:r>
            <a:r>
              <a:rPr lang="el-GR" b="1" dirty="0" smtClean="0">
                <a:solidFill>
                  <a:srgbClr val="CCFFFF"/>
                </a:solidFill>
              </a:rPr>
              <a:t>μικρής</a:t>
            </a:r>
            <a:r>
              <a:rPr lang="el-GR" dirty="0" smtClean="0">
                <a:solidFill>
                  <a:srgbClr val="CCFFFF"/>
                </a:solidFill>
              </a:rPr>
              <a:t> έκκρισης μελανίνης </a:t>
            </a:r>
            <a:r>
              <a:rPr lang="el-GR" dirty="0" smtClean="0"/>
              <a:t>για επίδραση ακτινοβολίας προς παραγωγή </a:t>
            </a:r>
            <a:r>
              <a:rPr lang="el-GR" dirty="0" smtClean="0">
                <a:solidFill>
                  <a:schemeClr val="bg1">
                    <a:lumMod val="50000"/>
                  </a:schemeClr>
                </a:solidFill>
              </a:rPr>
              <a:t>βιταμίνης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</a:t>
            </a:r>
            <a:endParaRPr lang="el-GR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l-GR" i="1" dirty="0" smtClean="0"/>
              <a:t>Διαφορετικά προβλήματα ανάπτυξης </a:t>
            </a:r>
            <a:r>
              <a:rPr lang="el-GR" i="1" dirty="0" err="1" smtClean="0"/>
              <a:t>μυοσκελετικού</a:t>
            </a:r>
            <a:endParaRPr lang="el-GR" i="1" dirty="0" smtClean="0"/>
          </a:p>
        </p:txBody>
      </p:sp>
      <p:pic>
        <p:nvPicPr>
          <p:cNvPr id="64516" name="Picture 4" descr="http://sizlingpeople.com/wp-content/uploads/2016/01/Beyonc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692150"/>
            <a:ext cx="29845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 descr="https://thebestmusicnow.files.wordpress.com/2010/07/singer-rob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3268663"/>
            <a:ext cx="23304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404813"/>
            <a:ext cx="9245601" cy="6164262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www.alfavita.gr/sites/default/files/styles/imagearthron/public/ratsismos_3_0.jpg?itok=lUruGh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988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75" y="-26988"/>
            <a:ext cx="9159875" cy="6926263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3.4.1 Το γενεαλογικό μας δέντρο</a:t>
            </a:r>
            <a:endParaRPr lang="el-GR" dirty="0"/>
          </a:p>
        </p:txBody>
      </p:sp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5863" y="1905000"/>
            <a:ext cx="7312025" cy="4191000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3.4.1 Το γενεαλογικό μας δέντρο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Ζώα </a:t>
            </a:r>
            <a:r>
              <a:rPr lang="el-GR" dirty="0" smtClean="0">
                <a:sym typeface="Wingdings" panose="05000000000000000000" pitchFamily="2" charset="2"/>
              </a:rPr>
              <a:t> </a:t>
            </a:r>
            <a:r>
              <a:rPr lang="el-GR" dirty="0" smtClean="0"/>
              <a:t>Σπονδυλωτά</a:t>
            </a:r>
          </a:p>
          <a:p>
            <a:pPr lvl="1">
              <a:defRPr/>
            </a:pPr>
            <a:r>
              <a:rPr lang="el-GR" dirty="0" smtClean="0"/>
              <a:t>Σπονδυλική στήλη</a:t>
            </a:r>
          </a:p>
        </p:txBody>
      </p:sp>
      <p:pic>
        <p:nvPicPr>
          <p:cNvPr id="9220" name="Picture 2" descr="http://www.mtchs.org/BIO/text/chapter23/23images/23-2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2924175"/>
            <a:ext cx="3679825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3.4.1 Το γενεαλογικό μας δέντρο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Ζώα </a:t>
            </a:r>
            <a:r>
              <a:rPr lang="el-GR" dirty="0" smtClean="0">
                <a:sym typeface="Wingdings" panose="05000000000000000000" pitchFamily="2" charset="2"/>
              </a:rPr>
              <a:t> </a:t>
            </a:r>
            <a:r>
              <a:rPr lang="el-GR" dirty="0" smtClean="0"/>
              <a:t>Σπονδυλωτά </a:t>
            </a:r>
            <a:r>
              <a:rPr lang="el-GR" dirty="0" smtClean="0">
                <a:sym typeface="Wingdings" panose="05000000000000000000" pitchFamily="2" charset="2"/>
              </a:rPr>
              <a:t> Θηλαστικά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Σταθερή θερμοκρασία</a:t>
            </a:r>
            <a:r>
              <a:rPr lang="es-ES" dirty="0" smtClean="0">
                <a:sym typeface="Wingdings" panose="05000000000000000000" pitchFamily="2" charset="2"/>
              </a:rPr>
              <a:t>, </a:t>
            </a:r>
            <a:r>
              <a:rPr lang="el-GR" dirty="0">
                <a:sym typeface="Wingdings" panose="05000000000000000000" pitchFamily="2" charset="2"/>
              </a:rPr>
              <a:t>γ</a:t>
            </a:r>
            <a:r>
              <a:rPr lang="el-GR" dirty="0" smtClean="0">
                <a:sym typeface="Wingdings" panose="05000000000000000000" pitchFamily="2" charset="2"/>
              </a:rPr>
              <a:t>αλακτοφόροι αδένες</a:t>
            </a:r>
            <a:endParaRPr lang="el-GR" dirty="0" smtClean="0"/>
          </a:p>
        </p:txBody>
      </p:sp>
      <p:pic>
        <p:nvPicPr>
          <p:cNvPr id="10244" name="Picture 4" descr="http://highered.mheducation.com/sites/dl/free/0072919345/63804/0623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997200"/>
            <a:ext cx="504031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3.4.1 Το γενεαλογικό μας δέντρο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Ζώα </a:t>
            </a:r>
            <a:r>
              <a:rPr lang="el-GR" dirty="0" smtClean="0">
                <a:sym typeface="Wingdings" panose="05000000000000000000" pitchFamily="2" charset="2"/>
              </a:rPr>
              <a:t> </a:t>
            </a:r>
            <a:r>
              <a:rPr lang="el-GR" dirty="0" smtClean="0"/>
              <a:t>Σπονδυλωτά </a:t>
            </a:r>
            <a:r>
              <a:rPr lang="el-GR" dirty="0" smtClean="0">
                <a:sym typeface="Wingdings" panose="05000000000000000000" pitchFamily="2" charset="2"/>
              </a:rPr>
              <a:t> Θηλαστικά  Πρωτεύοντ</a:t>
            </a:r>
            <a:r>
              <a:rPr lang="el-GR" dirty="0">
                <a:sym typeface="Wingdings" panose="05000000000000000000" pitchFamily="2" charset="2"/>
              </a:rPr>
              <a:t>α</a:t>
            </a:r>
            <a:endParaRPr lang="el-GR" dirty="0" smtClean="0">
              <a:sym typeface="Wingdings" panose="05000000000000000000" pitchFamily="2" charset="2"/>
            </a:endParaRPr>
          </a:p>
        </p:txBody>
      </p:sp>
      <p:pic>
        <p:nvPicPr>
          <p:cNvPr id="11268" name="Picture 2" descr="http://genome.cshlp.org/content/17/6/760/F1.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924175"/>
            <a:ext cx="3671888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3.4.1 Το γενεαλογικό μας δέντρο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Ζώα </a:t>
            </a:r>
            <a:r>
              <a:rPr lang="el-GR" dirty="0" smtClean="0">
                <a:sym typeface="Wingdings" panose="05000000000000000000" pitchFamily="2" charset="2"/>
              </a:rPr>
              <a:t> </a:t>
            </a:r>
            <a:r>
              <a:rPr lang="el-GR" dirty="0" smtClean="0"/>
              <a:t>Σπονδυλωτά </a:t>
            </a:r>
            <a:r>
              <a:rPr lang="el-GR" dirty="0" smtClean="0">
                <a:sym typeface="Wingdings" panose="05000000000000000000" pitchFamily="2" charset="2"/>
              </a:rPr>
              <a:t> Θηλαστικά  Πρωτεύοντα </a:t>
            </a:r>
            <a:r>
              <a:rPr lang="es-ES" dirty="0" smtClean="0">
                <a:sym typeface="Wingdings" panose="05000000000000000000" pitchFamily="2" charset="2"/>
              </a:rPr>
              <a:t> … </a:t>
            </a:r>
            <a:r>
              <a:rPr lang="en-US" i="1" dirty="0" smtClean="0">
                <a:sym typeface="Wingdings" panose="05000000000000000000" pitchFamily="2" charset="2"/>
              </a:rPr>
              <a:t></a:t>
            </a:r>
            <a:r>
              <a:rPr lang="el-GR" dirty="0" smtClean="0">
                <a:sym typeface="Wingdings" panose="05000000000000000000" pitchFamily="2" charset="2"/>
              </a:rPr>
              <a:t> </a:t>
            </a:r>
            <a:r>
              <a:rPr lang="es-ES" i="1" dirty="0" smtClean="0">
                <a:sym typeface="Wingdings" panose="05000000000000000000" pitchFamily="2" charset="2"/>
              </a:rPr>
              <a:t>Homo sapiens</a:t>
            </a:r>
          </a:p>
          <a:p>
            <a:pPr lvl="1">
              <a:defRPr/>
            </a:pPr>
            <a:r>
              <a:rPr lang="el-GR" dirty="0" smtClean="0">
                <a:sym typeface="Wingdings" panose="05000000000000000000" pitchFamily="2" charset="2"/>
              </a:rPr>
              <a:t>Κατασκευή &amp; χρήση εργαλείων, ομιλία, γραφή, πολιτισμός</a:t>
            </a:r>
          </a:p>
        </p:txBody>
      </p:sp>
      <p:pic>
        <p:nvPicPr>
          <p:cNvPr id="12292" name="Picture 2" descr="http://cdn.backyardchickens.com/5/54/54a1a2dd_19_01bPrimatePhylogeny_L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05250"/>
            <a:ext cx="25193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Κρυστάλλινα επίπεδα">
  <a:themeElements>
    <a:clrScheme name="Κρυστάλλινα επίπεδα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Κρυστάλλινα επίπεδα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Κρυστάλλινα επίπεδα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ρυστάλλινα επίπεδα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ρυστάλλινα επίπεδα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ρυστάλλινα επίπεδα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ρυστάλλινα επίπεδα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ρυστάλλινα επίπεδα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ρυστάλλινα επίπεδα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ρυστάλλινα επίπεδα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842</TotalTime>
  <Words>1078</Words>
  <Application>Microsoft Office PowerPoint</Application>
  <PresentationFormat>Προβολή στην οθόνη (4:3)</PresentationFormat>
  <Paragraphs>231</Paragraphs>
  <Slides>45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45</vt:i4>
      </vt:variant>
    </vt:vector>
  </HeadingPairs>
  <TitlesOfParts>
    <vt:vector size="46" baseType="lpstr">
      <vt:lpstr>Κρυστάλλινα επίπεδα</vt:lpstr>
      <vt:lpstr>ΕΞΕΛΙΞΗ (3.4)</vt:lpstr>
      <vt:lpstr>Η εξέλιξη του ανθρώπου</vt:lpstr>
      <vt:lpstr>Η εξέλιξη του ανθρώπου</vt:lpstr>
      <vt:lpstr>3.4.1 Το γενεαλογικό μας δέντρο</vt:lpstr>
      <vt:lpstr>3.4.1 Το γενεαλογικό μας δέντρο</vt:lpstr>
      <vt:lpstr>3.4.1 Το γενεαλογικό μας δέντρο</vt:lpstr>
      <vt:lpstr>3.4.1 Το γενεαλογικό μας δέντρο</vt:lpstr>
      <vt:lpstr>3.4.1 Το γενεαλογικό μας δέντρο</vt:lpstr>
      <vt:lpstr>3.4.1 Το γενεαλογικό μας δέντρο</vt:lpstr>
      <vt:lpstr>3.4.2 Η εμφάνιση των θηλαστικών &amp; των Πρωτευόντων</vt:lpstr>
      <vt:lpstr>Κατηγορίες θηλαστικών (Μεσοζωικού)</vt:lpstr>
      <vt:lpstr>Πρώτα θηλαστικά</vt:lpstr>
      <vt:lpstr>Πρώτα πρωτεύοντα</vt:lpstr>
      <vt:lpstr>3.4.3 Τα χαρακτηριστικά των Πρωτευόντων</vt:lpstr>
      <vt:lpstr>Κοινά χαρακτηριστικά Πρωτευόντων</vt:lpstr>
      <vt:lpstr>1. Δάχτυλα κατάλληλα για λαβές</vt:lpstr>
      <vt:lpstr>2. Μακριά &amp; ευκίνητα άκρα</vt:lpstr>
      <vt:lpstr>3. Στερεοσκοπική όραση</vt:lpstr>
      <vt:lpstr>4. Έγχρωμη όραση</vt:lpstr>
      <vt:lpstr>5. Ανεπτυγμένος εγκέφαλος</vt:lpstr>
      <vt:lpstr>6. Η προστασία των μικρών</vt:lpstr>
      <vt:lpstr>7. Η όρθια στάση</vt:lpstr>
      <vt:lpstr>3.4.4 Η εξέλιξη των Πρωτευόντων</vt:lpstr>
      <vt:lpstr>3.4.4 Η εξέλιξη των Πρωτευόντων</vt:lpstr>
      <vt:lpstr>3.4.4 Η εξέλιξη των Πρωτευόντων</vt:lpstr>
      <vt:lpstr>3.4.4 Η εξέλιξη των Πρωτευόντων</vt:lpstr>
      <vt:lpstr>3.4.5 Η εμφάνιση των Ανθρωπιδών</vt:lpstr>
      <vt:lpstr>3.4.5 Η εμφάνιση των Ανθρωπιδών</vt:lpstr>
      <vt:lpstr>Αυστραλοπίθηκος</vt:lpstr>
      <vt:lpstr>3.4.6 Οι πρώτοι άνθρωποι</vt:lpstr>
      <vt:lpstr>3.4.2 Οι πρώτοι άνθρωποι</vt:lpstr>
      <vt:lpstr>3.4.2 Οι πρώτοι άνθρωποι</vt:lpstr>
      <vt:lpstr>3.4.2 Οι πρώτοι άνθρωποι</vt:lpstr>
      <vt:lpstr>3.4.2 Οι πρώτοι άνθρωποι</vt:lpstr>
      <vt:lpstr>1º Σενάριο</vt:lpstr>
      <vt:lpstr>2ο Σενάριο</vt:lpstr>
      <vt:lpstr>3.4.2 Οι πρώτοι άνθρωποι</vt:lpstr>
      <vt:lpstr>Διαφάνεια 38</vt:lpstr>
      <vt:lpstr>Διαφάνεια 39</vt:lpstr>
      <vt:lpstr>3.4.7 Η ποικιλομορφία στους ανθρώπινους πληθυσμούς</vt:lpstr>
      <vt:lpstr>Μήκος άκρων ÷ Μέγεθος σώματος</vt:lpstr>
      <vt:lpstr>Διαφορές στο χρώμα του δέρματος</vt:lpstr>
      <vt:lpstr>Διαφάνεια 43</vt:lpstr>
      <vt:lpstr>Διαφάνεια 44</vt:lpstr>
      <vt:lpstr>Διαφάνεια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ΕΞΕΛΙΞΗ</dc:title>
  <dc:creator>Haris</dc:creator>
  <cp:lastModifiedBy>user</cp:lastModifiedBy>
  <cp:revision>122</cp:revision>
  <dcterms:created xsi:type="dcterms:W3CDTF">2011-03-10T11:08:55Z</dcterms:created>
  <dcterms:modified xsi:type="dcterms:W3CDTF">2016-03-30T19:39:49Z</dcterms:modified>
</cp:coreProperties>
</file>