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sf" ContentType="video/x-ms-as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92" r:id="rId2"/>
    <p:sldId id="260" r:id="rId3"/>
    <p:sldId id="261" r:id="rId4"/>
    <p:sldId id="272" r:id="rId5"/>
    <p:sldId id="262" r:id="rId6"/>
    <p:sldId id="266" r:id="rId7"/>
    <p:sldId id="295" r:id="rId8"/>
    <p:sldId id="296" r:id="rId9"/>
    <p:sldId id="275" r:id="rId10"/>
    <p:sldId id="287" r:id="rId11"/>
    <p:sldId id="298" r:id="rId12"/>
    <p:sldId id="276" r:id="rId13"/>
    <p:sldId id="285" r:id="rId14"/>
    <p:sldId id="277" r:id="rId15"/>
    <p:sldId id="279" r:id="rId16"/>
    <p:sldId id="281" r:id="rId17"/>
    <p:sldId id="280" r:id="rId18"/>
    <p:sldId id="282" r:id="rId19"/>
    <p:sldId id="289" r:id="rId20"/>
    <p:sldId id="270" r:id="rId21"/>
    <p:sldId id="299" r:id="rId22"/>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552"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7" name="Ισοσκελές τρίγωνο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Τίτλος 7"/>
          <p:cNvSpPr>
            <a:spLocks noGrp="1"/>
          </p:cNvSpPr>
          <p:nvPr>
            <p:ph type="ctrTitle"/>
          </p:nvPr>
        </p:nvSpPr>
        <p:spPr>
          <a:xfrm>
            <a:off x="540544" y="776288"/>
            <a:ext cx="8062912" cy="1470025"/>
          </a:xfrm>
        </p:spPr>
        <p:txBody>
          <a:bodyPr anchor="b">
            <a:normAutofit/>
          </a:bodyPr>
          <a:lstStyle>
            <a:lvl1pPr algn="r">
              <a:defRPr sz="4400"/>
            </a:lvl1pPr>
          </a:lstStyle>
          <a:p>
            <a:r>
              <a:rPr kumimoji="0" lang="el-GR" smtClean="0"/>
              <a:t>Στυλ κύριου τίτλου</a:t>
            </a:r>
            <a:endParaRPr kumimoji="0" lang="en-US"/>
          </a:p>
        </p:txBody>
      </p:sp>
      <p:sp>
        <p:nvSpPr>
          <p:cNvPr id="9" name="Υπότιτλος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28" name="Θέση ημερομηνίας 27"/>
          <p:cNvSpPr>
            <a:spLocks noGrp="1"/>
          </p:cNvSpPr>
          <p:nvPr>
            <p:ph type="dt" sz="half" idx="10"/>
          </p:nvPr>
        </p:nvSpPr>
        <p:spPr>
          <a:xfrm>
            <a:off x="1371600" y="6012656"/>
            <a:ext cx="5791200" cy="365125"/>
          </a:xfrm>
        </p:spPr>
        <p:txBody>
          <a:bodyPr tIns="0" bIns="0" anchor="t"/>
          <a:lstStyle>
            <a:lvl1pPr algn="r">
              <a:defRPr sz="1000"/>
            </a:lvl1pPr>
          </a:lstStyle>
          <a:p>
            <a:fld id="{52128D69-3B70-4E70-AA2C-BD3E803AE936}" type="datetimeFigureOut">
              <a:rPr lang="el-GR" smtClean="0"/>
              <a:t>11/5/2014</a:t>
            </a:fld>
            <a:endParaRPr lang="el-GR"/>
          </a:p>
        </p:txBody>
      </p:sp>
      <p:sp>
        <p:nvSpPr>
          <p:cNvPr id="17" name="Θέση υποσέλιδου 16"/>
          <p:cNvSpPr>
            <a:spLocks noGrp="1"/>
          </p:cNvSpPr>
          <p:nvPr>
            <p:ph type="ftr" sz="quarter" idx="11"/>
          </p:nvPr>
        </p:nvSpPr>
        <p:spPr>
          <a:xfrm>
            <a:off x="1371600" y="5650704"/>
            <a:ext cx="5791200" cy="365125"/>
          </a:xfrm>
        </p:spPr>
        <p:txBody>
          <a:bodyPr tIns="0" bIns="0" anchor="b"/>
          <a:lstStyle>
            <a:lvl1pPr algn="r">
              <a:defRPr sz="1100"/>
            </a:lvl1pPr>
          </a:lstStyle>
          <a:p>
            <a:endParaRPr lang="el-GR"/>
          </a:p>
        </p:txBody>
      </p:sp>
      <p:sp>
        <p:nvSpPr>
          <p:cNvPr id="29" name="Θέση αριθμού διαφάνειας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D39EC647-091D-4F53-9C54-F6BA07F6EC01}" type="slidenum">
              <a:rPr lang="el-GR" smtClean="0"/>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52128D69-3B70-4E70-AA2C-BD3E803AE936}" type="datetimeFigureOut">
              <a:rPr lang="el-GR" smtClean="0"/>
              <a:t>11/5/2014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39EC647-091D-4F53-9C54-F6BA07F6EC01}"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781800" y="381000"/>
            <a:ext cx="1905000" cy="5486400"/>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381000"/>
            <a:ext cx="6248400" cy="5486400"/>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52128D69-3B70-4E70-AA2C-BD3E803AE936}" type="datetimeFigureOut">
              <a:rPr lang="el-GR" smtClean="0"/>
              <a:t>11/5/2014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D39EC647-091D-4F53-9C54-F6BA07F6EC01}"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67494"/>
            <a:ext cx="8229600" cy="1399032"/>
          </a:xfrm>
        </p:spPr>
        <p:txBody>
          <a:bodyPr/>
          <a:lstStyle/>
          <a:p>
            <a:r>
              <a:rPr kumimoji="0" lang="el-GR" smtClean="0"/>
              <a:t>Στυλ κύριου τίτλου</a:t>
            </a:r>
            <a:endParaRPr kumimoji="0" lang="en-US"/>
          </a:p>
        </p:txBody>
      </p:sp>
      <p:sp>
        <p:nvSpPr>
          <p:cNvPr id="3" name="Θέση περιεχομένου 2"/>
          <p:cNvSpPr>
            <a:spLocks noGrp="1"/>
          </p:cNvSpPr>
          <p:nvPr>
            <p:ph idx="1"/>
          </p:nvPr>
        </p:nvSpPr>
        <p:spPr>
          <a:xfrm>
            <a:off x="457200" y="1882808"/>
            <a:ext cx="822960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a:xfrm>
            <a:off x="4791456" y="6480048"/>
            <a:ext cx="2133600" cy="301752"/>
          </a:xfrm>
        </p:spPr>
        <p:txBody>
          <a:bodyPr/>
          <a:lstStyle/>
          <a:p>
            <a:fld id="{52128D69-3B70-4E70-AA2C-BD3E803AE936}" type="datetimeFigureOut">
              <a:rPr lang="el-GR" smtClean="0"/>
              <a:t>11/5/2014</a:t>
            </a:fld>
            <a:endParaRPr lang="el-GR"/>
          </a:p>
        </p:txBody>
      </p:sp>
      <p:sp>
        <p:nvSpPr>
          <p:cNvPr id="5" name="Θέση υποσέλιδου 4"/>
          <p:cNvSpPr>
            <a:spLocks noGrp="1"/>
          </p:cNvSpPr>
          <p:nvPr>
            <p:ph type="ftr" sz="quarter" idx="11"/>
          </p:nvPr>
        </p:nvSpPr>
        <p:spPr>
          <a:xfrm>
            <a:off x="457200" y="6480969"/>
            <a:ext cx="4260056" cy="300831"/>
          </a:xfrm>
        </p:spPr>
        <p:txBody>
          <a:bodyPr/>
          <a:lstStyle/>
          <a:p>
            <a:endParaRPr lang="el-GR"/>
          </a:p>
        </p:txBody>
      </p:sp>
      <p:sp>
        <p:nvSpPr>
          <p:cNvPr id="6" name="Θέση αριθμού διαφάνειας 5"/>
          <p:cNvSpPr>
            <a:spLocks noGrp="1"/>
          </p:cNvSpPr>
          <p:nvPr>
            <p:ph type="sldNum" sz="quarter" idx="12"/>
          </p:nvPr>
        </p:nvSpPr>
        <p:spPr/>
        <p:txBody>
          <a:bodyPr/>
          <a:lstStyle/>
          <a:p>
            <a:fld id="{D39EC647-091D-4F53-9C54-F6BA07F6EC01}" type="slidenum">
              <a:rPr lang="el-GR" smtClean="0"/>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9" name="Ορθογώνιο τρίγωνο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Ισοσκελές τρίγωνο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Θέση ημερομηνίας 3"/>
          <p:cNvSpPr>
            <a:spLocks noGrp="1"/>
          </p:cNvSpPr>
          <p:nvPr>
            <p:ph type="dt" sz="half" idx="10"/>
          </p:nvPr>
        </p:nvSpPr>
        <p:spPr>
          <a:xfrm>
            <a:off x="6955632" y="6477000"/>
            <a:ext cx="2133600" cy="304800"/>
          </a:xfrm>
        </p:spPr>
        <p:txBody>
          <a:bodyPr/>
          <a:lstStyle/>
          <a:p>
            <a:fld id="{52128D69-3B70-4E70-AA2C-BD3E803AE936}" type="datetimeFigureOut">
              <a:rPr lang="el-GR" smtClean="0"/>
              <a:t>11/5/2014</a:t>
            </a:fld>
            <a:endParaRPr lang="el-GR"/>
          </a:p>
        </p:txBody>
      </p:sp>
      <p:sp>
        <p:nvSpPr>
          <p:cNvPr id="5" name="Θέση υποσέλιδου 4"/>
          <p:cNvSpPr>
            <a:spLocks noGrp="1"/>
          </p:cNvSpPr>
          <p:nvPr>
            <p:ph type="ftr" sz="quarter" idx="11"/>
          </p:nvPr>
        </p:nvSpPr>
        <p:spPr>
          <a:xfrm>
            <a:off x="2619376" y="6480969"/>
            <a:ext cx="4260056" cy="300831"/>
          </a:xfrm>
        </p:spPr>
        <p:txBody>
          <a:bodyPr/>
          <a:lstStyle/>
          <a:p>
            <a:endParaRPr lang="el-GR"/>
          </a:p>
        </p:txBody>
      </p:sp>
      <p:sp>
        <p:nvSpPr>
          <p:cNvPr id="6" name="Θέση αριθμού διαφάνειας 5"/>
          <p:cNvSpPr>
            <a:spLocks noGrp="1"/>
          </p:cNvSpPr>
          <p:nvPr>
            <p:ph type="sldNum" sz="quarter" idx="12"/>
          </p:nvPr>
        </p:nvSpPr>
        <p:spPr>
          <a:xfrm>
            <a:off x="8451056" y="809624"/>
            <a:ext cx="502920" cy="300831"/>
          </a:xfrm>
        </p:spPr>
        <p:txBody>
          <a:bodyPr/>
          <a:lstStyle/>
          <a:p>
            <a:fld id="{D39EC647-091D-4F53-9C54-F6BA07F6EC01}" type="slidenum">
              <a:rPr lang="el-GR" smtClean="0"/>
              <a:t>‹#›</a:t>
            </a:fld>
            <a:endParaRPr lang="el-GR"/>
          </a:p>
        </p:txBody>
      </p:sp>
      <p:cxnSp>
        <p:nvCxnSpPr>
          <p:cNvPr id="11" name="Ευθεία γραμμή σύνδεσης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Ευθεία γραμμή σύνδεσης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Τίτλος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marL="0" algn="l">
              <a:defRPr/>
            </a:lvl1pPr>
          </a:lstStyle>
          <a:p>
            <a:r>
              <a:rPr kumimoji="0" lang="el-GR" smtClean="0"/>
              <a:t>Στυλ κύριου τίτλου</a:t>
            </a:r>
            <a:endParaRPr kumimoji="0" lang="en-US"/>
          </a:p>
        </p:txBody>
      </p:sp>
      <p:sp>
        <p:nvSpPr>
          <p:cNvPr id="3" name="Θέση περιεχομένου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περιεχομένου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a:xfrm>
            <a:off x="4791456" y="6480969"/>
            <a:ext cx="2133600" cy="301752"/>
          </a:xfrm>
        </p:spPr>
        <p:txBody>
          <a:bodyPr/>
          <a:lstStyle/>
          <a:p>
            <a:fld id="{52128D69-3B70-4E70-AA2C-BD3E803AE936}" type="datetimeFigureOut">
              <a:rPr lang="el-GR" smtClean="0"/>
              <a:t>11/5/2014</a:t>
            </a:fld>
            <a:endParaRPr lang="el-GR"/>
          </a:p>
        </p:txBody>
      </p:sp>
      <p:sp>
        <p:nvSpPr>
          <p:cNvPr id="6" name="Θέση υποσέλιδου 5"/>
          <p:cNvSpPr>
            <a:spLocks noGrp="1"/>
          </p:cNvSpPr>
          <p:nvPr>
            <p:ph type="ftr" sz="quarter" idx="11"/>
          </p:nvPr>
        </p:nvSpPr>
        <p:spPr>
          <a:xfrm>
            <a:off x="457200" y="6480969"/>
            <a:ext cx="4260056" cy="301752"/>
          </a:xfrm>
        </p:spPr>
        <p:txBody>
          <a:bodyPr/>
          <a:lstStyle/>
          <a:p>
            <a:endParaRPr lang="el-GR"/>
          </a:p>
        </p:txBody>
      </p:sp>
      <p:sp>
        <p:nvSpPr>
          <p:cNvPr id="7" name="Θέση αριθμού διαφάνειας 6"/>
          <p:cNvSpPr>
            <a:spLocks noGrp="1"/>
          </p:cNvSpPr>
          <p:nvPr>
            <p:ph type="sldNum" sz="quarter" idx="12"/>
          </p:nvPr>
        </p:nvSpPr>
        <p:spPr>
          <a:xfrm>
            <a:off x="7589520" y="6480969"/>
            <a:ext cx="502920" cy="301752"/>
          </a:xfrm>
        </p:spPr>
        <p:txBody>
          <a:bodyPr/>
          <a:lstStyle/>
          <a:p>
            <a:fld id="{D39EC647-091D-4F53-9C54-F6BA07F6EC01}" type="slidenum">
              <a:rPr lang="el-GR" smtClean="0"/>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Θέση κειμένου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5" name="Θέση περιεχομένου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6" name="Θέση περιεχομένου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7" name="Θέση ημερομηνίας 6"/>
          <p:cNvSpPr>
            <a:spLocks noGrp="1"/>
          </p:cNvSpPr>
          <p:nvPr>
            <p:ph type="dt" sz="half" idx="10"/>
          </p:nvPr>
        </p:nvSpPr>
        <p:spPr>
          <a:xfrm>
            <a:off x="4791456" y="6480969"/>
            <a:ext cx="2130552" cy="301752"/>
          </a:xfrm>
        </p:spPr>
        <p:txBody>
          <a:bodyPr/>
          <a:lstStyle/>
          <a:p>
            <a:fld id="{52128D69-3B70-4E70-AA2C-BD3E803AE936}" type="datetimeFigureOut">
              <a:rPr lang="el-GR" smtClean="0"/>
              <a:t>11/5/2014</a:t>
            </a:fld>
            <a:endParaRPr lang="el-GR"/>
          </a:p>
        </p:txBody>
      </p:sp>
      <p:sp>
        <p:nvSpPr>
          <p:cNvPr id="8" name="Θέση υποσέλιδου 7"/>
          <p:cNvSpPr>
            <a:spLocks noGrp="1"/>
          </p:cNvSpPr>
          <p:nvPr>
            <p:ph type="ftr" sz="quarter" idx="11"/>
          </p:nvPr>
        </p:nvSpPr>
        <p:spPr>
          <a:xfrm>
            <a:off x="457200" y="6480969"/>
            <a:ext cx="4261104" cy="301752"/>
          </a:xfrm>
        </p:spPr>
        <p:txBody>
          <a:bodyPr/>
          <a:lstStyle/>
          <a:p>
            <a:endParaRPr lang="el-GR"/>
          </a:p>
        </p:txBody>
      </p:sp>
      <p:sp>
        <p:nvSpPr>
          <p:cNvPr id="9" name="Θέση αριθμού διαφάνειας 8"/>
          <p:cNvSpPr>
            <a:spLocks noGrp="1"/>
          </p:cNvSpPr>
          <p:nvPr>
            <p:ph type="sldNum" sz="quarter" idx="12"/>
          </p:nvPr>
        </p:nvSpPr>
        <p:spPr>
          <a:xfrm>
            <a:off x="7589520" y="6483096"/>
            <a:ext cx="502920" cy="301752"/>
          </a:xfrm>
        </p:spPr>
        <p:txBody>
          <a:bodyPr/>
          <a:lstStyle>
            <a:lvl1pPr algn="ctr">
              <a:defRPr/>
            </a:lvl1pPr>
          </a:lstStyle>
          <a:p>
            <a:fld id="{D39EC647-091D-4F53-9C54-F6BA07F6EC01}" type="slidenum">
              <a:rPr lang="el-GR" smtClean="0"/>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b="0"/>
            </a:lvl1pPr>
          </a:lstStyle>
          <a:p>
            <a:r>
              <a:rPr kumimoji="0" lang="el-GR" smtClean="0"/>
              <a:t>Στυλ κύριου τίτλου</a:t>
            </a:r>
            <a:endParaRPr kumimoji="0" lang="en-US"/>
          </a:p>
        </p:txBody>
      </p:sp>
      <p:sp>
        <p:nvSpPr>
          <p:cNvPr id="3" name="Θέση ημερομηνίας 2"/>
          <p:cNvSpPr>
            <a:spLocks noGrp="1"/>
          </p:cNvSpPr>
          <p:nvPr>
            <p:ph type="dt" sz="half" idx="10"/>
          </p:nvPr>
        </p:nvSpPr>
        <p:spPr/>
        <p:txBody>
          <a:bodyPr/>
          <a:lstStyle/>
          <a:p>
            <a:fld id="{52128D69-3B70-4E70-AA2C-BD3E803AE936}" type="datetimeFigureOut">
              <a:rPr lang="el-GR" smtClean="0"/>
              <a:t>11/5/2014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D39EC647-091D-4F53-9C54-F6BA07F6EC01}"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a:xfrm>
            <a:off x="4791456" y="6480969"/>
            <a:ext cx="2133600" cy="301752"/>
          </a:xfrm>
        </p:spPr>
        <p:txBody>
          <a:bodyPr/>
          <a:lstStyle/>
          <a:p>
            <a:fld id="{52128D69-3B70-4E70-AA2C-BD3E803AE936}" type="datetimeFigureOut">
              <a:rPr lang="el-GR" smtClean="0"/>
              <a:t>11/5/2014</a:t>
            </a:fld>
            <a:endParaRPr lang="el-GR"/>
          </a:p>
        </p:txBody>
      </p:sp>
      <p:sp>
        <p:nvSpPr>
          <p:cNvPr id="3" name="Θέση υποσέλιδου 2"/>
          <p:cNvSpPr>
            <a:spLocks noGrp="1"/>
          </p:cNvSpPr>
          <p:nvPr>
            <p:ph type="ftr" sz="quarter" idx="11"/>
          </p:nvPr>
        </p:nvSpPr>
        <p:spPr>
          <a:xfrm>
            <a:off x="457200" y="6481890"/>
            <a:ext cx="4260056" cy="300831"/>
          </a:xfrm>
        </p:spPr>
        <p:txBody>
          <a:bodyPr/>
          <a:lstStyle/>
          <a:p>
            <a:endParaRPr lang="el-GR"/>
          </a:p>
        </p:txBody>
      </p:sp>
      <p:sp>
        <p:nvSpPr>
          <p:cNvPr id="4" name="Θέση αριθμού διαφάνειας 3"/>
          <p:cNvSpPr>
            <a:spLocks noGrp="1"/>
          </p:cNvSpPr>
          <p:nvPr>
            <p:ph type="sldNum" sz="quarter" idx="12"/>
          </p:nvPr>
        </p:nvSpPr>
        <p:spPr>
          <a:xfrm>
            <a:off x="7589520" y="6480969"/>
            <a:ext cx="502920" cy="301752"/>
          </a:xfrm>
        </p:spPr>
        <p:txBody>
          <a:bodyPr/>
          <a:lstStyle/>
          <a:p>
            <a:fld id="{D39EC647-091D-4F53-9C54-F6BA07F6EC01}"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l-GR" smtClean="0"/>
              <a:t>Στυλ κύριου τίτλου</a:t>
            </a:r>
            <a:endParaRPr kumimoji="0" lang="en-US"/>
          </a:p>
        </p:txBody>
      </p:sp>
      <p:sp>
        <p:nvSpPr>
          <p:cNvPr id="3" name="Θέση κειμένου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4" name="Θέση περιεχομένου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5" name="Θέση ημερομηνίας 4"/>
          <p:cNvSpPr>
            <a:spLocks noGrp="1"/>
          </p:cNvSpPr>
          <p:nvPr>
            <p:ph type="dt" sz="half" idx="10"/>
          </p:nvPr>
        </p:nvSpPr>
        <p:spPr>
          <a:xfrm>
            <a:off x="6278976" y="6556248"/>
            <a:ext cx="2133600" cy="301752"/>
          </a:xfrm>
        </p:spPr>
        <p:txBody>
          <a:bodyPr/>
          <a:lstStyle>
            <a:lvl1pPr>
              <a:defRPr sz="900"/>
            </a:lvl1pPr>
          </a:lstStyle>
          <a:p>
            <a:fld id="{52128D69-3B70-4E70-AA2C-BD3E803AE936}" type="datetimeFigureOut">
              <a:rPr lang="el-GR" smtClean="0"/>
              <a:t>11/5/2014</a:t>
            </a:fld>
            <a:endParaRPr lang="el-GR"/>
          </a:p>
        </p:txBody>
      </p:sp>
      <p:sp>
        <p:nvSpPr>
          <p:cNvPr id="6" name="Θέση υποσέλιδου 5"/>
          <p:cNvSpPr>
            <a:spLocks noGrp="1"/>
          </p:cNvSpPr>
          <p:nvPr>
            <p:ph type="ftr" sz="quarter" idx="11"/>
          </p:nvPr>
        </p:nvSpPr>
        <p:spPr>
          <a:xfrm>
            <a:off x="1135856" y="6556248"/>
            <a:ext cx="5143120" cy="301752"/>
          </a:xfrm>
        </p:spPr>
        <p:txBody>
          <a:bodyPr/>
          <a:lstStyle>
            <a:lvl1pPr>
              <a:defRPr sz="900"/>
            </a:lvl1pPr>
          </a:lstStyle>
          <a:p>
            <a:endParaRPr lang="el-GR"/>
          </a:p>
        </p:txBody>
      </p:sp>
      <p:sp>
        <p:nvSpPr>
          <p:cNvPr id="7" name="Θέση αριθμού διαφάνειας 6"/>
          <p:cNvSpPr>
            <a:spLocks noGrp="1"/>
          </p:cNvSpPr>
          <p:nvPr>
            <p:ph type="sldNum" sz="quarter" idx="12"/>
          </p:nvPr>
        </p:nvSpPr>
        <p:spPr>
          <a:xfrm>
            <a:off x="8410576" y="6556248"/>
            <a:ext cx="502920" cy="301752"/>
          </a:xfrm>
        </p:spPr>
        <p:txBody>
          <a:bodyPr/>
          <a:lstStyle>
            <a:lvl1pPr>
              <a:defRPr sz="900"/>
            </a:lvl1pPr>
          </a:lstStyle>
          <a:p>
            <a:fld id="{D39EC647-091D-4F53-9C54-F6BA07F6EC01}" type="slidenum">
              <a:rPr lang="el-GR" smtClean="0"/>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Θέση κειμένου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5" name="Θέση ημερομηνίας 4"/>
          <p:cNvSpPr>
            <a:spLocks noGrp="1"/>
          </p:cNvSpPr>
          <p:nvPr>
            <p:ph type="dt" sz="half" idx="10"/>
          </p:nvPr>
        </p:nvSpPr>
        <p:spPr>
          <a:xfrm>
            <a:off x="6108192" y="6556248"/>
            <a:ext cx="2103120" cy="301752"/>
          </a:xfrm>
        </p:spPr>
        <p:txBody>
          <a:bodyPr/>
          <a:lstStyle>
            <a:lvl1pPr>
              <a:defRPr sz="900"/>
            </a:lvl1pPr>
          </a:lstStyle>
          <a:p>
            <a:fld id="{52128D69-3B70-4E70-AA2C-BD3E803AE936}" type="datetimeFigureOut">
              <a:rPr lang="el-GR" smtClean="0"/>
              <a:t>11/5/2014</a:t>
            </a:fld>
            <a:endParaRPr lang="el-GR"/>
          </a:p>
        </p:txBody>
      </p:sp>
      <p:sp>
        <p:nvSpPr>
          <p:cNvPr id="6" name="Θέση υποσέλιδου 5"/>
          <p:cNvSpPr>
            <a:spLocks noGrp="1"/>
          </p:cNvSpPr>
          <p:nvPr>
            <p:ph type="ftr" sz="quarter" idx="11"/>
          </p:nvPr>
        </p:nvSpPr>
        <p:spPr>
          <a:xfrm>
            <a:off x="1170432" y="6557169"/>
            <a:ext cx="4948072" cy="301752"/>
          </a:xfrm>
        </p:spPr>
        <p:txBody>
          <a:bodyPr/>
          <a:lstStyle>
            <a:lvl1pPr>
              <a:defRPr sz="900"/>
            </a:lvl1pPr>
          </a:lstStyle>
          <a:p>
            <a:endParaRPr lang="el-GR"/>
          </a:p>
        </p:txBody>
      </p:sp>
      <p:sp>
        <p:nvSpPr>
          <p:cNvPr id="7" name="Θέση αριθμού διαφάνειας 6"/>
          <p:cNvSpPr>
            <a:spLocks noGrp="1"/>
          </p:cNvSpPr>
          <p:nvPr>
            <p:ph type="sldNum" sz="quarter" idx="12"/>
          </p:nvPr>
        </p:nvSpPr>
        <p:spPr>
          <a:xfrm>
            <a:off x="8217192" y="6556248"/>
            <a:ext cx="365760" cy="301752"/>
          </a:xfrm>
        </p:spPr>
        <p:txBody>
          <a:bodyPr/>
          <a:lstStyle>
            <a:lvl1pPr algn="ctr">
              <a:defRPr sz="900"/>
            </a:lvl1pPr>
          </a:lstStyle>
          <a:p>
            <a:fld id="{D39EC647-091D-4F53-9C54-F6BA07F6EC01}" type="slidenum">
              <a:rPr lang="el-GR" smtClean="0"/>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chemeClr val="bg2">
                <a:shade val="48000"/>
                <a:satMod val="230000"/>
              </a:schemeClr>
            </a:gs>
            <a:gs pos="100000">
              <a:schemeClr val="bg2">
                <a:shade val="92000"/>
                <a:satMod val="230000"/>
              </a:schemeClr>
            </a:gs>
            <a:gs pos="100000">
              <a:schemeClr val="bg2">
                <a:tint val="85000"/>
                <a:satMod val="400000"/>
              </a:schemeClr>
            </a:gs>
          </a:gsLst>
          <a:lin ang="5400000" scaled="0"/>
          <a:tileRect/>
        </a:gradFill>
        <a:effectLst/>
      </p:bgPr>
    </p:bg>
    <p:spTree>
      <p:nvGrpSpPr>
        <p:cNvPr id="1" name=""/>
        <p:cNvGrpSpPr/>
        <p:nvPr/>
      </p:nvGrpSpPr>
      <p:grpSpPr>
        <a:xfrm>
          <a:off x="0" y="0"/>
          <a:ext cx="0" cy="0"/>
          <a:chOff x="0" y="0"/>
          <a:chExt cx="0" cy="0"/>
        </a:xfrm>
      </p:grpSpPr>
      <p:sp>
        <p:nvSpPr>
          <p:cNvPr id="11" name="Ορθογώνιο τρίγωνο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Ευθεία γραμμή σύνδεσης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Ευθεία γραμμή σύνδεσης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Θέση τίτλου 21"/>
          <p:cNvSpPr>
            <a:spLocks noGrp="1"/>
          </p:cNvSpPr>
          <p:nvPr>
            <p:ph type="title"/>
          </p:nvPr>
        </p:nvSpPr>
        <p:spPr>
          <a:xfrm>
            <a:off x="457200" y="267494"/>
            <a:ext cx="8229600" cy="1399032"/>
          </a:xfrm>
          <a:prstGeom prst="rect">
            <a:avLst/>
          </a:prstGeom>
        </p:spPr>
        <p:txBody>
          <a:bodyPr vert="horz" anchor="ctr">
            <a:normAutofit/>
          </a:body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14" name="Θέση ημερομηνίας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52128D69-3B70-4E70-AA2C-BD3E803AE936}" type="datetimeFigureOut">
              <a:rPr lang="el-GR" smtClean="0"/>
              <a:t>11/5/2014</a:t>
            </a:fld>
            <a:endParaRPr lang="el-GR"/>
          </a:p>
        </p:txBody>
      </p:sp>
      <p:sp>
        <p:nvSpPr>
          <p:cNvPr id="3" name="Θέση υποσέλιδου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l-GR"/>
          </a:p>
        </p:txBody>
      </p:sp>
      <p:sp>
        <p:nvSpPr>
          <p:cNvPr id="23" name="Θέση αριθμού διαφάνειας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D39EC647-091D-4F53-9C54-F6BA07F6EC01}" type="slidenum">
              <a:rPr lang="el-GR" smtClean="0"/>
              <a:t>‹#›</a:t>
            </a:fld>
            <a:endParaRPr lang="el-G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 Target="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sf"/><Relationship Id="rId1" Type="http://schemas.microsoft.com/office/2007/relationships/media" Target="../media/media1.asf"/><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www.eugonia.com.gr/wp-content/themes/eugonia2/photos/25.jp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 Target="slide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hyperlink" Target="http://www.eugonia.com.gr/wp-content/themes/eugonia2/photos/30.jpg" TargetMode="External"/><Relationship Id="rId1" Type="http://schemas.openxmlformats.org/officeDocument/2006/relationships/slideLayout" Target="../slideLayouts/slideLayout7.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611560" y="1921187"/>
            <a:ext cx="8286243" cy="646331"/>
          </a:xfrm>
          <a:prstGeom prst="rect">
            <a:avLst/>
          </a:prstGeom>
          <a:solidFill>
            <a:srgbClr val="C00000"/>
          </a:solidFill>
        </p:spPr>
        <p:txBody>
          <a:bodyPr wrap="none">
            <a:spAutoFit/>
          </a:bodyPr>
          <a:lstStyle/>
          <a:p>
            <a:r>
              <a:rPr lang="el-GR" sz="3600" b="1" dirty="0"/>
              <a:t>ΑΠΟ ΤΗ ΜΕΙΩΣΗ ΣΤΗ ΓΟΝΙΜΟΠΟΙΗΣΗ</a:t>
            </a:r>
            <a:endParaRPr lang="el-GR" sz="3600" dirty="0"/>
          </a:p>
        </p:txBody>
      </p:sp>
    </p:spTree>
    <p:extLst>
      <p:ext uri="{BB962C8B-B14F-4D97-AF65-F5344CB8AC3E}">
        <p14:creationId xmlns:p14="http://schemas.microsoft.com/office/powerpoint/2010/main" val="1635031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wokyttaro B  2 ">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311" y="1484784"/>
            <a:ext cx="7097369" cy="3937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Ορθογώνιο 2"/>
          <p:cNvSpPr/>
          <p:nvPr/>
        </p:nvSpPr>
        <p:spPr>
          <a:xfrm>
            <a:off x="467544" y="404664"/>
            <a:ext cx="8136904" cy="707886"/>
          </a:xfrm>
          <a:prstGeom prst="rect">
            <a:avLst/>
          </a:prstGeom>
        </p:spPr>
        <p:txBody>
          <a:bodyPr wrap="square">
            <a:spAutoFit/>
          </a:bodyPr>
          <a:lstStyle/>
          <a:p>
            <a:pPr marL="95250" indent="-30163">
              <a:buNone/>
            </a:pPr>
            <a:r>
              <a:rPr lang="el-GR" sz="2000" dirty="0">
                <a:latin typeface="Cambria" pitchFamily="18" charset="0"/>
              </a:rPr>
              <a:t>Το ωάριο είναι ορατό και δια γυμνού οφθαλμού. Έχει διάμετρο περίπου 0,1 mm και είναι το μεγαλύτερο κύτταρο του ανθρώπινου οργανισμού.</a:t>
            </a:r>
            <a:endParaRPr lang="el-GR" sz="2400" dirty="0">
              <a:latin typeface="Cambria" pitchFamily="18" charset="0"/>
            </a:endParaRPr>
          </a:p>
        </p:txBody>
      </p:sp>
      <p:sp>
        <p:nvSpPr>
          <p:cNvPr id="4" name="Ορθογώνιο 3"/>
          <p:cNvSpPr/>
          <p:nvPr/>
        </p:nvSpPr>
        <p:spPr>
          <a:xfrm>
            <a:off x="453159" y="5661248"/>
            <a:ext cx="8152593" cy="707886"/>
          </a:xfrm>
          <a:prstGeom prst="rect">
            <a:avLst/>
          </a:prstGeom>
        </p:spPr>
        <p:txBody>
          <a:bodyPr wrap="square">
            <a:spAutoFit/>
          </a:bodyPr>
          <a:lstStyle/>
          <a:p>
            <a:pPr marL="285750" indent="-285750">
              <a:buFont typeface="Arial" pitchFamily="34" charset="0"/>
              <a:buChar char="•"/>
            </a:pPr>
            <a:r>
              <a:rPr lang="el-GR" sz="2000" dirty="0">
                <a:latin typeface="Cambria" pitchFamily="18" charset="0"/>
              </a:rPr>
              <a:t>Το ωάριο περιέχει τη λέκιθο, που είναι απαραίτητη για την ανάπτυξη του </a:t>
            </a:r>
            <a:r>
              <a:rPr lang="el-GR" sz="2000" dirty="0" err="1">
                <a:latin typeface="Cambria" pitchFamily="18" charset="0"/>
              </a:rPr>
              <a:t>ζυγωτού</a:t>
            </a:r>
            <a:r>
              <a:rPr lang="el-GR" sz="2000" dirty="0">
                <a:latin typeface="Cambria" pitchFamily="18" charset="0"/>
              </a:rPr>
              <a:t> κατά τις πρώτες μέρες μετά τη γονιμοποίηση.</a:t>
            </a:r>
          </a:p>
        </p:txBody>
      </p:sp>
    </p:spTree>
    <p:extLst>
      <p:ext uri="{BB962C8B-B14F-4D97-AF65-F5344CB8AC3E}">
        <p14:creationId xmlns:p14="http://schemas.microsoft.com/office/powerpoint/2010/main" val="67008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315" t="24535" r="12871" b="37379"/>
          <a:stretch/>
        </p:blipFill>
        <p:spPr bwMode="auto">
          <a:xfrm>
            <a:off x="1228961" y="836712"/>
            <a:ext cx="6422813" cy="4762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16410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861274" y="2780928"/>
            <a:ext cx="2557110" cy="523220"/>
          </a:xfrm>
          <a:prstGeom prst="rect">
            <a:avLst/>
          </a:prstGeom>
        </p:spPr>
        <p:txBody>
          <a:bodyPr wrap="none">
            <a:spAutoFit/>
          </a:bodyPr>
          <a:lstStyle/>
          <a:p>
            <a:r>
              <a:rPr lang="el-GR" sz="2800" b="1" dirty="0">
                <a:solidFill>
                  <a:srgbClr val="FFC000"/>
                </a:solidFill>
              </a:rPr>
              <a:t>Γονιμοποίηση</a:t>
            </a:r>
            <a:endParaRPr lang="el-GR" sz="2800" dirty="0">
              <a:solidFill>
                <a:srgbClr val="FFC000"/>
              </a:solidFill>
            </a:endParaRPr>
          </a:p>
        </p:txBody>
      </p:sp>
    </p:spTree>
    <p:extLst>
      <p:ext uri="{BB962C8B-B14F-4D97-AF65-F5344CB8AC3E}">
        <p14:creationId xmlns:p14="http://schemas.microsoft.com/office/powerpoint/2010/main" val="1306960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457200" y="267494"/>
            <a:ext cx="8229600" cy="857250"/>
          </a:xfrm>
        </p:spPr>
        <p:txBody>
          <a:bodyPr/>
          <a:lstStyle/>
          <a:p>
            <a:pPr eaLnBrk="1" hangingPunct="1"/>
            <a:r>
              <a:rPr lang="el-GR" b="1" dirty="0" smtClean="0">
                <a:solidFill>
                  <a:srgbClr val="FFC000"/>
                </a:solidFill>
              </a:rPr>
              <a:t>Αναπαραγωγή</a:t>
            </a:r>
            <a:r>
              <a:rPr lang="el-GR" dirty="0" smtClean="0">
                <a:solidFill>
                  <a:srgbClr val="7030A0"/>
                </a:solidFill>
              </a:rPr>
              <a:t> </a:t>
            </a:r>
          </a:p>
        </p:txBody>
      </p:sp>
      <p:sp>
        <p:nvSpPr>
          <p:cNvPr id="3075" name="Content Placeholder 2"/>
          <p:cNvSpPr>
            <a:spLocks noGrp="1"/>
          </p:cNvSpPr>
          <p:nvPr>
            <p:ph sz="half" idx="1"/>
          </p:nvPr>
        </p:nvSpPr>
        <p:spPr>
          <a:xfrm>
            <a:off x="179512" y="1844824"/>
            <a:ext cx="4399409" cy="3816895"/>
          </a:xfrm>
        </p:spPr>
        <p:txBody>
          <a:bodyPr>
            <a:normAutofit/>
          </a:bodyPr>
          <a:lstStyle/>
          <a:p>
            <a:pPr marL="64008" indent="0" eaLnBrk="1" hangingPunct="1">
              <a:buNone/>
            </a:pPr>
            <a:r>
              <a:rPr lang="el-GR" sz="2400" dirty="0" smtClean="0">
                <a:latin typeface="Cambria" pitchFamily="18" charset="0"/>
              </a:rPr>
              <a:t>Ο άνθρωπος αναπαράγεται με </a:t>
            </a:r>
            <a:r>
              <a:rPr lang="el-GR" sz="2400" dirty="0" err="1" smtClean="0">
                <a:solidFill>
                  <a:srgbClr val="FFC000"/>
                </a:solidFill>
                <a:latin typeface="Cambria" pitchFamily="18" charset="0"/>
              </a:rPr>
              <a:t>αμφιγονική</a:t>
            </a:r>
            <a:r>
              <a:rPr lang="el-GR" sz="2400" dirty="0" smtClean="0">
                <a:solidFill>
                  <a:srgbClr val="FFC000"/>
                </a:solidFill>
                <a:latin typeface="Cambria" pitchFamily="18" charset="0"/>
              </a:rPr>
              <a:t> αναπαραγωγή. </a:t>
            </a:r>
          </a:p>
          <a:p>
            <a:pPr marL="64008" indent="0" eaLnBrk="1" hangingPunct="1">
              <a:buNone/>
            </a:pPr>
            <a:endParaRPr lang="el-GR" sz="2400" dirty="0" smtClean="0">
              <a:latin typeface="Cambria" pitchFamily="18" charset="0"/>
            </a:endParaRPr>
          </a:p>
          <a:p>
            <a:pPr marL="64008" indent="0" eaLnBrk="1" hangingPunct="1">
              <a:buNone/>
            </a:pPr>
            <a:r>
              <a:rPr lang="el-GR" sz="2400" dirty="0" smtClean="0">
                <a:latin typeface="Cambria" pitchFamily="18" charset="0"/>
              </a:rPr>
              <a:t>Δύο γαμετικά κύτταρα, το </a:t>
            </a:r>
            <a:r>
              <a:rPr lang="el-GR" sz="2400" dirty="0" smtClean="0">
                <a:solidFill>
                  <a:srgbClr val="FFC000"/>
                </a:solidFill>
                <a:latin typeface="Cambria" pitchFamily="18" charset="0"/>
              </a:rPr>
              <a:t>ωάριο</a:t>
            </a:r>
            <a:r>
              <a:rPr lang="el-GR" sz="2400" dirty="0" smtClean="0">
                <a:latin typeface="Cambria" pitchFamily="18" charset="0"/>
              </a:rPr>
              <a:t> (θηλυκό) και το </a:t>
            </a:r>
            <a:r>
              <a:rPr lang="el-GR" sz="2400" dirty="0" smtClean="0">
                <a:solidFill>
                  <a:srgbClr val="FFC000"/>
                </a:solidFill>
                <a:latin typeface="Cambria" pitchFamily="18" charset="0"/>
              </a:rPr>
              <a:t>σπερματοζωάριο </a:t>
            </a:r>
            <a:r>
              <a:rPr lang="el-GR" sz="2400" dirty="0" smtClean="0">
                <a:latin typeface="Cambria" pitchFamily="18" charset="0"/>
              </a:rPr>
              <a:t>(αρσενικό) συνενώνονται στην διαδικασία της γονιμοποίησης, οπότε προκύπτει το </a:t>
            </a:r>
            <a:r>
              <a:rPr lang="el-GR" sz="2400" dirty="0" err="1" smtClean="0">
                <a:solidFill>
                  <a:srgbClr val="FFC000"/>
                </a:solidFill>
                <a:latin typeface="Cambria" pitchFamily="18" charset="0"/>
              </a:rPr>
              <a:t>ζυγωτό</a:t>
            </a:r>
            <a:r>
              <a:rPr lang="el-GR" sz="2400" dirty="0" smtClean="0">
                <a:solidFill>
                  <a:srgbClr val="FFC000"/>
                </a:solidFill>
                <a:latin typeface="Cambria" pitchFamily="18" charset="0"/>
              </a:rPr>
              <a:t> κύτταρο. </a:t>
            </a:r>
          </a:p>
        </p:txBody>
      </p:sp>
      <p:pic>
        <p:nvPicPr>
          <p:cNvPr id="3076" name="Content Placeholder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932040" y="2276872"/>
            <a:ext cx="3985701" cy="2664296"/>
          </a:xfrm>
        </p:spPr>
      </p:pic>
      <p:sp>
        <p:nvSpPr>
          <p:cNvPr id="5" name="2 - Θέση περιεχομένου"/>
          <p:cNvSpPr txBox="1">
            <a:spLocks/>
          </p:cNvSpPr>
          <p:nvPr/>
        </p:nvSpPr>
        <p:spPr>
          <a:xfrm>
            <a:off x="5508104" y="908720"/>
            <a:ext cx="3168352" cy="1080120"/>
          </a:xfrm>
          <a:prstGeom prst="rect">
            <a:avLst/>
          </a:prstGeom>
        </p:spPr>
        <p:txBody>
          <a:bodyPr>
            <a:normAutofit fontScale="77500" lnSpcReduction="2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95250" indent="-30163">
              <a:buFont typeface="Wingdings 2"/>
              <a:buNone/>
            </a:pPr>
            <a:r>
              <a:rPr lang="el-GR" sz="2600" dirty="0" smtClean="0"/>
              <a:t>Τα ωάρια όπως και τα σπερματοζωάρια προέρχονται από γεννητικά κύτταρα. </a:t>
            </a:r>
          </a:p>
        </p:txBody>
      </p:sp>
    </p:spTree>
    <p:extLst>
      <p:ext uri="{BB962C8B-B14F-4D97-AF65-F5344CB8AC3E}">
        <p14:creationId xmlns:p14="http://schemas.microsoft.com/office/powerpoint/2010/main" val="39858598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224508" y="260648"/>
            <a:ext cx="8523956" cy="923330"/>
          </a:xfrm>
          <a:prstGeom prst="rect">
            <a:avLst/>
          </a:prstGeom>
        </p:spPr>
        <p:txBody>
          <a:bodyPr wrap="square">
            <a:spAutoFit/>
          </a:bodyPr>
          <a:lstStyle/>
          <a:p>
            <a:r>
              <a:rPr lang="el-GR" dirty="0" smtClean="0">
                <a:latin typeface="Cambria" pitchFamily="18" charset="0"/>
              </a:rPr>
              <a:t>Κατά την </a:t>
            </a:r>
            <a:r>
              <a:rPr lang="el-GR" b="1" dirty="0">
                <a:latin typeface="Cambria" pitchFamily="18" charset="0"/>
              </a:rPr>
              <a:t>εκσπερμάτωση, </a:t>
            </a:r>
            <a:r>
              <a:rPr lang="el-GR" dirty="0">
                <a:latin typeface="Cambria" pitchFamily="18" charset="0"/>
              </a:rPr>
              <a:t>300.000.000 </a:t>
            </a:r>
            <a:r>
              <a:rPr lang="el-GR" dirty="0" smtClean="0">
                <a:latin typeface="Cambria" pitchFamily="18" charset="0"/>
              </a:rPr>
              <a:t>περίπου σπερματοζωάρια </a:t>
            </a:r>
            <a:r>
              <a:rPr lang="el-GR" dirty="0">
                <a:latin typeface="Cambria" pitchFamily="18" charset="0"/>
              </a:rPr>
              <a:t>ελευθερώνονται στον </a:t>
            </a:r>
            <a:r>
              <a:rPr lang="el-GR" dirty="0" smtClean="0">
                <a:latin typeface="Cambria" pitchFamily="18" charset="0"/>
              </a:rPr>
              <a:t>κόλ</a:t>
            </a:r>
            <a:r>
              <a:rPr lang="el-GR" dirty="0">
                <a:latin typeface="Cambria" pitchFamily="18" charset="0"/>
              </a:rPr>
              <a:t>πο της γυναίκας, και διά μέσου της </a:t>
            </a:r>
            <a:r>
              <a:rPr lang="el-GR" dirty="0" smtClean="0">
                <a:latin typeface="Cambria" pitchFamily="18" charset="0"/>
              </a:rPr>
              <a:t>μήτρας κατευθύνονται </a:t>
            </a:r>
            <a:r>
              <a:rPr lang="el-GR" dirty="0">
                <a:latin typeface="Cambria" pitchFamily="18" charset="0"/>
              </a:rPr>
              <a:t>προς τους ωαγωγούς. </a:t>
            </a:r>
            <a:endParaRPr lang="el-GR" dirty="0" smtClean="0">
              <a:latin typeface="Cambria" pitchFamily="18" charset="0"/>
            </a:endParaRPr>
          </a:p>
        </p:txBody>
      </p:sp>
      <p:pic>
        <p:nvPicPr>
          <p:cNvPr id="5122" name="Picture 2" descr="https://encrypted-tbn3.gstatic.com/images?q=tbn:ANd9GcQs_IsSsXLpYFC8-3rFwdxGiMngG8UuoaE6THhySEsaSGqWEI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653" y="1128052"/>
            <a:ext cx="2781300" cy="1647825"/>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p:cNvSpPr/>
          <p:nvPr/>
        </p:nvSpPr>
        <p:spPr>
          <a:xfrm>
            <a:off x="4228072" y="3501008"/>
            <a:ext cx="4365476" cy="2031325"/>
          </a:xfrm>
          <a:prstGeom prst="rect">
            <a:avLst/>
          </a:prstGeom>
        </p:spPr>
        <p:txBody>
          <a:bodyPr wrap="square">
            <a:spAutoFit/>
          </a:bodyPr>
          <a:lstStyle/>
          <a:p>
            <a:r>
              <a:rPr lang="el-GR" dirty="0">
                <a:latin typeface="Cambria" pitchFamily="18" charset="0"/>
              </a:rPr>
              <a:t>Κατά τη γονιμοποίηση, η κεφαλή ενός μόνο σπερματοζωαρίου με τη βοήθεια ειδικών ενζύμων εισέρχεται στο ωάριο. </a:t>
            </a:r>
          </a:p>
          <a:p>
            <a:endParaRPr lang="el-GR" dirty="0">
              <a:latin typeface="Cambria" pitchFamily="18" charset="0"/>
            </a:endParaRPr>
          </a:p>
          <a:p>
            <a:r>
              <a:rPr lang="el-GR" dirty="0">
                <a:latin typeface="Cambria" pitchFamily="18" charset="0"/>
              </a:rPr>
              <a:t>Αμέσως μετά δημιουργούνται αλλαγές στο ωάριο που εμποδίζουν</a:t>
            </a:r>
          </a:p>
          <a:p>
            <a:r>
              <a:rPr lang="el-GR" dirty="0">
                <a:latin typeface="Cambria" pitchFamily="18" charset="0"/>
              </a:rPr>
              <a:t>την είσοδο άλλων σπερματοζωαρίων.</a:t>
            </a:r>
          </a:p>
        </p:txBody>
      </p:sp>
      <p:pic>
        <p:nvPicPr>
          <p:cNvPr id="10" name="Picture 2" descr="G:\images.jpeg"/>
          <p:cNvPicPr>
            <a:picLocks noChangeAspect="1" noChangeArrowheads="1"/>
          </p:cNvPicPr>
          <p:nvPr/>
        </p:nvPicPr>
        <p:blipFill>
          <a:blip r:embed="rId3"/>
          <a:srcRect/>
          <a:stretch>
            <a:fillRect/>
          </a:stretch>
        </p:blipFill>
        <p:spPr bwMode="auto">
          <a:xfrm>
            <a:off x="323528" y="2775877"/>
            <a:ext cx="3500430" cy="3643338"/>
          </a:xfrm>
          <a:prstGeom prst="rect">
            <a:avLst/>
          </a:prstGeom>
          <a:noFill/>
        </p:spPr>
      </p:pic>
      <p:sp>
        <p:nvSpPr>
          <p:cNvPr id="8" name="Ορθογώνιο 7"/>
          <p:cNvSpPr/>
          <p:nvPr/>
        </p:nvSpPr>
        <p:spPr>
          <a:xfrm>
            <a:off x="323528" y="1628800"/>
            <a:ext cx="4572000" cy="646331"/>
          </a:xfrm>
          <a:prstGeom prst="rect">
            <a:avLst/>
          </a:prstGeom>
        </p:spPr>
        <p:txBody>
          <a:bodyPr>
            <a:spAutoFit/>
          </a:bodyPr>
          <a:lstStyle/>
          <a:p>
            <a:r>
              <a:rPr lang="el-GR" dirty="0">
                <a:latin typeface="Cambria" pitchFamily="18" charset="0"/>
              </a:rPr>
              <a:t>Αν εκεί τύχει να υπάρχει ένα ωάριο, είναι πολύ πιθανό να συμβεί </a:t>
            </a:r>
            <a:r>
              <a:rPr lang="el-GR" b="1" dirty="0">
                <a:solidFill>
                  <a:srgbClr val="FFC000"/>
                </a:solidFill>
                <a:latin typeface="Cambria" pitchFamily="18" charset="0"/>
              </a:rPr>
              <a:t>γονιμοποίηση</a:t>
            </a:r>
            <a:r>
              <a:rPr lang="el-GR" b="1" dirty="0">
                <a:latin typeface="Cambria" pitchFamily="18" charset="0"/>
              </a:rPr>
              <a:t>.</a:t>
            </a:r>
            <a:endParaRPr lang="el-GR" dirty="0">
              <a:latin typeface="Cambria" pitchFamily="18" charset="0"/>
            </a:endParaRPr>
          </a:p>
        </p:txBody>
      </p:sp>
    </p:spTree>
    <p:extLst>
      <p:ext uri="{BB962C8B-B14F-4D97-AF65-F5344CB8AC3E}">
        <p14:creationId xmlns:p14="http://schemas.microsoft.com/office/powerpoint/2010/main" val="2747743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539552" y="332656"/>
            <a:ext cx="4536504" cy="2585323"/>
          </a:xfrm>
          <a:prstGeom prst="rect">
            <a:avLst/>
          </a:prstGeom>
        </p:spPr>
        <p:txBody>
          <a:bodyPr wrap="square">
            <a:spAutoFit/>
          </a:bodyPr>
          <a:lstStyle/>
          <a:p>
            <a:r>
              <a:rPr lang="el-GR" dirty="0" smtClean="0"/>
              <a:t>Παράλληλα</a:t>
            </a:r>
            <a:r>
              <a:rPr lang="el-GR" dirty="0"/>
              <a:t>, αυξάνεται απότομα ο ρυθμός της </a:t>
            </a:r>
            <a:r>
              <a:rPr lang="el-GR" dirty="0" smtClean="0"/>
              <a:t>κυτταρικής </a:t>
            </a:r>
            <a:r>
              <a:rPr lang="el-GR" dirty="0"/>
              <a:t>αναπνοής. Οι πυρήνες των δύο </a:t>
            </a:r>
            <a:r>
              <a:rPr lang="el-GR" dirty="0" smtClean="0"/>
              <a:t>απλοειδών </a:t>
            </a:r>
            <a:r>
              <a:rPr lang="el-GR" dirty="0"/>
              <a:t>γαμετικών κυττάρων συντήκονται</a:t>
            </a:r>
          </a:p>
          <a:p>
            <a:r>
              <a:rPr lang="el-GR" dirty="0"/>
              <a:t>και προκύπτει ένα </a:t>
            </a:r>
            <a:r>
              <a:rPr lang="el-GR" dirty="0" err="1"/>
              <a:t>διπλοειδές</a:t>
            </a:r>
            <a:r>
              <a:rPr lang="el-GR" dirty="0"/>
              <a:t> κύτταρο, το </a:t>
            </a:r>
            <a:r>
              <a:rPr lang="el-GR" b="1" dirty="0" err="1" smtClean="0">
                <a:solidFill>
                  <a:srgbClr val="FFC000"/>
                </a:solidFill>
              </a:rPr>
              <a:t>ζυγωτό</a:t>
            </a:r>
            <a:r>
              <a:rPr lang="el-GR" b="1" dirty="0"/>
              <a:t>, </a:t>
            </a:r>
            <a:r>
              <a:rPr lang="el-GR" dirty="0"/>
              <a:t>με 46 χρωμοσώματα. </a:t>
            </a:r>
            <a:endParaRPr lang="el-GR" dirty="0" smtClean="0"/>
          </a:p>
          <a:p>
            <a:endParaRPr lang="el-GR" dirty="0"/>
          </a:p>
          <a:p>
            <a:r>
              <a:rPr lang="el-GR" dirty="0" smtClean="0"/>
              <a:t>Το </a:t>
            </a:r>
            <a:r>
              <a:rPr lang="el-GR" dirty="0" err="1"/>
              <a:t>ζυγωτό</a:t>
            </a:r>
            <a:r>
              <a:rPr lang="el-GR" dirty="0"/>
              <a:t> </a:t>
            </a:r>
            <a:r>
              <a:rPr lang="el-GR" dirty="0" smtClean="0"/>
              <a:t>είναι το </a:t>
            </a:r>
            <a:r>
              <a:rPr lang="el-GR" dirty="0"/>
              <a:t>πρώτο κύτταρο του νέου οργανισμού.</a:t>
            </a:r>
          </a:p>
        </p:txBody>
      </p:sp>
      <p:pic>
        <p:nvPicPr>
          <p:cNvPr id="10244" name="Picture 4" descr="http://panacea.med.uoa.gr/extra/5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2081" y="188640"/>
            <a:ext cx="3182367" cy="6669360"/>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a:off x="1403648" y="5733256"/>
            <a:ext cx="3816424" cy="954107"/>
          </a:xfrm>
          <a:prstGeom prst="rect">
            <a:avLst/>
          </a:prstGeom>
        </p:spPr>
        <p:txBody>
          <a:bodyPr wrap="square">
            <a:spAutoFit/>
          </a:bodyPr>
          <a:lstStyle/>
          <a:p>
            <a:r>
              <a:rPr lang="el-GR" sz="1400" i="1" dirty="0" smtClean="0">
                <a:effectLst/>
              </a:rPr>
              <a:t>Σχηματική απεικόνιση της σύνδεσης του σπερματοζωαρίου με τη μεμβράνη του ωοκυττάρου, της αποδρομής του και της ενσωμάτωσης του στο ωοκύτταρο </a:t>
            </a:r>
            <a:endParaRPr lang="el-GR" sz="1400" dirty="0"/>
          </a:p>
        </p:txBody>
      </p:sp>
    </p:spTree>
    <p:extLst>
      <p:ext uri="{BB962C8B-B14F-4D97-AF65-F5344CB8AC3E}">
        <p14:creationId xmlns:p14="http://schemas.microsoft.com/office/powerpoint/2010/main" val="3251131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anacea.med.uoa.gr/extra/5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276672"/>
            <a:ext cx="6175426" cy="3589604"/>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107504" y="4077072"/>
            <a:ext cx="8928992" cy="2554545"/>
          </a:xfrm>
          <a:prstGeom prst="rect">
            <a:avLst/>
          </a:prstGeom>
        </p:spPr>
        <p:txBody>
          <a:bodyPr wrap="square">
            <a:spAutoFit/>
          </a:bodyPr>
          <a:lstStyle/>
          <a:p>
            <a:r>
              <a:rPr lang="el-GR" sz="1600" i="1" dirty="0" smtClean="0">
                <a:effectLst/>
              </a:rPr>
              <a:t>Σχηματική απεικόνιση της εξελικτικής πορείας της γονιμοποίησης την πρώτη εβδομάδα. </a:t>
            </a:r>
          </a:p>
          <a:p>
            <a:r>
              <a:rPr lang="el-GR" sz="1600" i="1" dirty="0" smtClean="0">
                <a:effectLst/>
              </a:rPr>
              <a:t>1. </a:t>
            </a:r>
            <a:r>
              <a:rPr lang="el-GR" sz="1600" i="1" dirty="0" err="1" smtClean="0">
                <a:effectLst/>
              </a:rPr>
              <a:t>ωοθυλακιορρηξία</a:t>
            </a:r>
            <a:r>
              <a:rPr lang="el-GR" sz="1600" i="1" dirty="0" smtClean="0">
                <a:effectLst/>
              </a:rPr>
              <a:t> </a:t>
            </a:r>
          </a:p>
          <a:p>
            <a:r>
              <a:rPr lang="el-GR" sz="1600" i="1" dirty="0" smtClean="0">
                <a:effectLst/>
              </a:rPr>
              <a:t>2. γονιμοποίηση (12-24 ώρες μετά) </a:t>
            </a:r>
          </a:p>
          <a:p>
            <a:r>
              <a:rPr lang="el-GR" sz="1600" i="1" dirty="0" smtClean="0">
                <a:effectLst/>
              </a:rPr>
              <a:t>3. στάδιο των </a:t>
            </a:r>
            <a:r>
              <a:rPr lang="el-GR" sz="1600" i="1" dirty="0" err="1" smtClean="0">
                <a:effectLst/>
              </a:rPr>
              <a:t>προπυρήνων</a:t>
            </a:r>
            <a:r>
              <a:rPr lang="el-GR" sz="1600" i="1" dirty="0" smtClean="0">
                <a:effectLst/>
              </a:rPr>
              <a:t> </a:t>
            </a:r>
          </a:p>
          <a:p>
            <a:r>
              <a:rPr lang="el-GR" sz="1600" i="1" dirty="0" smtClean="0">
                <a:effectLst/>
              </a:rPr>
              <a:t>4. στάδιο της διάταξης των χρωμοσωμάτων </a:t>
            </a:r>
          </a:p>
          <a:p>
            <a:r>
              <a:rPr lang="el-GR" sz="1600" i="1" dirty="0" smtClean="0">
                <a:effectLst/>
              </a:rPr>
              <a:t>5. </a:t>
            </a:r>
            <a:r>
              <a:rPr lang="el-GR" sz="1600" i="1" dirty="0" err="1" smtClean="0">
                <a:effectLst/>
              </a:rPr>
              <a:t>ζυγώτης</a:t>
            </a:r>
            <a:r>
              <a:rPr lang="el-GR" sz="1600" i="1" dirty="0" smtClean="0">
                <a:effectLst/>
              </a:rPr>
              <a:t> των δύο κύτταρων (30 ώρες) </a:t>
            </a:r>
          </a:p>
          <a:p>
            <a:r>
              <a:rPr lang="el-GR" sz="1600" i="1" dirty="0" smtClean="0">
                <a:effectLst/>
              </a:rPr>
              <a:t>6. </a:t>
            </a:r>
            <a:r>
              <a:rPr lang="el-GR" sz="1600" i="1" dirty="0" err="1" smtClean="0">
                <a:effectLst/>
              </a:rPr>
              <a:t>μορίδιο</a:t>
            </a:r>
            <a:r>
              <a:rPr lang="el-GR" sz="1600" i="1" dirty="0" smtClean="0">
                <a:effectLst/>
              </a:rPr>
              <a:t> με 16 </a:t>
            </a:r>
            <a:r>
              <a:rPr lang="el-GR" sz="1600" i="1" dirty="0" err="1" smtClean="0">
                <a:effectLst/>
              </a:rPr>
              <a:t>βλαστομερίδια</a:t>
            </a:r>
            <a:r>
              <a:rPr lang="el-GR" sz="1600" i="1" dirty="0" smtClean="0">
                <a:effectLst/>
              </a:rPr>
              <a:t> (3 ημέρες) </a:t>
            </a:r>
          </a:p>
          <a:p>
            <a:r>
              <a:rPr lang="el-GR" sz="1600" i="1" dirty="0" smtClean="0">
                <a:effectLst/>
              </a:rPr>
              <a:t>7. </a:t>
            </a:r>
            <a:r>
              <a:rPr lang="el-GR" sz="1600" i="1" dirty="0" err="1" smtClean="0">
                <a:effectLst/>
              </a:rPr>
              <a:t>μορίδιο</a:t>
            </a:r>
            <a:r>
              <a:rPr lang="el-GR" sz="1600" i="1" dirty="0" smtClean="0">
                <a:effectLst/>
              </a:rPr>
              <a:t> κατά την είσοδο του στο κοίλωμα της μήτρας (4 ημέρες) </a:t>
            </a:r>
          </a:p>
          <a:p>
            <a:r>
              <a:rPr lang="el-GR" sz="1600" i="1" dirty="0" smtClean="0">
                <a:effectLst/>
              </a:rPr>
              <a:t>8. νεαρά </a:t>
            </a:r>
            <a:r>
              <a:rPr lang="el-GR" sz="1600" i="1" dirty="0" err="1" smtClean="0">
                <a:effectLst/>
              </a:rPr>
              <a:t>βλαστοκύστη</a:t>
            </a:r>
            <a:r>
              <a:rPr lang="el-GR" sz="1600" i="1" dirty="0" smtClean="0">
                <a:effectLst/>
              </a:rPr>
              <a:t> χωρίς διαυγή ζώνη (4-5 ημέρες) </a:t>
            </a:r>
          </a:p>
          <a:p>
            <a:r>
              <a:rPr lang="el-GR" sz="1600" i="1" dirty="0" smtClean="0">
                <a:effectLst/>
              </a:rPr>
              <a:t>9. εμφύτευση (6-7 ημέρες)</a:t>
            </a:r>
            <a:endParaRPr lang="el-GR" sz="1600" dirty="0"/>
          </a:p>
        </p:txBody>
      </p:sp>
    </p:spTree>
    <p:extLst>
      <p:ext uri="{BB962C8B-B14F-4D97-AF65-F5344CB8AC3E}">
        <p14:creationId xmlns:p14="http://schemas.microsoft.com/office/powerpoint/2010/main" val="26866537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67544" y="548680"/>
            <a:ext cx="8064896" cy="1200329"/>
          </a:xfrm>
          <a:prstGeom prst="rect">
            <a:avLst/>
          </a:prstGeom>
          <a:solidFill>
            <a:srgbClr val="002060"/>
          </a:solidFill>
        </p:spPr>
        <p:txBody>
          <a:bodyPr wrap="square">
            <a:spAutoFit/>
          </a:bodyPr>
          <a:lstStyle/>
          <a:p>
            <a:r>
              <a:rPr lang="el-GR" sz="2400" b="1" dirty="0" smtClean="0"/>
              <a:t>Μείωση </a:t>
            </a:r>
            <a:r>
              <a:rPr lang="el-GR" sz="2400" dirty="0"/>
              <a:t>είναι ο μηχανισμός που μειώνει </a:t>
            </a:r>
            <a:r>
              <a:rPr lang="el-GR" sz="2400" dirty="0" smtClean="0"/>
              <a:t>κατά το </a:t>
            </a:r>
            <a:r>
              <a:rPr lang="el-GR" sz="2400" dirty="0"/>
              <a:t>ήμισυ τον αρχικό αριθμό χρωμοσωμάτων</a:t>
            </a:r>
            <a:r>
              <a:rPr lang="el-GR" sz="2400" dirty="0" smtClean="0"/>
              <a:t>, και </a:t>
            </a:r>
            <a:r>
              <a:rPr lang="el-GR" sz="2400" dirty="0"/>
              <a:t>από ένα </a:t>
            </a:r>
            <a:r>
              <a:rPr lang="el-GR" sz="2400" dirty="0" err="1"/>
              <a:t>διπλοειδές</a:t>
            </a:r>
            <a:r>
              <a:rPr lang="el-GR" sz="2400" dirty="0"/>
              <a:t> κύτταρο </a:t>
            </a:r>
            <a:r>
              <a:rPr lang="el-GR" sz="2400" dirty="0" smtClean="0"/>
              <a:t>προκύπτουν απλοειδή </a:t>
            </a:r>
            <a:r>
              <a:rPr lang="el-GR" sz="2400" dirty="0"/>
              <a:t>κύτταρα.</a:t>
            </a:r>
          </a:p>
        </p:txBody>
      </p:sp>
      <p:sp>
        <p:nvSpPr>
          <p:cNvPr id="3" name="Ορθογώνιο 2"/>
          <p:cNvSpPr/>
          <p:nvPr/>
        </p:nvSpPr>
        <p:spPr>
          <a:xfrm>
            <a:off x="467544" y="3645024"/>
            <a:ext cx="8064896" cy="1569660"/>
          </a:xfrm>
          <a:prstGeom prst="rect">
            <a:avLst/>
          </a:prstGeom>
          <a:solidFill>
            <a:srgbClr val="002060"/>
          </a:solidFill>
        </p:spPr>
        <p:txBody>
          <a:bodyPr wrap="square">
            <a:spAutoFit/>
          </a:bodyPr>
          <a:lstStyle/>
          <a:p>
            <a:r>
              <a:rPr lang="el-GR" sz="2400" b="1" dirty="0"/>
              <a:t>Γονιμοποίηση </a:t>
            </a:r>
            <a:r>
              <a:rPr lang="el-GR" sz="2400" dirty="0"/>
              <a:t>είναι ο </a:t>
            </a:r>
            <a:r>
              <a:rPr lang="el-GR" sz="2400" dirty="0" smtClean="0"/>
              <a:t>μηχανισμός </a:t>
            </a:r>
            <a:r>
              <a:rPr lang="el-GR" sz="2400" dirty="0"/>
              <a:t>κατά τον οποίο δύο απλοειδείς </a:t>
            </a:r>
            <a:r>
              <a:rPr lang="el-GR" sz="2400" dirty="0" smtClean="0"/>
              <a:t>γαμέτες </a:t>
            </a:r>
            <a:r>
              <a:rPr lang="el-GR" sz="2400" dirty="0"/>
              <a:t>συντήκονται και δίνουν ένα </a:t>
            </a:r>
            <a:r>
              <a:rPr lang="el-GR" sz="2400" dirty="0" err="1" smtClean="0"/>
              <a:t>διπλοειδές</a:t>
            </a:r>
            <a:r>
              <a:rPr lang="el-GR" sz="2400" dirty="0" smtClean="0"/>
              <a:t> κύτταρο</a:t>
            </a:r>
            <a:r>
              <a:rPr lang="el-GR" sz="2400" dirty="0"/>
              <a:t>, το </a:t>
            </a:r>
            <a:r>
              <a:rPr lang="el-GR" sz="2400" dirty="0" err="1"/>
              <a:t>ζυγωτό</a:t>
            </a:r>
            <a:r>
              <a:rPr lang="el-GR" sz="2400" dirty="0"/>
              <a:t>, από το οποίο θα </a:t>
            </a:r>
            <a:r>
              <a:rPr lang="el-GR" sz="2400" dirty="0" smtClean="0"/>
              <a:t>προκύψει </a:t>
            </a:r>
            <a:r>
              <a:rPr lang="el-GR" sz="2400" dirty="0"/>
              <a:t>ο νέος οργανισμός</a:t>
            </a:r>
          </a:p>
        </p:txBody>
      </p:sp>
    </p:spTree>
    <p:extLst>
      <p:ext uri="{BB962C8B-B14F-4D97-AF65-F5344CB8AC3E}">
        <p14:creationId xmlns:p14="http://schemas.microsoft.com/office/powerpoint/2010/main" val="7588410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Joint Item1.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1599" y="548680"/>
            <a:ext cx="7008779" cy="5256584"/>
          </a:xfrm>
          <a:prstGeom prst="rect">
            <a:avLst/>
          </a:prstGeom>
        </p:spPr>
      </p:pic>
    </p:spTree>
    <p:extLst>
      <p:ext uri="{BB962C8B-B14F-4D97-AF65-F5344CB8AC3E}">
        <p14:creationId xmlns:p14="http://schemas.microsoft.com/office/powerpoint/2010/main" val="2108771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179512" y="28419"/>
            <a:ext cx="8784976" cy="1001266"/>
          </a:xfrm>
        </p:spPr>
        <p:txBody>
          <a:bodyPr>
            <a:normAutofit/>
          </a:bodyPr>
          <a:lstStyle/>
          <a:p>
            <a:pPr algn="ctr"/>
            <a:r>
              <a:rPr lang="el-GR" sz="2400" b="1" dirty="0" smtClean="0">
                <a:solidFill>
                  <a:srgbClr val="FFC000"/>
                </a:solidFill>
                <a:effectLst/>
                <a:latin typeface="Cambria" pitchFamily="18" charset="0"/>
              </a:rPr>
              <a:t>Η ηλικία της μητέρας ευθύνεται συνήθως για την γέννηση παιδιών με </a:t>
            </a:r>
            <a:r>
              <a:rPr lang="el-GR" sz="2400" b="1" dirty="0" err="1" smtClean="0">
                <a:solidFill>
                  <a:srgbClr val="FFC000"/>
                </a:solidFill>
                <a:effectLst/>
                <a:latin typeface="Cambria" pitchFamily="18" charset="0"/>
              </a:rPr>
              <a:t>χρωμοσωμικές</a:t>
            </a:r>
            <a:r>
              <a:rPr lang="el-GR" sz="2400" b="1" dirty="0" smtClean="0">
                <a:solidFill>
                  <a:srgbClr val="FFC000"/>
                </a:solidFill>
                <a:effectLst/>
                <a:latin typeface="Cambria" pitchFamily="18" charset="0"/>
              </a:rPr>
              <a:t> ανωμαλίες - σύνδρομα </a:t>
            </a:r>
          </a:p>
        </p:txBody>
      </p:sp>
      <p:sp>
        <p:nvSpPr>
          <p:cNvPr id="34819" name="Content Placeholder 2"/>
          <p:cNvSpPr>
            <a:spLocks noGrp="1"/>
          </p:cNvSpPr>
          <p:nvPr>
            <p:ph sz="half" idx="1"/>
          </p:nvPr>
        </p:nvSpPr>
        <p:spPr>
          <a:xfrm>
            <a:off x="251520" y="1052736"/>
            <a:ext cx="4038600" cy="3002707"/>
          </a:xfrm>
        </p:spPr>
        <p:txBody>
          <a:bodyPr>
            <a:normAutofit/>
          </a:bodyPr>
          <a:lstStyle/>
          <a:p>
            <a:pPr>
              <a:buClr>
                <a:srgbClr val="FFC000"/>
              </a:buClr>
              <a:buFont typeface="Wingdings" pitchFamily="2" charset="2"/>
              <a:buChar char="Ø"/>
            </a:pPr>
            <a:r>
              <a:rPr lang="el-GR" sz="2000" dirty="0" smtClean="0">
                <a:latin typeface="Cambria" pitchFamily="18" charset="0"/>
              </a:rPr>
              <a:t>Επειδή η μειωτική διαίρεση στις γυναίκες διαρκεί πολλά χρόνια – το ωάριο βρίσκεται σε μείωση τόσα χρόνια όση είναι η ηλικία της γυναίκας –υπάρχουν πιθανότητες να προκύψει μη φυσιολογικό ωάριο ( με ένα περισσότερο ή ένα λιγότερο χρωμόσωμα).</a:t>
            </a:r>
          </a:p>
        </p:txBody>
      </p:sp>
      <p:sp>
        <p:nvSpPr>
          <p:cNvPr id="34820" name="Content Placeholder 3"/>
          <p:cNvSpPr>
            <a:spLocks noGrp="1"/>
          </p:cNvSpPr>
          <p:nvPr>
            <p:ph sz="half" idx="2"/>
          </p:nvPr>
        </p:nvSpPr>
        <p:spPr>
          <a:xfrm>
            <a:off x="4571436" y="1074440"/>
            <a:ext cx="4038600" cy="3074715"/>
          </a:xfrm>
        </p:spPr>
        <p:txBody>
          <a:bodyPr vert="horz" anchor="t">
            <a:normAutofit/>
          </a:bodyPr>
          <a:lstStyle/>
          <a:p>
            <a:pPr>
              <a:buClr>
                <a:srgbClr val="FFC000"/>
              </a:buClr>
              <a:buFont typeface="Wingdings" pitchFamily="2" charset="2"/>
              <a:buChar char="Ø"/>
            </a:pPr>
            <a:r>
              <a:rPr lang="el-GR" sz="2000" dirty="0">
                <a:latin typeface="Cambria" pitchFamily="18" charset="0"/>
              </a:rPr>
              <a:t>Η γονιμοποίηση του μη φυσιολογικού ωαρίου π.χ. με 24 χρωμοσώματα, με φυσιολογικό σπερματοζωάριο (23 χρωμοσώματα), οδηγεί στην γέννηση ατόμου με σύνδρομο (47 χρωμοσώματα συνολικά</a:t>
            </a:r>
            <a:r>
              <a:rPr lang="en-US" sz="2000" dirty="0">
                <a:latin typeface="Cambria" pitchFamily="18" charset="0"/>
              </a:rPr>
              <a:t> </a:t>
            </a:r>
            <a:r>
              <a:rPr lang="el-GR" sz="2000" dirty="0">
                <a:latin typeface="Cambria" pitchFamily="18" charset="0"/>
              </a:rPr>
              <a:t>)</a:t>
            </a:r>
            <a:r>
              <a:rPr lang="en-US" sz="2000" dirty="0">
                <a:latin typeface="Cambria" pitchFamily="18" charset="0"/>
              </a:rPr>
              <a:t>  </a:t>
            </a:r>
            <a:r>
              <a:rPr lang="en-US" sz="2000" dirty="0" smtClean="0">
                <a:latin typeface="Cambria" pitchFamily="18" charset="0"/>
              </a:rPr>
              <a:t> </a:t>
            </a:r>
            <a:r>
              <a:rPr lang="el-GR" sz="2000" dirty="0">
                <a:latin typeface="Cambria" pitchFamily="18" charset="0"/>
              </a:rPr>
              <a:t>(σύνδρομο </a:t>
            </a:r>
            <a:r>
              <a:rPr lang="en-US" sz="2000" dirty="0">
                <a:latin typeface="Cambria" pitchFamily="18" charset="0"/>
              </a:rPr>
              <a:t>Down)</a:t>
            </a:r>
            <a:r>
              <a:rPr lang="el-GR" sz="2000" dirty="0">
                <a:latin typeface="Cambria" pitchFamily="18" charset="0"/>
              </a:rPr>
              <a:t>.</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11560" y="3933056"/>
            <a:ext cx="2736304" cy="2736305"/>
          </a:xfrm>
          <a:prstGeom prst="rect">
            <a:avLst/>
          </a:prstGeom>
          <a:noFill/>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44208" y="4123837"/>
            <a:ext cx="1872258" cy="1722015"/>
          </a:xfrm>
          <a:prstGeom prst="rect">
            <a:avLst/>
          </a:prstGeom>
          <a:noFill/>
        </p:spPr>
      </p:pic>
      <p:sp>
        <p:nvSpPr>
          <p:cNvPr id="7" name="Title 1"/>
          <p:cNvSpPr txBox="1">
            <a:spLocks/>
          </p:cNvSpPr>
          <p:nvPr/>
        </p:nvSpPr>
        <p:spPr>
          <a:xfrm>
            <a:off x="3716221" y="4725144"/>
            <a:ext cx="2405608" cy="705083"/>
          </a:xfrm>
          <a:prstGeom prst="rect">
            <a:avLst/>
          </a:prstGeom>
        </p:spPr>
        <p:txBody>
          <a:bodyPr vert="horz" anchor="ctr">
            <a:normAutofit/>
          </a:bodyPr>
          <a:lstStyle>
            <a:lvl1pPr marL="0"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a:lstStyle>
          <a:p>
            <a:pPr algn="ctr"/>
            <a:r>
              <a:rPr lang="el-GR" sz="2000" dirty="0" err="1" smtClean="0">
                <a:solidFill>
                  <a:srgbClr val="FFFF00"/>
                </a:solidFill>
                <a:effectLst/>
                <a:latin typeface="Cambria" pitchFamily="18" charset="0"/>
              </a:rPr>
              <a:t>Χρωμοσωμικά</a:t>
            </a:r>
            <a:r>
              <a:rPr lang="el-GR" sz="2000" dirty="0" smtClean="0">
                <a:solidFill>
                  <a:srgbClr val="FFFF00"/>
                </a:solidFill>
                <a:effectLst/>
                <a:latin typeface="Cambria" pitchFamily="18" charset="0"/>
              </a:rPr>
              <a:t> σύνδρομα-</a:t>
            </a:r>
            <a:r>
              <a:rPr lang="en-US" sz="2000" dirty="0" smtClean="0">
                <a:solidFill>
                  <a:srgbClr val="FFFF00"/>
                </a:solidFill>
                <a:effectLst/>
                <a:latin typeface="Cambria" pitchFamily="18" charset="0"/>
              </a:rPr>
              <a:t>DOWN</a:t>
            </a:r>
            <a:endParaRPr lang="el-GR" sz="2000" dirty="0" smtClean="0">
              <a:solidFill>
                <a:srgbClr val="FFFF00"/>
              </a:solidFill>
              <a:effectLst/>
              <a:latin typeface="Cambria" pitchFamily="18" charset="0"/>
            </a:endParaRPr>
          </a:p>
        </p:txBody>
      </p:sp>
      <p:sp>
        <p:nvSpPr>
          <p:cNvPr id="8" name="Text Placeholder 2"/>
          <p:cNvSpPr txBox="1">
            <a:spLocks/>
          </p:cNvSpPr>
          <p:nvPr/>
        </p:nvSpPr>
        <p:spPr>
          <a:xfrm>
            <a:off x="3203848" y="6021288"/>
            <a:ext cx="2382152" cy="413414"/>
          </a:xfrm>
          <a:prstGeom prst="rect">
            <a:avLst/>
          </a:prstGeom>
          <a:solidFill>
            <a:schemeClr val="bg1"/>
          </a:solidFill>
        </p:spPr>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26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4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18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buNone/>
            </a:pPr>
            <a:r>
              <a:rPr lang="el-GR" sz="1000" smtClean="0"/>
              <a:t>Καρυότυπος θηλυκού ατόμου με σύνδρομο </a:t>
            </a:r>
            <a:r>
              <a:rPr lang="en-US" sz="1000" smtClean="0"/>
              <a:t>Down</a:t>
            </a:r>
            <a:endParaRPr lang="el-GR" sz="1000" dirty="0" smtClean="0"/>
          </a:p>
        </p:txBody>
      </p:sp>
      <p:sp>
        <p:nvSpPr>
          <p:cNvPr id="9" name="Text Placeholder 4"/>
          <p:cNvSpPr txBox="1">
            <a:spLocks/>
          </p:cNvSpPr>
          <p:nvPr/>
        </p:nvSpPr>
        <p:spPr>
          <a:xfrm>
            <a:off x="6659029" y="5903959"/>
            <a:ext cx="1442615" cy="324036"/>
          </a:xfrm>
          <a:prstGeom prst="rect">
            <a:avLst/>
          </a:prstGeom>
          <a:solidFill>
            <a:schemeClr val="bg1"/>
          </a:solidFill>
        </p:spPr>
        <p:txBody>
          <a:bodyPr vert="horz" anchor="t">
            <a:noAutofit/>
          </a:bodyPr>
          <a:lstStyle>
            <a:defPPr>
              <a:defRPr lang="el-GR"/>
            </a:defPPr>
            <a:lvl1pPr marL="64008" indent="0">
              <a:spcBef>
                <a:spcPct val="20000"/>
              </a:spcBef>
              <a:buClr>
                <a:schemeClr val="accent1"/>
              </a:buClr>
              <a:buSzPct val="80000"/>
              <a:buFont typeface="Wingdings 2"/>
              <a:buNone/>
              <a:defRPr kumimoji="0" sz="1000"/>
            </a:lvl1pPr>
            <a:lvl2pPr marL="822960" indent="-285750">
              <a:spcBef>
                <a:spcPct val="20000"/>
              </a:spcBef>
              <a:buClr>
                <a:schemeClr val="accent1"/>
              </a:buClr>
              <a:buSzPct val="95000"/>
              <a:buFont typeface="Verdana"/>
              <a:buChar char="›"/>
              <a:defRPr kumimoji="0" sz="2400"/>
            </a:lvl2pPr>
            <a:lvl3pPr marL="1106424" indent="-228600">
              <a:spcBef>
                <a:spcPct val="20000"/>
              </a:spcBef>
              <a:buClr>
                <a:schemeClr val="accent1"/>
              </a:buClr>
              <a:buFont typeface="Wingdings 2"/>
              <a:buChar char=""/>
              <a:defRPr kumimoji="0" sz="2000"/>
            </a:lvl3pPr>
            <a:lvl4pPr indent="-210312">
              <a:spcBef>
                <a:spcPct val="20000"/>
              </a:spcBef>
              <a:buClr>
                <a:schemeClr val="accent1"/>
              </a:buClr>
              <a:buFont typeface="Wingdings 2"/>
              <a:buChar char=""/>
              <a:defRPr kumimoji="0"/>
            </a:lvl4pPr>
            <a:lvl5pPr marL="1600200" indent="-210312">
              <a:spcBef>
                <a:spcPct val="20000"/>
              </a:spcBef>
              <a:buClr>
                <a:schemeClr val="accent1">
                  <a:tint val="75000"/>
                </a:schemeClr>
              </a:buClr>
              <a:buFont typeface="Wingdings 2"/>
              <a:buChar char=""/>
              <a:defRPr kumimoji="0"/>
            </a:lvl5pPr>
            <a:lvl6pPr marL="1828800" indent="-210312">
              <a:spcBef>
                <a:spcPct val="20000"/>
              </a:spcBef>
              <a:buClr>
                <a:schemeClr val="accent1">
                  <a:tint val="75000"/>
                </a:schemeClr>
              </a:buClr>
              <a:buFont typeface="Wingdings 2"/>
              <a:buChar char=""/>
              <a:defRPr kumimoji="0"/>
            </a:lvl6pPr>
            <a:lvl7pPr marL="2084832" indent="-210312">
              <a:spcBef>
                <a:spcPct val="20000"/>
              </a:spcBef>
              <a:buClr>
                <a:schemeClr val="accent1">
                  <a:tint val="75000"/>
                </a:schemeClr>
              </a:buClr>
              <a:buFont typeface="Wingdings 2"/>
              <a:buChar char=""/>
              <a:defRPr kumimoji="0" sz="1600"/>
            </a:lvl7pPr>
            <a:lvl8pPr marL="2286000" indent="-182880">
              <a:spcBef>
                <a:spcPct val="20000"/>
              </a:spcBef>
              <a:buClr>
                <a:schemeClr val="accent1">
                  <a:tint val="75000"/>
                </a:schemeClr>
              </a:buClr>
              <a:buFont typeface="Wingdings 2"/>
              <a:buChar char=""/>
              <a:defRPr kumimoji="0" sz="1600"/>
            </a:lvl8pPr>
            <a:lvl9pPr marL="2514600" indent="-182880">
              <a:spcBef>
                <a:spcPct val="20000"/>
              </a:spcBef>
              <a:buClr>
                <a:schemeClr val="accent1">
                  <a:tint val="75000"/>
                </a:schemeClr>
              </a:buClr>
              <a:buFont typeface="Wingdings 2"/>
              <a:buChar char=""/>
              <a:defRPr kumimoji="0" sz="1600"/>
            </a:lvl9pPr>
          </a:lstStyle>
          <a:p>
            <a:r>
              <a:rPr lang="el-GR" dirty="0"/>
              <a:t>Παιδιά με </a:t>
            </a:r>
            <a:r>
              <a:rPr lang="en-US" dirty="0"/>
              <a:t>Down</a:t>
            </a:r>
            <a:endParaRPr lang="el-GR" dirty="0"/>
          </a:p>
        </p:txBody>
      </p:sp>
    </p:spTree>
    <p:extLst>
      <p:ext uri="{BB962C8B-B14F-4D97-AF65-F5344CB8AC3E}">
        <p14:creationId xmlns:p14="http://schemas.microsoft.com/office/powerpoint/2010/main" val="112346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 Τίτλος"/>
          <p:cNvSpPr txBox="1">
            <a:spLocks/>
          </p:cNvSpPr>
          <p:nvPr/>
        </p:nvSpPr>
        <p:spPr>
          <a:xfrm>
            <a:off x="323528" y="1700808"/>
            <a:ext cx="8229600" cy="73261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200" b="1" dirty="0" smtClean="0">
                <a:solidFill>
                  <a:srgbClr val="FFC000"/>
                </a:solidFill>
              </a:rPr>
              <a:t>ΣΠΕΡΜΑΤΟΓΕΝΕΣΗ</a:t>
            </a:r>
            <a:endParaRPr lang="el-GR" sz="3200" b="1" dirty="0">
              <a:solidFill>
                <a:srgbClr val="FFC000"/>
              </a:solidFill>
            </a:endParaRPr>
          </a:p>
        </p:txBody>
      </p:sp>
      <p:sp>
        <p:nvSpPr>
          <p:cNvPr id="5" name="Ορθογώνιο 4"/>
          <p:cNvSpPr/>
          <p:nvPr/>
        </p:nvSpPr>
        <p:spPr>
          <a:xfrm>
            <a:off x="349120" y="4077072"/>
            <a:ext cx="8399343" cy="923330"/>
          </a:xfrm>
          <a:prstGeom prst="rect">
            <a:avLst/>
          </a:prstGeom>
          <a:ln>
            <a:solidFill>
              <a:schemeClr val="accent5">
                <a:lumMod val="40000"/>
                <a:lumOff val="60000"/>
              </a:schemeClr>
            </a:solidFill>
          </a:ln>
        </p:spPr>
        <p:txBody>
          <a:bodyPr wrap="square">
            <a:spAutoFit/>
          </a:bodyPr>
          <a:lstStyle/>
          <a:p>
            <a:r>
              <a:rPr lang="el-GR" dirty="0">
                <a:solidFill>
                  <a:schemeClr val="tx1">
                    <a:lumMod val="95000"/>
                  </a:schemeClr>
                </a:solidFill>
              </a:rPr>
              <a:t>Η σπερματογένεση είναι μια διεργασία κατά την οποία τα ανώριμα αρχικά γενετικά κύτταρα, που ονομάζονται </a:t>
            </a:r>
            <a:r>
              <a:rPr lang="el-GR" dirty="0" err="1">
                <a:solidFill>
                  <a:srgbClr val="FFFF00"/>
                </a:solidFill>
              </a:rPr>
              <a:t>σπερματογόνια</a:t>
            </a:r>
            <a:r>
              <a:rPr lang="el-GR" dirty="0">
                <a:solidFill>
                  <a:schemeClr val="tx1">
                    <a:lumMod val="95000"/>
                  </a:schemeClr>
                </a:solidFill>
              </a:rPr>
              <a:t>, μετατρέπονται σε ώριμα σπερματοζωάρια. </a:t>
            </a:r>
            <a:endParaRPr lang="el-GR" dirty="0"/>
          </a:p>
        </p:txBody>
      </p:sp>
    </p:spTree>
    <p:extLst>
      <p:ext uri="{BB962C8B-B14F-4D97-AF65-F5344CB8AC3E}">
        <p14:creationId xmlns:p14="http://schemas.microsoft.com/office/powerpoint/2010/main" val="18274603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rot="10800000" flipV="1">
            <a:off x="152400" y="147936"/>
            <a:ext cx="874008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2400" b="1" i="0" u="none" strike="noStrike" cap="none" normalizeH="0" baseline="0" dirty="0" smtClean="0">
                <a:ln>
                  <a:noFill/>
                </a:ln>
                <a:solidFill>
                  <a:srgbClr val="FFC000"/>
                </a:solidFill>
                <a:effectLst/>
                <a:latin typeface="Cambria" pitchFamily="18" charset="0"/>
                <a:cs typeface="Arial" charset="0"/>
              </a:rPr>
              <a:t>Χρωμοσώματα</a:t>
            </a:r>
            <a:endParaRPr kumimoji="0" lang="el-GR" sz="2400" b="0" i="0" u="none" strike="noStrike" cap="none" normalizeH="0" baseline="0" dirty="0" smtClean="0">
              <a:ln>
                <a:noFill/>
              </a:ln>
              <a:solidFill>
                <a:srgbClr val="FFC000"/>
              </a:solidFill>
              <a:effectLst/>
              <a:latin typeface="Cambria"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Cambria" pitchFamily="18" charset="0"/>
                <a:cs typeface="Arial"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Cambria" pitchFamily="18" charset="0"/>
                <a:cs typeface="Arial" charset="0"/>
              </a:rPr>
              <a:t>Το ανθρώπινο </a:t>
            </a:r>
            <a:r>
              <a:rPr kumimoji="0" lang="el-GR" b="1" i="0" u="none" strike="noStrike" cap="none" normalizeH="0" baseline="0" dirty="0" err="1" smtClean="0">
                <a:ln>
                  <a:noFill/>
                </a:ln>
                <a:solidFill>
                  <a:schemeClr val="tx1"/>
                </a:solidFill>
                <a:effectLst/>
                <a:latin typeface="Cambria" pitchFamily="18" charset="0"/>
                <a:cs typeface="Arial" charset="0"/>
              </a:rPr>
              <a:t>γονιδίωμα</a:t>
            </a:r>
            <a:r>
              <a:rPr kumimoji="0" lang="el-GR" b="0" i="0" u="none" strike="noStrike" cap="none" normalizeH="0" baseline="0" dirty="0" smtClean="0">
                <a:ln>
                  <a:noFill/>
                </a:ln>
                <a:solidFill>
                  <a:schemeClr val="tx1"/>
                </a:solidFill>
                <a:effectLst/>
                <a:latin typeface="Cambria" pitchFamily="18" charset="0"/>
                <a:cs typeface="Arial" charset="0"/>
              </a:rPr>
              <a:t> απαρτίζεται από </a:t>
            </a:r>
            <a:r>
              <a:rPr kumimoji="0" lang="el-GR" b="1" i="0" u="none" strike="noStrike" cap="none" normalizeH="0" baseline="0" dirty="0" smtClean="0">
                <a:ln>
                  <a:noFill/>
                </a:ln>
                <a:solidFill>
                  <a:schemeClr val="tx1"/>
                </a:solidFill>
                <a:effectLst/>
                <a:latin typeface="Cambria" pitchFamily="18" charset="0"/>
                <a:cs typeface="Arial" charset="0"/>
              </a:rPr>
              <a:t>46 χρωμοσώματα</a:t>
            </a:r>
            <a:r>
              <a:rPr kumimoji="0" lang="el-GR" b="0" i="0" u="none" strike="noStrike" cap="none" normalizeH="0" baseline="0" dirty="0" smtClean="0">
                <a:ln>
                  <a:noFill/>
                </a:ln>
                <a:solidFill>
                  <a:schemeClr val="tx1"/>
                </a:solidFill>
                <a:effectLst/>
                <a:latin typeface="Cambria" pitchFamily="18" charset="0"/>
                <a:cs typeface="Arial" charset="0"/>
              </a:rPr>
              <a:t>. Τα χρωμοσώματα αυτά βρίσκονται στον πυρήνα κάθε ανθρώπινου κυττάρου. Διακρίνονται 22 ζεύγη ομόλογων χρωμοσωμάτων (</a:t>
            </a:r>
            <a:r>
              <a:rPr kumimoji="0" lang="el-GR" b="1" i="0" u="none" strike="noStrike" cap="none" normalizeH="0" baseline="0" dirty="0" err="1" smtClean="0">
                <a:ln>
                  <a:noFill/>
                </a:ln>
                <a:solidFill>
                  <a:schemeClr val="tx1"/>
                </a:solidFill>
                <a:effectLst/>
                <a:latin typeface="Cambria" pitchFamily="18" charset="0"/>
                <a:cs typeface="Arial" charset="0"/>
              </a:rPr>
              <a:t>αυτοσωμικών</a:t>
            </a:r>
            <a:r>
              <a:rPr kumimoji="0" lang="el-GR" b="1" i="0" u="none" strike="noStrike" cap="none" normalizeH="0" baseline="0" dirty="0" smtClean="0">
                <a:ln>
                  <a:noFill/>
                </a:ln>
                <a:solidFill>
                  <a:schemeClr val="tx1"/>
                </a:solidFill>
                <a:effectLst/>
                <a:latin typeface="Cambria" pitchFamily="18" charset="0"/>
                <a:cs typeface="Arial" charset="0"/>
              </a:rPr>
              <a:t> ή αλλιώς σωματικών</a:t>
            </a:r>
            <a:r>
              <a:rPr kumimoji="0" lang="el-GR" b="0" i="0" u="none" strike="noStrike" cap="none" normalizeH="0" baseline="0" dirty="0" smtClean="0">
                <a:ln>
                  <a:noFill/>
                </a:ln>
                <a:solidFill>
                  <a:schemeClr val="tx1"/>
                </a:solidFill>
                <a:effectLst/>
                <a:latin typeface="Cambria" pitchFamily="18" charset="0"/>
                <a:cs typeface="Arial" charset="0"/>
              </a:rPr>
              <a:t>) και ένα ζεύγος </a:t>
            </a:r>
            <a:r>
              <a:rPr kumimoji="0" lang="el-GR" b="1" i="0" u="none" strike="noStrike" cap="none" normalizeH="0" baseline="0" dirty="0" smtClean="0">
                <a:ln>
                  <a:noFill/>
                </a:ln>
                <a:solidFill>
                  <a:schemeClr val="tx1"/>
                </a:solidFill>
                <a:effectLst/>
                <a:latin typeface="Cambria" pitchFamily="18" charset="0"/>
                <a:cs typeface="Arial" charset="0"/>
              </a:rPr>
              <a:t>φυλετικών</a:t>
            </a:r>
            <a:r>
              <a:rPr kumimoji="0" lang="el-GR" b="0" i="0" u="none" strike="noStrike" cap="none" normalizeH="0" baseline="0" dirty="0" smtClean="0">
                <a:ln>
                  <a:noFill/>
                </a:ln>
                <a:solidFill>
                  <a:schemeClr val="tx1"/>
                </a:solidFill>
                <a:effectLst/>
                <a:latin typeface="Cambria" pitchFamily="18" charset="0"/>
                <a:cs typeface="Arial" charset="0"/>
              </a:rPr>
              <a:t> χρωμοσωμάτων. Τα φυλετικά χρωμοσώματα είναι δύο τύπων και συμβολίζονται με τα γράμματα Χ και Υ. Ο άνδρας διαθέτει 22 ζεύγη </a:t>
            </a:r>
            <a:r>
              <a:rPr kumimoji="0" lang="el-GR" b="0" i="0" u="none" strike="noStrike" cap="none" normalizeH="0" baseline="0" dirty="0" err="1" smtClean="0">
                <a:ln>
                  <a:noFill/>
                </a:ln>
                <a:solidFill>
                  <a:schemeClr val="tx1"/>
                </a:solidFill>
                <a:effectLst/>
                <a:latin typeface="Cambria" pitchFamily="18" charset="0"/>
                <a:cs typeface="Arial" charset="0"/>
              </a:rPr>
              <a:t>αυτοσωμικών</a:t>
            </a:r>
            <a:r>
              <a:rPr kumimoji="0" lang="el-GR" b="0" i="0" u="none" strike="noStrike" cap="none" normalizeH="0" baseline="0" dirty="0" smtClean="0">
                <a:ln>
                  <a:noFill/>
                </a:ln>
                <a:solidFill>
                  <a:schemeClr val="tx1"/>
                </a:solidFill>
                <a:effectLst/>
                <a:latin typeface="Cambria" pitchFamily="18" charset="0"/>
                <a:cs typeface="Arial" charset="0"/>
              </a:rPr>
              <a:t> χρωμοσωμάτων, ένα Χ και ένα Υ χρωμόσωμα. Η γυναίκα διαθέτει 22 ζεύγη </a:t>
            </a:r>
            <a:r>
              <a:rPr kumimoji="0" lang="el-GR" b="0" i="0" u="none" strike="noStrike" cap="none" normalizeH="0" baseline="0" dirty="0" err="1" smtClean="0">
                <a:ln>
                  <a:noFill/>
                </a:ln>
                <a:solidFill>
                  <a:schemeClr val="tx1"/>
                </a:solidFill>
                <a:effectLst/>
                <a:latin typeface="Cambria" pitchFamily="18" charset="0"/>
                <a:cs typeface="Arial" charset="0"/>
              </a:rPr>
              <a:t>αυτοσωμικών</a:t>
            </a:r>
            <a:r>
              <a:rPr kumimoji="0" lang="el-GR" b="0" i="0" u="none" strike="noStrike" cap="none" normalizeH="0" baseline="0" dirty="0" smtClean="0">
                <a:ln>
                  <a:noFill/>
                </a:ln>
                <a:solidFill>
                  <a:schemeClr val="tx1"/>
                </a:solidFill>
                <a:effectLst/>
                <a:latin typeface="Cambria" pitchFamily="18" charset="0"/>
                <a:cs typeface="Arial" charset="0"/>
              </a:rPr>
              <a:t> χρωμοσωμάτων και δύο Χ χρωμοσώματα. Με τον όρο </a:t>
            </a:r>
            <a:r>
              <a:rPr kumimoji="0" lang="el-GR" b="1" i="0" u="none" strike="noStrike" cap="none" normalizeH="0" baseline="0" dirty="0" smtClean="0">
                <a:ln>
                  <a:noFill/>
                </a:ln>
                <a:solidFill>
                  <a:schemeClr val="tx1"/>
                </a:solidFill>
                <a:effectLst/>
                <a:latin typeface="Cambria" pitchFamily="18" charset="0"/>
                <a:cs typeface="Arial" charset="0"/>
              </a:rPr>
              <a:t>ομόλογα χρωμοσώματα</a:t>
            </a:r>
            <a:r>
              <a:rPr kumimoji="0" lang="el-GR" b="0" i="0" u="none" strike="noStrike" cap="none" normalizeH="0" baseline="0" dirty="0" smtClean="0">
                <a:ln>
                  <a:noFill/>
                </a:ln>
                <a:solidFill>
                  <a:schemeClr val="tx1"/>
                </a:solidFill>
                <a:effectLst/>
                <a:latin typeface="Cambria" pitchFamily="18" charset="0"/>
                <a:cs typeface="Arial" charset="0"/>
              </a:rPr>
              <a:t> εννοούμε δύο μορφολογικά όμοια χρωμοσώματα που φέρουν και αντίστοιχες γονιδιακές θέσεις. Σε κάθε ζεύγος χρωμοσωμάτων το ένα είναι μητρικής και το άλλο πατρικής προέλευσης.</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smtClean="0">
                <a:ln>
                  <a:noFill/>
                </a:ln>
                <a:solidFill>
                  <a:schemeClr val="tx1"/>
                </a:solidFill>
                <a:effectLst/>
                <a:latin typeface="Cambria" pitchFamily="18" charset="0"/>
                <a:cs typeface="Arial" charset="0"/>
              </a:rPr>
              <a:t>Ένα κύτταρο μπορεί να διπλασιαστεί με μια διαδικασία που ονομάζεται </a:t>
            </a:r>
            <a:r>
              <a:rPr kumimoji="0" lang="el-GR" b="1" i="0" u="none" strike="noStrike" cap="none" normalizeH="0" baseline="0" dirty="0" smtClean="0">
                <a:ln>
                  <a:noFill/>
                </a:ln>
                <a:solidFill>
                  <a:schemeClr val="tx1"/>
                </a:solidFill>
                <a:effectLst/>
                <a:latin typeface="Cambria" pitchFamily="18" charset="0"/>
                <a:cs typeface="Arial" charset="0"/>
              </a:rPr>
              <a:t>μίτωση</a:t>
            </a:r>
            <a:r>
              <a:rPr kumimoji="0" lang="el-GR" b="0" i="0" u="none" strike="noStrike" cap="none" normalizeH="0" baseline="0" dirty="0" smtClean="0">
                <a:ln>
                  <a:noFill/>
                </a:ln>
                <a:solidFill>
                  <a:schemeClr val="tx1"/>
                </a:solidFill>
                <a:effectLst/>
                <a:latin typeface="Cambria" pitchFamily="18" charset="0"/>
                <a:cs typeface="Arial" charset="0"/>
              </a:rPr>
              <a:t>. Με τη μίτωση διπλασιάζονται και τα χρωμοσώματα, έτσι ώστε κάθε προκύπτον κύτταρο να περιέχει 46 χρωμοσώματα, όπως και το μητρικό κύτταρο. Με τον τρόπο αυτό, ξεκινώντας από το </a:t>
            </a:r>
            <a:r>
              <a:rPr kumimoji="0" lang="el-GR" b="1" i="0" u="none" strike="noStrike" cap="none" normalizeH="0" baseline="0" dirty="0" err="1" smtClean="0">
                <a:ln>
                  <a:noFill/>
                </a:ln>
                <a:solidFill>
                  <a:schemeClr val="tx1"/>
                </a:solidFill>
                <a:effectLst/>
                <a:latin typeface="Cambria" pitchFamily="18" charset="0"/>
                <a:cs typeface="Arial" charset="0"/>
              </a:rPr>
              <a:t>ζυγώτη</a:t>
            </a:r>
            <a:r>
              <a:rPr kumimoji="0" lang="el-GR" b="0" i="0" u="none" strike="noStrike" cap="none" normalizeH="0" baseline="0" dirty="0" smtClean="0">
                <a:ln>
                  <a:noFill/>
                </a:ln>
                <a:solidFill>
                  <a:schemeClr val="tx1"/>
                </a:solidFill>
                <a:effectLst/>
                <a:latin typeface="Cambria" pitchFamily="18" charset="0"/>
                <a:cs typeface="Arial" charset="0"/>
              </a:rPr>
              <a:t> (γονιμοποιημένο ωάριο), που είναι το πρώτο κύτταρο του οργανισμού, και με διαδοχικές διαιρέσεις, καταλήγουμε σε έναν οργανισμό δισεκατομμυρίων κυττάρων, που το καθένα από αυτά έχει στον πυρήνα του 46 χρωμοσώματα, ένα πλήρες, δηλαδή, αντίγραφο του γενετικού υλικού</a:t>
            </a:r>
            <a:r>
              <a:rPr kumimoji="0" lang="el-GR" b="0" i="0" u="none" strike="noStrike" cap="none" normalizeH="0" baseline="0" dirty="0" smtClean="0">
                <a:ln>
                  <a:noFill/>
                </a:ln>
                <a:solidFill>
                  <a:schemeClr val="tx1"/>
                </a:solidFill>
                <a:effectLst/>
                <a:latin typeface="Cambria" pitchFamily="18" charset="0"/>
                <a:cs typeface="Arial" charset="0"/>
              </a:rPr>
              <a:t>.</a:t>
            </a:r>
            <a:endParaRPr kumimoji="0" lang="el-GR" b="0" i="0" u="none" strike="noStrike" cap="none" normalizeH="0" baseline="0" dirty="0" smtClean="0">
              <a:ln>
                <a:noFill/>
              </a:ln>
              <a:solidFill>
                <a:schemeClr val="tx1"/>
              </a:solidFill>
              <a:effectLst/>
              <a:latin typeface="Cambria" pitchFamily="18" charset="0"/>
              <a:cs typeface="Arial" charset="0"/>
            </a:endParaRPr>
          </a:p>
        </p:txBody>
      </p:sp>
      <p:sp>
        <p:nvSpPr>
          <p:cNvPr id="5" name="Control 2"/>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l-GR"/>
          </a:p>
        </p:txBody>
      </p:sp>
      <p:sp>
        <p:nvSpPr>
          <p:cNvPr id="6" name="Control 3"/>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l-GR"/>
          </a:p>
        </p:txBody>
      </p:sp>
      <p:sp>
        <p:nvSpPr>
          <p:cNvPr id="7" name="Control 4"/>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l-GR"/>
          </a:p>
        </p:txBody>
      </p:sp>
      <p:sp>
        <p:nvSpPr>
          <p:cNvPr id="8" name="Control 5"/>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l-GR"/>
          </a:p>
        </p:txBody>
      </p:sp>
      <p:sp>
        <p:nvSpPr>
          <p:cNvPr id="9" name="Control 6"/>
          <p:cNvSpPr>
            <a:spLocks noChangeArrowheads="1" noChangeShapeType="1"/>
          </p:cNvSpPr>
          <p:nvPr/>
        </p:nvSpPr>
        <p:spPr bwMode="auto">
          <a:xfrm>
            <a:off x="152400" y="1524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2146098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232229" y="332656"/>
            <a:ext cx="8640960" cy="4524315"/>
          </a:xfrm>
          <a:prstGeom prst="rect">
            <a:avLst/>
          </a:prstGeom>
        </p:spPr>
        <p:txBody>
          <a:bodyPr wrap="square">
            <a:spAutoFit/>
          </a:bodyPr>
          <a:lstStyle/>
          <a:p>
            <a:pPr lvl="0" eaLnBrk="0" fontAlgn="base" hangingPunct="0">
              <a:spcBef>
                <a:spcPct val="0"/>
              </a:spcBef>
              <a:spcAft>
                <a:spcPct val="0"/>
              </a:spcAft>
            </a:pPr>
            <a:r>
              <a:rPr lang="el-GR" dirty="0">
                <a:latin typeface="Cambria" pitchFamily="18" charset="0"/>
                <a:cs typeface="Arial" charset="0"/>
              </a:rPr>
              <a:t>Πως όμως εξασφαλίζεται ότι και οι απόγονοι του είδους θα έχουν τον ίδιο αριθμό χρωμοσωμάτων, έτσι ώστε το είδος να παραμείνει γενετικά σταθερό στην πορεία του χρόνου; </a:t>
            </a:r>
            <a:endParaRPr lang="en-US" dirty="0" smtClean="0">
              <a:latin typeface="Cambria" pitchFamily="18" charset="0"/>
              <a:cs typeface="Arial" charset="0"/>
            </a:endParaRPr>
          </a:p>
          <a:p>
            <a:pPr lvl="0" eaLnBrk="0" fontAlgn="base" hangingPunct="0">
              <a:spcBef>
                <a:spcPct val="0"/>
              </a:spcBef>
              <a:spcAft>
                <a:spcPct val="0"/>
              </a:spcAft>
            </a:pPr>
            <a:endParaRPr lang="en-US" dirty="0">
              <a:latin typeface="Cambria" pitchFamily="18" charset="0"/>
              <a:cs typeface="Arial" charset="0"/>
            </a:endParaRPr>
          </a:p>
          <a:p>
            <a:pPr lvl="0" eaLnBrk="0" fontAlgn="base" hangingPunct="0">
              <a:spcBef>
                <a:spcPct val="0"/>
              </a:spcBef>
              <a:spcAft>
                <a:spcPct val="0"/>
              </a:spcAft>
            </a:pPr>
            <a:r>
              <a:rPr lang="el-GR" dirty="0" smtClean="0">
                <a:latin typeface="Cambria" pitchFamily="18" charset="0"/>
                <a:cs typeface="Arial" charset="0"/>
              </a:rPr>
              <a:t>Με </a:t>
            </a:r>
            <a:r>
              <a:rPr lang="el-GR" dirty="0">
                <a:latin typeface="Cambria" pitchFamily="18" charset="0"/>
                <a:cs typeface="Arial" charset="0"/>
              </a:rPr>
              <a:t>μια διαδικασία που ονομάζεται </a:t>
            </a:r>
            <a:r>
              <a:rPr lang="el-GR" b="1" dirty="0">
                <a:latin typeface="Cambria" pitchFamily="18" charset="0"/>
                <a:cs typeface="Arial" charset="0"/>
              </a:rPr>
              <a:t>μείωση</a:t>
            </a:r>
            <a:r>
              <a:rPr lang="el-GR" dirty="0">
                <a:latin typeface="Cambria" pitchFamily="18" charset="0"/>
                <a:cs typeface="Arial" charset="0"/>
              </a:rPr>
              <a:t>, ο οργανισμός παράγει τα γεννητικά του κύτταρα που ονομάζονται </a:t>
            </a:r>
            <a:r>
              <a:rPr lang="el-GR" b="1" dirty="0">
                <a:latin typeface="Cambria" pitchFamily="18" charset="0"/>
                <a:cs typeface="Arial" charset="0"/>
              </a:rPr>
              <a:t>γαμέτες</a:t>
            </a:r>
            <a:r>
              <a:rPr lang="el-GR" dirty="0">
                <a:latin typeface="Cambria" pitchFamily="18" charset="0"/>
                <a:cs typeface="Arial" charset="0"/>
              </a:rPr>
              <a:t> (ωοκύτταρα για τη γυναίκα, σπερματοζωάρια για τους άνδρες). Η μείωση είναι ένα είδος κυτταρικής διαίρεσης στο οποίο τα προκύπτοντα κύτταρα έχουν το μισό αριθμό χρωμοσωμάτων (22 </a:t>
            </a:r>
            <a:r>
              <a:rPr lang="el-GR" dirty="0" err="1">
                <a:latin typeface="Cambria" pitchFamily="18" charset="0"/>
                <a:cs typeface="Arial" charset="0"/>
              </a:rPr>
              <a:t>αυτοσωμικά</a:t>
            </a:r>
            <a:r>
              <a:rPr lang="el-GR" dirty="0">
                <a:latin typeface="Cambria" pitchFamily="18" charset="0"/>
                <a:cs typeface="Arial" charset="0"/>
              </a:rPr>
              <a:t> χρωμοσώματα και από ένα φυλετικό χρωμόσωμα). Με τη συνένωση των δύο γαμετών (γονιμοποίηση) προκύπτει ο </a:t>
            </a:r>
            <a:r>
              <a:rPr lang="el-GR" dirty="0" err="1">
                <a:latin typeface="Cambria" pitchFamily="18" charset="0"/>
                <a:cs typeface="Arial" charset="0"/>
              </a:rPr>
              <a:t>ζυγώτης</a:t>
            </a:r>
            <a:r>
              <a:rPr lang="el-GR" dirty="0">
                <a:latin typeface="Cambria" pitchFamily="18" charset="0"/>
                <a:cs typeface="Arial" charset="0"/>
              </a:rPr>
              <a:t>, που περιέχει 46 χρωμοσώματα, 23 μητρικής και 23 πατρικής προέλευσης.</a:t>
            </a:r>
          </a:p>
          <a:p>
            <a:pPr lvl="0" eaLnBrk="0" fontAlgn="base" hangingPunct="0">
              <a:spcBef>
                <a:spcPct val="0"/>
              </a:spcBef>
              <a:spcAft>
                <a:spcPct val="0"/>
              </a:spcAft>
            </a:pPr>
            <a:r>
              <a:rPr lang="el-GR" dirty="0">
                <a:latin typeface="Cambria" pitchFamily="18" charset="0"/>
                <a:cs typeface="Arial" charset="0"/>
              </a:rPr>
              <a:t>Από τα παραπάνω καθίσταται σαφές ότι </a:t>
            </a:r>
            <a:r>
              <a:rPr lang="el-GR" b="1" dirty="0">
                <a:latin typeface="Cambria" pitchFamily="18" charset="0"/>
                <a:cs typeface="Arial" charset="0"/>
              </a:rPr>
              <a:t>το φύλο στον άνθρωπο καθορίζεται από τον πατέρα</a:t>
            </a:r>
            <a:r>
              <a:rPr lang="el-GR" dirty="0">
                <a:latin typeface="Cambria" pitchFamily="18" charset="0"/>
                <a:cs typeface="Arial" charset="0"/>
              </a:rPr>
              <a:t>  Όλα τα ωοκύτταρα περιέχουν το φυλετικό χρωμόσωμα Χ. Από τα σπερματοζωάρια, τα μισά περιέχουν το φυλετικό χρωμόσωμα Χ και τα άλλα μισά περιέχουν το φυλετικό χρωμόσωμα Υ. Ανάλογα με το ποιο σπερματοζωάριο θα γονιμοποιήσει το ωοκύτταρο, προκύπτει οργανισμός είτε θήλυς (ΧΧ), είτε άρρεν (ΧΥ).</a:t>
            </a:r>
          </a:p>
        </p:txBody>
      </p:sp>
    </p:spTree>
    <p:extLst>
      <p:ext uri="{BB962C8B-B14F-4D97-AF65-F5344CB8AC3E}">
        <p14:creationId xmlns:p14="http://schemas.microsoft.com/office/powerpoint/2010/main" val="3813956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234950" y="3140968"/>
            <a:ext cx="4409058" cy="3573016"/>
          </a:xfrm>
          <a:noFill/>
          <a:ln>
            <a:noFill/>
          </a:ln>
        </p:spPr>
        <p:txBody>
          <a:bodyPr>
            <a:noAutofit/>
          </a:bodyPr>
          <a:lstStyle/>
          <a:p>
            <a:pPr marL="95250" indent="-30163">
              <a:buNone/>
            </a:pPr>
            <a:r>
              <a:rPr kumimoji="0" lang="el-GR" sz="1800" kern="1200" dirty="0" smtClean="0">
                <a:solidFill>
                  <a:schemeClr val="tx1"/>
                </a:solidFill>
                <a:latin typeface="+mn-lt"/>
                <a:ea typeface="+mn-ea"/>
                <a:cs typeface="+mn-cs"/>
              </a:rPr>
              <a:t>Μόνο μετά την οριστική διαφοροποίησή τους τα σπερματοζωάρια απελευθερώνονται στον αυλό των σπερματικών σωληναρίων, υπό την επίδραση της τεστοστερόνης, για να καταλήξουν, μέσω του ορχικού δικτύου, στις επιδιδυμίδες.</a:t>
            </a:r>
            <a:endParaRPr lang="el-GR" sz="1800" dirty="0">
              <a:solidFill>
                <a:schemeClr val="tx1">
                  <a:lumMod val="95000"/>
                </a:schemeClr>
              </a:solidFill>
            </a:endParaRPr>
          </a:p>
        </p:txBody>
      </p:sp>
      <p:sp>
        <p:nvSpPr>
          <p:cNvPr id="6" name="Ορθογώνιο 5"/>
          <p:cNvSpPr/>
          <p:nvPr/>
        </p:nvSpPr>
        <p:spPr>
          <a:xfrm>
            <a:off x="251520" y="1268760"/>
            <a:ext cx="8496944" cy="1754326"/>
          </a:xfrm>
          <a:prstGeom prst="rect">
            <a:avLst/>
          </a:prstGeom>
        </p:spPr>
        <p:txBody>
          <a:bodyPr wrap="square">
            <a:spAutoFit/>
          </a:bodyPr>
          <a:lstStyle/>
          <a:p>
            <a:r>
              <a:rPr lang="el-GR" dirty="0">
                <a:solidFill>
                  <a:schemeClr val="tx1">
                    <a:lumMod val="95000"/>
                  </a:schemeClr>
                </a:solidFill>
              </a:rPr>
              <a:t>Τα </a:t>
            </a:r>
            <a:r>
              <a:rPr lang="el-GR" dirty="0" err="1">
                <a:solidFill>
                  <a:schemeClr val="tx1">
                    <a:lumMod val="95000"/>
                  </a:schemeClr>
                </a:solidFill>
              </a:rPr>
              <a:t>σπερματογόνια</a:t>
            </a:r>
            <a:r>
              <a:rPr lang="el-GR" dirty="0">
                <a:solidFill>
                  <a:schemeClr val="tx1">
                    <a:lumMod val="95000"/>
                  </a:schemeClr>
                </a:solidFill>
              </a:rPr>
              <a:t> είναι ανενεργά έως την ήβη. Από την έναρξη της ήβης και μετά, τα </a:t>
            </a:r>
            <a:r>
              <a:rPr lang="el-GR" dirty="0" err="1">
                <a:solidFill>
                  <a:schemeClr val="tx1">
                    <a:lumMod val="95000"/>
                  </a:schemeClr>
                </a:solidFill>
              </a:rPr>
              <a:t>σπερματογόνια</a:t>
            </a:r>
            <a:r>
              <a:rPr lang="el-GR" dirty="0">
                <a:solidFill>
                  <a:schemeClr val="tx1">
                    <a:lumMod val="95000"/>
                  </a:schemeClr>
                </a:solidFill>
              </a:rPr>
              <a:t> αρχικά μετατρέπονται σε </a:t>
            </a:r>
            <a:r>
              <a:rPr lang="el-GR" dirty="0" err="1">
                <a:solidFill>
                  <a:schemeClr val="tx1">
                    <a:lumMod val="95000"/>
                  </a:schemeClr>
                </a:solidFill>
              </a:rPr>
              <a:t>πρωτοταγή</a:t>
            </a:r>
            <a:r>
              <a:rPr lang="el-GR" dirty="0">
                <a:solidFill>
                  <a:schemeClr val="tx1">
                    <a:lumMod val="95000"/>
                  </a:schemeClr>
                </a:solidFill>
              </a:rPr>
              <a:t> σπερματοκύτταρα. Κάθε </a:t>
            </a:r>
            <a:r>
              <a:rPr lang="el-GR" dirty="0" err="1">
                <a:solidFill>
                  <a:srgbClr val="FFFF00"/>
                </a:solidFill>
              </a:rPr>
              <a:t>πρωτοταγές</a:t>
            </a:r>
            <a:r>
              <a:rPr lang="el-GR" dirty="0">
                <a:solidFill>
                  <a:schemeClr val="accent1">
                    <a:lumMod val="75000"/>
                  </a:schemeClr>
                </a:solidFill>
              </a:rPr>
              <a:t> </a:t>
            </a:r>
            <a:r>
              <a:rPr lang="el-GR" dirty="0">
                <a:solidFill>
                  <a:srgbClr val="FFFF00"/>
                </a:solidFill>
              </a:rPr>
              <a:t>σπερματοκύτταρο</a:t>
            </a:r>
            <a:r>
              <a:rPr lang="el-GR" dirty="0">
                <a:solidFill>
                  <a:schemeClr val="accent1">
                    <a:lumMod val="75000"/>
                  </a:schemeClr>
                </a:solidFill>
              </a:rPr>
              <a:t> </a:t>
            </a:r>
            <a:r>
              <a:rPr lang="el-GR" dirty="0">
                <a:solidFill>
                  <a:schemeClr val="tx1">
                    <a:lumMod val="95000"/>
                  </a:schemeClr>
                </a:solidFill>
              </a:rPr>
              <a:t>υφίσταται την πρώτη μειωτική διαίρεση και μετατρέπεται σε δύο δευτεροταγή σπερματοκύτταρα. Στην συνέχεια υφίστανται τη δεύτερη μειωτική διαίρεση και σχηματίζουν 4 απλοειδείς </a:t>
            </a:r>
            <a:r>
              <a:rPr lang="el-GR" dirty="0" err="1">
                <a:solidFill>
                  <a:srgbClr val="FFFF00"/>
                </a:solidFill>
              </a:rPr>
              <a:t>σπερματίδες</a:t>
            </a:r>
            <a:r>
              <a:rPr lang="el-GR" dirty="0">
                <a:solidFill>
                  <a:schemeClr val="tx1">
                    <a:lumMod val="95000"/>
                  </a:schemeClr>
                </a:solidFill>
              </a:rPr>
              <a:t> .</a:t>
            </a:r>
            <a:r>
              <a:rPr lang="el-GR" dirty="0"/>
              <a:t> </a:t>
            </a:r>
          </a:p>
        </p:txBody>
      </p:sp>
      <p:pic>
        <p:nvPicPr>
          <p:cNvPr id="7170" name="Picture 2" descr="http://www.eugonia.com.gr/wp-content/themes/eugonia2/photos/450px/2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0761" y="3501008"/>
            <a:ext cx="4629751" cy="291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587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http://www.eugonia.com.gr/wp-content/themes/eugonia2/photos/240px/25.jpg">
            <a:hlinkClick r:id="rId2" tooltip="Τα στάδια της σπερματογένεσης."/>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25029"/>
            <a:ext cx="3096344" cy="6657141"/>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3491880" y="143786"/>
            <a:ext cx="5400600" cy="1323439"/>
          </a:xfrm>
          <a:prstGeom prst="rect">
            <a:avLst/>
          </a:prstGeom>
        </p:spPr>
        <p:txBody>
          <a:bodyPr wrap="square">
            <a:spAutoFit/>
          </a:bodyPr>
          <a:lstStyle/>
          <a:p>
            <a:pPr marL="285750" indent="-285750">
              <a:buFont typeface="Arial" pitchFamily="34" charset="0"/>
              <a:buChar char="•"/>
            </a:pPr>
            <a:r>
              <a:rPr lang="el-GR" sz="2000" dirty="0">
                <a:latin typeface="Cambria" pitchFamily="18" charset="0"/>
              </a:rPr>
              <a:t>Στην </a:t>
            </a:r>
            <a:r>
              <a:rPr lang="el-GR" sz="2000" dirty="0" smtClean="0">
                <a:latin typeface="Cambria" pitchFamily="18" charset="0"/>
              </a:rPr>
              <a:t>περιφέρεια</a:t>
            </a:r>
            <a:r>
              <a:rPr lang="en-US" sz="2000" dirty="0" smtClean="0">
                <a:latin typeface="Cambria" pitchFamily="18" charset="0"/>
              </a:rPr>
              <a:t> </a:t>
            </a:r>
            <a:r>
              <a:rPr lang="el-GR" sz="2000" dirty="0" smtClean="0">
                <a:latin typeface="Cambria" pitchFamily="18" charset="0"/>
              </a:rPr>
              <a:t>των </a:t>
            </a:r>
            <a:r>
              <a:rPr lang="el-GR" sz="2000" dirty="0">
                <a:latin typeface="Cambria" pitchFamily="18" charset="0"/>
              </a:rPr>
              <a:t>σπερματικών σωληναρίων των όρχεων </a:t>
            </a:r>
            <a:r>
              <a:rPr lang="el-GR" sz="2000" dirty="0" smtClean="0">
                <a:latin typeface="Cambria" pitchFamily="18" charset="0"/>
              </a:rPr>
              <a:t>υπάρχουν </a:t>
            </a:r>
            <a:r>
              <a:rPr lang="el-GR" sz="2000" dirty="0">
                <a:latin typeface="Cambria" pitchFamily="18" charset="0"/>
              </a:rPr>
              <a:t>τα πρόδρομα γεννητικά κύτταρα, </a:t>
            </a:r>
            <a:r>
              <a:rPr lang="el-GR" sz="2000" dirty="0" smtClean="0">
                <a:latin typeface="Cambria" pitchFamily="18" charset="0"/>
              </a:rPr>
              <a:t>τα</a:t>
            </a:r>
            <a:r>
              <a:rPr lang="en-US" sz="2000" dirty="0" smtClean="0">
                <a:latin typeface="Cambria" pitchFamily="18" charset="0"/>
              </a:rPr>
              <a:t> </a:t>
            </a:r>
            <a:r>
              <a:rPr lang="el-GR" sz="2000" b="1" dirty="0" err="1" smtClean="0">
                <a:solidFill>
                  <a:srgbClr val="FFC000"/>
                </a:solidFill>
                <a:latin typeface="Cambria" pitchFamily="18" charset="0"/>
              </a:rPr>
              <a:t>σπερματογόνια</a:t>
            </a:r>
            <a:r>
              <a:rPr lang="el-GR" sz="2000" b="1" dirty="0" smtClean="0">
                <a:solidFill>
                  <a:srgbClr val="FFC000"/>
                </a:solidFill>
                <a:latin typeface="Cambria" pitchFamily="18" charset="0"/>
              </a:rPr>
              <a:t> </a:t>
            </a:r>
            <a:r>
              <a:rPr lang="el-GR" sz="2000" dirty="0" smtClean="0">
                <a:latin typeface="Cambria" pitchFamily="18" charset="0"/>
              </a:rPr>
              <a:t>(με 46 χρωμοσώματα)</a:t>
            </a:r>
            <a:endParaRPr lang="el-GR" sz="2000" dirty="0">
              <a:latin typeface="Cambria" pitchFamily="18" charset="0"/>
            </a:endParaRPr>
          </a:p>
        </p:txBody>
      </p:sp>
      <p:sp>
        <p:nvSpPr>
          <p:cNvPr id="2" name="Ορθογώνιο 1"/>
          <p:cNvSpPr/>
          <p:nvPr/>
        </p:nvSpPr>
        <p:spPr>
          <a:xfrm>
            <a:off x="3486682" y="1916832"/>
            <a:ext cx="5405798" cy="1015663"/>
          </a:xfrm>
          <a:prstGeom prst="rect">
            <a:avLst/>
          </a:prstGeom>
        </p:spPr>
        <p:txBody>
          <a:bodyPr wrap="square">
            <a:spAutoFit/>
          </a:bodyPr>
          <a:lstStyle/>
          <a:p>
            <a:pPr marL="285750" indent="-285750">
              <a:buFont typeface="Arial" pitchFamily="34" charset="0"/>
              <a:buChar char="•"/>
            </a:pPr>
            <a:r>
              <a:rPr lang="el-GR" sz="2000" dirty="0">
                <a:latin typeface="Cambria" pitchFamily="18" charset="0"/>
              </a:rPr>
              <a:t>Τα </a:t>
            </a:r>
            <a:r>
              <a:rPr lang="el-GR" sz="2000" dirty="0" err="1" smtClean="0">
                <a:latin typeface="Cambria" pitchFamily="18" charset="0"/>
              </a:rPr>
              <a:t>σπερματογόνια</a:t>
            </a:r>
            <a:r>
              <a:rPr lang="el-GR" sz="2000" dirty="0" smtClean="0">
                <a:latin typeface="Cambria" pitchFamily="18" charset="0"/>
              </a:rPr>
              <a:t>, (στην εφηβεία) διαιρούνται </a:t>
            </a:r>
            <a:r>
              <a:rPr lang="el-GR" sz="2000" b="1" dirty="0" err="1" smtClean="0">
                <a:solidFill>
                  <a:srgbClr val="00B0F0"/>
                </a:solidFill>
                <a:latin typeface="Cambria" pitchFamily="18" charset="0"/>
              </a:rPr>
              <a:t>μιτωτικά</a:t>
            </a:r>
            <a:r>
              <a:rPr lang="el-GR" sz="2000" dirty="0" smtClean="0">
                <a:latin typeface="Cambria" pitchFamily="18" charset="0"/>
              </a:rPr>
              <a:t> </a:t>
            </a:r>
            <a:r>
              <a:rPr lang="el-GR" sz="2000" dirty="0">
                <a:latin typeface="Cambria" pitchFamily="18" charset="0"/>
              </a:rPr>
              <a:t>και δίνουν τα </a:t>
            </a:r>
            <a:r>
              <a:rPr lang="el-GR" sz="2000" b="1" dirty="0">
                <a:solidFill>
                  <a:srgbClr val="FFC000"/>
                </a:solidFill>
                <a:latin typeface="Cambria" pitchFamily="18" charset="0"/>
              </a:rPr>
              <a:t>σπερματοκύτταρα</a:t>
            </a:r>
            <a:r>
              <a:rPr lang="el-GR" sz="2000" dirty="0">
                <a:latin typeface="Cambria" pitchFamily="18" charset="0"/>
              </a:rPr>
              <a:t>.</a:t>
            </a:r>
          </a:p>
        </p:txBody>
      </p:sp>
      <p:sp>
        <p:nvSpPr>
          <p:cNvPr id="4" name="Ορθογώνιο 3"/>
          <p:cNvSpPr/>
          <p:nvPr/>
        </p:nvSpPr>
        <p:spPr>
          <a:xfrm>
            <a:off x="3563888" y="3212976"/>
            <a:ext cx="5328592" cy="1015663"/>
          </a:xfrm>
          <a:prstGeom prst="rect">
            <a:avLst/>
          </a:prstGeom>
        </p:spPr>
        <p:txBody>
          <a:bodyPr wrap="square">
            <a:spAutoFit/>
          </a:bodyPr>
          <a:lstStyle/>
          <a:p>
            <a:pPr marL="285750" indent="-285750">
              <a:buFont typeface="Arial" pitchFamily="34" charset="0"/>
              <a:buChar char="•"/>
            </a:pPr>
            <a:r>
              <a:rPr lang="el-GR" sz="2000" dirty="0" smtClean="0">
                <a:latin typeface="Cambria" pitchFamily="18" charset="0"/>
              </a:rPr>
              <a:t>Τα σπερματοκύτταρα </a:t>
            </a:r>
            <a:r>
              <a:rPr lang="el-GR" sz="2000" dirty="0">
                <a:latin typeface="Cambria" pitchFamily="18" charset="0"/>
              </a:rPr>
              <a:t>με </a:t>
            </a:r>
            <a:r>
              <a:rPr lang="el-GR" sz="2000" b="1" dirty="0">
                <a:solidFill>
                  <a:srgbClr val="00B0F0"/>
                </a:solidFill>
                <a:latin typeface="Cambria" pitchFamily="18" charset="0"/>
              </a:rPr>
              <a:t>μειωτική</a:t>
            </a:r>
            <a:r>
              <a:rPr lang="el-GR" sz="2000" dirty="0">
                <a:latin typeface="Cambria" pitchFamily="18" charset="0"/>
              </a:rPr>
              <a:t> διαίρεση θα δώσουν τις </a:t>
            </a:r>
            <a:r>
              <a:rPr lang="el-GR" sz="2000" b="1" dirty="0" err="1" smtClean="0">
                <a:solidFill>
                  <a:srgbClr val="FFC000"/>
                </a:solidFill>
                <a:latin typeface="Cambria" pitchFamily="18" charset="0"/>
              </a:rPr>
              <a:t>σπερματίδες</a:t>
            </a:r>
            <a:r>
              <a:rPr lang="el-GR" sz="2000" dirty="0" smtClean="0">
                <a:latin typeface="Cambria" pitchFamily="18" charset="0"/>
              </a:rPr>
              <a:t> </a:t>
            </a:r>
            <a:r>
              <a:rPr lang="el-GR" sz="2000" dirty="0">
                <a:latin typeface="Cambria" pitchFamily="18" charset="0"/>
              </a:rPr>
              <a:t>με 23 χρωμοσώματα η καθεμία.</a:t>
            </a:r>
          </a:p>
        </p:txBody>
      </p:sp>
      <p:sp>
        <p:nvSpPr>
          <p:cNvPr id="5" name="Ορθογώνιο 4"/>
          <p:cNvSpPr/>
          <p:nvPr/>
        </p:nvSpPr>
        <p:spPr>
          <a:xfrm>
            <a:off x="3579358" y="4534088"/>
            <a:ext cx="5313122" cy="1631216"/>
          </a:xfrm>
          <a:prstGeom prst="rect">
            <a:avLst/>
          </a:prstGeom>
        </p:spPr>
        <p:txBody>
          <a:bodyPr wrap="square">
            <a:spAutoFit/>
          </a:bodyPr>
          <a:lstStyle/>
          <a:p>
            <a:pPr marL="285750" indent="-285750">
              <a:buFont typeface="Arial" pitchFamily="34" charset="0"/>
              <a:buChar char="•"/>
            </a:pPr>
            <a:r>
              <a:rPr lang="el-GR" sz="2000" dirty="0" smtClean="0">
                <a:latin typeface="Cambria" pitchFamily="18" charset="0"/>
              </a:rPr>
              <a:t>Οι </a:t>
            </a:r>
            <a:r>
              <a:rPr lang="el-GR" sz="2000" dirty="0" err="1" smtClean="0">
                <a:latin typeface="Cambria" pitchFamily="18" charset="0"/>
              </a:rPr>
              <a:t>σπερματίδες</a:t>
            </a:r>
            <a:r>
              <a:rPr lang="el-GR" sz="2000" dirty="0" smtClean="0">
                <a:latin typeface="Cambria" pitchFamily="18" charset="0"/>
              </a:rPr>
              <a:t> με διαδοχικές </a:t>
            </a:r>
            <a:r>
              <a:rPr lang="el-GR" sz="2000" dirty="0">
                <a:latin typeface="Cambria" pitchFamily="18" charset="0"/>
              </a:rPr>
              <a:t>μεταβολές, </a:t>
            </a:r>
            <a:r>
              <a:rPr lang="el-GR" sz="2000" dirty="0" smtClean="0">
                <a:latin typeface="Cambria" pitchFamily="18" charset="0"/>
              </a:rPr>
              <a:t>(απώλεια </a:t>
            </a:r>
            <a:r>
              <a:rPr lang="el-GR" sz="2000" dirty="0">
                <a:latin typeface="Cambria" pitchFamily="18" charset="0"/>
              </a:rPr>
              <a:t>μέρους του κυτταροπλάσματος </a:t>
            </a:r>
            <a:r>
              <a:rPr lang="el-GR" sz="2000" dirty="0" smtClean="0">
                <a:latin typeface="Cambria" pitchFamily="18" charset="0"/>
              </a:rPr>
              <a:t>τους, δημιουργία </a:t>
            </a:r>
            <a:r>
              <a:rPr lang="el-GR" sz="2000" dirty="0">
                <a:latin typeface="Cambria" pitchFamily="18" charset="0"/>
              </a:rPr>
              <a:t>της </a:t>
            </a:r>
            <a:r>
              <a:rPr lang="el-GR" sz="2000" dirty="0" err="1" smtClean="0">
                <a:latin typeface="Cambria" pitchFamily="18" charset="0"/>
              </a:rPr>
              <a:t>μαστιγιοουράς</a:t>
            </a:r>
            <a:r>
              <a:rPr lang="el-GR" sz="2000" dirty="0" smtClean="0">
                <a:latin typeface="Cambria" pitchFamily="18" charset="0"/>
              </a:rPr>
              <a:t>) τελικά, μετατρέπονται (διεργασία διαφοροποίησης) σε </a:t>
            </a:r>
            <a:r>
              <a:rPr lang="el-GR" sz="2000" b="1" dirty="0" smtClean="0">
                <a:solidFill>
                  <a:srgbClr val="FFC000"/>
                </a:solidFill>
                <a:latin typeface="Cambria" pitchFamily="18" charset="0"/>
              </a:rPr>
              <a:t>σπερματοζωάρια</a:t>
            </a:r>
            <a:r>
              <a:rPr lang="el-GR" sz="2000" dirty="0">
                <a:latin typeface="Cambria" pitchFamily="18" charset="0"/>
              </a:rPr>
              <a:t>.</a:t>
            </a:r>
          </a:p>
        </p:txBody>
      </p:sp>
    </p:spTree>
    <p:extLst>
      <p:ext uri="{BB962C8B-B14F-4D97-AF65-F5344CB8AC3E}">
        <p14:creationId xmlns:p14="http://schemas.microsoft.com/office/powerpoint/2010/main" val="3892019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39552" y="24867"/>
            <a:ext cx="8229600" cy="696710"/>
          </a:xfrm>
        </p:spPr>
        <p:txBody>
          <a:bodyPr>
            <a:normAutofit/>
          </a:bodyPr>
          <a:lstStyle/>
          <a:p>
            <a:r>
              <a:rPr lang="el-GR" sz="2800" b="1" dirty="0" smtClean="0">
                <a:solidFill>
                  <a:srgbClr val="FFC000"/>
                </a:solidFill>
              </a:rPr>
              <a:t>Η ΜΟΡΦΟΛΟΓΙΑ ΤΟΥ ΣΠΕΡΜΑΤΟΖΩΑΡΙΟΥ</a:t>
            </a:r>
            <a:endParaRPr lang="el-GR" sz="2800" b="1" dirty="0">
              <a:solidFill>
                <a:srgbClr val="FFC000"/>
              </a:solidFill>
            </a:endParaRPr>
          </a:p>
        </p:txBody>
      </p:sp>
      <p:sp>
        <p:nvSpPr>
          <p:cNvPr id="3" name="2 - Θέση περιεχομένου"/>
          <p:cNvSpPr>
            <a:spLocks noGrp="1"/>
          </p:cNvSpPr>
          <p:nvPr>
            <p:ph idx="1"/>
          </p:nvPr>
        </p:nvSpPr>
        <p:spPr>
          <a:xfrm>
            <a:off x="179512" y="692696"/>
            <a:ext cx="8424936" cy="3024336"/>
          </a:xfrm>
        </p:spPr>
        <p:txBody>
          <a:bodyPr>
            <a:noAutofit/>
          </a:bodyPr>
          <a:lstStyle/>
          <a:p>
            <a:pPr marL="95250" indent="-31750">
              <a:buNone/>
            </a:pPr>
            <a:r>
              <a:rPr lang="el-GR" sz="2000" dirty="0" smtClean="0"/>
              <a:t>Το σπερματοζωάριο έχει μήκος 50μ</a:t>
            </a:r>
            <a:r>
              <a:rPr lang="en-US" sz="2000" dirty="0" smtClean="0"/>
              <a:t>m</a:t>
            </a:r>
            <a:r>
              <a:rPr lang="el-GR" sz="2000" dirty="0" smtClean="0"/>
              <a:t> και αποτελείται από τρις περιοχές οι οποίες διακρίθηκαν έτσι, για λόγους μορφολογικούς αλλά και λειτουργικούς. </a:t>
            </a:r>
          </a:p>
          <a:p>
            <a:pPr marL="521208" indent="-457200">
              <a:buNone/>
            </a:pPr>
            <a:endParaRPr lang="el-GR" sz="2000" dirty="0" smtClean="0"/>
          </a:p>
          <a:p>
            <a:pPr marL="521208" indent="-457200">
              <a:buNone/>
            </a:pPr>
            <a:r>
              <a:rPr lang="el-GR" sz="2000" dirty="0" smtClean="0"/>
              <a:t>Οι περιοχές αυτές είναι οι εξής :  </a:t>
            </a:r>
          </a:p>
          <a:p>
            <a:pPr>
              <a:buClr>
                <a:srgbClr val="FFC000"/>
              </a:buClr>
              <a:buFont typeface="Wingdings" pitchFamily="2" charset="2"/>
              <a:buChar char="Ø"/>
            </a:pPr>
            <a:r>
              <a:rPr lang="el-GR" sz="2000" dirty="0" smtClean="0">
                <a:solidFill>
                  <a:srgbClr val="FFFF00"/>
                </a:solidFill>
              </a:rPr>
              <a:t>Η κεφαλή</a:t>
            </a:r>
          </a:p>
          <a:p>
            <a:pPr>
              <a:buClr>
                <a:srgbClr val="FFC000"/>
              </a:buClr>
              <a:buFont typeface="Wingdings" pitchFamily="2" charset="2"/>
              <a:buChar char="Ø"/>
            </a:pPr>
            <a:r>
              <a:rPr lang="el-GR" sz="2000" dirty="0" smtClean="0">
                <a:solidFill>
                  <a:srgbClr val="FFFF00"/>
                </a:solidFill>
              </a:rPr>
              <a:t>Το ενδιάμεσο σώμα (ο αυχένας) </a:t>
            </a:r>
          </a:p>
          <a:p>
            <a:pPr>
              <a:buClr>
                <a:srgbClr val="FFC000"/>
              </a:buClr>
              <a:buFont typeface="Wingdings" pitchFamily="2" charset="2"/>
              <a:buChar char="Ø"/>
            </a:pPr>
            <a:r>
              <a:rPr lang="el-GR" sz="2000" dirty="0" smtClean="0">
                <a:solidFill>
                  <a:srgbClr val="FFFF00"/>
                </a:solidFill>
              </a:rPr>
              <a:t>Η ουρά ή μαστίγιο</a:t>
            </a:r>
          </a:p>
          <a:p>
            <a:pPr marL="521208" indent="-457200">
              <a:buNone/>
            </a:pPr>
            <a:endParaRPr lang="el-GR" sz="2800" dirty="0" smtClean="0"/>
          </a:p>
          <a:p>
            <a:pPr marL="521208" indent="-457200">
              <a:buNone/>
            </a:pPr>
            <a:endParaRPr lang="el-GR" sz="2800" dirty="0"/>
          </a:p>
        </p:txBody>
      </p:sp>
      <p:pic>
        <p:nvPicPr>
          <p:cNvPr id="5" name="Picture 4" descr="46-12-StructHumSpermCell-NL">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1790"/>
          <a:stretch>
            <a:fillRect/>
          </a:stretch>
        </p:blipFill>
        <p:spPr bwMode="auto">
          <a:xfrm>
            <a:off x="80789" y="3681027"/>
            <a:ext cx="5302364" cy="2871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2 - Θέση περιεχομένου"/>
          <p:cNvSpPr txBox="1">
            <a:spLocks/>
          </p:cNvSpPr>
          <p:nvPr/>
        </p:nvSpPr>
        <p:spPr>
          <a:xfrm>
            <a:off x="5508105" y="2564904"/>
            <a:ext cx="3528392" cy="4032448"/>
          </a:xfrm>
          <a:prstGeom prst="rect">
            <a:avLst/>
          </a:prstGeom>
        </p:spPr>
        <p:txBody>
          <a:bodyPr vert="horz" anchor="t">
            <a:noAutofit/>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a:buClr>
                <a:srgbClr val="FFC000"/>
              </a:buClr>
              <a:buFont typeface="Wingdings" pitchFamily="2" charset="2"/>
              <a:buChar char="Ø"/>
            </a:pPr>
            <a:r>
              <a:rPr lang="el-GR" sz="1400" dirty="0" smtClean="0"/>
              <a:t>Η κεφαλή του φυσιολογικού σπερματοζωαρίου έχει σχήμα ωοειδές. Αποτελείται από τον πυρήνα και τα ένζυμα που θα το βοηθήσουν να διεισδύσει στο ωάριο. </a:t>
            </a:r>
          </a:p>
          <a:p>
            <a:pPr algn="ctr">
              <a:buFont typeface="Wingdings 2"/>
              <a:buNone/>
            </a:pPr>
            <a:endParaRPr lang="el-GR" sz="1400" dirty="0" smtClean="0"/>
          </a:p>
          <a:p>
            <a:pPr marL="407987" indent="-342900">
              <a:buClr>
                <a:srgbClr val="FFC000"/>
              </a:buClr>
              <a:buFont typeface="Wingdings" pitchFamily="2" charset="2"/>
              <a:buChar char="Ø"/>
            </a:pPr>
            <a:r>
              <a:rPr lang="el-GR" sz="1400" dirty="0" smtClean="0"/>
              <a:t>Ο αυχένας περιλαμβάνει μιτοχόνδρια, και προσδίδει την απαραίτητη ενέργεια για την επιβίωση και την κινητικότητα. </a:t>
            </a:r>
          </a:p>
          <a:p>
            <a:pPr algn="ctr">
              <a:buFont typeface="Wingdings 2"/>
              <a:buNone/>
            </a:pPr>
            <a:endParaRPr lang="el-GR" sz="1400" dirty="0" smtClean="0"/>
          </a:p>
          <a:p>
            <a:pPr marL="407987" indent="-342900">
              <a:buClr>
                <a:srgbClr val="FFC000"/>
              </a:buClr>
              <a:buFont typeface="Wingdings" pitchFamily="2" charset="2"/>
              <a:buChar char="Ø"/>
            </a:pPr>
            <a:r>
              <a:rPr lang="el-GR" sz="1400" dirty="0" smtClean="0"/>
              <a:t>Η ουρά αποτελείται από δέκα συνολικά ζεύγη ινιδίων και προσδίδει στο σπερματοζωάριο τη χαρακτηριστική κινητικότητά του.</a:t>
            </a:r>
          </a:p>
        </p:txBody>
      </p:sp>
    </p:spTree>
    <p:extLst>
      <p:ext uri="{BB962C8B-B14F-4D97-AF65-F5344CB8AC3E}">
        <p14:creationId xmlns:p14="http://schemas.microsoft.com/office/powerpoint/2010/main" val="34872284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1196" y="1556792"/>
            <a:ext cx="8229600" cy="1399032"/>
          </a:xfrm>
        </p:spPr>
        <p:txBody>
          <a:bodyPr vert="horz" lIns="91440" tIns="45720" rIns="91440" bIns="45720" rtlCol="0" anchor="ctr">
            <a:normAutofit/>
          </a:bodyPr>
          <a:lstStyle/>
          <a:p>
            <a:pPr marL="0" algn="ctr"/>
            <a:r>
              <a:rPr lang="el-GR" sz="3200" b="1" dirty="0">
                <a:solidFill>
                  <a:srgbClr val="FFC000"/>
                </a:solidFill>
              </a:rPr>
              <a:t>ΩΟΓΕΝΕΣΗ</a:t>
            </a:r>
          </a:p>
        </p:txBody>
      </p:sp>
      <p:sp>
        <p:nvSpPr>
          <p:cNvPr id="4" name="Ορθογώνιο 3"/>
          <p:cNvSpPr/>
          <p:nvPr/>
        </p:nvSpPr>
        <p:spPr>
          <a:xfrm>
            <a:off x="708005" y="4935071"/>
            <a:ext cx="7704856" cy="707886"/>
          </a:xfrm>
          <a:prstGeom prst="rect">
            <a:avLst/>
          </a:prstGeom>
          <a:ln>
            <a:solidFill>
              <a:schemeClr val="accent5">
                <a:lumMod val="40000"/>
                <a:lumOff val="60000"/>
              </a:schemeClr>
            </a:solidFill>
          </a:ln>
        </p:spPr>
        <p:txBody>
          <a:bodyPr wrap="square">
            <a:spAutoFit/>
          </a:bodyPr>
          <a:lstStyle/>
          <a:p>
            <a:pPr marL="95250" indent="-30163">
              <a:buNone/>
            </a:pPr>
            <a:r>
              <a:rPr lang="el-GR" sz="2000" dirty="0" smtClean="0"/>
              <a:t>Η ωογένεση είναι μια διεργασία κατά την οποία το ανώριμο </a:t>
            </a:r>
            <a:r>
              <a:rPr lang="el-GR" sz="2000" b="1" dirty="0" err="1" smtClean="0">
                <a:solidFill>
                  <a:srgbClr val="FFC000"/>
                </a:solidFill>
              </a:rPr>
              <a:t>ωογόνιο</a:t>
            </a:r>
            <a:r>
              <a:rPr lang="el-GR" sz="2000" dirty="0" smtClean="0"/>
              <a:t> μετατρέπεται σε </a:t>
            </a:r>
            <a:r>
              <a:rPr lang="el-GR" sz="2000" b="1" dirty="0" smtClean="0">
                <a:solidFill>
                  <a:srgbClr val="FFC000"/>
                </a:solidFill>
              </a:rPr>
              <a:t>ωάριο</a:t>
            </a:r>
            <a:r>
              <a:rPr lang="el-GR" sz="2000" dirty="0" smtClean="0"/>
              <a:t>.</a:t>
            </a:r>
          </a:p>
        </p:txBody>
      </p:sp>
    </p:spTree>
    <p:extLst>
      <p:ext uri="{BB962C8B-B14F-4D97-AF65-F5344CB8AC3E}">
        <p14:creationId xmlns:p14="http://schemas.microsoft.com/office/powerpoint/2010/main" val="63885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ugonia.com.gr/wp-content/themes/eugonia2/photos/240px/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4" y="116631"/>
            <a:ext cx="2904257" cy="6595085"/>
          </a:xfrm>
          <a:prstGeom prst="rect">
            <a:avLst/>
          </a:prstGeom>
          <a:noFill/>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3203847" y="116631"/>
            <a:ext cx="5749083" cy="1477328"/>
          </a:xfrm>
          <a:prstGeom prst="rect">
            <a:avLst/>
          </a:prstGeom>
        </p:spPr>
        <p:txBody>
          <a:bodyPr wrap="square">
            <a:spAutoFit/>
          </a:bodyPr>
          <a:lstStyle/>
          <a:p>
            <a:pPr marL="285750" indent="-285750">
              <a:buFont typeface="Arial" pitchFamily="34" charset="0"/>
              <a:buChar char="•"/>
            </a:pPr>
            <a:r>
              <a:rPr lang="el-GR" dirty="0">
                <a:latin typeface="Cambria" pitchFamily="18" charset="0"/>
              </a:rPr>
              <a:t>Κατά την διάρκεια της εμβρυακής ανάπτυξης του θηλυκού ατόμου, μέσα στις ωοθήκες σχηματίζονται τα λεγόμενα </a:t>
            </a:r>
            <a:r>
              <a:rPr lang="el-GR" b="1" dirty="0">
                <a:latin typeface="Cambria" pitchFamily="18" charset="0"/>
              </a:rPr>
              <a:t>ωοθυλάκια</a:t>
            </a:r>
            <a:r>
              <a:rPr lang="el-GR" dirty="0">
                <a:latin typeface="Cambria" pitchFamily="18" charset="0"/>
              </a:rPr>
              <a:t>. Καθένα από αυτά περιέχει ένα κύτταρο που ονομάζεται </a:t>
            </a:r>
            <a:r>
              <a:rPr lang="el-GR" b="1" dirty="0" err="1">
                <a:solidFill>
                  <a:srgbClr val="FFC000"/>
                </a:solidFill>
                <a:latin typeface="Cambria" pitchFamily="18" charset="0"/>
              </a:rPr>
              <a:t>ωογόνιο</a:t>
            </a:r>
            <a:r>
              <a:rPr lang="el-GR" dirty="0">
                <a:latin typeface="Cambria" pitchFamily="18" charset="0"/>
              </a:rPr>
              <a:t>, και το οποίο θα εξελιχθεί σε ένα ωάριο. </a:t>
            </a:r>
          </a:p>
        </p:txBody>
      </p:sp>
      <p:sp>
        <p:nvSpPr>
          <p:cNvPr id="4" name="Ορθογώνιο 3"/>
          <p:cNvSpPr/>
          <p:nvPr/>
        </p:nvSpPr>
        <p:spPr>
          <a:xfrm>
            <a:off x="3203847" y="1988840"/>
            <a:ext cx="5749083" cy="1754326"/>
          </a:xfrm>
          <a:prstGeom prst="rect">
            <a:avLst/>
          </a:prstGeom>
        </p:spPr>
        <p:txBody>
          <a:bodyPr wrap="square">
            <a:spAutoFit/>
          </a:bodyPr>
          <a:lstStyle/>
          <a:p>
            <a:pPr marL="285750" indent="-285750">
              <a:buFont typeface="Arial" pitchFamily="34" charset="0"/>
              <a:buChar char="•"/>
            </a:pPr>
            <a:r>
              <a:rPr lang="el-GR" dirty="0">
                <a:latin typeface="Cambria" pitchFamily="18" charset="0"/>
              </a:rPr>
              <a:t>Τα </a:t>
            </a:r>
            <a:r>
              <a:rPr lang="el-GR" dirty="0" err="1">
                <a:latin typeface="Cambria" pitchFamily="18" charset="0"/>
              </a:rPr>
              <a:t>ωογόνια</a:t>
            </a:r>
            <a:r>
              <a:rPr lang="el-GR" dirty="0">
                <a:latin typeface="Cambria" pitchFamily="18" charset="0"/>
              </a:rPr>
              <a:t> αυξάνονται σε μέγεθος με τη συσσώρευση θρεπτικών ουσιών (λέκιθος) και μεταμορφώνονται σε </a:t>
            </a:r>
            <a:r>
              <a:rPr lang="el-GR" b="1" dirty="0">
                <a:solidFill>
                  <a:srgbClr val="FFC000"/>
                </a:solidFill>
                <a:latin typeface="Cambria" pitchFamily="18" charset="0"/>
              </a:rPr>
              <a:t>ωοκύτταρα</a:t>
            </a:r>
            <a:r>
              <a:rPr lang="el-GR" dirty="0">
                <a:solidFill>
                  <a:srgbClr val="FFC000"/>
                </a:solidFill>
                <a:latin typeface="Cambria" pitchFamily="18" charset="0"/>
              </a:rPr>
              <a:t> </a:t>
            </a:r>
            <a:r>
              <a:rPr lang="el-GR" dirty="0">
                <a:latin typeface="Cambria" pitchFamily="18" charset="0"/>
              </a:rPr>
              <a:t>(με 46 χρωμοσώματα το καθένα) – κάθε ωοκύτταρο βρίσκεται μέσα σε ένα ωοθυλάκιο και παραμένει σ' αυτό το στάδιο για πολλά χρόνια.</a:t>
            </a:r>
          </a:p>
        </p:txBody>
      </p:sp>
      <p:sp>
        <p:nvSpPr>
          <p:cNvPr id="5" name="Ορθογώνιο 4"/>
          <p:cNvSpPr/>
          <p:nvPr/>
        </p:nvSpPr>
        <p:spPr>
          <a:xfrm>
            <a:off x="3203848" y="3861048"/>
            <a:ext cx="5691115" cy="923330"/>
          </a:xfrm>
          <a:prstGeom prst="rect">
            <a:avLst/>
          </a:prstGeom>
        </p:spPr>
        <p:txBody>
          <a:bodyPr wrap="square">
            <a:spAutoFit/>
          </a:bodyPr>
          <a:lstStyle/>
          <a:p>
            <a:pPr marL="285750" indent="-285750">
              <a:buFont typeface="Arial" pitchFamily="34" charset="0"/>
              <a:buChar char="•"/>
            </a:pPr>
            <a:r>
              <a:rPr lang="el-GR" dirty="0">
                <a:latin typeface="Cambria" pitchFamily="18" charset="0"/>
              </a:rPr>
              <a:t>Από την εφηβεία και μετά, κάθε 28 περίπου ημέρες ένα ωοθυλάκιο αναπτύσσεται εναλλάξ από κάθε ωοθήκη.</a:t>
            </a:r>
          </a:p>
        </p:txBody>
      </p:sp>
      <p:sp>
        <p:nvSpPr>
          <p:cNvPr id="6" name="Ορθογώνιο 5"/>
          <p:cNvSpPr/>
          <p:nvPr/>
        </p:nvSpPr>
        <p:spPr>
          <a:xfrm>
            <a:off x="3192146" y="5013176"/>
            <a:ext cx="5832648" cy="1754326"/>
          </a:xfrm>
          <a:prstGeom prst="rect">
            <a:avLst/>
          </a:prstGeom>
        </p:spPr>
        <p:txBody>
          <a:bodyPr wrap="square">
            <a:spAutoFit/>
          </a:bodyPr>
          <a:lstStyle/>
          <a:p>
            <a:pPr marL="285750" indent="-285750">
              <a:buFont typeface="Arial" pitchFamily="34" charset="0"/>
              <a:buChar char="•"/>
            </a:pPr>
            <a:r>
              <a:rPr lang="el-GR" dirty="0">
                <a:latin typeface="Cambria" pitchFamily="18" charset="0"/>
              </a:rPr>
              <a:t>Το ωοκύτταρο που περιέχει μπαίνει στο στάδιο της ωρίμανσης, κατά το οποίο υφίσταται την πρώτη </a:t>
            </a:r>
            <a:r>
              <a:rPr lang="el-GR" b="1" dirty="0">
                <a:solidFill>
                  <a:srgbClr val="00B0F0"/>
                </a:solidFill>
                <a:latin typeface="Cambria" pitchFamily="18" charset="0"/>
              </a:rPr>
              <a:t>μειωτική</a:t>
            </a:r>
            <a:r>
              <a:rPr lang="el-GR" dirty="0">
                <a:solidFill>
                  <a:srgbClr val="00B0F0"/>
                </a:solidFill>
                <a:latin typeface="Cambria" pitchFamily="18" charset="0"/>
              </a:rPr>
              <a:t> </a:t>
            </a:r>
            <a:r>
              <a:rPr lang="el-GR" dirty="0">
                <a:latin typeface="Cambria" pitchFamily="18" charset="0"/>
              </a:rPr>
              <a:t>διαίρεση. Από τη διαίρεση αυτή </a:t>
            </a:r>
            <a:r>
              <a:rPr lang="el-GR" dirty="0" smtClean="0">
                <a:latin typeface="Cambria" pitchFamily="18" charset="0"/>
              </a:rPr>
              <a:t>θα προκύψει </a:t>
            </a:r>
            <a:r>
              <a:rPr lang="el-GR" dirty="0">
                <a:latin typeface="Cambria" pitchFamily="18" charset="0"/>
              </a:rPr>
              <a:t>ένα μικρό κύτταρο (</a:t>
            </a:r>
            <a:r>
              <a:rPr lang="el-GR" b="1" dirty="0">
                <a:solidFill>
                  <a:srgbClr val="FFC000"/>
                </a:solidFill>
                <a:latin typeface="Cambria" pitchFamily="18" charset="0"/>
              </a:rPr>
              <a:t>πολικό σωμάτιο</a:t>
            </a:r>
            <a:r>
              <a:rPr lang="el-GR" dirty="0">
                <a:latin typeface="Cambria" pitchFamily="18" charset="0"/>
              </a:rPr>
              <a:t>) και ένα μεγάλο, το οποίο θα εξελιχτεί σε </a:t>
            </a:r>
            <a:r>
              <a:rPr lang="el-GR" b="1" dirty="0">
                <a:solidFill>
                  <a:srgbClr val="FFC000"/>
                </a:solidFill>
                <a:latin typeface="Cambria" pitchFamily="18" charset="0"/>
              </a:rPr>
              <a:t>ωάριο</a:t>
            </a:r>
            <a:r>
              <a:rPr lang="el-GR" dirty="0">
                <a:latin typeface="Cambria" pitchFamily="18" charset="0"/>
              </a:rPr>
              <a:t> με 23 χρωμοσώματα.</a:t>
            </a:r>
          </a:p>
        </p:txBody>
      </p:sp>
    </p:spTree>
    <p:extLst>
      <p:ext uri="{BB962C8B-B14F-4D97-AF65-F5344CB8AC3E}">
        <p14:creationId xmlns:p14="http://schemas.microsoft.com/office/powerpoint/2010/main" val="3176132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eugonia.com.gr/%5btemplate_url%5d/photos/MII.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15128"/>
            <a:ext cx="4407147" cy="4887779"/>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1187624" y="256690"/>
            <a:ext cx="6696744" cy="400110"/>
          </a:xfrm>
          <a:prstGeom prst="rect">
            <a:avLst/>
          </a:prstGeom>
          <a:ln>
            <a:solidFill>
              <a:schemeClr val="accent5">
                <a:lumMod val="40000"/>
                <a:lumOff val="60000"/>
              </a:schemeClr>
            </a:solidFill>
          </a:ln>
        </p:spPr>
        <p:txBody>
          <a:bodyPr wrap="square">
            <a:spAutoFit/>
          </a:bodyPr>
          <a:lstStyle/>
          <a:p>
            <a:r>
              <a:rPr lang="el-GR" sz="2000" dirty="0">
                <a:latin typeface="Cambria" pitchFamily="18" charset="0"/>
              </a:rPr>
              <a:t> ένα πλήρως ώριμο και επομένως </a:t>
            </a:r>
            <a:r>
              <a:rPr lang="el-GR" sz="2000" dirty="0" err="1">
                <a:latin typeface="Cambria" pitchFamily="18" charset="0"/>
              </a:rPr>
              <a:t>γονιμοποιήσιμο</a:t>
            </a:r>
            <a:r>
              <a:rPr lang="el-GR" sz="2000" dirty="0">
                <a:latin typeface="Cambria" pitchFamily="18" charset="0"/>
              </a:rPr>
              <a:t> </a:t>
            </a:r>
            <a:r>
              <a:rPr lang="el-GR" sz="2000" dirty="0" smtClean="0">
                <a:latin typeface="Cambria" pitchFamily="18" charset="0"/>
              </a:rPr>
              <a:t>ωάριο</a:t>
            </a:r>
            <a:endParaRPr lang="el-GR" sz="2000" dirty="0">
              <a:latin typeface="Cambria" pitchFamily="18" charset="0"/>
            </a:endParaRPr>
          </a:p>
        </p:txBody>
      </p:sp>
      <p:sp>
        <p:nvSpPr>
          <p:cNvPr id="3" name="Ορθογώνιο 2"/>
          <p:cNvSpPr/>
          <p:nvPr/>
        </p:nvSpPr>
        <p:spPr>
          <a:xfrm>
            <a:off x="4911568" y="836712"/>
            <a:ext cx="4232432" cy="5940088"/>
          </a:xfrm>
          <a:prstGeom prst="rect">
            <a:avLst/>
          </a:prstGeom>
        </p:spPr>
        <p:txBody>
          <a:bodyPr wrap="square">
            <a:spAutoFit/>
          </a:bodyPr>
          <a:lstStyle/>
          <a:p>
            <a:r>
              <a:rPr lang="el-GR" sz="2000" dirty="0">
                <a:latin typeface="Cambria" pitchFamily="18" charset="0"/>
              </a:rPr>
              <a:t>Στο τελικό στάδιο της ωρίμανσης του ωαρίου συντελείται η πρώτη μειωτική διαίρεση του </a:t>
            </a:r>
            <a:r>
              <a:rPr lang="el-GR" sz="2000" dirty="0" smtClean="0">
                <a:latin typeface="Cambria" pitchFamily="18" charset="0"/>
              </a:rPr>
              <a:t>ωαρίου. </a:t>
            </a:r>
            <a:r>
              <a:rPr lang="el-GR" sz="2000" dirty="0">
                <a:latin typeface="Cambria" pitchFamily="18" charset="0"/>
              </a:rPr>
              <a:t>Έτσι τα ζεύγη των ομολόγων χρωματοσωμάτων κατανέμονται στα δύο νέα κύτταρα, τα οποία όμως είναι άνισα σε μέγεθος. </a:t>
            </a:r>
            <a:endParaRPr lang="el-GR" sz="2000" dirty="0" smtClean="0">
              <a:latin typeface="Cambria" pitchFamily="18" charset="0"/>
            </a:endParaRPr>
          </a:p>
          <a:p>
            <a:endParaRPr lang="el-GR" sz="2000" dirty="0" smtClean="0">
              <a:latin typeface="Cambria" pitchFamily="18" charset="0"/>
            </a:endParaRPr>
          </a:p>
          <a:p>
            <a:r>
              <a:rPr lang="el-GR" sz="2000" dirty="0" smtClean="0">
                <a:latin typeface="Cambria" pitchFamily="18" charset="0"/>
              </a:rPr>
              <a:t>Το </a:t>
            </a:r>
            <a:r>
              <a:rPr lang="el-GR" sz="2000" dirty="0">
                <a:latin typeface="Cambria" pitchFamily="18" charset="0"/>
              </a:rPr>
              <a:t>μεγάλο κύτταρο είναι το δευτερογενές ωοκύτταρο, ή </a:t>
            </a:r>
            <a:r>
              <a:rPr lang="el-GR" sz="2000" b="1" dirty="0">
                <a:solidFill>
                  <a:srgbClr val="FFC000"/>
                </a:solidFill>
                <a:latin typeface="Cambria" pitchFamily="18" charset="0"/>
              </a:rPr>
              <a:t>ωάριο</a:t>
            </a:r>
            <a:r>
              <a:rPr lang="el-GR" sz="2000" dirty="0">
                <a:latin typeface="Cambria" pitchFamily="18" charset="0"/>
              </a:rPr>
              <a:t>, που παραλαμβάνει σχεδόν ολόκληρο το κυτταρόπλασμα και δεν αναπτύσσεται περαιτέρω, εκτός αν γονιμοποιηθεί. </a:t>
            </a:r>
            <a:endParaRPr lang="el-GR" sz="2000" dirty="0" smtClean="0">
              <a:latin typeface="Cambria" pitchFamily="18" charset="0"/>
            </a:endParaRPr>
          </a:p>
          <a:p>
            <a:endParaRPr lang="el-GR" sz="2000" dirty="0" smtClean="0">
              <a:latin typeface="Cambria" pitchFamily="18" charset="0"/>
            </a:endParaRPr>
          </a:p>
          <a:p>
            <a:r>
              <a:rPr lang="el-GR" sz="2000" dirty="0" smtClean="0">
                <a:latin typeface="Cambria" pitchFamily="18" charset="0"/>
              </a:rPr>
              <a:t>Το </a:t>
            </a:r>
            <a:r>
              <a:rPr lang="el-GR" sz="2000" dirty="0">
                <a:latin typeface="Cambria" pitchFamily="18" charset="0"/>
              </a:rPr>
              <a:t>μικρό κύτταρο ονομάζεται πρώτο </a:t>
            </a:r>
            <a:r>
              <a:rPr lang="el-GR" sz="2000" b="1" dirty="0">
                <a:solidFill>
                  <a:srgbClr val="FFC000"/>
                </a:solidFill>
                <a:latin typeface="Cambria" pitchFamily="18" charset="0"/>
              </a:rPr>
              <a:t>πολικό σωμάτιο</a:t>
            </a:r>
            <a:r>
              <a:rPr lang="el-GR" sz="2000" dirty="0">
                <a:latin typeface="Cambria" pitchFamily="18" charset="0"/>
              </a:rPr>
              <a:t>, περιέχει ελάχιστο κυτταρόπλασμα και το μισό αριθμό ομολόγων χρωματοσωμάτων.</a:t>
            </a:r>
          </a:p>
        </p:txBody>
      </p:sp>
    </p:spTree>
    <p:extLst>
      <p:ext uri="{BB962C8B-B14F-4D97-AF65-F5344CB8AC3E}">
        <p14:creationId xmlns:p14="http://schemas.microsoft.com/office/powerpoint/2010/main" val="205048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Σχηματική παράσταση της ανάπτυξης και ωρίμανσης του ωοκυττάρου.">
            <a:hlinkClick r:id="rId2" tooltip="Σχηματική παράσταση της ανάπτυξης και ωρίμανσης του ωοκυττάρου."/>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60803"/>
            <a:ext cx="6085837" cy="314434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panacea.med.uoa.gr/extra/45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3" y="3205152"/>
            <a:ext cx="4681949" cy="3652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5281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Ζωντάνια">
  <a:themeElements>
    <a:clrScheme name="Ζωντάνια">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Ζωντάνια">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Ζωντάνια">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5145</TotalTime>
  <Words>1174</Words>
  <Application>Microsoft Office PowerPoint</Application>
  <PresentationFormat>Προβολή στην οθόνη (4:3)</PresentationFormat>
  <Paragraphs>78</Paragraphs>
  <Slides>21</Slides>
  <Notes>0</Notes>
  <HiddenSlides>0</HiddenSlides>
  <MMClips>1</MMClips>
  <ScaleCrop>false</ScaleCrop>
  <HeadingPairs>
    <vt:vector size="4" baseType="variant">
      <vt:variant>
        <vt:lpstr>Θέμα</vt:lpstr>
      </vt:variant>
      <vt:variant>
        <vt:i4>1</vt:i4>
      </vt:variant>
      <vt:variant>
        <vt:lpstr>Τίτλοι διαφανειών</vt:lpstr>
      </vt:variant>
      <vt:variant>
        <vt:i4>21</vt:i4>
      </vt:variant>
    </vt:vector>
  </HeadingPairs>
  <TitlesOfParts>
    <vt:vector size="22" baseType="lpstr">
      <vt:lpstr>Ζωντάνια</vt:lpstr>
      <vt:lpstr>Παρουσίαση του PowerPoint</vt:lpstr>
      <vt:lpstr>Παρουσίαση του PowerPoint</vt:lpstr>
      <vt:lpstr>Παρουσίαση του PowerPoint</vt:lpstr>
      <vt:lpstr>Παρουσίαση του PowerPoint</vt:lpstr>
      <vt:lpstr>Η ΜΟΡΦΟΛΟΓΙΑ ΤΟΥ ΣΠΕΡΜΑΤΟΖΩΑΡΙΟΥ</vt:lpstr>
      <vt:lpstr>ΩΟΓΕΝΕΣΗ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Αναπαραγωγή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Η ηλικία της μητέρας ευθύνεται συνήθως για την γέννηση παιδιών με χρωμοσωμικές ανωμαλίες - σύνδρομα </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kx</dc:creator>
  <cp:lastModifiedBy>Kostas</cp:lastModifiedBy>
  <cp:revision>32</cp:revision>
  <dcterms:created xsi:type="dcterms:W3CDTF">2012-04-30T22:04:31Z</dcterms:created>
  <dcterms:modified xsi:type="dcterms:W3CDTF">2014-05-11T06:30:37Z</dcterms:modified>
</cp:coreProperties>
</file>