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98" r:id="rId5"/>
    <p:sldId id="259" r:id="rId6"/>
    <p:sldId id="264" r:id="rId7"/>
    <p:sldId id="267" r:id="rId8"/>
    <p:sldId id="313" r:id="rId9"/>
    <p:sldId id="299" r:id="rId10"/>
    <p:sldId id="335" r:id="rId11"/>
    <p:sldId id="336" r:id="rId12"/>
    <p:sldId id="269" r:id="rId13"/>
    <p:sldId id="300" r:id="rId14"/>
    <p:sldId id="337" r:id="rId15"/>
    <p:sldId id="30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7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EFAE-62B1-4053-8A08-6AFED9B84CA9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809A-7779-40CE-B9F6-3747878856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454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5907B-99E9-457B-A9CB-C8B59EF234F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shade val="48000"/>
                <a:satMod val="230000"/>
                <a:lumMod val="0"/>
              </a:schemeClr>
            </a:gs>
            <a:gs pos="10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D28B41-CA30-4A01-AAAA-5CB08183ED05}" type="datetimeFigureOut">
              <a:rPr lang="el-GR" smtClean="0"/>
              <a:pPr/>
              <a:t>20/10/2014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EC087F0-5F73-46D3-8F78-C4CE5771517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docid=B_WN0kHvNNn-EM&amp;tbnid=61bYcTKcSxlLoM:&amp;ved=0CAcQjRw&amp;url=http://galleryhip.com/neuron-3d.html&amp;ei=u7M5VNC4MsnsaJrrgpgM&amp;bvm=bv.77161500,d.d2s&amp;psig=AFQjCNFWTLMG1xXzIzrobs69pgopsPgFzw&amp;ust=1413143549141810" TargetMode="External"/><Relationship Id="rId2" Type="http://schemas.openxmlformats.org/officeDocument/2006/relationships/hyperlink" Target="&#914;&#943;&#957;&#964;&#949;&#959;,%20&#934;&#969;&#964;&#972;%20&#928;&#945;&#961;&#959;&#965;&#963;&#953;&#940;&#963;&#949;&#969;&#957;/Neurotransmitter%20Synapse%203D%20Animation.mp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://www.google.gr/url?sa=i&amp;rct=j&amp;q=&amp;esrc=s&amp;source=images&amp;cd=&amp;cad=rja&amp;uact=8&amp;docid=l4kfBeU-d24b3M&amp;tbnid=Z9tMv0Wun_rwMM:&amp;ved=0CAcQjRw&amp;url=http://www.crestock.com/image/970798-active-nerve-cells.aspx&amp;ei=V7c5VN7jJYvaas_rgKgB&amp;bvm=bv.77161500,d.d2s&amp;psig=AFQjCNFWTLMG1xXzIzrobs69pgopsPgFzw&amp;ust=141314354914181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gr/url?sa=i&amp;rct=j&amp;q=&amp;esrc=s&amp;source=images&amp;cd=&amp;cad=rja&amp;uact=8&amp;docid=XHdN03NF02KwgM&amp;tbnid=Ts9Dslp0pR7zFM:&amp;ved=0CAcQjRw&amp;url=http://www.3d-agentur-berlin.de/portfolio/renderings/wissenschaft-visualisierung/visualisierung-nervenzelle/&amp;ei=KIg5VITBM4XtaMPZgagC&amp;bvm=bv.77161500,d.d2s&amp;psig=AFQjCNFBKcOgoB9OqqTQTC09FdmMa3K-zg&amp;ust=141313974767595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gr/url?sa=i&amp;rct=j&amp;q=&amp;esrc=s&amp;source=images&amp;cd=&amp;cad=rja&amp;uact=8&amp;docid=FMpe-D1F7P-aiM&amp;tbnid=6MJAaaVpudu1GM:&amp;ved=0CAcQjRw&amp;url=http://www.shutterstock.com/s/system/search.html&amp;ei=3Iw5VM_FM5bvapTAgMAO&amp;bvm=bv.77161500,d.d2s&amp;psig=AFQjCNE5g6v901gWPzQEMNzipR2VmjhnGA&amp;ust=14131436848583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914;&#943;&#957;&#964;&#949;&#959;,%20&#934;&#969;&#964;&#972;%20&#928;&#945;&#961;&#959;&#965;&#963;&#953;&#940;&#963;&#949;&#969;&#957;/KEF9_nerve_impulse.sw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136207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hlinkClick r:id="rId2" action="ppaction://hlinkfile"/>
              </a:rPr>
              <a:t>ΝΕΥΡΙΚΟ ΣΥΣΤΗΜΑ</a:t>
            </a:r>
            <a:endParaRPr lang="el-GR" dirty="0">
              <a:hlinkClick r:id="rId2" action="ppaction://hlinkfile"/>
            </a:endParaRPr>
          </a:p>
        </p:txBody>
      </p:sp>
      <p:sp>
        <p:nvSpPr>
          <p:cNvPr id="23554" name="AutoShape 2" descr="data:image/jpeg;base64,/9j/4AAQSkZJRgABAQAAAQABAAD/2wCEAAkGBxQTEhUUExQVFhUXGBcbFxcYGBgYGhoYGBgXGR4cHBocHCggGBolHBwVITEhJSkrLi4uFx8zODMsNygtLisBCgoKDg0OGxAQGywkICQsLCwsNDQsLCwsLCwsLCwsLCwsLCwsLCwsLCwsLCwsLCwsLCwsLCwsLCwsLCwsLCwsLP/AABEIAKgBLAMBIgACEQEDEQH/xAAcAAACAgMBAQAAAAAAAAAAAAAEBQMGAAECBwj/xABCEAABAwIEAwYEAwYFAwQDAAABAgMRACEEEjFBBVFhBhMicYGRMkKhsSNSwRRicrLR8AczguHxosLSQ1NzsxYkkv/EABkBAAMBAQEAAAAAAAAAAAAAAAECAwAEBf/EACURAAIDAAICAQUAAwAAAAAAAAABAhEhAxIxQWETIjJRcQQjsf/aAAwDAQACEQMRAD8A8mxiCpxdoAcVf/Uferhwvse2cMl9C0OKJ0WCEiOQ+Y668tKqGLUS650Wu/TMaKwuIeCCUuKQ0mx8RAveIm5PIV1xdI4uVSeJ0bfxBKjeTfQAe3L0irFw98N4VbbhA7zNEDNJEW9/vVTcfzWRKU7yZKjzJ/Srpwvh7bmAT3i8pDisqyCU3CZBI00FMvDIzVVZTeKNiExzPWIgUx4DxgZP2fEJzsHbdB/Mk7R/Wuu0WEbbISysOAAkqAIGYxMTroL0s4UwXHEtj5iATyG59KC/Iot4/wCEvG+FHDPFsmRYpPNJ09dQeopa8irL28xIXiRlMpCAAfIqpbgMMlepoVY0ZtRUmQ8KxAT4VCUK1pvgWQHEoWbEyhzWCNNdTaCOUilS8J4iBR+H+HIvTY7jy+ntTJE5tPUa7WcJLDvwhIVJyjRCt0jmNCOihXGPGbCsLGqFLbV6wtPv+J7U5Rhy62pt0+IAlKzJBCQIMnlOmt43FLsBhVKQ9h4uQFAb525NuZIzD/VWoyn4sW4NMBbh0SInqvw/bNXDr4Iipsc3kSlrceJf8RFh/pFvU0MhFxQGx6NuCiG1LgEiwBox3ABQBISm00I014TlPn0rjGcROVKE7CCedOsINOUrQA80masfYUZv2hoaFvORz7sx7ws+1VvISCTVi7ApIxaQIhSHAfLIpX6CgUl+LTZy+2l/OgDxoUrKOcE2Hn9xS3DsypIA1IHuYoxKQ24pUwcx+9M0YX8Zl1I8C1o0/NIn319+VUSs5nPr4FeKCs7qdwpWnIKNN8Fhf2bDqcWPxVgZQdknbmCbEnYW3Iq49l+yycRiHXSBlDi8s6E5jqNwLaeVKO3DCUOqAIIE6TAvRpXRNyk1aWFKxKe9RnjxJsr9PSh8C4Er0mQRFEpxGXMJsqx/SglvgK8QuKV4WjbTQOl3xE73/pTdHFfwkogTS3FNpScwMhWlRg3ncD2pLKtKSDFKCic2tK8S3ei2hPma5DRrPRovqa4fhQTfSjUISTAKUxzn9BQQcJsKGKjvQuguLk9CHcHMqDjR6ZoPsRRDHDyEkkA6aEHXyNLBaiW3IEmgh5J1SIMTh1JJGUjzEUOhnWmiOMOHwmFovCVjMBPI6j0NGd0y4CUfhLEeBXiSTMWXtzuKFJjd5RWiJjCKVoDR6OHrVlSBczajcXgVNriTmGo2JGsEWPpWY/iVvgIVsaKikTlySk8FGKaKXNbiPcVcezyQttSpAJWSRexgTEDTf1qtP4RfdhwiJ0nenvZRX4SpHznn+VNJLNKQfavgVv4MBTinD4EqUTBEkkmEjn+l6V4l0uK0ypGiRoB/e9Nu0LpLikp+BKjpuqTJ/SlYp/IsX7MCPDar52KxjJwbzL6VlsKC8yROUkRJHpVNbQT4QLb1bewmLSHHGgAA6mAFDMJTcdNM1MljJTkKePONLy91myJkSoAEm2wOkUkKoEJETqatXGOClHeZgAoXATABFuVhbakCWZo0JGVEbae8bKT8SAVJO5G4P3oLDkgyKdYFsJJMdPe1LSwQaFFIz8oYBQMEURj8uURrS5lyKkBmiLQXw3GicjoJSNAOf6Uz7P8ADFPOofBMIUUqjVUJJAkWGyZ3BFJGomaf8Hx/cJW4mPlsZAJJ1MX2NYV4VnircPO6xnV8WvxHXrzoVsyad9oW+9UX0JgKPiSNjS7DspAmb0KH7YG96G0ERM60ndWCbUW87qKXOJisw8aD2FgoKCPI1YewLB/awrZDbij5ZCn9aQcLZCgauHAEdzgsTidCuGUedlK9Ph9qZLCc3TaK9icKZKuZNWbs03mQlvUhaCkR+9Outj9FGquzjTverNwDEd0guqB/KmNirU+YTm9Yp0c87qmF8V7SLQ93TRyttSnw2zKm6jz3A/3qv8axBcJcmc3xDkd6M7QYMpWFpuDYmOlj6j7GhUYe1OSSK+tBqLu8wjcfanruGvpRfCuBhS5nTyvU+tnR9WkV7hzGZJB+XxUOwmc9XPimAZaUrIoAwArzO1J05WkrSEhSlGQrkKDjRoc3ZsDweGyyVbi1axhANgAI2rTr531rl0SJ6H7UpX2R4ZgKuKhx2GvIrG3SkWqdglZAOlAfU7AUsk2rHE2j+/71puwQhwgCRFB45Cc0itQVO2AIcy6VoqJvUxQkDmeVRKvS0UTTGmB4llSM3iA2nQfunajH2e9RmSMwFzz9vOq8tNqMDxS0NiCYNZMSUPaOXMUsJhQzJGnSrB2dxf4Ry2AV+iaWYXiDTyQ25Da7DvL5SP3hseunlrTTg/DFtpUCJBVIPMFKYpZasKwST+7BHjFnvVFNvEoH0Jv5VN4d0pn82n0poCxKwUyoqVBPmd9qS41pSFQap4IduzJ3MSPlHmedS4N8tuhaNlAjy1j9KWtijEGEi/MdbR/WmQko+j053Dh8JdbSXApIGVS/hIABBvGkj1qj8XwBadWgXAJgi4159NPSmXZviTYUGX5yKAkhRBBO9tR0ppxzgSWwQglWa6YnKkazmNja0VvDE+SlosJ6ihVvipcWwtJUki/9n2pcU0GVikSreBqMumakbaHOpFIEUBrREjEU1S+RhlHZTiR1skn9TSrJTPGJjDNDYrWfYAfrRFlRnCMaM5aUQErtJ2Ox96J4jwWbtiFCxTz2kes+1V50XkVZMbilFhrEJPiTAIixI8Kp84T7UDNVTRXHElJIUCCNjUJvVnxKU41vOIDqRcARYCw69P8Amq5lKTB1GtApFh2DYMDIZMgQNQTp71ee0rCkIZwifiaTmWn8y1XVG09KQ/4d4ULxaVH4WwpxXkkW/wCrLROKdceeW6lUyo7xBnS/0qsTk5bsFw/C/EDtrT3iGELaG0x8uc+aidfT70Zw4gkZk5Vz4pFlcyOSvvTPH4EqKgkyAYtG1qpRzd3egTLHe4cSJgFPkdUn9PSglcLWU+EaVbOA8Fc7tYg7EeYP+5qZeDLJOYQDW+AKWlIXw0nUX3rDhQgTN704exMKJFx+lLuICSDsRPvQobshY3wNl0FzvCkA6Hc0vxzqe8gJgJEDrFNcQkBBSP7NKSyTY6UGPDzouxAkzXHdQDyNqYPYW1QnDkp8qVosmLH2I0rGQeelGOMUKpJFJRRSs6Zc8cm9j9ATXCZU0oxoRbz3rlgnMTyB+tv1ojBOwvTwmxHnWG8Cx1NprhpPtR2OSltSk/FO3LzO1RMpmCaVoopYcMsqUbf8VLi1BYEAeGxH60OppSlwJ/2qPHDxmNKAUrZtGCM6gjoatHZ5xSWiMxgKMCdLJqvYJWUTTzs+uUKP75/lTStYPFty0i4fxQJcdRlCiVrif4jUCszmYqHhB1F1J8uY6e1JsS/ldcI1zr/mNZheIrQrMDrryNMpiy4PubRMrXnTLhQEZl3Qk+IHfkB1mlmOdleYCJvbnTHEYoLYaAsEyFW1VJVPW1vQ0UxJRxEOIxZUsqACeQG3vVr7M9qUgdxiT+GqwUflPI3Hh+1VPFNHIHEAQbGNZ8qVKUZvWcqw0eNSPTO0XBVqGREzKiCZAVplRJ1FjHVVUHuFCZGmo3EVduwXaDMBhnQFGIYUq8H8tzEcrdOVQ9puCLYGcptbPEWmwJjn9/OiIrjhSQ4akS4a7xKU6puP72qJBnSlK40GvwAmKa8fRDeGQYszm9VKOvtSNrDKUtKeZA96c8ceLmKUNmwlsbfAIP1mnsl1r2IFm9WLgI7zCvNzooR/rSR7SJpWvA5ycu1NuxvhU+g/kSqP4Fj/AMqUaTTjgq4Tjiw4lQ00V5H9RrTztbwgCHUEH80ctj01H9iqxjWylxaYiFKHsSK9B7JvB/CZTBLXhIO6bEeYi2h+GigTz7kDdgGwhjGOnUNJSP8AUT/4ik/C8XlM89RsRyp2sN4bDvpQpR7wSAREAaCZk6r+m81WWGs12zPNJ+L0/MPK/SqIhLS/9nwFuIEnIfpcA+0/arLgQ24qR4VJIkixKZ+LrFpFUvsji8oUoz4Y0gXud/IUTwjihSqx8QNqojjmmj2nBgBPXSk/a1KO7vrSlntCkJSFqAOlpMGJ05SdaXcYfU6cyHEqEG0wfb/eow4Wp9my0/8AJUuPpQhxRtbTelPG8RCgBslP1E/rTBpakuBKpEm87AXJI8qWY94KUpUC5nyHKryOeHk1gQCobxf1qHE4ctkkjwq0PInY1sP2ypSAZ+LfyqYvrAyqGYUhZMTOrMRUaHYEb1JiF3gD15UH+1Dl5UGXQaoDILCKTYpNG/tw0IrrCwJeWfCkwkfmXsPIamlG1aDOtpaEK1MKUBrMWBOwE+9dYZBcSAkRJOnTmd65Vi8xnKDeSNTfmaZYrD5EJ7oQoyoAESIsf09qH8NbS0TY7AKQrx69aGQ0SqNBp9KKexK1n8QnMOdc4bEysZiTfpYUuFE3WmMM5hE359KEew/iIopGJyiwB/vnRhaSU58qhOhF7+lb4DbWilWGIGvnTns9/lq/jP8AKmgFtLknTz/pTrgfwHQeLYDkmkmsK8UtKRxA/iufxr/mNQg1YneFsvYhwd53HxmXPEnNmNpF0gi96Bx/Z55tJXCXG5jvG1BafpceoFTpo6u8WANr2NGtKypIsZ2P960vZ1rvOZpkxJRsc8NSDM0LiQATv51xh8TkvUbrkqnnTNkVF9iIYlU2MEG0Wr1Ts3xc4/CrZcAUoJhSUgAk6JVtvvsfSvLHSAY350fwfHLw7qXWyJGxEgg6gjcGgv0xuSKaw1xfhq2HltqvlJhQ0UJIkdLVmAQAb16iMFhuKNZ0GFgCU2C21EjpdPxdDaqXxvsriMNK8pU2PmANvMaj7daZKiXdtUyTgTYU9nI8DQKlbaAn7A0swGKzvKJ1USo+ZM08xDJw/DysAZnfw1HfxjMoa7JAE9TVQwpUDI1pr0WMbTDFuqS6qNKb9knP/wBoAj40rT/0lQ+oFIFLUTRGCxXdOoWPkUlXsQayC1gV2pw5TiFQDCgCJ3kAE+Ug09/wrV+O6gnVsn1Sof1+lb7eNqltxGYjxJJm35k+4KvQUD/h9iinHtBRsrMkz+8hX6x7UAXcaG/a5vIh0AbCPLOn9PvVLaUdq9b45wouBdiEqQUkjT5Tf1v6CkHYbssgrK3wSUGAj4YP5iZ03EU5GMklQRgMEtltPeXcgrVOvwEgTzuOelcYZCUrU78O9/l5xz3vV34hhGENuK+coVGkTGwNeY8VW84nOEqQW1z6ERJ53H/VFPFkJK2EOcYzn8vIf3vXaeJHSbi4pM7hivKtAEK1E/Coajy3HnRymEtpBUfFvTqROfGvJYcHxcvNlPhzAwowJKNbHUAkAH050gxuIAWUg70C5jP2cgpgqNwdiDqD0rvjbB8D6PgcTmGltrxyIIPlQbHjCn/Tp3GcrEUd+2qKAQL6VWFOEm1H4bERJJhKBKuvIeppbKdKDFqtBiVa+VL8chKbzQ7nEiok70Li3cwpWykYO9NMkrWEjUkAetH8WfAWGh8LfhtoVfMff7Vz2bQE968T/lIlP8arJ/rSxJBP6ml9FauX8GWGfLecp1KSBWsM+vLMnNmI9FX+4NQHFAWABqbDvkhUQJEiBuP9prCu/J1j8OFJJNlb/wDFC4DA6mZtFuarfaaiWslcDf60a693aQkXJzZjyIAsPegM20qXshxiW2wAmTbU9elc8PxqgSAYB/ShceqFkaxA9gKhC6VsooZoxxz5KjTTs+r8NX8Z/lTVdSlSoAknYDWrHwBrKhQJvnMxcfCnfelm7Q/HFJlaxbwLywbeNY5j4j7VPh1GCErUE/NlNrc+VAY0/jOf/Iv+Y1wr4iQYvSxeFZw0s+DxzYlLrKX81kqNlp6ApvSbFYZGc5ApI2CjOwkaDeaHaxJBvf8AvnVjaxLasveZkpI1ICiTOxBBjzp0kyEu0CvDCKixT5TH3t9axGEXfwkxyg/avS+Cdk8JikDIuCVXjxQPMUZx3s62gBLbAOSxULZ9zoLchvYUXGhfruvB5K40R8QI8xFYxMxXoGL4CS0lRUQT8pMwNhlAkbncXFJX+EqSqckz6TO4g1uuhXPa1EOEeS2tC2lqSobgwRXoPZTtap539nfyqlJyrgbDQ7aT/ZqgHgRuDnQoJKiFpOgBNup0q89gezmFUlS1u53SPAkSkpy3Mi8k+H0NN60k/gr3+JTiUKRh2wQlJUsjqqB9IV7xtVMb6Vd+0PZ5/EvFYUCoAhKFqObKg2CSRCtehqsq4DiU37pRFoIg6iRodxFApBrrQE4mPOuUmmD3C31AEsuTH5FGRa+mlx71mH4HiVKADDvqgj7xRNao9BPCVvcLQ4fFDaVRaQGypM8yMs/Sqh2VZjHMnUBYJ8q9q4SEs4NtLiQkJaAUmRrlAI671X+A8JwrU5EwtYnxeKI2Sdhqb+9qZHM50XpLbCUFRUCkTMnpJFv7tXnPG+1LQxedojKcrZCRIyjRShYzqLbJE7CnSuGG+ZalAyPK1vKqDxvgYbeChzE/1oxjTJuafwWPtdij3BKSDuI3kf0qkYfiDgEhKh6GCOR2IqycTdCm1NBWaUZAnUkmAI6HNHpXnOFcKTYkHoSKzwPD96d+iwYPGJKvALn4mpsr+A8/3TW1OobX3TwUog72I5W8qDGMIABcJJ/M2lf8xJpqShZScQW3FBPhXC0GwgBZAgjr96KYZR/Yk4riwtcAQBYURwXEqUFMiMwlTYOireJHqLgcx1pixw1tbqELwzyC4bLS4FJjciUwQOc2AoLinC0BSlYZzvAgyDdKrbxA9xQ3yPcWupwlKYzo+E2IOqTyNCcUkNJSkfEVKMck29tTTHDPB6VfC4f8xIEBYHzpH5huPWt8WSlBa/JlKSeiwQT6TPpWfiwRdTSZWWl1KuoygpUQRcGD50Rh2VLcCUi5j61M6pV5GjhyYBI0U86THMIEX9TSpbBSYF6b8YfHeIbizScvrv8AWB6UthSvhBPkKZkovP6c2T8QnyqbAIk5hNptzm0DrUh4cRBdISOUgqPtpWYh8ABKBCfrfnWozd4jZyJ8R+JMiBa/nzoB5eZowIyrvuTmGp9RUuLat5Vzw9krStI1OU+gJk/Wgxli7MH4h8WYfOAr3F/rNQYRlTioSOZOwAG5J0ostFxRIskAeQAsK1i30gBDSYA1V8yj1P25fWkaLJ5RMrInwonqrTN6bDp79HPAfgV/Ef5U1WGxBk1auAPJLZgfMfsmg3hoqpFOxg/Gc/8AkX/MaiAM0a/h1l9YShRJWuLH8xrhPDXJhUIP71v0mlSLykv2QxUyF7HT7U7wPZw520ukkKTn8Ak5b3E+VW5vsn3DpyJSlBT4HF3V8M5r2SQSBYDzp0jnlyxEnZvAHDKTiHFKSRdDYJClHUFUXCPPXyq5cV7TFhnvXhnccnI2fCQpNrpmMo5jW1BcW7RYdlqAr9ofbNlm4SYggq+YX0k76V5pxPijr7inXVFSj7AbADYDlRlL0TjFydsLxPE3XFlZWoLVvMDyjQDpWI4s+2QouklN06Kg8wSDBtrrSpM6q0+/lRTDYcMaUEyjil5GH/5U8SSqFZoCs2YyJnnpTHhfbUtKzBlMxFlEfpytVdxGAynWglmDWtoKhCXgvR/xBVMlhsm8XNpvb+9TXCO3uo/Z0Xy/OflTlG2wmqIly9SlQOlDsF8MUejJ/wARyrXDIuIssjlM+G9c43/Eh1MZGGwrmoqVy2kW9a89Q5TlgFbcLRKh8B3pk7Jygou2PeG9un1YgKxS1Fs2KUgJyg/MkDcddRblHqTaMOhIcQsLDkQrWQbj618/usKHiUPKrP2N48tBThyTCz4D+RZ/7Tv1vzpov0T5IJrsj2RS2ylQUfK8a28qqPFeJByUJSPCTJOouQL5dbadan4Tg8QGluKuBN5m4Uqwi0Wmf3hSpp5KlK8N1AWGnkBoLmqnFSbLB2ewLDym8QnMCyVd4lVwTkIBSf8At615j2s4QGcS7FkFRUj+BRJEeWnpXrvBE90Q3GVJHMAkmCTbU+uw6UD2s4MziWgFkodSfAqOe2XUg8p286RvdLw+1VE8haZBIJOlGLx6RtNTv9lX0KIEKj8ub+nl70DjMItvwqQfaftWQzphSONrCC2FKLStW8xA9I0+1awjyAtKkqiDOVW45ZuR0oHDhBBkmeQAP6iuktNkwCv2B/WmB1Q97Q8HLADyP8tZCkKG03joahdaU8ygEDMoSJsCNJHtR3AESEIdXnaCvABJCSfzW8I6H0q28f4SkJw7TZSVg3yaQTYQPvRSIck+p5seEqdyq0+VZOgUm3qSIPqaZqS20PAcsj41RrESANhfSvQOPMoRhg24hPeZcyIFiRzPIzrXkuIWtSVZ/iSqY5BVoHSYoVSHUnyPSVzEIST3SQT+dYk+g0H3rHMYtUSqgEq5VjSyCZ2pLL9UTuLJJP1NdYDKV+KoSVEJSlJJOwEm/QdKYYbhZQZeUlsdfEr/APkaHzisbwjl9IUs7CucHglIXnPhTBidVCLwDtvJgWojEYhtBzNJJV+dX0IToPWaXsuqWsqWomQft/SiBXRC68CISISPr5negsQiL0W2oAnlypgMP3jalCLUtWVUuojy+GTT/s2j8JX8Z/lTS1kpjKSJPOmvAPgV/GfsmpSWFuOVsfMcUwWBLgWVuOd5mVYgAwrQ/wCqKqaeOYYOqcU046orUq6gkXM/vGk2PJLrn8a/5jQC9aHb2OuFez0Jjt8tbk922iEBKTGYhI2k2+lIOL9p8Q8rxuKUBsTYegtSBHxD0onEgTAo3gv0oqQwLmZrNNyYUNojWf0oI4pIPgH+oj7Dap14whnu/kUqdBMi0g60qVGxrSYeOHmwhbk1oOxpQxXWClsr0QV36jvXPeVwwDc1kGa1gpJmlGsBrrur10gD0FYNoLweWZUCeVOeIcRQVNqQqMo061XVYn2ocKvTKdEXw9tYzxris05pm9XD/DPhhU6cS4PC3ZH7y9/RI+qhS/sP2SOLUC6SlvYXzKHQ/KOv/Nek8Sb/AGVKWkpCURlSBA3Gnnr51SKtkOWaiuqHmJ4w2nDlcp8JAj8wJByxEemlj1rx/tnxpbjxQg5Eg5jlMSpQm5GwBAA2g1bePlJw6FtqlAkR1kz53tVFfw4WpR5kkeu3pp6VR+Dm4oqErYHguNYllYKHnJHNRUPZUirnwrt2HYRigAdA4mw/1J0HmLdKo2MaKFJjlUOS08qnZ1uMZafQWHWHmQlMJXlPiiZnQpPoJqmcW408wrK620+1MZinIq1rxa+xi/TSq92N7ZraKWnFHIICST8I5Gfk+3kBFlxnEUFQafT4VR3boTKQSdFdDprBEzGpZEHFpgTXHeHLnvGFoUZHhyOC+8kg+wmsQnhkaqA6hU/QVnEuy7KhCPC+BOQQAvyvA3iOgN5qnjiHdfC0nMN1yfpYA0cBV+C5YdnBgktOOCZ+FKxrt8FtBVhcW633ai4qCkFOYSCkaSBlv56153gu1j6UKPgMFIAyJAhWadB0F+lXLF9rThEypIVmCAkE3kITmOlot70yJThK6aJuIvuOuKW5sgBOsJ8zEibc6TOcMzEhTebMggFJmJ3MXA3uPakpx5ePeSUpUSD4iCN4nbaucHx8oMkLKZMKV8QPmNdPPrWcqAuLPkjd7MvtqEoOVUwtIlNvzXGUf3eiGOBJRKlnvT+RKso3vJhRFjyFWbHcYKcICBnWYKcxlMKOvI7Dp51TMdjUuIyypAmTlgpJ9b896WkVUpPDMVjH/hS0WwQLJTEg8zvPWpcAsBpRWmVWFyN9N6QLQkiErE9Ukf7VIxhyi5hXkZpbKuKoOfuQLDaJ5bWoEqhUk6dNqJS9LZXulQAHmDf0peXJudazYYon7u58ifOoHXyonadhp7VLhndDFwfof7+tcPISiQDJ6bUBljpkLypJvT7s1Pdq/jP8qargc2FqsPZhB7pX8Z/lTUpvDp41TE/ERmdVlGilz6KNBPYQxmi1NM5beUof+45r1KqZ4VsLYKLSoxJ0FN1tEpcnR4VlWVIEXMXNZhUyfPnp51IvB6qUfDMT/TnULmIEQLJ+ppSvlYScSdmAn4E2T/X1NL6OZeSUlJFCKTe1LIeGYcV0g1mWuaUoFNrsRXBVcEbV1hk5rVy4L2pyeXRtKpJNam+tSLFo96JwHCnHiAgG/ISfQb1gdktA1gaCnnBOB/8AqvFKUJuc2ggjXmf3d5GulGDDYbCT3hzuf+2LrBvZaohHUC/SlfFeMOPiFEJQn4UD4Rt6mLSb+lqNCOTli8DVztCpx9hDMttpcRlAMFRK0+JUekDQR61ee3fFVd248CAAciYN5UVJBHQX9BXk3BhOIa/jSfYz+lWftw/4GUAglRUqwjQAJER+8qnjLLJcnGu8YhasWoYRF/AhtJN7SqIHUyoe9B8TKUttPIMhaZPLNcEeYUFj2oXjrmTDoQFH8RRttlbiPqf+mtdncShxH7K8QG1mW3D8izaDySq19iAedM5eia487fIMp4Pb5SOe9BvIKQZ1mueINOYdxTahBSSOUjnRHDHO9IbVoT60t2V69Va8AjDptAzTaDerTgOIoy/szipGypu2eXVI0nagsPwnuVlSgfClSgRe4sLevOlbWBB8RUI5q8N/XX0mirQsusy4cNxq21DDuqNj+A6qbKUPgJ/KdK47Q8NLh7xpsz8LiIvmSJJjmBcxrIPOl/DGFuo7lyHG5lK0LCimOYFwLmCRaeVOHySEN96pl4phLiiAl0i1zoFjSD8UjmKaybW4IeGcPSoGT4QUKV/pJt5mYoHj2PLrqlEyNqseKZU2gIWEoWq6rQhRmIJ+QnQZrXkagVU8eIUUqTCgazeB47crYZw3HoSysLBjMIiNxFCYhwj5pSbjlQqFfhr8xWMvDLlVcbf7Unb0V+mrbLc3xsfsTCQPhcWlZnYiRHLU+dK+ItZlFKDlVEgH4VA3lJ2PTmDQPDkSlxoKBSsAp5habi3W49a4feKm0pUPG3I6x/sfvTOVolHjSk6BHCoG4jnXZxJBEUSrEBYAdk2gLGo5TzFBYnDqQZ1SdFDQ1NnQqeMcYfEZmjI8UgA87TXDGGP5bm0V1gnO7ZJI8Tnwzt184+9M+GvApgmSJIPU2H1Iqi2jlllteAEISlJBSQCNdb8+dKH82aAJJNgAbnpRrmNK15YzAEhJGoH61rEJInKcyk+Uj+/0oPfA8Li9IwyGhLgzOHRGyequvSn3Z0KLaiZus7R8qaRO8ecVGaEkCAUgCep5nrT7s9iFKbUSvN4zeSPlTsdKnJqi8Iyu2V/FvlTjgOy1fzkUZ3JaaCjqTI18PL1ioGG0JfdW5s4fDzHeXNEdp+JJW4C2khIG+53P0FMnSsSauXVCjGulVyb6x50CpVdg3k1oNSYTJPKpvTpiuqoxs1O2iZrRZWjVJHmDUaVmsgPfBI8yQJmedQJFEF7lr96mwaSswEo0nxEJFup3o1YOzS0iwj0Gw2uahaBKoHOnP7OCkJAA55bzJi59qMY4f3ScwSCrz+k/Qn0G5purJfVStnLGCSgBbpCRNhuSNo326DeK74nxxSZS2O6QRCoJKlb3Vrc7C3nSjiiVhYU7JUQIjQDYAbDpUbokeMwYsIk+029aNgULabIC4knlyipWU5U51aqkIB35rj8o25nyNRlwJnKgcpV4jqDbbaNN67wjferAJJUeetIXdJBPBERiG45n+VVPuM4EuYtoJkgNp9ytYEe0/wCk0tw2DCXAo2CSLn6+dqecce7pvvkyFEZEqMSVX5aFPjMVRLDllO5Z+qK9x4hx5QT8LcIGnyzOlrqzGetKwMuhopl+EFMQOf6eVCoaUowgE9AKVl4fr0WbHPDEYFt1YlbKi2VblIyxPOApsf6aF7KMBxZCB49RNMn2EI4Z3WZJcUpK3Mt8snQ9QAmfWkCMcG2obEKJ+LeKK86Sf3Raj+yys5gtbSyVeFVvrVWxTisxO2w5DkKl4TjD3qVKWYJhR3hVpoXHsqSsom4Jt+o5imlK0Dj4+sqZwFGrZ2W4qD+G8kqSU2NptYCTuCRHO4NUwEg3mmzaghDc3Di0k3+ROvlJP0pYspywtUWTEdpXMM5kcT3iIHdrBIOWIMTMbgpMxp1qdrjGExLgLgTAACQUJSREROW0a3mueIPNPrcwqj4Qc7K7TlUnMCNPEBZQ+YJ5iqZi8EthwpOqTqPuOhFM5O9Iw44SivTLljFoKI/ZUR+4kLH/ANg9KR41vChMlp5Cv3UwOuqiPrQ7JzoCgcq0WKhbWYJjTl7VErir7Sozm2kwq3QnbyNZtB44NOibC4dhSkltSsySDEpCjBB0IA9ifWt8STm/F7soP/qJiI2zJ5oP0NBOcRS5/mtJPVPhPrufemOBdFu7dzWMtuiIE/mm9tpPlSpjyi1oFiEJKEqTabRzI1I5eVccOcVmy/KfiBEiB0p3xThjJbbLKwFEqlGYKTrsqZAtooetA/sTjaVyCISLxNj132o0L3XUiebL0lFwn5RqB5DbqKK4e2UJdzJvZIB10Ur/AMaB4cpbas7ZhYPhjU+m/kadY1zOO8ICHRAVFkqUBqJ0NrjSxNqMfNicmLqhZinBh28qf81UFSt0DYDqft50pSsi83qfGqlRJkKJMzoT+lCKB3pJM6OOOBmLQDCogK0jSRqD9/WnnZZMNKB/Of5U0jw4JTlIOX4jcCDsZPSrJ2cWnu1BOgWf5U86WStDQdOh2jsg046vI7mIUQowMoBOaOc7TQnH+Bdw7mygtpQCf+KysqrVHnd29+aKfxJwKM5AhO21dYbjZbA7oIbMQVBPiPWTesrKk3TPQ44KUdOE8XcEkqzTqFXB964U4h0+EBCtkm4J6HY+dbrK126G6JagJVje0bUVgGlOrCUgTrJtYddqysrR1ml+Flq4Yw2B4lQhMZiCJUogyE6GI1/KnWCqKD446EShCu9CjbJoD+WBWVlWeRs44x+6xKtzINZc9wgec/F9qDUoRfXpWVlRbOyEcNrWlSQkWIm53rg2iDfmDWVlKmP1oaIUt4AySQQF9QZg+do9RTXjLGfDTIzNkTE66EdI8Ri3wmsrKt6OWWTwShPhGYhI66nyFbPEEolKUqSki5BGY6ayCIt1rVZSydFIRT8kvBMUlD4WHDlNlpUJKkn5bWVNrmI12pfi4KvDYfasrKW8KdalZygQDNjRbjoWAFagWWLn1rKyimK1emhglODwwojcbjryio8QZWlInKmEp69fUkn1rKyixFJ9mv0GreKsM26CQ6wvJO+Q3SfQ29abYlwPMpeSBKQc8aBMhJF/yqKY6LrKyinoskqfw/8AoJwp1ktKCyc6iQlIGoOXSN5B9xUCuGuXSShSdsykpPsoyKysp4q8J8jcJYA43AZPhIUB8UbHl1HWhm38pBGorKypyVM6OJuS0esqQQCm+clQGmU7p8jeD0ozHvltMGFJOnTyOoOlZWVReDklH/ZRHh3yCCVHmlK/ENxvMedqE4ji1EwYCYMSIBtcggAH0PKsrKDxD8ce0rYvJBH9mtdxBF7WsefUnQVuspKK206N4hdilKhEyds3/HKnnZX/AClfxn+VFZWUky3Gq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95488"/>
            <a:ext cx="7429500" cy="4171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data:image/jpeg;base64,/9j/4AAQSkZJRgABAQAAAQABAAD/2wCEAAkGBxQTEhUUExQVFhUXGBcbFxcYGBgYGhoYGBgXGR4cHBocHCggGBolHBwVITEhJSkrLi4uFx8zODMsNygtLisBCgoKDg0OGxAQGywkICQsLCwsNDQsLCwsLCwsLCwsLCwsLCwsLCwsLCwsLCwsLCwsLCwsLCwsLCwsLCwsLCwsLP/AABEIAKgBLAMBIgACEQEDEQH/xAAcAAACAgMBAQAAAAAAAAAAAAAEBQMGAAECBwj/xABCEAABAwIEAwYEAwYFAwQDAAABAgMRACEEEjFBBVFhBhMicYGRMkKhsSNSwRRicrLR8AczguHxosLSQ1NzsxYkkv/EABkBAAMBAQEAAAAAAAAAAAAAAAECAwAEBf/EACURAAIDAAICAQUAAwAAAAAAAAABAhEhAxIxQWETIjJRcQQjsf/aAAwDAQACEQMRAD8A8mxiCpxdoAcVf/Uferhwvse2cMl9C0OKJ0WCEiOQ+Y668tKqGLUS650Wu/TMaKwuIeCCUuKQ0mx8RAveIm5PIV1xdI4uVSeJ0bfxBKjeTfQAe3L0irFw98N4VbbhA7zNEDNJEW9/vVTcfzWRKU7yZKjzJ/Srpwvh7bmAT3i8pDisqyCU3CZBI00FMvDIzVVZTeKNiExzPWIgUx4DxgZP2fEJzsHbdB/Mk7R/Wuu0WEbbISysOAAkqAIGYxMTroL0s4UwXHEtj5iATyG59KC/Iot4/wCEvG+FHDPFsmRYpPNJ09dQeopa8irL28xIXiRlMpCAAfIqpbgMMlepoVY0ZtRUmQ8KxAT4VCUK1pvgWQHEoWbEyhzWCNNdTaCOUilS8J4iBR+H+HIvTY7jy+ntTJE5tPUa7WcJLDvwhIVJyjRCt0jmNCOihXGPGbCsLGqFLbV6wtPv+J7U5Rhy62pt0+IAlKzJBCQIMnlOmt43FLsBhVKQ9h4uQFAb525NuZIzD/VWoyn4sW4NMBbh0SInqvw/bNXDr4Iipsc3kSlrceJf8RFh/pFvU0MhFxQGx6NuCiG1LgEiwBox3ABQBISm00I014TlPn0rjGcROVKE7CCedOsINOUrQA80masfYUZv2hoaFvORz7sx7ws+1VvISCTVi7ApIxaQIhSHAfLIpX6CgUl+LTZy+2l/OgDxoUrKOcE2Hn9xS3DsypIA1IHuYoxKQ24pUwcx+9M0YX8Zl1I8C1o0/NIn319+VUSs5nPr4FeKCs7qdwpWnIKNN8Fhf2bDqcWPxVgZQdknbmCbEnYW3Iq49l+yycRiHXSBlDi8s6E5jqNwLaeVKO3DCUOqAIIE6TAvRpXRNyk1aWFKxKe9RnjxJsr9PSh8C4Er0mQRFEpxGXMJsqx/SglvgK8QuKV4WjbTQOl3xE73/pTdHFfwkogTS3FNpScwMhWlRg3ncD2pLKtKSDFKCic2tK8S3ei2hPma5DRrPRovqa4fhQTfSjUISTAKUxzn9BQQcJsKGKjvQuguLk9CHcHMqDjR6ZoPsRRDHDyEkkA6aEHXyNLBaiW3IEmgh5J1SIMTh1JJGUjzEUOhnWmiOMOHwmFovCVjMBPI6j0NGd0y4CUfhLEeBXiSTMWXtzuKFJjd5RWiJjCKVoDR6OHrVlSBczajcXgVNriTmGo2JGsEWPpWY/iVvgIVsaKikTlySk8FGKaKXNbiPcVcezyQttSpAJWSRexgTEDTf1qtP4RfdhwiJ0nenvZRX4SpHznn+VNJLNKQfavgVv4MBTinD4EqUTBEkkmEjn+l6V4l0uK0ypGiRoB/e9Nu0LpLikp+BKjpuqTJ/SlYp/IsX7MCPDar52KxjJwbzL6VlsKC8yROUkRJHpVNbQT4QLb1bewmLSHHGgAA6mAFDMJTcdNM1MljJTkKePONLy91myJkSoAEm2wOkUkKoEJETqatXGOClHeZgAoXATABFuVhbakCWZo0JGVEbae8bKT8SAVJO5G4P3oLDkgyKdYFsJJMdPe1LSwQaFFIz8oYBQMEURj8uURrS5lyKkBmiLQXw3GicjoJSNAOf6Uz7P8ADFPOofBMIUUqjVUJJAkWGyZ3BFJGomaf8Hx/cJW4mPlsZAJJ1MX2NYV4VnircPO6xnV8WvxHXrzoVsyad9oW+9UX0JgKPiSNjS7DspAmb0KH7YG96G0ERM60ndWCbUW87qKXOJisw8aD2FgoKCPI1YewLB/awrZDbij5ZCn9aQcLZCgauHAEdzgsTidCuGUedlK9Ph9qZLCc3TaK9icKZKuZNWbs03mQlvUhaCkR+9Outj9FGquzjTverNwDEd0guqB/KmNirU+YTm9Yp0c87qmF8V7SLQ93TRyttSnw2zKm6jz3A/3qv8axBcJcmc3xDkd6M7QYMpWFpuDYmOlj6j7GhUYe1OSSK+tBqLu8wjcfanruGvpRfCuBhS5nTyvU+tnR9WkV7hzGZJB+XxUOwmc9XPimAZaUrIoAwArzO1J05WkrSEhSlGQrkKDjRoc3ZsDweGyyVbi1axhANgAI2rTr531rl0SJ6H7UpX2R4ZgKuKhx2GvIrG3SkWqdglZAOlAfU7AUsk2rHE2j+/71puwQhwgCRFB45Cc0itQVO2AIcy6VoqJvUxQkDmeVRKvS0UTTGmB4llSM3iA2nQfunajH2e9RmSMwFzz9vOq8tNqMDxS0NiCYNZMSUPaOXMUsJhQzJGnSrB2dxf4Ry2AV+iaWYXiDTyQ25Da7DvL5SP3hseunlrTTg/DFtpUCJBVIPMFKYpZasKwST+7BHjFnvVFNvEoH0Jv5VN4d0pn82n0poCxKwUyoqVBPmd9qS41pSFQap4IduzJ3MSPlHmedS4N8tuhaNlAjy1j9KWtijEGEi/MdbR/WmQko+j053Dh8JdbSXApIGVS/hIABBvGkj1qj8XwBadWgXAJgi4159NPSmXZviTYUGX5yKAkhRBBO9tR0ppxzgSWwQglWa6YnKkazmNja0VvDE+SlosJ6ihVvipcWwtJUki/9n2pcU0GVikSreBqMumakbaHOpFIEUBrREjEU1S+RhlHZTiR1skn9TSrJTPGJjDNDYrWfYAfrRFlRnCMaM5aUQErtJ2Ox96J4jwWbtiFCxTz2kes+1V50XkVZMbilFhrEJPiTAIixI8Kp84T7UDNVTRXHElJIUCCNjUJvVnxKU41vOIDqRcARYCw69P8Amq5lKTB1GtApFh2DYMDIZMgQNQTp71ee0rCkIZwifiaTmWn8y1XVG09KQ/4d4ULxaVH4WwpxXkkW/wCrLROKdceeW6lUyo7xBnS/0qsTk5bsFw/C/EDtrT3iGELaG0x8uc+aidfT70Zw4gkZk5Vz4pFlcyOSvvTPH4EqKgkyAYtG1qpRzd3egTLHe4cSJgFPkdUn9PSglcLWU+EaVbOA8Fc7tYg7EeYP+5qZeDLJOYQDW+AKWlIXw0nUX3rDhQgTN704exMKJFx+lLuICSDsRPvQobshY3wNl0FzvCkA6Hc0vxzqe8gJgJEDrFNcQkBBSP7NKSyTY6UGPDzouxAkzXHdQDyNqYPYW1QnDkp8qVosmLH2I0rGQeelGOMUKpJFJRRSs6Zc8cm9j9ATXCZU0oxoRbz3rlgnMTyB+tv1ojBOwvTwmxHnWG8Cx1NprhpPtR2OSltSk/FO3LzO1RMpmCaVoopYcMsqUbf8VLi1BYEAeGxH60OppSlwJ/2qPHDxmNKAUrZtGCM6gjoatHZ5xSWiMxgKMCdLJqvYJWUTTzs+uUKP75/lTStYPFty0i4fxQJcdRlCiVrif4jUCszmYqHhB1F1J8uY6e1JsS/ldcI1zr/mNZheIrQrMDrryNMpiy4PubRMrXnTLhQEZl3Qk+IHfkB1mlmOdleYCJvbnTHEYoLYaAsEyFW1VJVPW1vQ0UxJRxEOIxZUsqACeQG3vVr7M9qUgdxiT+GqwUflPI3Hh+1VPFNHIHEAQbGNZ8qVKUZvWcqw0eNSPTO0XBVqGREzKiCZAVplRJ1FjHVVUHuFCZGmo3EVduwXaDMBhnQFGIYUq8H8tzEcrdOVQ9puCLYGcptbPEWmwJjn9/OiIrjhSQ4akS4a7xKU6puP72qJBnSlK40GvwAmKa8fRDeGQYszm9VKOvtSNrDKUtKeZA96c8ceLmKUNmwlsbfAIP1mnsl1r2IFm9WLgI7zCvNzooR/rSR7SJpWvA5ycu1NuxvhU+g/kSqP4Fj/AMqUaTTjgq4Tjiw4lQ00V5H9RrTztbwgCHUEH80ctj01H9iqxjWylxaYiFKHsSK9B7JvB/CZTBLXhIO6bEeYi2h+GigTz7kDdgGwhjGOnUNJSP8AUT/4ik/C8XlM89RsRyp2sN4bDvpQpR7wSAREAaCZk6r+m81WWGs12zPNJ+L0/MPK/SqIhLS/9nwFuIEnIfpcA+0/arLgQ24qR4VJIkixKZ+LrFpFUvsji8oUoz4Y0gXud/IUTwjihSqx8QNqojjmmj2nBgBPXSk/a1KO7vrSlntCkJSFqAOlpMGJ05SdaXcYfU6cyHEqEG0wfb/eow4Wp9my0/8AJUuPpQhxRtbTelPG8RCgBslP1E/rTBpakuBKpEm87AXJI8qWY94KUpUC5nyHKryOeHk1gQCobxf1qHE4ctkkjwq0PInY1sP2ypSAZ+LfyqYvrAyqGYUhZMTOrMRUaHYEb1JiF3gD15UH+1Dl5UGXQaoDILCKTYpNG/tw0IrrCwJeWfCkwkfmXsPIamlG1aDOtpaEK1MKUBrMWBOwE+9dYZBcSAkRJOnTmd65Vi8xnKDeSNTfmaZYrD5EJ7oQoyoAESIsf09qH8NbS0TY7AKQrx69aGQ0SqNBp9KKexK1n8QnMOdc4bEysZiTfpYUuFE3WmMM5hE359KEew/iIopGJyiwB/vnRhaSU58qhOhF7+lb4DbWilWGIGvnTns9/lq/jP8AKmgFtLknTz/pTrgfwHQeLYDkmkmsK8UtKRxA/iufxr/mNQg1YneFsvYhwd53HxmXPEnNmNpF0gi96Bx/Z55tJXCXG5jvG1BafpceoFTpo6u8WANr2NGtKypIsZ2P960vZ1rvOZpkxJRsc8NSDM0LiQATv51xh8TkvUbrkqnnTNkVF9iIYlU2MEG0Wr1Ts3xc4/CrZcAUoJhSUgAk6JVtvvsfSvLHSAY350fwfHLw7qXWyJGxEgg6gjcGgv0xuSKaw1xfhq2HltqvlJhQ0UJIkdLVmAQAb16iMFhuKNZ0GFgCU2C21EjpdPxdDaqXxvsriMNK8pU2PmANvMaj7daZKiXdtUyTgTYU9nI8DQKlbaAn7A0swGKzvKJ1USo+ZM08xDJw/DysAZnfw1HfxjMoa7JAE9TVQwpUDI1pr0WMbTDFuqS6qNKb9knP/wBoAj40rT/0lQ+oFIFLUTRGCxXdOoWPkUlXsQayC1gV2pw5TiFQDCgCJ3kAE+Ug09/wrV+O6gnVsn1Sof1+lb7eNqltxGYjxJJm35k+4KvQUD/h9iinHtBRsrMkz+8hX6x7UAXcaG/a5vIh0AbCPLOn9PvVLaUdq9b45wouBdiEqQUkjT5Tf1v6CkHYbssgrK3wSUGAj4YP5iZ03EU5GMklQRgMEtltPeXcgrVOvwEgTzuOelcYZCUrU78O9/l5xz3vV34hhGENuK+coVGkTGwNeY8VW84nOEqQW1z6ERJ53H/VFPFkJK2EOcYzn8vIf3vXaeJHSbi4pM7hivKtAEK1E/Coajy3HnRymEtpBUfFvTqROfGvJYcHxcvNlPhzAwowJKNbHUAkAH050gxuIAWUg70C5jP2cgpgqNwdiDqD0rvjbB8D6PgcTmGltrxyIIPlQbHjCn/Tp3GcrEUd+2qKAQL6VWFOEm1H4bERJJhKBKuvIeppbKdKDFqtBiVa+VL8chKbzQ7nEiok70Li3cwpWykYO9NMkrWEjUkAetH8WfAWGh8LfhtoVfMff7Vz2bQE968T/lIlP8arJ/rSxJBP6ml9FauX8GWGfLecp1KSBWsM+vLMnNmI9FX+4NQHFAWABqbDvkhUQJEiBuP9prCu/J1j8OFJJNlb/wDFC4DA6mZtFuarfaaiWslcDf60a693aQkXJzZjyIAsPegM20qXshxiW2wAmTbU9elc8PxqgSAYB/ShceqFkaxA9gKhC6VsooZoxxz5KjTTs+r8NX8Z/lTVdSlSoAknYDWrHwBrKhQJvnMxcfCnfelm7Q/HFJlaxbwLywbeNY5j4j7VPh1GCErUE/NlNrc+VAY0/jOf/Iv+Y1wr4iQYvSxeFZw0s+DxzYlLrKX81kqNlp6ApvSbFYZGc5ApI2CjOwkaDeaHaxJBvf8AvnVjaxLasveZkpI1ICiTOxBBjzp0kyEu0CvDCKixT5TH3t9axGEXfwkxyg/avS+Cdk8JikDIuCVXjxQPMUZx3s62gBLbAOSxULZ9zoLchvYUXGhfruvB5K40R8QI8xFYxMxXoGL4CS0lRUQT8pMwNhlAkbncXFJX+EqSqckz6TO4g1uuhXPa1EOEeS2tC2lqSobgwRXoPZTtap539nfyqlJyrgbDQ7aT/ZqgHgRuDnQoJKiFpOgBNup0q89gezmFUlS1u53SPAkSkpy3Mi8k+H0NN60k/gr3+JTiUKRh2wQlJUsjqqB9IV7xtVMb6Vd+0PZ5/EvFYUCoAhKFqObKg2CSRCtehqsq4DiU37pRFoIg6iRodxFApBrrQE4mPOuUmmD3C31AEsuTH5FGRa+mlx71mH4HiVKADDvqgj7xRNao9BPCVvcLQ4fFDaVRaQGypM8yMs/Sqh2VZjHMnUBYJ8q9q4SEs4NtLiQkJaAUmRrlAI671X+A8JwrU5EwtYnxeKI2Sdhqb+9qZHM50XpLbCUFRUCkTMnpJFv7tXnPG+1LQxedojKcrZCRIyjRShYzqLbJE7CnSuGG+ZalAyPK1vKqDxvgYbeChzE/1oxjTJuafwWPtdij3BKSDuI3kf0qkYfiDgEhKh6GCOR2IqycTdCm1NBWaUZAnUkmAI6HNHpXnOFcKTYkHoSKzwPD96d+iwYPGJKvALn4mpsr+A8/3TW1OobX3TwUog72I5W8qDGMIABcJJ/M2lf8xJpqShZScQW3FBPhXC0GwgBZAgjr96KYZR/Yk4riwtcAQBYURwXEqUFMiMwlTYOireJHqLgcx1pixw1tbqELwzyC4bLS4FJjciUwQOc2AoLinC0BSlYZzvAgyDdKrbxA9xQ3yPcWupwlKYzo+E2IOqTyNCcUkNJSkfEVKMck29tTTHDPB6VfC4f8xIEBYHzpH5huPWt8WSlBa/JlKSeiwQT6TPpWfiwRdTSZWWl1KuoygpUQRcGD50Rh2VLcCUi5j61M6pV5GjhyYBI0U86THMIEX9TSpbBSYF6b8YfHeIbizScvrv8AWB6UthSvhBPkKZkovP6c2T8QnyqbAIk5hNptzm0DrUh4cRBdISOUgqPtpWYh8ABKBCfrfnWozd4jZyJ8R+JMiBa/nzoB5eZowIyrvuTmGp9RUuLat5Vzw9krStI1OU+gJk/Wgxli7MH4h8WYfOAr3F/rNQYRlTioSOZOwAG5J0ostFxRIskAeQAsK1i30gBDSYA1V8yj1P25fWkaLJ5RMrInwonqrTN6bDp79HPAfgV/Ef5U1WGxBk1auAPJLZgfMfsmg3hoqpFOxg/Gc/8AkX/MaiAM0a/h1l9YShRJWuLH8xrhPDXJhUIP71v0mlSLykv2QxUyF7HT7U7wPZw520ukkKTn8Ak5b3E+VW5vsn3DpyJSlBT4HF3V8M5r2SQSBYDzp0jnlyxEnZvAHDKTiHFKSRdDYJClHUFUXCPPXyq5cV7TFhnvXhnccnI2fCQpNrpmMo5jW1BcW7RYdlqAr9ofbNlm4SYggq+YX0k76V5pxPijr7inXVFSj7AbADYDlRlL0TjFydsLxPE3XFlZWoLVvMDyjQDpWI4s+2QouklN06Kg8wSDBtrrSpM6q0+/lRTDYcMaUEyjil5GH/5U8SSqFZoCs2YyJnnpTHhfbUtKzBlMxFlEfpytVdxGAynWglmDWtoKhCXgvR/xBVMlhsm8XNpvb+9TXCO3uo/Z0Xy/OflTlG2wmqIly9SlQOlDsF8MUejJ/wARyrXDIuIssjlM+G9c43/Eh1MZGGwrmoqVy2kW9a89Q5TlgFbcLRKh8B3pk7Jygou2PeG9un1YgKxS1Fs2KUgJyg/MkDcddRblHqTaMOhIcQsLDkQrWQbj618/usKHiUPKrP2N48tBThyTCz4D+RZ/7Tv1vzpov0T5IJrsj2RS2ylQUfK8a28qqPFeJByUJSPCTJOouQL5dbadan4Tg8QGluKuBN5m4Uqwi0Wmf3hSpp5KlK8N1AWGnkBoLmqnFSbLB2ewLDym8QnMCyVd4lVwTkIBSf8At615j2s4QGcS7FkFRUj+BRJEeWnpXrvBE90Q3GVJHMAkmCTbU+uw6UD2s4MziWgFkodSfAqOe2XUg8p286RvdLw+1VE8haZBIJOlGLx6RtNTv9lX0KIEKj8ub+nl70DjMItvwqQfaftWQzphSONrCC2FKLStW8xA9I0+1awjyAtKkqiDOVW45ZuR0oHDhBBkmeQAP6iuktNkwCv2B/WmB1Q97Q8HLADyP8tZCkKG03joahdaU8ygEDMoSJsCNJHtR3AESEIdXnaCvABJCSfzW8I6H0q28f4SkJw7TZSVg3yaQTYQPvRSIck+p5seEqdyq0+VZOgUm3qSIPqaZqS20PAcsj41RrESANhfSvQOPMoRhg24hPeZcyIFiRzPIzrXkuIWtSVZ/iSqY5BVoHSYoVSHUnyPSVzEIST3SQT+dYk+g0H3rHMYtUSqgEq5VjSyCZ2pLL9UTuLJJP1NdYDKV+KoSVEJSlJJOwEm/QdKYYbhZQZeUlsdfEr/APkaHzisbwjl9IUs7CucHglIXnPhTBidVCLwDtvJgWojEYhtBzNJJV+dX0IToPWaXsuqWsqWomQft/SiBXRC68CISISPr5negsQiL0W2oAnlypgMP3jalCLUtWVUuojy+GTT/s2j8JX8Z/lTS1kpjKSJPOmvAPgV/GfsmpSWFuOVsfMcUwWBLgWVuOd5mVYgAwrQ/wCqKqaeOYYOqcU046orUq6gkXM/vGk2PJLrn8a/5jQC9aHb2OuFez0Jjt8tbk922iEBKTGYhI2k2+lIOL9p8Q8rxuKUBsTYegtSBHxD0onEgTAo3gv0oqQwLmZrNNyYUNojWf0oI4pIPgH+oj7Dap14whnu/kUqdBMi0g60qVGxrSYeOHmwhbk1oOxpQxXWClsr0QV36jvXPeVwwDc1kGa1gpJmlGsBrrur10gD0FYNoLweWZUCeVOeIcRQVNqQqMo061XVYn2ocKvTKdEXw9tYzxris05pm9XD/DPhhU6cS4PC3ZH7y9/RI+qhS/sP2SOLUC6SlvYXzKHQ/KOv/Nek8Sb/AGVKWkpCURlSBA3Gnnr51SKtkOWaiuqHmJ4w2nDlcp8JAj8wJByxEemlj1rx/tnxpbjxQg5Eg5jlMSpQm5GwBAA2g1bePlJw6FtqlAkR1kz53tVFfw4WpR5kkeu3pp6VR+Dm4oqErYHguNYllYKHnJHNRUPZUirnwrt2HYRigAdA4mw/1J0HmLdKo2MaKFJjlUOS08qnZ1uMZafQWHWHmQlMJXlPiiZnQpPoJqmcW408wrK620+1MZinIq1rxa+xi/TSq92N7ZraKWnFHIICST8I5Gfk+3kBFlxnEUFQafT4VR3boTKQSdFdDprBEzGpZEHFpgTXHeHLnvGFoUZHhyOC+8kg+wmsQnhkaqA6hU/QVnEuy7KhCPC+BOQQAvyvA3iOgN5qnjiHdfC0nMN1yfpYA0cBV+C5YdnBgktOOCZ+FKxrt8FtBVhcW633ai4qCkFOYSCkaSBlv56153gu1j6UKPgMFIAyJAhWadB0F+lXLF9rThEypIVmCAkE3kITmOlot70yJThK6aJuIvuOuKW5sgBOsJ8zEibc6TOcMzEhTebMggFJmJ3MXA3uPakpx5ePeSUpUSD4iCN4nbaucHx8oMkLKZMKV8QPmNdPPrWcqAuLPkjd7MvtqEoOVUwtIlNvzXGUf3eiGOBJRKlnvT+RKso3vJhRFjyFWbHcYKcICBnWYKcxlMKOvI7Dp51TMdjUuIyypAmTlgpJ9b896WkVUpPDMVjH/hS0WwQLJTEg8zvPWpcAsBpRWmVWFyN9N6QLQkiErE9Ukf7VIxhyi5hXkZpbKuKoOfuQLDaJ5bWoEqhUk6dNqJS9LZXulQAHmDf0peXJudazYYon7u58ifOoHXyonadhp7VLhndDFwfof7+tcPISiQDJ6bUBljpkLypJvT7s1Pdq/jP8qargc2FqsPZhB7pX8Z/lTUpvDp41TE/ERmdVlGilz6KNBPYQxmi1NM5beUof+45r1KqZ4VsLYKLSoxJ0FN1tEpcnR4VlWVIEXMXNZhUyfPnp51IvB6qUfDMT/TnULmIEQLJ+ppSvlYScSdmAn4E2T/X1NL6OZeSUlJFCKTe1LIeGYcV0g1mWuaUoFNrsRXBVcEbV1hk5rVy4L2pyeXRtKpJNam+tSLFo96JwHCnHiAgG/ISfQb1gdktA1gaCnnBOB/8AqvFKUJuc2ggjXmf3d5GulGDDYbCT3hzuf+2LrBvZaohHUC/SlfFeMOPiFEJQn4UD4Rt6mLSb+lqNCOTli8DVztCpx9hDMttpcRlAMFRK0+JUekDQR61ee3fFVd248CAAciYN5UVJBHQX9BXk3BhOIa/jSfYz+lWftw/4GUAglRUqwjQAJER+8qnjLLJcnGu8YhasWoYRF/AhtJN7SqIHUyoe9B8TKUttPIMhaZPLNcEeYUFj2oXjrmTDoQFH8RRttlbiPqf+mtdncShxH7K8QG1mW3D8izaDySq19iAedM5eia487fIMp4Pb5SOe9BvIKQZ1mueINOYdxTahBSSOUjnRHDHO9IbVoT60t2V69Va8AjDptAzTaDerTgOIoy/szipGypu2eXVI0nagsPwnuVlSgfClSgRe4sLevOlbWBB8RUI5q8N/XX0mirQsusy4cNxq21DDuqNj+A6qbKUPgJ/KdK47Q8NLh7xpsz8LiIvmSJJjmBcxrIPOl/DGFuo7lyHG5lK0LCimOYFwLmCRaeVOHySEN96pl4phLiiAl0i1zoFjSD8UjmKaybW4IeGcPSoGT4QUKV/pJt5mYoHj2PLrqlEyNqseKZU2gIWEoWq6rQhRmIJ+QnQZrXkagVU8eIUUqTCgazeB47crYZw3HoSysLBjMIiNxFCYhwj5pSbjlQqFfhr8xWMvDLlVcbf7Unb0V+mrbLc3xsfsTCQPhcWlZnYiRHLU+dK+ItZlFKDlVEgH4VA3lJ2PTmDQPDkSlxoKBSsAp5habi3W49a4feKm0pUPG3I6x/sfvTOVolHjSk6BHCoG4jnXZxJBEUSrEBYAdk2gLGo5TzFBYnDqQZ1SdFDQ1NnQqeMcYfEZmjI8UgA87TXDGGP5bm0V1gnO7ZJI8Tnwzt184+9M+GvApgmSJIPU2H1Iqi2jlllteAEISlJBSQCNdb8+dKH82aAJJNgAbnpRrmNK15YzAEhJGoH61rEJInKcyk+Uj+/0oPfA8Li9IwyGhLgzOHRGyequvSn3Z0KLaiZus7R8qaRO8ecVGaEkCAUgCep5nrT7s9iFKbUSvN4zeSPlTsdKnJqi8Iyu2V/FvlTjgOy1fzkUZ3JaaCjqTI18PL1ioGG0JfdW5s4fDzHeXNEdp+JJW4C2khIG+53P0FMnSsSauXVCjGulVyb6x50CpVdg3k1oNSYTJPKpvTpiuqoxs1O2iZrRZWjVJHmDUaVmsgPfBI8yQJmedQJFEF7lr96mwaSswEo0nxEJFup3o1YOzS0iwj0Gw2uahaBKoHOnP7OCkJAA55bzJi59qMY4f3ScwSCrz+k/Qn0G5purJfVStnLGCSgBbpCRNhuSNo326DeK74nxxSZS2O6QRCoJKlb3Vrc7C3nSjiiVhYU7JUQIjQDYAbDpUbokeMwYsIk+029aNgULabIC4knlyipWU5U51aqkIB35rj8o25nyNRlwJnKgcpV4jqDbbaNN67wjferAJJUeetIXdJBPBERiG45n+VVPuM4EuYtoJkgNp9ytYEe0/wCk0tw2DCXAo2CSLn6+dqecce7pvvkyFEZEqMSVX5aFPjMVRLDllO5Z+qK9x4hx5QT8LcIGnyzOlrqzGetKwMuhopl+EFMQOf6eVCoaUowgE9AKVl4fr0WbHPDEYFt1YlbKi2VblIyxPOApsf6aF7KMBxZCB49RNMn2EI4Z3WZJcUpK3Mt8snQ9QAmfWkCMcG2obEKJ+LeKK86Sf3Raj+yys5gtbSyVeFVvrVWxTisxO2w5DkKl4TjD3qVKWYJhR3hVpoXHsqSsom4Jt+o5imlK0Dj4+sqZwFGrZ2W4qD+G8kqSU2NptYCTuCRHO4NUwEg3mmzaghDc3Di0k3+ROvlJP0pYspywtUWTEdpXMM5kcT3iIHdrBIOWIMTMbgpMxp1qdrjGExLgLgTAACQUJSREROW0a3mueIPNPrcwqj4Qc7K7TlUnMCNPEBZQ+YJ5iqZi8EthwpOqTqPuOhFM5O9Iw44SivTLljFoKI/ZUR+4kLH/ANg9KR41vChMlp5Cv3UwOuqiPrQ7JzoCgcq0WKhbWYJjTl7VErir7Sozm2kwq3QnbyNZtB44NOibC4dhSkltSsySDEpCjBB0IA9ifWt8STm/F7soP/qJiI2zJ5oP0NBOcRS5/mtJPVPhPrufemOBdFu7dzWMtuiIE/mm9tpPlSpjyi1oFiEJKEqTabRzI1I5eVccOcVmy/KfiBEiB0p3xThjJbbLKwFEqlGYKTrsqZAtooetA/sTjaVyCISLxNj132o0L3XUiebL0lFwn5RqB5DbqKK4e2UJdzJvZIB10Ur/AMaB4cpbas7ZhYPhjU+m/kadY1zOO8ICHRAVFkqUBqJ0NrjSxNqMfNicmLqhZinBh28qf81UFSt0DYDqft50pSsi83qfGqlRJkKJMzoT+lCKB3pJM6OOOBmLQDCogK0jSRqD9/WnnZZMNKB/Of5U0jw4JTlIOX4jcCDsZPSrJ2cWnu1BOgWf5U86WStDQdOh2jsg046vI7mIUQowMoBOaOc7TQnH+Bdw7mygtpQCf+KysqrVHnd29+aKfxJwKM5AhO21dYbjZbA7oIbMQVBPiPWTesrKk3TPQ44KUdOE8XcEkqzTqFXB964U4h0+EBCtkm4J6HY+dbrK126G6JagJVje0bUVgGlOrCUgTrJtYddqysrR1ml+Flq4Yw2B4lQhMZiCJUogyE6GI1/KnWCqKD446EShCu9CjbJoD+WBWVlWeRs44x+6xKtzINZc9wgec/F9qDUoRfXpWVlRbOyEcNrWlSQkWIm53rg2iDfmDWVlKmP1oaIUt4AySQQF9QZg+do9RTXjLGfDTIzNkTE66EdI8Ri3wmsrKt6OWWTwShPhGYhI66nyFbPEEolKUqSki5BGY6ayCIt1rVZSydFIRT8kvBMUlD4WHDlNlpUJKkn5bWVNrmI12pfi4KvDYfasrKW8KdalZygQDNjRbjoWAFagWWLn1rKyimK1emhglODwwojcbjryio8QZWlInKmEp69fUkn1rKyixFJ9mv0GreKsM26CQ6wvJO+Q3SfQ29abYlwPMpeSBKQc8aBMhJF/yqKY6LrKyinoskqfw/8AoJwp1ktKCyc6iQlIGoOXSN5B9xUCuGuXSShSdsykpPsoyKysp4q8J8jcJYA43AZPhIUB8UbHl1HWhm38pBGorKypyVM6OJuS0esqQQCm+clQGmU7p8jeD0ozHvltMGFJOnTyOoOlZWVReDklH/ZRHh3yCCVHmlK/ENxvMedqE4ji1EwYCYMSIBtcggAH0PKsrKDxD8ce0rYvJBH9mtdxBF7WsefUnQVuspKK206N4hdilKhEyds3/HKnnZX/AClfxn+VFZWUky3Gq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95488"/>
            <a:ext cx="7429500" cy="4171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data:image/jpeg;base64,/9j/4AAQSkZJRgABAQAAAQABAAD/2wCEAAkGBxQTEhUUExQVFhUXGBcbFxcYGBgYGhoYGBgXGR4cHBocHCggGBolHBwVITEhJSkrLi4uFx8zODMsNygtLisBCgoKDg0OGxAQGywkICQsLCwsNDQsLCwsLCwsLCwsLCwsLCwsLCwsLCwsLCwsLCwsLCwsLCwsLCwsLCwsLCwsLP/AABEIAKgBLAMBIgACEQEDEQH/xAAcAAACAgMBAQAAAAAAAAAAAAAEBQMGAAECBwj/xABCEAABAwIEAwYEAwYFAwQDAAABAgMRACEEEjFBBVFhBhMicYGRMkKhsSNSwRRicrLR8AczguHxosLSQ1NzsxYkkv/EABkBAAMBAQEAAAAAAAAAAAAAAAECAwAEBf/EACURAAIDAAICAQUAAwAAAAAAAAABAhEhAxIxQWETIjJRcQQjsf/aAAwDAQACEQMRAD8A8mxiCpxdoAcVf/Uferhwvse2cMl9C0OKJ0WCEiOQ+Y668tKqGLUS650Wu/TMaKwuIeCCUuKQ0mx8RAveIm5PIV1xdI4uVSeJ0bfxBKjeTfQAe3L0irFw98N4VbbhA7zNEDNJEW9/vVTcfzWRKU7yZKjzJ/Srpwvh7bmAT3i8pDisqyCU3CZBI00FMvDIzVVZTeKNiExzPWIgUx4DxgZP2fEJzsHbdB/Mk7R/Wuu0WEbbISysOAAkqAIGYxMTroL0s4UwXHEtj5iATyG59KC/Iot4/wCEvG+FHDPFsmRYpPNJ09dQeopa8irL28xIXiRlMpCAAfIqpbgMMlepoVY0ZtRUmQ8KxAT4VCUK1pvgWQHEoWbEyhzWCNNdTaCOUilS8J4iBR+H+HIvTY7jy+ntTJE5tPUa7WcJLDvwhIVJyjRCt0jmNCOihXGPGbCsLGqFLbV6wtPv+J7U5Rhy62pt0+IAlKzJBCQIMnlOmt43FLsBhVKQ9h4uQFAb525NuZIzD/VWoyn4sW4NMBbh0SInqvw/bNXDr4Iipsc3kSlrceJf8RFh/pFvU0MhFxQGx6NuCiG1LgEiwBox3ABQBISm00I014TlPn0rjGcROVKE7CCedOsINOUrQA80masfYUZv2hoaFvORz7sx7ws+1VvISCTVi7ApIxaQIhSHAfLIpX6CgUl+LTZy+2l/OgDxoUrKOcE2Hn9xS3DsypIA1IHuYoxKQ24pUwcx+9M0YX8Zl1I8C1o0/NIn319+VUSs5nPr4FeKCs7qdwpWnIKNN8Fhf2bDqcWPxVgZQdknbmCbEnYW3Iq49l+yycRiHXSBlDi8s6E5jqNwLaeVKO3DCUOqAIIE6TAvRpXRNyk1aWFKxKe9RnjxJsr9PSh8C4Er0mQRFEpxGXMJsqx/SglvgK8QuKV4WjbTQOl3xE73/pTdHFfwkogTS3FNpScwMhWlRg3ncD2pLKtKSDFKCic2tK8S3ei2hPma5DRrPRovqa4fhQTfSjUISTAKUxzn9BQQcJsKGKjvQuguLk9CHcHMqDjR6ZoPsRRDHDyEkkA6aEHXyNLBaiW3IEmgh5J1SIMTh1JJGUjzEUOhnWmiOMOHwmFovCVjMBPI6j0NGd0y4CUfhLEeBXiSTMWXtzuKFJjd5RWiJjCKVoDR6OHrVlSBczajcXgVNriTmGo2JGsEWPpWY/iVvgIVsaKikTlySk8FGKaKXNbiPcVcezyQttSpAJWSRexgTEDTf1qtP4RfdhwiJ0nenvZRX4SpHznn+VNJLNKQfavgVv4MBTinD4EqUTBEkkmEjn+l6V4l0uK0ypGiRoB/e9Nu0LpLikp+BKjpuqTJ/SlYp/IsX7MCPDar52KxjJwbzL6VlsKC8yROUkRJHpVNbQT4QLb1bewmLSHHGgAA6mAFDMJTcdNM1MljJTkKePONLy91myJkSoAEm2wOkUkKoEJETqatXGOClHeZgAoXATABFuVhbakCWZo0JGVEbae8bKT8SAVJO5G4P3oLDkgyKdYFsJJMdPe1LSwQaFFIz8oYBQMEURj8uURrS5lyKkBmiLQXw3GicjoJSNAOf6Uz7P8ADFPOofBMIUUqjVUJJAkWGyZ3BFJGomaf8Hx/cJW4mPlsZAJJ1MX2NYV4VnircPO6xnV8WvxHXrzoVsyad9oW+9UX0JgKPiSNjS7DspAmb0KH7YG96G0ERM60ndWCbUW87qKXOJisw8aD2FgoKCPI1YewLB/awrZDbij5ZCn9aQcLZCgauHAEdzgsTidCuGUedlK9Ph9qZLCc3TaK9icKZKuZNWbs03mQlvUhaCkR+9Outj9FGquzjTverNwDEd0guqB/KmNirU+YTm9Yp0c87qmF8V7SLQ93TRyttSnw2zKm6jz3A/3qv8axBcJcmc3xDkd6M7QYMpWFpuDYmOlj6j7GhUYe1OSSK+tBqLu8wjcfanruGvpRfCuBhS5nTyvU+tnR9WkV7hzGZJB+XxUOwmc9XPimAZaUrIoAwArzO1J05WkrSEhSlGQrkKDjRoc3ZsDweGyyVbi1axhANgAI2rTr531rl0SJ6H7UpX2R4ZgKuKhx2GvIrG3SkWqdglZAOlAfU7AUsk2rHE2j+/71puwQhwgCRFB45Cc0itQVO2AIcy6VoqJvUxQkDmeVRKvS0UTTGmB4llSM3iA2nQfunajH2e9RmSMwFzz9vOq8tNqMDxS0NiCYNZMSUPaOXMUsJhQzJGnSrB2dxf4Ry2AV+iaWYXiDTyQ25Da7DvL5SP3hseunlrTTg/DFtpUCJBVIPMFKYpZasKwST+7BHjFnvVFNvEoH0Jv5VN4d0pn82n0poCxKwUyoqVBPmd9qS41pSFQap4IduzJ3MSPlHmedS4N8tuhaNlAjy1j9KWtijEGEi/MdbR/WmQko+j053Dh8JdbSXApIGVS/hIABBvGkj1qj8XwBadWgXAJgi4159NPSmXZviTYUGX5yKAkhRBBO9tR0ppxzgSWwQglWa6YnKkazmNja0VvDE+SlosJ6ihVvipcWwtJUki/9n2pcU0GVikSreBqMumakbaHOpFIEUBrREjEU1S+RhlHZTiR1skn9TSrJTPGJjDNDYrWfYAfrRFlRnCMaM5aUQErtJ2Ox96J4jwWbtiFCxTz2kes+1V50XkVZMbilFhrEJPiTAIixI8Kp84T7UDNVTRXHElJIUCCNjUJvVnxKU41vOIDqRcARYCw69P8Amq5lKTB1GtApFh2DYMDIZMgQNQTp71ee0rCkIZwifiaTmWn8y1XVG09KQ/4d4ULxaVH4WwpxXkkW/wCrLROKdceeW6lUyo7xBnS/0qsTk5bsFw/C/EDtrT3iGELaG0x8uc+aidfT70Zw4gkZk5Vz4pFlcyOSvvTPH4EqKgkyAYtG1qpRzd3egTLHe4cSJgFPkdUn9PSglcLWU+EaVbOA8Fc7tYg7EeYP+5qZeDLJOYQDW+AKWlIXw0nUX3rDhQgTN704exMKJFx+lLuICSDsRPvQobshY3wNl0FzvCkA6Hc0vxzqe8gJgJEDrFNcQkBBSP7NKSyTY6UGPDzouxAkzXHdQDyNqYPYW1QnDkp8qVosmLH2I0rGQeelGOMUKpJFJRRSs6Zc8cm9j9ATXCZU0oxoRbz3rlgnMTyB+tv1ojBOwvTwmxHnWG8Cx1NprhpPtR2OSltSk/FO3LzO1RMpmCaVoopYcMsqUbf8VLi1BYEAeGxH60OppSlwJ/2qPHDxmNKAUrZtGCM6gjoatHZ5xSWiMxgKMCdLJqvYJWUTTzs+uUKP75/lTStYPFty0i4fxQJcdRlCiVrif4jUCszmYqHhB1F1J8uY6e1JsS/ldcI1zr/mNZheIrQrMDrryNMpiy4PubRMrXnTLhQEZl3Qk+IHfkB1mlmOdleYCJvbnTHEYoLYaAsEyFW1VJVPW1vQ0UxJRxEOIxZUsqACeQG3vVr7M9qUgdxiT+GqwUflPI3Hh+1VPFNHIHEAQbGNZ8qVKUZvWcqw0eNSPTO0XBVqGREzKiCZAVplRJ1FjHVVUHuFCZGmo3EVduwXaDMBhnQFGIYUq8H8tzEcrdOVQ9puCLYGcptbPEWmwJjn9/OiIrjhSQ4akS4a7xKU6puP72qJBnSlK40GvwAmKa8fRDeGQYszm9VKOvtSNrDKUtKeZA96c8ceLmKUNmwlsbfAIP1mnsl1r2IFm9WLgI7zCvNzooR/rSR7SJpWvA5ycu1NuxvhU+g/kSqP4Fj/AMqUaTTjgq4Tjiw4lQ00V5H9RrTztbwgCHUEH80ctj01H9iqxjWylxaYiFKHsSK9B7JvB/CZTBLXhIO6bEeYi2h+GigTz7kDdgGwhjGOnUNJSP8AUT/4ik/C8XlM89RsRyp2sN4bDvpQpR7wSAREAaCZk6r+m81WWGs12zPNJ+L0/MPK/SqIhLS/9nwFuIEnIfpcA+0/arLgQ24qR4VJIkixKZ+LrFpFUvsji8oUoz4Y0gXud/IUTwjihSqx8QNqojjmmj2nBgBPXSk/a1KO7vrSlntCkJSFqAOlpMGJ05SdaXcYfU6cyHEqEG0wfb/eow4Wp9my0/8AJUuPpQhxRtbTelPG8RCgBslP1E/rTBpakuBKpEm87AXJI8qWY94KUpUC5nyHKryOeHk1gQCobxf1qHE4ctkkjwq0PInY1sP2ypSAZ+LfyqYvrAyqGYUhZMTOrMRUaHYEb1JiF3gD15UH+1Dl5UGXQaoDILCKTYpNG/tw0IrrCwJeWfCkwkfmXsPIamlG1aDOtpaEK1MKUBrMWBOwE+9dYZBcSAkRJOnTmd65Vi8xnKDeSNTfmaZYrD5EJ7oQoyoAESIsf09qH8NbS0TY7AKQrx69aGQ0SqNBp9KKexK1n8QnMOdc4bEysZiTfpYUuFE3WmMM5hE359KEew/iIopGJyiwB/vnRhaSU58qhOhF7+lb4DbWilWGIGvnTns9/lq/jP8AKmgFtLknTz/pTrgfwHQeLYDkmkmsK8UtKRxA/iufxr/mNQg1YneFsvYhwd53HxmXPEnNmNpF0gi96Bx/Z55tJXCXG5jvG1BafpceoFTpo6u8WANr2NGtKypIsZ2P960vZ1rvOZpkxJRsc8NSDM0LiQATv51xh8TkvUbrkqnnTNkVF9iIYlU2MEG0Wr1Ts3xc4/CrZcAUoJhSUgAk6JVtvvsfSvLHSAY350fwfHLw7qXWyJGxEgg6gjcGgv0xuSKaw1xfhq2HltqvlJhQ0UJIkdLVmAQAb16iMFhuKNZ0GFgCU2C21EjpdPxdDaqXxvsriMNK8pU2PmANvMaj7daZKiXdtUyTgTYU9nI8DQKlbaAn7A0swGKzvKJ1USo+ZM08xDJw/DysAZnfw1HfxjMoa7JAE9TVQwpUDI1pr0WMbTDFuqS6qNKb9knP/wBoAj40rT/0lQ+oFIFLUTRGCxXdOoWPkUlXsQayC1gV2pw5TiFQDCgCJ3kAE+Ug09/wrV+O6gnVsn1Sof1+lb7eNqltxGYjxJJm35k+4KvQUD/h9iinHtBRsrMkz+8hX6x7UAXcaG/a5vIh0AbCPLOn9PvVLaUdq9b45wouBdiEqQUkjT5Tf1v6CkHYbssgrK3wSUGAj4YP5iZ03EU5GMklQRgMEtltPeXcgrVOvwEgTzuOelcYZCUrU78O9/l5xz3vV34hhGENuK+coVGkTGwNeY8VW84nOEqQW1z6ERJ53H/VFPFkJK2EOcYzn8vIf3vXaeJHSbi4pM7hivKtAEK1E/Coajy3HnRymEtpBUfFvTqROfGvJYcHxcvNlPhzAwowJKNbHUAkAH050gxuIAWUg70C5jP2cgpgqNwdiDqD0rvjbB8D6PgcTmGltrxyIIPlQbHjCn/Tp3GcrEUd+2qKAQL6VWFOEm1H4bERJJhKBKuvIeppbKdKDFqtBiVa+VL8chKbzQ7nEiok70Li3cwpWykYO9NMkrWEjUkAetH8WfAWGh8LfhtoVfMff7Vz2bQE968T/lIlP8arJ/rSxJBP6ml9FauX8GWGfLecp1KSBWsM+vLMnNmI9FX+4NQHFAWABqbDvkhUQJEiBuP9prCu/J1j8OFJJNlb/wDFC4DA6mZtFuarfaaiWslcDf60a693aQkXJzZjyIAsPegM20qXshxiW2wAmTbU9elc8PxqgSAYB/ShceqFkaxA9gKhC6VsooZoxxz5KjTTs+r8NX8Z/lTVdSlSoAknYDWrHwBrKhQJvnMxcfCnfelm7Q/HFJlaxbwLywbeNY5j4j7VPh1GCErUE/NlNrc+VAY0/jOf/Iv+Y1wr4iQYvSxeFZw0s+DxzYlLrKX81kqNlp6ApvSbFYZGc5ApI2CjOwkaDeaHaxJBvf8AvnVjaxLasveZkpI1ICiTOxBBjzp0kyEu0CvDCKixT5TH3t9axGEXfwkxyg/avS+Cdk8JikDIuCVXjxQPMUZx3s62gBLbAOSxULZ9zoLchvYUXGhfruvB5K40R8QI8xFYxMxXoGL4CS0lRUQT8pMwNhlAkbncXFJX+EqSqckz6TO4g1uuhXPa1EOEeS2tC2lqSobgwRXoPZTtap539nfyqlJyrgbDQ7aT/ZqgHgRuDnQoJKiFpOgBNup0q89gezmFUlS1u53SPAkSkpy3Mi8k+H0NN60k/gr3+JTiUKRh2wQlJUsjqqB9IV7xtVMb6Vd+0PZ5/EvFYUCoAhKFqObKg2CSRCtehqsq4DiU37pRFoIg6iRodxFApBrrQE4mPOuUmmD3C31AEsuTH5FGRa+mlx71mH4HiVKADDvqgj7xRNao9BPCVvcLQ4fFDaVRaQGypM8yMs/Sqh2VZjHMnUBYJ8q9q4SEs4NtLiQkJaAUmRrlAI671X+A8JwrU5EwtYnxeKI2Sdhqb+9qZHM50XpLbCUFRUCkTMnpJFv7tXnPG+1LQxedojKcrZCRIyjRShYzqLbJE7CnSuGG+ZalAyPK1vKqDxvgYbeChzE/1oxjTJuafwWPtdij3BKSDuI3kf0qkYfiDgEhKh6GCOR2IqycTdCm1NBWaUZAnUkmAI6HNHpXnOFcKTYkHoSKzwPD96d+iwYPGJKvALn4mpsr+A8/3TW1OobX3TwUog72I5W8qDGMIABcJJ/M2lf8xJpqShZScQW3FBPhXC0GwgBZAgjr96KYZR/Yk4riwtcAQBYURwXEqUFMiMwlTYOireJHqLgcx1pixw1tbqELwzyC4bLS4FJjciUwQOc2AoLinC0BSlYZzvAgyDdKrbxA9xQ3yPcWupwlKYzo+E2IOqTyNCcUkNJSkfEVKMck29tTTHDPB6VfC4f8xIEBYHzpH5huPWt8WSlBa/JlKSeiwQT6TPpWfiwRdTSZWWl1KuoygpUQRcGD50Rh2VLcCUi5j61M6pV5GjhyYBI0U86THMIEX9TSpbBSYF6b8YfHeIbizScvrv8AWB6UthSvhBPkKZkovP6c2T8QnyqbAIk5hNptzm0DrUh4cRBdISOUgqPtpWYh8ABKBCfrfnWozd4jZyJ8R+JMiBa/nzoB5eZowIyrvuTmGp9RUuLat5Vzw9krStI1OU+gJk/Wgxli7MH4h8WYfOAr3F/rNQYRlTioSOZOwAG5J0ostFxRIskAeQAsK1i30gBDSYA1V8yj1P25fWkaLJ5RMrInwonqrTN6bDp79HPAfgV/Ef5U1WGxBk1auAPJLZgfMfsmg3hoqpFOxg/Gc/8AkX/MaiAM0a/h1l9YShRJWuLH8xrhPDXJhUIP71v0mlSLykv2QxUyF7HT7U7wPZw520ukkKTn8Ak5b3E+VW5vsn3DpyJSlBT4HF3V8M5r2SQSBYDzp0jnlyxEnZvAHDKTiHFKSRdDYJClHUFUXCPPXyq5cV7TFhnvXhnccnI2fCQpNrpmMo5jW1BcW7RYdlqAr9ofbNlm4SYggq+YX0k76V5pxPijr7inXVFSj7AbADYDlRlL0TjFydsLxPE3XFlZWoLVvMDyjQDpWI4s+2QouklN06Kg8wSDBtrrSpM6q0+/lRTDYcMaUEyjil5GH/5U8SSqFZoCs2YyJnnpTHhfbUtKzBlMxFlEfpytVdxGAynWglmDWtoKhCXgvR/xBVMlhsm8XNpvb+9TXCO3uo/Z0Xy/OflTlG2wmqIly9SlQOlDsF8MUejJ/wARyrXDIuIssjlM+G9c43/Eh1MZGGwrmoqVy2kW9a89Q5TlgFbcLRKh8B3pk7Jygou2PeG9un1YgKxS1Fs2KUgJyg/MkDcddRblHqTaMOhIcQsLDkQrWQbj618/usKHiUPKrP2N48tBThyTCz4D+RZ/7Tv1vzpov0T5IJrsj2RS2ylQUfK8a28qqPFeJByUJSPCTJOouQL5dbadan4Tg8QGluKuBN5m4Uqwi0Wmf3hSpp5KlK8N1AWGnkBoLmqnFSbLB2ewLDym8QnMCyVd4lVwTkIBSf8At615j2s4QGcS7FkFRUj+BRJEeWnpXrvBE90Q3GVJHMAkmCTbU+uw6UD2s4MziWgFkodSfAqOe2XUg8p286RvdLw+1VE8haZBIJOlGLx6RtNTv9lX0KIEKj8ub+nl70DjMItvwqQfaftWQzphSONrCC2FKLStW8xA9I0+1awjyAtKkqiDOVW45ZuR0oHDhBBkmeQAP6iuktNkwCv2B/WmB1Q97Q8HLADyP8tZCkKG03joahdaU8ygEDMoSJsCNJHtR3AESEIdXnaCvABJCSfzW8I6H0q28f4SkJw7TZSVg3yaQTYQPvRSIck+p5seEqdyq0+VZOgUm3qSIPqaZqS20PAcsj41RrESANhfSvQOPMoRhg24hPeZcyIFiRzPIzrXkuIWtSVZ/iSqY5BVoHSYoVSHUnyPSVzEIST3SQT+dYk+g0H3rHMYtUSqgEq5VjSyCZ2pLL9UTuLJJP1NdYDKV+KoSVEJSlJJOwEm/QdKYYbhZQZeUlsdfEr/APkaHzisbwjl9IUs7CucHglIXnPhTBidVCLwDtvJgWojEYhtBzNJJV+dX0IToPWaXsuqWsqWomQft/SiBXRC68CISISPr5negsQiL0W2oAnlypgMP3jalCLUtWVUuojy+GTT/s2j8JX8Z/lTS1kpjKSJPOmvAPgV/GfsmpSWFuOVsfMcUwWBLgWVuOd5mVYgAwrQ/wCqKqaeOYYOqcU046orUq6gkXM/vGk2PJLrn8a/5jQC9aHb2OuFez0Jjt8tbk922iEBKTGYhI2k2+lIOL9p8Q8rxuKUBsTYegtSBHxD0onEgTAo3gv0oqQwLmZrNNyYUNojWf0oI4pIPgH+oj7Dap14whnu/kUqdBMi0g60qVGxrSYeOHmwhbk1oOxpQxXWClsr0QV36jvXPeVwwDc1kGa1gpJmlGsBrrur10gD0FYNoLweWZUCeVOeIcRQVNqQqMo061XVYn2ocKvTKdEXw9tYzxris05pm9XD/DPhhU6cS4PC3ZH7y9/RI+qhS/sP2SOLUC6SlvYXzKHQ/KOv/Nek8Sb/AGVKWkpCURlSBA3Gnnr51SKtkOWaiuqHmJ4w2nDlcp8JAj8wJByxEemlj1rx/tnxpbjxQg5Eg5jlMSpQm5GwBAA2g1bePlJw6FtqlAkR1kz53tVFfw4WpR5kkeu3pp6VR+Dm4oqErYHguNYllYKHnJHNRUPZUirnwrt2HYRigAdA4mw/1J0HmLdKo2MaKFJjlUOS08qnZ1uMZafQWHWHmQlMJXlPiiZnQpPoJqmcW408wrK620+1MZinIq1rxa+xi/TSq92N7ZraKWnFHIICST8I5Gfk+3kBFlxnEUFQafT4VR3boTKQSdFdDprBEzGpZEHFpgTXHeHLnvGFoUZHhyOC+8kg+wmsQnhkaqA6hU/QVnEuy7KhCPC+BOQQAvyvA3iOgN5qnjiHdfC0nMN1yfpYA0cBV+C5YdnBgktOOCZ+FKxrt8FtBVhcW633ai4qCkFOYSCkaSBlv56153gu1j6UKPgMFIAyJAhWadB0F+lXLF9rThEypIVmCAkE3kITmOlot70yJThK6aJuIvuOuKW5sgBOsJ8zEibc6TOcMzEhTebMggFJmJ3MXA3uPakpx5ePeSUpUSD4iCN4nbaucHx8oMkLKZMKV8QPmNdPPrWcqAuLPkjd7MvtqEoOVUwtIlNvzXGUf3eiGOBJRKlnvT+RKso3vJhRFjyFWbHcYKcICBnWYKcxlMKOvI7Dp51TMdjUuIyypAmTlgpJ9b896WkVUpPDMVjH/hS0WwQLJTEg8zvPWpcAsBpRWmVWFyN9N6QLQkiErE9Ukf7VIxhyi5hXkZpbKuKoOfuQLDaJ5bWoEqhUk6dNqJS9LZXulQAHmDf0peXJudazYYon7u58ifOoHXyonadhp7VLhndDFwfof7+tcPISiQDJ6bUBljpkLypJvT7s1Pdq/jP8qargc2FqsPZhB7pX8Z/lTUpvDp41TE/ERmdVlGilz6KNBPYQxmi1NM5beUof+45r1KqZ4VsLYKLSoxJ0FN1tEpcnR4VlWVIEXMXNZhUyfPnp51IvB6qUfDMT/TnULmIEQLJ+ppSvlYScSdmAn4E2T/X1NL6OZeSUlJFCKTe1LIeGYcV0g1mWuaUoFNrsRXBVcEbV1hk5rVy4L2pyeXRtKpJNam+tSLFo96JwHCnHiAgG/ISfQb1gdktA1gaCnnBOB/8AqvFKUJuc2ggjXmf3d5GulGDDYbCT3hzuf+2LrBvZaohHUC/SlfFeMOPiFEJQn4UD4Rt6mLSb+lqNCOTli8DVztCpx9hDMttpcRlAMFRK0+JUekDQR61ee3fFVd248CAAciYN5UVJBHQX9BXk3BhOIa/jSfYz+lWftw/4GUAglRUqwjQAJER+8qnjLLJcnGu8YhasWoYRF/AhtJN7SqIHUyoe9B8TKUttPIMhaZPLNcEeYUFj2oXjrmTDoQFH8RRttlbiPqf+mtdncShxH7K8QG1mW3D8izaDySq19iAedM5eia487fIMp4Pb5SOe9BvIKQZ1mueINOYdxTahBSSOUjnRHDHO9IbVoT60t2V69Va8AjDptAzTaDerTgOIoy/szipGypu2eXVI0nagsPwnuVlSgfClSgRe4sLevOlbWBB8RUI5q8N/XX0mirQsusy4cNxq21DDuqNj+A6qbKUPgJ/KdK47Q8NLh7xpsz8LiIvmSJJjmBcxrIPOl/DGFuo7lyHG5lK0LCimOYFwLmCRaeVOHySEN96pl4phLiiAl0i1zoFjSD8UjmKaybW4IeGcPSoGT4QUKV/pJt5mYoHj2PLrqlEyNqseKZU2gIWEoWq6rQhRmIJ+QnQZrXkagVU8eIUUqTCgazeB47crYZw3HoSysLBjMIiNxFCYhwj5pSbjlQqFfhr8xWMvDLlVcbf7Unb0V+mrbLc3xsfsTCQPhcWlZnYiRHLU+dK+ItZlFKDlVEgH4VA3lJ2PTmDQPDkSlxoKBSsAp5habi3W49a4feKm0pUPG3I6x/sfvTOVolHjSk6BHCoG4jnXZxJBEUSrEBYAdk2gLGo5TzFBYnDqQZ1SdFDQ1NnQqeMcYfEZmjI8UgA87TXDGGP5bm0V1gnO7ZJI8Tnwzt184+9M+GvApgmSJIPU2H1Iqi2jlllteAEISlJBSQCNdb8+dKH82aAJJNgAbnpRrmNK15YzAEhJGoH61rEJInKcyk+Uj+/0oPfA8Li9IwyGhLgzOHRGyequvSn3Z0KLaiZus7R8qaRO8ecVGaEkCAUgCep5nrT7s9iFKbUSvN4zeSPlTsdKnJqi8Iyu2V/FvlTjgOy1fzkUZ3JaaCjqTI18PL1ioGG0JfdW5s4fDzHeXNEdp+JJW4C2khIG+53P0FMnSsSauXVCjGulVyb6x50CpVdg3k1oNSYTJPKpvTpiuqoxs1O2iZrRZWjVJHmDUaVmsgPfBI8yQJmedQJFEF7lr96mwaSswEo0nxEJFup3o1YOzS0iwj0Gw2uahaBKoHOnP7OCkJAA55bzJi59qMY4f3ScwSCrz+k/Qn0G5purJfVStnLGCSgBbpCRNhuSNo326DeK74nxxSZS2O6QRCoJKlb3Vrc7C3nSjiiVhYU7JUQIjQDYAbDpUbokeMwYsIk+029aNgULabIC4knlyipWU5U51aqkIB35rj8o25nyNRlwJnKgcpV4jqDbbaNN67wjferAJJUeetIXdJBPBERiG45n+VVPuM4EuYtoJkgNp9ytYEe0/wCk0tw2DCXAo2CSLn6+dqecce7pvvkyFEZEqMSVX5aFPjMVRLDllO5Z+qK9x4hx5QT8LcIGnyzOlrqzGetKwMuhopl+EFMQOf6eVCoaUowgE9AKVl4fr0WbHPDEYFt1YlbKi2VblIyxPOApsf6aF7KMBxZCB49RNMn2EI4Z3WZJcUpK3Mt8snQ9QAmfWkCMcG2obEKJ+LeKK86Sf3Raj+yys5gtbSyVeFVvrVWxTisxO2w5DkKl4TjD3qVKWYJhR3hVpoXHsqSsom4Jt+o5imlK0Dj4+sqZwFGrZ2W4qD+G8kqSU2NptYCTuCRHO4NUwEg3mmzaghDc3Di0k3+ROvlJP0pYspywtUWTEdpXMM5kcT3iIHdrBIOWIMTMbgpMxp1qdrjGExLgLgTAACQUJSREROW0a3mueIPNPrcwqj4Qc7K7TlUnMCNPEBZQ+YJ5iqZi8EthwpOqTqPuOhFM5O9Iw44SivTLljFoKI/ZUR+4kLH/ANg9KR41vChMlp5Cv3UwOuqiPrQ7JzoCgcq0WKhbWYJjTl7VErir7Sozm2kwq3QnbyNZtB44NOibC4dhSkltSsySDEpCjBB0IA9ifWt8STm/F7soP/qJiI2zJ5oP0NBOcRS5/mtJPVPhPrufemOBdFu7dzWMtuiIE/mm9tpPlSpjyi1oFiEJKEqTabRzI1I5eVccOcVmy/KfiBEiB0p3xThjJbbLKwFEqlGYKTrsqZAtooetA/sTjaVyCISLxNj132o0L3XUiebL0lFwn5RqB5DbqKK4e2UJdzJvZIB10Ur/AMaB4cpbas7ZhYPhjU+m/kadY1zOO8ICHRAVFkqUBqJ0NrjSxNqMfNicmLqhZinBh28qf81UFSt0DYDqft50pSsi83qfGqlRJkKJMzoT+lCKB3pJM6OOOBmLQDCogK0jSRqD9/WnnZZMNKB/Of5U0jw4JTlIOX4jcCDsZPSrJ2cWnu1BOgWf5U86WStDQdOh2jsg046vI7mIUQowMoBOaOc7TQnH+Bdw7mygtpQCf+KysqrVHnd29+aKfxJwKM5AhO21dYbjZbA7oIbMQVBPiPWTesrKk3TPQ44KUdOE8XcEkqzTqFXB964U4h0+EBCtkm4J6HY+dbrK126G6JagJVje0bUVgGlOrCUgTrJtYddqysrR1ml+Flq4Yw2B4lQhMZiCJUogyE6GI1/KnWCqKD446EShCu9CjbJoD+WBWVlWeRs44x+6xKtzINZc9wgec/F9qDUoRfXpWVlRbOyEcNrWlSQkWIm53rg2iDfmDWVlKmP1oaIUt4AySQQF9QZg+do9RTXjLGfDTIzNkTE66EdI8Ri3wmsrKt6OWWTwShPhGYhI66nyFbPEEolKUqSki5BGY6ayCIt1rVZSydFIRT8kvBMUlD4WHDlNlpUJKkn5bWVNrmI12pfi4KvDYfasrKW8KdalZygQDNjRbjoWAFagWWLn1rKyimK1emhglODwwojcbjryio8QZWlInKmEp69fUkn1rKyixFJ9mv0GreKsM26CQ6wvJO+Q3SfQ29abYlwPMpeSBKQc8aBMhJF/yqKY6LrKyinoskqfw/8AoJwp1ktKCyc6iQlIGoOXSN5B9xUCuGuXSShSdsykpPsoyKysp4q8J8jcJYA43AZPhIUB8UbHl1HWhm38pBGorKypyVM6OJuS0esqQQCm+clQGmU7p8jeD0ozHvltMGFJOnTyOoOlZWVReDklH/ZRHh3yCCVHmlK/ENxvMedqE4ji1EwYCYMSIBtcggAH0PKsrKDxD8ce0rYvJBH9mtdxBF7WsefUnQVuspKK206N4hdilKhEyds3/HKnnZX/AClfxn+VFZWUky3Gq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995488"/>
            <a:ext cx="7429500" cy="4171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data:image/jpeg;base64,/9j/4AAQSkZJRgABAQAAAQABAAD/2wCEAAkGBxQTEhUUExQVFhUXGBcbFxcYGBgYGhoYGBgXGR4cHBocHCggGBolHBwVITEhJSkrLi4uFx8zODMsNygtLisBCgoKDg0OGxAQGywkICQsLCwsNDQsLCwsLCwsLCwsLCwsLCwsLCwsLCwsLCwsLCwsLCwsLCwsLCwsLCwsLCwsLP/AABEIAKgBLAMBIgACEQEDEQH/xAAcAAACAgMBAQAAAAAAAAAAAAAEBQMGAAECBwj/xABCEAABAwIEAwYEAwYFAwQDAAABAgMRACEEEjFBBVFhBhMicYGRMkKhsSNSwRRicrLR8AczguHxosLSQ1NzsxYkkv/EABkBAAMBAQEAAAAAAAAAAAAAAAECAwAEBf/EACURAAIDAAICAQUAAwAAAAAAAAABAhEhAxIxQWETIjJRcQQjsf/aAAwDAQACEQMRAD8A8mxiCpxdoAcVf/Uferhwvse2cMl9C0OKJ0WCEiOQ+Y668tKqGLUS650Wu/TMaKwuIeCCUuKQ0mx8RAveIm5PIV1xdI4uVSeJ0bfxBKjeTfQAe3L0irFw98N4VbbhA7zNEDNJEW9/vVTcfzWRKU7yZKjzJ/Srpwvh7bmAT3i8pDisqyCU3CZBI00FMvDIzVVZTeKNiExzPWIgUx4DxgZP2fEJzsHbdB/Mk7R/Wuu0WEbbISysOAAkqAIGYxMTroL0s4UwXHEtj5iATyG59KC/Iot4/wCEvG+FHDPFsmRYpPNJ09dQeopa8irL28xIXiRlMpCAAfIqpbgMMlepoVY0ZtRUmQ8KxAT4VCUK1pvgWQHEoWbEyhzWCNNdTaCOUilS8J4iBR+H+HIvTY7jy+ntTJE5tPUa7WcJLDvwhIVJyjRCt0jmNCOihXGPGbCsLGqFLbV6wtPv+J7U5Rhy62pt0+IAlKzJBCQIMnlOmt43FLsBhVKQ9h4uQFAb525NuZIzD/VWoyn4sW4NMBbh0SInqvw/bNXDr4Iipsc3kSlrceJf8RFh/pFvU0MhFxQGx6NuCiG1LgEiwBox3ABQBISm00I014TlPn0rjGcROVKE7CCedOsINOUrQA80masfYUZv2hoaFvORz7sx7ws+1VvISCTVi7ApIxaQIhSHAfLIpX6CgUl+LTZy+2l/OgDxoUrKOcE2Hn9xS3DsypIA1IHuYoxKQ24pUwcx+9M0YX8Zl1I8C1o0/NIn319+VUSs5nPr4FeKCs7qdwpWnIKNN8Fhf2bDqcWPxVgZQdknbmCbEnYW3Iq49l+yycRiHXSBlDi8s6E5jqNwLaeVKO3DCUOqAIIE6TAvRpXRNyk1aWFKxKe9RnjxJsr9PSh8C4Er0mQRFEpxGXMJsqx/SglvgK8QuKV4WjbTQOl3xE73/pTdHFfwkogTS3FNpScwMhWlRg3ncD2pLKtKSDFKCic2tK8S3ei2hPma5DRrPRovqa4fhQTfSjUISTAKUxzn9BQQcJsKGKjvQuguLk9CHcHMqDjR6ZoPsRRDHDyEkkA6aEHXyNLBaiW3IEmgh5J1SIMTh1JJGUjzEUOhnWmiOMOHwmFovCVjMBPI6j0NGd0y4CUfhLEeBXiSTMWXtzuKFJjd5RWiJjCKVoDR6OHrVlSBczajcXgVNriTmGo2JGsEWPpWY/iVvgIVsaKikTlySk8FGKaKXNbiPcVcezyQttSpAJWSRexgTEDTf1qtP4RfdhwiJ0nenvZRX4SpHznn+VNJLNKQfavgVv4MBTinD4EqUTBEkkmEjn+l6V4l0uK0ypGiRoB/e9Nu0LpLikp+BKjpuqTJ/SlYp/IsX7MCPDar52KxjJwbzL6VlsKC8yROUkRJHpVNbQT4QLb1bewmLSHHGgAA6mAFDMJTcdNM1MljJTkKePONLy91myJkSoAEm2wOkUkKoEJETqatXGOClHeZgAoXATABFuVhbakCWZo0JGVEbae8bKT8SAVJO5G4P3oLDkgyKdYFsJJMdPe1LSwQaFFIz8oYBQMEURj8uURrS5lyKkBmiLQXw3GicjoJSNAOf6Uz7P8ADFPOofBMIUUqjVUJJAkWGyZ3BFJGomaf8Hx/cJW4mPlsZAJJ1MX2NYV4VnircPO6xnV8WvxHXrzoVsyad9oW+9UX0JgKPiSNjS7DspAmb0KH7YG96G0ERM60ndWCbUW87qKXOJisw8aD2FgoKCPI1YewLB/awrZDbij5ZCn9aQcLZCgauHAEdzgsTidCuGUedlK9Ph9qZLCc3TaK9icKZKuZNWbs03mQlvUhaCkR+9Outj9FGquzjTverNwDEd0guqB/KmNirU+YTm9Yp0c87qmF8V7SLQ93TRyttSnw2zKm6jz3A/3qv8axBcJcmc3xDkd6M7QYMpWFpuDYmOlj6j7GhUYe1OSSK+tBqLu8wjcfanruGvpRfCuBhS5nTyvU+tnR9WkV7hzGZJB+XxUOwmc9XPimAZaUrIoAwArzO1J05WkrSEhSlGQrkKDjRoc3ZsDweGyyVbi1axhANgAI2rTr531rl0SJ6H7UpX2R4ZgKuKhx2GvIrG3SkWqdglZAOlAfU7AUsk2rHE2j+/71puwQhwgCRFB45Cc0itQVO2AIcy6VoqJvUxQkDmeVRKvS0UTTGmB4llSM3iA2nQfunajH2e9RmSMwFzz9vOq8tNqMDxS0NiCYNZMSUPaOXMUsJhQzJGnSrB2dxf4Ry2AV+iaWYXiDTyQ25Da7DvL5SP3hseunlrTTg/DFtpUCJBVIPMFKYpZasKwST+7BHjFnvVFNvEoH0Jv5VN4d0pn82n0poCxKwUyoqVBPmd9qS41pSFQap4IduzJ3MSPlHmedS4N8tuhaNlAjy1j9KWtijEGEi/MdbR/WmQko+j053Dh8JdbSXApIGVS/hIABBvGkj1qj8XwBadWgXAJgi4159NPSmXZviTYUGX5yKAkhRBBO9tR0ppxzgSWwQglWa6YnKkazmNja0VvDE+SlosJ6ihVvipcWwtJUki/9n2pcU0GVikSreBqMumakbaHOpFIEUBrREjEU1S+RhlHZTiR1skn9TSrJTPGJjDNDYrWfYAfrRFlRnCMaM5aUQErtJ2Ox96J4jwWbtiFCxTz2kes+1V50XkVZMbilFhrEJPiTAIixI8Kp84T7UDNVTRXHElJIUCCNjUJvVnxKU41vOIDqRcARYCw69P8Amq5lKTB1GtApFh2DYMDIZMgQNQTp71ee0rCkIZwifiaTmWn8y1XVG09KQ/4d4ULxaVH4WwpxXkkW/wCrLROKdceeW6lUyo7xBnS/0qsTk5bsFw/C/EDtrT3iGELaG0x8uc+aidfT70Zw4gkZk5Vz4pFlcyOSvvTPH4EqKgkyAYtG1qpRzd3egTLHe4cSJgFPkdUn9PSglcLWU+EaVbOA8Fc7tYg7EeYP+5qZeDLJOYQDW+AKWlIXw0nUX3rDhQgTN704exMKJFx+lLuICSDsRPvQobshY3wNl0FzvCkA6Hc0vxzqe8gJgJEDrFNcQkBBSP7NKSyTY6UGPDzouxAkzXHdQDyNqYPYW1QnDkp8qVosmLH2I0rGQeelGOMUKpJFJRRSs6Zc8cm9j9ATXCZU0oxoRbz3rlgnMTyB+tv1ojBOwvTwmxHnWG8Cx1NprhpPtR2OSltSk/FO3LzO1RMpmCaVoopYcMsqUbf8VLi1BYEAeGxH60OppSlwJ/2qPHDxmNKAUrZtGCM6gjoatHZ5xSWiMxgKMCdLJqvYJWUTTzs+uUKP75/lTStYPFty0i4fxQJcdRlCiVrif4jUCszmYqHhB1F1J8uY6e1JsS/ldcI1zr/mNZheIrQrMDrryNMpiy4PubRMrXnTLhQEZl3Qk+IHfkB1mlmOdleYCJvbnTHEYoLYaAsEyFW1VJVPW1vQ0UxJRxEOIxZUsqACeQG3vVr7M9qUgdxiT+GqwUflPI3Hh+1VPFNHIHEAQbGNZ8qVKUZvWcqw0eNSPTO0XBVqGREzKiCZAVplRJ1FjHVVUHuFCZGmo3EVduwXaDMBhnQFGIYUq8H8tzEcrdOVQ9puCLYGcptbPEWmwJjn9/OiIrjhSQ4akS4a7xKU6puP72qJBnSlK40GvwAmKa8fRDeGQYszm9VKOvtSNrDKUtKeZA96c8ceLmKUNmwlsbfAIP1mnsl1r2IFm9WLgI7zCvNzooR/rSR7SJpWvA5ycu1NuxvhU+g/kSqP4Fj/AMqUaTTjgq4Tjiw4lQ00V5H9RrTztbwgCHUEH80ctj01H9iqxjWylxaYiFKHsSK9B7JvB/CZTBLXhIO6bEeYi2h+GigTz7kDdgGwhjGOnUNJSP8AUT/4ik/C8XlM89RsRyp2sN4bDvpQpR7wSAREAaCZk6r+m81WWGs12zPNJ+L0/MPK/SqIhLS/9nwFuIEnIfpcA+0/arLgQ24qR4VJIkixKZ+LrFpFUvsji8oUoz4Y0gXud/IUTwjihSqx8QNqojjmmj2nBgBPXSk/a1KO7vrSlntCkJSFqAOlpMGJ05SdaXcYfU6cyHEqEG0wfb/eow4Wp9my0/8AJUuPpQhxRtbTelPG8RCgBslP1E/rTBpakuBKpEm87AXJI8qWY94KUpUC5nyHKryOeHk1gQCobxf1qHE4ctkkjwq0PInY1sP2ypSAZ+LfyqYvrAyqGYUhZMTOrMRUaHYEb1JiF3gD15UH+1Dl5UGXQaoDILCKTYpNG/tw0IrrCwJeWfCkwkfmXsPIamlG1aDOtpaEK1MKUBrMWBOwE+9dYZBcSAkRJOnTmd65Vi8xnKDeSNTfmaZYrD5EJ7oQoyoAESIsf09qH8NbS0TY7AKQrx69aGQ0SqNBp9KKexK1n8QnMOdc4bEysZiTfpYUuFE3WmMM5hE359KEew/iIopGJyiwB/vnRhaSU58qhOhF7+lb4DbWilWGIGvnTns9/lq/jP8AKmgFtLknTz/pTrgfwHQeLYDkmkmsK8UtKRxA/iufxr/mNQg1YneFsvYhwd53HxmXPEnNmNpF0gi96Bx/Z55tJXCXG5jvG1BafpceoFTpo6u8WANr2NGtKypIsZ2P960vZ1rvOZpkxJRsc8NSDM0LiQATv51xh8TkvUbrkqnnTNkVF9iIYlU2MEG0Wr1Ts3xc4/CrZcAUoJhSUgAk6JVtvvsfSvLHSAY350fwfHLw7qXWyJGxEgg6gjcGgv0xuSKaw1xfhq2HltqvlJhQ0UJIkdLVmAQAb16iMFhuKNZ0GFgCU2C21EjpdPxdDaqXxvsriMNK8pU2PmANvMaj7daZKiXdtUyTgTYU9nI8DQKlbaAn7A0swGKzvKJ1USo+ZM08xDJw/DysAZnfw1HfxjMoa7JAE9TVQwpUDI1pr0WMbTDFuqS6qNKb9knP/wBoAj40rT/0lQ+oFIFLUTRGCxXdOoWPkUlXsQayC1gV2pw5TiFQDCgCJ3kAE+Ug09/wrV+O6gnVsn1Sof1+lb7eNqltxGYjxJJm35k+4KvQUD/h9iinHtBRsrMkz+8hX6x7UAXcaG/a5vIh0AbCPLOn9PvVLaUdq9b45wouBdiEqQUkjT5Tf1v6CkHYbssgrK3wSUGAj4YP5iZ03EU5GMklQRgMEtltPeXcgrVOvwEgTzuOelcYZCUrU78O9/l5xz3vV34hhGENuK+coVGkTGwNeY8VW84nOEqQW1z6ERJ53H/VFPFkJK2EOcYzn8vIf3vXaeJHSbi4pM7hivKtAEK1E/Coajy3HnRymEtpBUfFvTqROfGvJYcHxcvNlPhzAwowJKNbHUAkAH050gxuIAWUg70C5jP2cgpgqNwdiDqD0rvjbB8D6PgcTmGltrxyIIPlQbHjCn/Tp3GcrEUd+2qKAQL6VWFOEm1H4bERJJhKBKuvIeppbKdKDFqtBiVa+VL8chKbzQ7nEiok70Li3cwpWykYO9NMkrWEjUkAetH8WfAWGh8LfhtoVfMff7Vz2bQE968T/lIlP8arJ/rSxJBP6ml9FauX8GWGfLecp1KSBWsM+vLMnNmI9FX+4NQHFAWABqbDvkhUQJEiBuP9prCu/J1j8OFJJNlb/wDFC4DA6mZtFuarfaaiWslcDf60a693aQkXJzZjyIAsPegM20qXshxiW2wAmTbU9elc8PxqgSAYB/ShceqFkaxA9gKhC6VsooZoxxz5KjTTs+r8NX8Z/lTVdSlSoAknYDWrHwBrKhQJvnMxcfCnfelm7Q/HFJlaxbwLywbeNY5j4j7VPh1GCErUE/NlNrc+VAY0/jOf/Iv+Y1wr4iQYvSxeFZw0s+DxzYlLrKX81kqNlp6ApvSbFYZGc5ApI2CjOwkaDeaHaxJBvf8AvnVjaxLasveZkpI1ICiTOxBBjzp0kyEu0CvDCKixT5TH3t9axGEXfwkxyg/avS+Cdk8JikDIuCVXjxQPMUZx3s62gBLbAOSxULZ9zoLchvYUXGhfruvB5K40R8QI8xFYxMxXoGL4CS0lRUQT8pMwNhlAkbncXFJX+EqSqckz6TO4g1uuhXPa1EOEeS2tC2lqSobgwRXoPZTtap539nfyqlJyrgbDQ7aT/ZqgHgRuDnQoJKiFpOgBNup0q89gezmFUlS1u53SPAkSkpy3Mi8k+H0NN60k/gr3+JTiUKRh2wQlJUsjqqB9IV7xtVMb6Vd+0PZ5/EvFYUCoAhKFqObKg2CSRCtehqsq4DiU37pRFoIg6iRodxFApBrrQE4mPOuUmmD3C31AEsuTH5FGRa+mlx71mH4HiVKADDvqgj7xRNao9BPCVvcLQ4fFDaVRaQGypM8yMs/Sqh2VZjHMnUBYJ8q9q4SEs4NtLiQkJaAUmRrlAI671X+A8JwrU5EwtYnxeKI2Sdhqb+9qZHM50XpLbCUFRUCkTMnpJFv7tXnPG+1LQxedojKcrZCRIyjRShYzqLbJE7CnSuGG+ZalAyPK1vKqDxvgYbeChzE/1oxjTJuafwWPtdij3BKSDuI3kf0qkYfiDgEhKh6GCOR2IqycTdCm1NBWaUZAnUkmAI6HNHpXnOFcKTYkHoSKzwPD96d+iwYPGJKvALn4mpsr+A8/3TW1OobX3TwUog72I5W8qDGMIABcJJ/M2lf8xJpqShZScQW3FBPhXC0GwgBZAgjr96KYZR/Yk4riwtcAQBYURwXEqUFMiMwlTYOireJHqLgcx1pixw1tbqELwzyC4bLS4FJjciUwQOc2AoLinC0BSlYZzvAgyDdKrbxA9xQ3yPcWupwlKYzo+E2IOqTyNCcUkNJSkfEVKMck29tTTHDPB6VfC4f8xIEBYHzpH5huPWt8WSlBa/JlKSeiwQT6TPpWfiwRdTSZWWl1KuoygpUQRcGD50Rh2VLcCUi5j61M6pV5GjhyYBI0U86THMIEX9TSpbBSYF6b8YfHeIbizScvrv8AWB6UthSvhBPkKZkovP6c2T8QnyqbAIk5hNptzm0DrUh4cRBdISOUgqPtpWYh8ABKBCfrfnWozd4jZyJ8R+JMiBa/nzoB5eZowIyrvuTmGp9RUuLat5Vzw9krStI1OU+gJk/Wgxli7MH4h8WYfOAr3F/rNQYRlTioSOZOwAG5J0ostFxRIskAeQAsK1i30gBDSYA1V8yj1P25fWkaLJ5RMrInwonqrTN6bDp79HPAfgV/Ef5U1WGxBk1auAPJLZgfMfsmg3hoqpFOxg/Gc/8AkX/MaiAM0a/h1l9YShRJWuLH8xrhPDXJhUIP71v0mlSLykv2QxUyF7HT7U7wPZw520ukkKTn8Ak5b3E+VW5vsn3DpyJSlBT4HF3V8M5r2SQSBYDzp0jnlyxEnZvAHDKTiHFKSRdDYJClHUFUXCPPXyq5cV7TFhnvXhnccnI2fCQpNrpmMo5jW1BcW7RYdlqAr9ofbNlm4SYggq+YX0k76V5pxPijr7inXVFSj7AbADYDlRlL0TjFydsLxPE3XFlZWoLVvMDyjQDpWI4s+2QouklN06Kg8wSDBtrrSpM6q0+/lRTDYcMaUEyjil5GH/5U8SSqFZoCs2YyJnnpTHhfbUtKzBlMxFlEfpytVdxGAynWglmDWtoKhCXgvR/xBVMlhsm8XNpvb+9TXCO3uo/Z0Xy/OflTlG2wmqIly9SlQOlDsF8MUejJ/wARyrXDIuIssjlM+G9c43/Eh1MZGGwrmoqVy2kW9a89Q5TlgFbcLRKh8B3pk7Jygou2PeG9un1YgKxS1Fs2KUgJyg/MkDcddRblHqTaMOhIcQsLDkQrWQbj618/usKHiUPKrP2N48tBThyTCz4D+RZ/7Tv1vzpov0T5IJrsj2RS2ylQUfK8a28qqPFeJByUJSPCTJOouQL5dbadan4Tg8QGluKuBN5m4Uqwi0Wmf3hSpp5KlK8N1AWGnkBoLmqnFSbLB2ewLDym8QnMCyVd4lVwTkIBSf8At615j2s4QGcS7FkFRUj+BRJEeWnpXrvBE90Q3GVJHMAkmCTbU+uw6UD2s4MziWgFkodSfAqOe2XUg8p286RvdLw+1VE8haZBIJOlGLx6RtNTv9lX0KIEKj8ub+nl70DjMItvwqQfaftWQzphSONrCC2FKLStW8xA9I0+1awjyAtKkqiDOVW45ZuR0oHDhBBkmeQAP6iuktNkwCv2B/WmB1Q97Q8HLADyP8tZCkKG03joahdaU8ygEDMoSJsCNJHtR3AESEIdXnaCvABJCSfzW8I6H0q28f4SkJw7TZSVg3yaQTYQPvRSIck+p5seEqdyq0+VZOgUm3qSIPqaZqS20PAcsj41RrESANhfSvQOPMoRhg24hPeZcyIFiRzPIzrXkuIWtSVZ/iSqY5BVoHSYoVSHUnyPSVzEIST3SQT+dYk+g0H3rHMYtUSqgEq5VjSyCZ2pLL9UTuLJJP1NdYDKV+KoSVEJSlJJOwEm/QdKYYbhZQZeUlsdfEr/APkaHzisbwjl9IUs7CucHglIXnPhTBidVCLwDtvJgWojEYhtBzNJJV+dX0IToPWaXsuqWsqWomQft/SiBXRC68CISISPr5negsQiL0W2oAnlypgMP3jalCLUtWVUuojy+GTT/s2j8JX8Z/lTS1kpjKSJPOmvAPgV/GfsmpSWFuOVsfMcUwWBLgWVuOd5mVYgAwrQ/wCqKqaeOYYOqcU046orUq6gkXM/vGk2PJLrn8a/5jQC9aHb2OuFez0Jjt8tbk922iEBKTGYhI2k2+lIOL9p8Q8rxuKUBsTYegtSBHxD0onEgTAo3gv0oqQwLmZrNNyYUNojWf0oI4pIPgH+oj7Dap14whnu/kUqdBMi0g60qVGxrSYeOHmwhbk1oOxpQxXWClsr0QV36jvXPeVwwDc1kGa1gpJmlGsBrrur10gD0FYNoLweWZUCeVOeIcRQVNqQqMo061XVYn2ocKvTKdEXw9tYzxris05pm9XD/DPhhU6cS4PC3ZH7y9/RI+qhS/sP2SOLUC6SlvYXzKHQ/KOv/Nek8Sb/AGVKWkpCURlSBA3Gnnr51SKtkOWaiuqHmJ4w2nDlcp8JAj8wJByxEemlj1rx/tnxpbjxQg5Eg5jlMSpQm5GwBAA2g1bePlJw6FtqlAkR1kz53tVFfw4WpR5kkeu3pp6VR+Dm4oqErYHguNYllYKHnJHNRUPZUirnwrt2HYRigAdA4mw/1J0HmLdKo2MaKFJjlUOS08qnZ1uMZafQWHWHmQlMJXlPiiZnQpPoJqmcW408wrK620+1MZinIq1rxa+xi/TSq92N7ZraKWnFHIICST8I5Gfk+3kBFlxnEUFQafT4VR3boTKQSdFdDprBEzGpZEHFpgTXHeHLnvGFoUZHhyOC+8kg+wmsQnhkaqA6hU/QVnEuy7KhCPC+BOQQAvyvA3iOgN5qnjiHdfC0nMN1yfpYA0cBV+C5YdnBgktOOCZ+FKxrt8FtBVhcW633ai4qCkFOYSCkaSBlv56153gu1j6UKPgMFIAyJAhWadB0F+lXLF9rThEypIVmCAkE3kITmOlot70yJThK6aJuIvuOuKW5sgBOsJ8zEibc6TOcMzEhTebMggFJmJ3MXA3uPakpx5ePeSUpUSD4iCN4nbaucHx8oMkLKZMKV8QPmNdPPrWcqAuLPkjd7MvtqEoOVUwtIlNvzXGUf3eiGOBJRKlnvT+RKso3vJhRFjyFWbHcYKcICBnWYKcxlMKOvI7Dp51TMdjUuIyypAmTlgpJ9b896WkVUpPDMVjH/hS0WwQLJTEg8zvPWpcAsBpRWmVWFyN9N6QLQkiErE9Ukf7VIxhyi5hXkZpbKuKoOfuQLDaJ5bWoEqhUk6dNqJS9LZXulQAHmDf0peXJudazYYon7u58ifOoHXyonadhp7VLhndDFwfof7+tcPISiQDJ6bUBljpkLypJvT7s1Pdq/jP8qargc2FqsPZhB7pX8Z/lTUpvDp41TE/ERmdVlGilz6KNBPYQxmi1NM5beUof+45r1KqZ4VsLYKLSoxJ0FN1tEpcnR4VlWVIEXMXNZhUyfPnp51IvB6qUfDMT/TnULmIEQLJ+ppSvlYScSdmAn4E2T/X1NL6OZeSUlJFCKTe1LIeGYcV0g1mWuaUoFNrsRXBVcEbV1hk5rVy4L2pyeXRtKpJNam+tSLFo96JwHCnHiAgG/ISfQb1gdktA1gaCnnBOB/8AqvFKUJuc2ggjXmf3d5GulGDDYbCT3hzuf+2LrBvZaohHUC/SlfFeMOPiFEJQn4UD4Rt6mLSb+lqNCOTli8DVztCpx9hDMttpcRlAMFRK0+JUekDQR61ee3fFVd248CAAciYN5UVJBHQX9BXk3BhOIa/jSfYz+lWftw/4GUAglRUqwjQAJER+8qnjLLJcnGu8YhasWoYRF/AhtJN7SqIHUyoe9B8TKUttPIMhaZPLNcEeYUFj2oXjrmTDoQFH8RRttlbiPqf+mtdncShxH7K8QG1mW3D8izaDySq19iAedM5eia487fIMp4Pb5SOe9BvIKQZ1mueINOYdxTahBSSOUjnRHDHO9IbVoT60t2V69Va8AjDptAzTaDerTgOIoy/szipGypu2eXVI0nagsPwnuVlSgfClSgRe4sLevOlbWBB8RUI5q8N/XX0mirQsusy4cNxq21DDuqNj+A6qbKUPgJ/KdK47Q8NLh7xpsz8LiIvmSJJjmBcxrIPOl/DGFuo7lyHG5lK0LCimOYFwLmCRaeVOHySEN96pl4phLiiAl0i1zoFjSD8UjmKaybW4IeGcPSoGT4QUKV/pJt5mYoHj2PLrqlEyNqseKZU2gIWEoWq6rQhRmIJ+QnQZrXkagVU8eIUUqTCgazeB47crYZw3HoSysLBjMIiNxFCYhwj5pSbjlQqFfhr8xWMvDLlVcbf7Unb0V+mrbLc3xsfsTCQPhcWlZnYiRHLU+dK+ItZlFKDlVEgH4VA3lJ2PTmDQPDkSlxoKBSsAp5habi3W49a4feKm0pUPG3I6x/sfvTOVolHjSk6BHCoG4jnXZxJBEUSrEBYAdk2gLGo5TzFBYnDqQZ1SdFDQ1NnQqeMcYfEZmjI8UgA87TXDGGP5bm0V1gnO7ZJI8Tnwzt184+9M+GvApgmSJIPU2H1Iqi2jlllteAEISlJBSQCNdb8+dKH82aAJJNgAbnpRrmNK15YzAEhJGoH61rEJInKcyk+Uj+/0oPfA8Li9IwyGhLgzOHRGyequvSn3Z0KLaiZus7R8qaRO8ecVGaEkCAUgCep5nrT7s9iFKbUSvN4zeSPlTsdKnJqi8Iyu2V/FvlTjgOy1fzkUZ3JaaCjqTI18PL1ioGG0JfdW5s4fDzHeXNEdp+JJW4C2khIG+53P0FMnSsSauXVCjGulVyb6x50CpVdg3k1oNSYTJPKpvTpiuqoxs1O2iZrRZWjVJHmDUaVmsgPfBI8yQJmedQJFEF7lr96mwaSswEo0nxEJFup3o1YOzS0iwj0Gw2uahaBKoHOnP7OCkJAA55bzJi59qMY4f3ScwSCrz+k/Qn0G5purJfVStnLGCSgBbpCRNhuSNo326DeK74nxxSZS2O6QRCoJKlb3Vrc7C3nSjiiVhYU7JUQIjQDYAbDpUbokeMwYsIk+029aNgULabIC4knlyipWU5U51aqkIB35rj8o25nyNRlwJnKgcpV4jqDbbaNN67wjferAJJUeetIXdJBPBERiG45n+VVPuM4EuYtoJkgNp9ytYEe0/wCk0tw2DCXAo2CSLn6+dqecce7pvvkyFEZEqMSVX5aFPjMVRLDllO5Z+qK9x4hx5QT8LcIGnyzOlrqzGetKwMuhopl+EFMQOf6eVCoaUowgE9AKVl4fr0WbHPDEYFt1YlbKi2VblIyxPOApsf6aF7KMBxZCB49RNMn2EI4Z3WZJcUpK3Mt8snQ9QAmfWkCMcG2obEKJ+LeKK86Sf3Raj+yys5gtbSyVeFVvrVWxTisxO2w5DkKl4TjD3qVKWYJhR3hVpoXHsqSsom4Jt+o5imlK0Dj4+sqZwFGrZ2W4qD+G8kqSU2NptYCTuCRHO4NUwEg3mmzaghDc3Di0k3+ROvlJP0pYspywtUWTEdpXMM5kcT3iIHdrBIOWIMTMbgpMxp1qdrjGExLgLgTAACQUJSREROW0a3mueIPNPrcwqj4Qc7K7TlUnMCNPEBZQ+YJ5iqZi8EthwpOqTqPuOhFM5O9Iw44SivTLljFoKI/ZUR+4kLH/ANg9KR41vChMlp5Cv3UwOuqiPrQ7JzoCgcq0WKhbWYJjTl7VErir7Sozm2kwq3QnbyNZtB44NOibC4dhSkltSsySDEpCjBB0IA9ifWt8STm/F7soP/qJiI2zJ5oP0NBOcRS5/mtJPVPhPrufemOBdFu7dzWMtuiIE/mm9tpPlSpjyi1oFiEJKEqTabRzI1I5eVccOcVmy/KfiBEiB0p3xThjJbbLKwFEqlGYKTrsqZAtooetA/sTjaVyCISLxNj132o0L3XUiebL0lFwn5RqB5DbqKK4e2UJdzJvZIB10Ur/AMaB4cpbas7ZhYPhjU+m/kadY1zOO8ICHRAVFkqUBqJ0NrjSxNqMfNicmLqhZinBh28qf81UFSt0DYDqft50pSsi83qfGqlRJkKJMzoT+lCKB3pJM6OOOBmLQDCogK0jSRqD9/WnnZZMNKB/Of5U0jw4JTlIOX4jcCDsZPSrJ2cWnu1BOgWf5U86WStDQdOh2jsg046vI7mIUQowMoBOaOc7TQnH+Bdw7mygtpQCf+KysqrVHnd29+aKfxJwKM5AhO21dYbjZbA7oIbMQVBPiPWTesrKk3TPQ44KUdOE8XcEkqzTqFXB964U4h0+EBCtkm4J6HY+dbrK126G6JagJVje0bUVgGlOrCUgTrJtYddqysrR1ml+Flq4Yw2B4lQhMZiCJUogyE6GI1/KnWCqKD446EShCu9CjbJoD+WBWVlWeRs44x+6xKtzINZc9wgec/F9qDUoRfXpWVlRbOyEcNrWlSQkWIm53rg2iDfmDWVlKmP1oaIUt4AySQQF9QZg+do9RTXjLGfDTIzNkTE66EdI8Ri3wmsrKt6OWWTwShPhGYhI66nyFbPEEolKUqSki5BGY6ayCIt1rVZSydFIRT8kvBMUlD4WHDlNlpUJKkn5bWVNrmI12pfi4KvDYfasrKW8KdalZygQDNjRbjoWAFagWWLn1rKyimK1emhglODwwojcbjryio8QZWlInKmEp69fUkn1rKyixFJ9mv0GreKsM26CQ6wvJO+Q3SfQ29abYlwPMpeSBKQc8aBMhJF/yqKY6LrKyinoskqfw/8AoJwp1ktKCyc6iQlIGoOXSN5B9xUCuGuXSShSdsykpPsoyKysp4q8J8jcJYA43AZPhIUB8UbHl1HWhm38pBGorKypyVM6OJuS0esqQQCm+clQGmU7p8jeD0ozHvltMGFJOnTyOoOlZWVReDklH/ZRHh3yCCVHmlK/ENxvMedqE4ji1EwYCYMSIBtcggAH0PKsrKDxD8ce0rYvJBH9mtdxBF7WsefUnQVuspKK206N4hdilKhEyds3/HKnnZX/AClfxn+VFZWUky3Gq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071734" y="3429000"/>
            <a:ext cx="7429500" cy="117155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64" name="Picture 12" descr="https://encrypted-tbn3.gstatic.com/images?q=tbn:ANd9GcQ8MJ9n0iqTAvB6bUMfMPeBmNiYH7cYNAA913_J2fffYqiVjE_J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428736"/>
            <a:ext cx="6143636" cy="357190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0651635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3"/>
            <a:ext cx="524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ΔΟΜΗ ΝΕΥΡΩΝΑ</a:t>
            </a:r>
          </a:p>
        </p:txBody>
      </p:sp>
      <p:pic>
        <p:nvPicPr>
          <p:cNvPr id="11266" name="Picture 2" descr="https://encrypted-tbn2.gstatic.com/images?q=tbn:ANd9GcSg3bXmydmSUePKG0pgl7Dx731MoyAcRAFMfqy0Q-UTX1gJ2J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3116"/>
            <a:ext cx="2957504" cy="41719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19" name="18 - Ομάδα"/>
          <p:cNvGrpSpPr/>
          <p:nvPr/>
        </p:nvGrpSpPr>
        <p:grpSpPr>
          <a:xfrm>
            <a:off x="214282" y="1357298"/>
            <a:ext cx="7858180" cy="1187166"/>
            <a:chOff x="214282" y="1357298"/>
            <a:chExt cx="7858180" cy="1187166"/>
          </a:xfrm>
        </p:grpSpPr>
        <p:sp>
          <p:nvSpPr>
            <p:cNvPr id="6" name="Ορθογώνιο 1"/>
            <p:cNvSpPr/>
            <p:nvPr/>
          </p:nvSpPr>
          <p:spPr>
            <a:xfrm>
              <a:off x="214282" y="1357298"/>
              <a:ext cx="78581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solidFill>
                    <a:srgbClr val="FFFF00"/>
                  </a:solidFill>
                </a:rPr>
                <a:t>Ο νευρώνας περιλαμβάνει — όπως όλα τα κύτταρα — έναν </a:t>
              </a:r>
              <a:r>
                <a:rPr lang="el-GR" b="1" i="1" dirty="0">
                  <a:solidFill>
                    <a:srgbClr val="FF0000"/>
                  </a:solidFill>
                </a:rPr>
                <a:t>πυρήνα</a:t>
              </a:r>
              <a:r>
                <a:rPr lang="el-GR" dirty="0">
                  <a:solidFill>
                    <a:srgbClr val="FFFF00"/>
                  </a:solidFill>
                </a:rPr>
                <a:t> και ένα </a:t>
              </a:r>
              <a:r>
                <a:rPr lang="el-GR" b="1" i="1" dirty="0">
                  <a:solidFill>
                    <a:srgbClr val="FF0000"/>
                  </a:solidFill>
                </a:rPr>
                <a:t>κυτταρικό σώμα</a:t>
              </a:r>
              <a:r>
                <a:rPr lang="el-GR" i="1" dirty="0">
                  <a:solidFill>
                    <a:srgbClr val="FFFF00"/>
                  </a:solidFill>
                </a:rPr>
                <a:t>,</a:t>
              </a:r>
              <a:r>
                <a:rPr lang="el-GR" dirty="0">
                  <a:solidFill>
                    <a:srgbClr val="FFFF00"/>
                  </a:solidFill>
                </a:rPr>
                <a:t> περικλειόμενο από </a:t>
              </a:r>
              <a:r>
                <a:rPr lang="el-GR" b="1" i="1" dirty="0">
                  <a:solidFill>
                    <a:srgbClr val="FF0000"/>
                  </a:solidFill>
                </a:rPr>
                <a:t>κυτταρική μεμβράνη</a:t>
              </a:r>
              <a:r>
                <a:rPr lang="el-GR" dirty="0">
                  <a:solidFill>
                    <a:srgbClr val="FFFF00"/>
                  </a:solidFill>
                </a:rPr>
                <a:t>.</a:t>
              </a:r>
            </a:p>
          </p:txBody>
        </p:sp>
        <p:cxnSp>
          <p:nvCxnSpPr>
            <p:cNvPr id="12" name="11 - Shape"/>
            <p:cNvCxnSpPr>
              <a:cxnSpLocks/>
            </p:cNvCxnSpPr>
            <p:nvPr/>
          </p:nvCxnSpPr>
          <p:spPr>
            <a:xfrm flipH="1">
              <a:off x="7500958" y="1680464"/>
              <a:ext cx="468000" cy="864000"/>
            </a:xfrm>
            <a:prstGeom prst="bentConnector4">
              <a:avLst>
                <a:gd name="adj1" fmla="val -40000"/>
                <a:gd name="adj2" fmla="val 50426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Ορθογώνιο 2"/>
          <p:cNvSpPr/>
          <p:nvPr/>
        </p:nvSpPr>
        <p:spPr>
          <a:xfrm>
            <a:off x="357158" y="207167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FFFF00"/>
                </a:solidFill>
              </a:rPr>
              <a:t>Αντίθετα όμως με άλλα κύτταρα, το κυτταρικό σώμα του νευρώνα σχηματίζει ένα μεγάλο αριθμό </a:t>
            </a:r>
            <a:r>
              <a:rPr lang="el-GR" sz="1600" b="1" i="1" dirty="0" smtClean="0">
                <a:solidFill>
                  <a:srgbClr val="FF0000"/>
                </a:solidFill>
              </a:rPr>
              <a:t>αποφυάδων</a:t>
            </a:r>
            <a:r>
              <a:rPr lang="el-GR" sz="1600" dirty="0" smtClean="0">
                <a:solidFill>
                  <a:srgbClr val="FFFF00"/>
                </a:solidFill>
              </a:rPr>
              <a:t>.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22" name="Ορθογώνιο 3"/>
          <p:cNvSpPr/>
          <p:nvPr/>
        </p:nvSpPr>
        <p:spPr>
          <a:xfrm>
            <a:off x="357158" y="2643182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Οι </a:t>
            </a:r>
            <a:r>
              <a:rPr lang="el-GR" b="1" i="1" u="sng" dirty="0">
                <a:solidFill>
                  <a:srgbClr val="FFFF00"/>
                </a:solidFill>
              </a:rPr>
              <a:t>νευρικές </a:t>
            </a:r>
            <a:r>
              <a:rPr lang="el-GR" b="1" i="1" u="sng" dirty="0" smtClean="0">
                <a:solidFill>
                  <a:srgbClr val="FFFF00"/>
                </a:solidFill>
              </a:rPr>
              <a:t>αποφυάδες </a:t>
            </a:r>
            <a:r>
              <a:rPr lang="el-GR" dirty="0">
                <a:solidFill>
                  <a:srgbClr val="FFFF00"/>
                </a:solidFill>
              </a:rPr>
              <a:t>διακρίνονται στους </a:t>
            </a:r>
            <a:r>
              <a:rPr lang="el-GR" b="1" i="1" dirty="0" err="1">
                <a:solidFill>
                  <a:srgbClr val="FF0000"/>
                </a:solidFill>
              </a:rPr>
              <a:t>δενδρίτες</a:t>
            </a:r>
            <a:r>
              <a:rPr lang="el-GR" dirty="0">
                <a:solidFill>
                  <a:srgbClr val="FFFF00"/>
                </a:solidFill>
              </a:rPr>
              <a:t> και στο </a:t>
            </a:r>
            <a:r>
              <a:rPr lang="el-GR" b="1" i="1" dirty="0" err="1" smtClean="0">
                <a:solidFill>
                  <a:srgbClr val="FF0000"/>
                </a:solidFill>
              </a:rPr>
              <a:t>νευράξονα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ή </a:t>
            </a:r>
            <a:r>
              <a:rPr lang="el-GR" b="1" i="1" dirty="0" err="1">
                <a:solidFill>
                  <a:srgbClr val="FF0000"/>
                </a:solidFill>
              </a:rPr>
              <a:t>νευρίτη</a:t>
            </a:r>
            <a:r>
              <a:rPr lang="el-GR" dirty="0">
                <a:solidFill>
                  <a:srgbClr val="FFFF00"/>
                </a:solidFill>
              </a:rPr>
              <a:t>. </a:t>
            </a:r>
          </a:p>
        </p:txBody>
      </p:sp>
      <p:grpSp>
        <p:nvGrpSpPr>
          <p:cNvPr id="42" name="41 - Ομάδα"/>
          <p:cNvGrpSpPr/>
          <p:nvPr/>
        </p:nvGrpSpPr>
        <p:grpSpPr>
          <a:xfrm>
            <a:off x="285720" y="3071810"/>
            <a:ext cx="6500858" cy="2850386"/>
            <a:chOff x="285720" y="3071810"/>
            <a:chExt cx="6500858" cy="2850386"/>
          </a:xfrm>
        </p:grpSpPr>
        <p:sp>
          <p:nvSpPr>
            <p:cNvPr id="23" name="Ορθογώνιο 4"/>
            <p:cNvSpPr/>
            <p:nvPr/>
          </p:nvSpPr>
          <p:spPr>
            <a:xfrm>
              <a:off x="285720" y="3357562"/>
              <a:ext cx="607223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solidFill>
                    <a:srgbClr val="FFFF00"/>
                  </a:solidFill>
                </a:rPr>
                <a:t>Οι </a:t>
              </a:r>
              <a:r>
                <a:rPr lang="el-GR" b="1" i="1" dirty="0" err="1">
                  <a:solidFill>
                    <a:srgbClr val="FF0000"/>
                  </a:solidFill>
                </a:rPr>
                <a:t>δενδρίτες</a:t>
              </a:r>
              <a:r>
                <a:rPr lang="el-GR" b="1" dirty="0">
                  <a:solidFill>
                    <a:srgbClr val="FFFF00"/>
                  </a:solidFill>
                </a:rPr>
                <a:t> </a:t>
              </a:r>
              <a:r>
                <a:rPr lang="el-GR" dirty="0">
                  <a:solidFill>
                    <a:srgbClr val="FFFF00"/>
                  </a:solidFill>
                </a:rPr>
                <a:t>είναι συνήθως</a:t>
              </a:r>
            </a:p>
            <a:p>
              <a:pPr algn="ctr"/>
              <a:r>
                <a:rPr lang="el-GR" dirty="0">
                  <a:solidFill>
                    <a:srgbClr val="FFFF00"/>
                  </a:solidFill>
                </a:rPr>
                <a:t>μικρές σε μήκος αποφυάδες με πολλές διακλαδώσεις. </a:t>
              </a:r>
              <a:endParaRPr lang="el-GR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l-GR" dirty="0" smtClean="0">
                  <a:solidFill>
                    <a:srgbClr val="FFFF00"/>
                  </a:solidFill>
                </a:rPr>
                <a:t>Ο </a:t>
              </a:r>
              <a:r>
                <a:rPr lang="el-GR" b="1" i="1" dirty="0" err="1">
                  <a:solidFill>
                    <a:srgbClr val="FF0000"/>
                  </a:solidFill>
                </a:rPr>
                <a:t>νευράξονας</a:t>
              </a:r>
              <a:r>
                <a:rPr lang="el-GR" b="1" dirty="0">
                  <a:solidFill>
                    <a:srgbClr val="FFFF00"/>
                  </a:solidFill>
                </a:rPr>
                <a:t> </a:t>
              </a:r>
              <a:r>
                <a:rPr lang="el-GR" dirty="0">
                  <a:solidFill>
                    <a:srgbClr val="FFFF00"/>
                  </a:solidFill>
                </a:rPr>
                <a:t>ή </a:t>
              </a:r>
              <a:r>
                <a:rPr lang="el-GR" b="1" i="1" dirty="0" err="1">
                  <a:solidFill>
                    <a:srgbClr val="FF0000"/>
                  </a:solidFill>
                </a:rPr>
                <a:t>νευρίτης</a:t>
              </a:r>
              <a:r>
                <a:rPr lang="el-GR" b="1" dirty="0">
                  <a:solidFill>
                    <a:srgbClr val="FFFF00"/>
                  </a:solidFill>
                </a:rPr>
                <a:t> </a:t>
              </a:r>
              <a:r>
                <a:rPr lang="el-GR" dirty="0" smtClean="0">
                  <a:solidFill>
                    <a:srgbClr val="FFFF00"/>
                  </a:solidFill>
                </a:rPr>
                <a:t>έχει μήκος </a:t>
              </a:r>
              <a:r>
                <a:rPr lang="el-GR" dirty="0">
                  <a:solidFill>
                    <a:srgbClr val="FFFF00"/>
                  </a:solidFill>
                </a:rPr>
                <a:t>που σε ορισμένες περιπτώσεις </a:t>
              </a:r>
              <a:r>
                <a:rPr lang="el-GR" dirty="0" smtClean="0">
                  <a:solidFill>
                    <a:srgbClr val="FFFF00"/>
                  </a:solidFill>
                </a:rPr>
                <a:t>φτάνει το </a:t>
              </a:r>
              <a:r>
                <a:rPr lang="el-GR" dirty="0">
                  <a:solidFill>
                    <a:srgbClr val="FFFF00"/>
                  </a:solidFill>
                </a:rPr>
                <a:t>ένα μέτρο. Διακλαδίζεται σε πολλές μικρές απολήξεις, καθεμία από τις οποίες </a:t>
              </a:r>
              <a:r>
                <a:rPr lang="el-GR" dirty="0" smtClean="0">
                  <a:solidFill>
                    <a:srgbClr val="FFFF00"/>
                  </a:solidFill>
                </a:rPr>
                <a:t>καταλήγει σε </a:t>
              </a:r>
              <a:r>
                <a:rPr lang="el-GR" dirty="0">
                  <a:solidFill>
                    <a:srgbClr val="FFFF00"/>
                  </a:solidFill>
                </a:rPr>
                <a:t>ειδικό άκρο, το </a:t>
              </a:r>
              <a:r>
                <a:rPr lang="el-GR" b="1" i="1" dirty="0">
                  <a:solidFill>
                    <a:srgbClr val="FF0000"/>
                  </a:solidFill>
                </a:rPr>
                <a:t>τελικό </a:t>
              </a:r>
              <a:r>
                <a:rPr lang="el-GR" b="1" i="1" dirty="0" err="1">
                  <a:solidFill>
                    <a:srgbClr val="FF0000"/>
                  </a:solidFill>
                </a:rPr>
                <a:t>κομβίο</a:t>
              </a:r>
              <a:r>
                <a:rPr lang="el-GR" dirty="0">
                  <a:solidFill>
                    <a:srgbClr val="FFFF00"/>
                  </a:solidFill>
                </a:rPr>
                <a:t>.</a:t>
              </a:r>
            </a:p>
          </p:txBody>
        </p:sp>
        <p:cxnSp>
          <p:nvCxnSpPr>
            <p:cNvPr id="25" name="24 - Γωνιακή σύνδεση"/>
            <p:cNvCxnSpPr/>
            <p:nvPr/>
          </p:nvCxnSpPr>
          <p:spPr>
            <a:xfrm flipV="1">
              <a:off x="5000628" y="3071810"/>
              <a:ext cx="1785950" cy="5000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- Γωνιακή σύνδεση"/>
            <p:cNvCxnSpPr/>
            <p:nvPr/>
          </p:nvCxnSpPr>
          <p:spPr>
            <a:xfrm>
              <a:off x="5857884" y="4071942"/>
              <a:ext cx="857256" cy="21431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- Γωνιακή σύνδεση"/>
            <p:cNvCxnSpPr>
              <a:cxnSpLocks/>
            </p:cNvCxnSpPr>
            <p:nvPr/>
          </p:nvCxnSpPr>
          <p:spPr>
            <a:xfrm>
              <a:off x="3857620" y="5214960"/>
              <a:ext cx="2571768" cy="707236"/>
            </a:xfrm>
            <a:prstGeom prst="bentConnector3">
              <a:avLst>
                <a:gd name="adj1" fmla="val 86617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6074511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>
          <a:xfrm>
            <a:off x="428596" y="253619"/>
            <a:ext cx="5500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Οι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b="1" i="1" dirty="0" err="1" smtClean="0">
                <a:solidFill>
                  <a:srgbClr val="FF0000"/>
                </a:solidFill>
              </a:rPr>
              <a:t>δενδρίτες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παρέχουν τα </a:t>
            </a:r>
            <a:r>
              <a:rPr lang="el-GR" u="sng" dirty="0">
                <a:solidFill>
                  <a:srgbClr val="FFFF00"/>
                </a:solidFill>
              </a:rPr>
              <a:t>σημεία "εισόδου" των σημάτων</a:t>
            </a:r>
            <a:r>
              <a:rPr lang="el-GR" dirty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pPr algn="ctr"/>
            <a:r>
              <a:rPr lang="el-GR" dirty="0" smtClean="0">
                <a:solidFill>
                  <a:srgbClr val="FFFF00"/>
                </a:solidFill>
              </a:rPr>
              <a:t>Ο </a:t>
            </a:r>
            <a:r>
              <a:rPr lang="el-GR" dirty="0">
                <a:solidFill>
                  <a:srgbClr val="FFFF00"/>
                </a:solidFill>
              </a:rPr>
              <a:t>επιμήκης </a:t>
            </a:r>
            <a:r>
              <a:rPr lang="el-GR" b="1" i="1" dirty="0" err="1">
                <a:solidFill>
                  <a:srgbClr val="FF0000"/>
                </a:solidFill>
              </a:rPr>
              <a:t>νευράξονας</a:t>
            </a:r>
            <a:r>
              <a:rPr lang="el-GR" dirty="0">
                <a:solidFill>
                  <a:srgbClr val="FFFF00"/>
                </a:solidFill>
              </a:rPr>
              <a:t> </a:t>
            </a:r>
            <a:r>
              <a:rPr lang="el-GR" dirty="0" smtClean="0">
                <a:solidFill>
                  <a:srgbClr val="FFFF00"/>
                </a:solidFill>
              </a:rPr>
              <a:t>καταλήγει </a:t>
            </a:r>
            <a:r>
              <a:rPr lang="el-GR" dirty="0">
                <a:solidFill>
                  <a:srgbClr val="FFFF00"/>
                </a:solidFill>
              </a:rPr>
              <a:t>σε ένα μεγάλο αριθμό </a:t>
            </a:r>
            <a:r>
              <a:rPr lang="el-GR" b="1" i="1" dirty="0">
                <a:solidFill>
                  <a:srgbClr val="FF0000"/>
                </a:solidFill>
              </a:rPr>
              <a:t>αξονικών απολήξεων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με τα </a:t>
            </a:r>
            <a:r>
              <a:rPr lang="el-GR" b="1" i="1" dirty="0" err="1">
                <a:solidFill>
                  <a:srgbClr val="FF0000"/>
                </a:solidFill>
              </a:rPr>
              <a:t>συναπτικά</a:t>
            </a:r>
            <a:r>
              <a:rPr lang="el-GR" b="1" i="1" dirty="0">
                <a:solidFill>
                  <a:srgbClr val="FF0000"/>
                </a:solidFill>
              </a:rPr>
              <a:t> κομβία</a:t>
            </a:r>
            <a:r>
              <a:rPr lang="el-GR" dirty="0">
                <a:solidFill>
                  <a:srgbClr val="FFFF00"/>
                </a:solidFill>
              </a:rPr>
              <a:t>, τα οποία αποτελούν τα </a:t>
            </a:r>
            <a:r>
              <a:rPr lang="el-GR" u="sng" dirty="0">
                <a:solidFill>
                  <a:srgbClr val="FFFF00"/>
                </a:solidFill>
              </a:rPr>
              <a:t>σημεία "εξόδου" των σημάτων</a:t>
            </a:r>
            <a:r>
              <a:rPr lang="el-GR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7890" name="Picture 2" descr="https://encrypted-tbn0.gstatic.com/images?q=tbn:ANd9GcQb2W6gq8KiepS5dbaIhQrLPBuSI2My4R_qcG0NKnscR4FId4p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598216" y="1831148"/>
            <a:ext cx="5905500" cy="2814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143372" y="785794"/>
            <a:ext cx="300039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572132" y="1714488"/>
            <a:ext cx="2000264" cy="1714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 descr="https://encrypted-tbn3.gstatic.com/images?q=tbn:ANd9GcQxyMK83HzjLBob-IJyiuMmGG4SrVlOEmmtyEBrP31MVe1-lqb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7534"/>
          <a:stretch>
            <a:fillRect/>
          </a:stretch>
        </p:blipFill>
        <p:spPr bwMode="auto">
          <a:xfrm>
            <a:off x="5286380" y="1714488"/>
            <a:ext cx="3639979" cy="4680000"/>
          </a:xfrm>
          <a:prstGeom prst="rect">
            <a:avLst/>
          </a:prstGeom>
          <a:noFill/>
          <a:effectLst/>
          <a:scene3d>
            <a:camera prst="perspectiveContrastingLeftFacing"/>
            <a:lightRig rig="threePt" dir="t"/>
          </a:scene3d>
          <a:sp3d>
            <a:bevelT prst="angle"/>
          </a:sp3d>
        </p:spPr>
      </p:pic>
      <p:sp>
        <p:nvSpPr>
          <p:cNvPr id="15" name="8 - Θέση κειμένου"/>
          <p:cNvSpPr txBox="1">
            <a:spLocks/>
          </p:cNvSpPr>
          <p:nvPr/>
        </p:nvSpPr>
        <p:spPr>
          <a:xfrm>
            <a:off x="500034" y="2500307"/>
            <a:ext cx="5186370" cy="185738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όλο το σώμα άπειρα τέτοια νευρικά κύτταρα σχηματίζουν το νευρικό σύστημα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Πληροφορίες μεταφέρονται έτσι από τον εγκέφαλο στα διάφορα όργανα και το αντίθετα.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Τίτλος 1"/>
          <p:cNvSpPr txBox="1">
            <a:spLocks/>
          </p:cNvSpPr>
          <p:nvPr/>
        </p:nvSpPr>
        <p:spPr>
          <a:xfrm>
            <a:off x="214282" y="4643446"/>
            <a:ext cx="5500726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νευρώνες παρουσιάζουν μορφολογικές και λειτουργικές διαφορές και διακρίνονται, ανάλογα με τη λειτουργία που επιτελούν, σε </a:t>
            </a:r>
            <a:r>
              <a:rPr kumimoji="0" lang="el-GR" sz="1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αισθητικούς</a:t>
            </a:r>
            <a:r>
              <a:rPr kumimoji="0" lang="el-GR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1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κινητικούς</a:t>
            </a:r>
            <a:r>
              <a:rPr kumimoji="0" lang="el-GR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και </a:t>
            </a:r>
            <a:r>
              <a:rPr kumimoji="0" lang="el-GR" sz="18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ενδιάμεσους</a:t>
            </a:r>
            <a:r>
              <a:rPr kumimoji="0" lang="el-GR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l-GR" sz="1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14290"/>
            <a:ext cx="8678198" cy="2143140"/>
          </a:xfrm>
        </p:spPr>
        <p:txBody>
          <a:bodyPr>
            <a:normAutofit fontScale="85000" lnSpcReduction="20000"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Οι </a:t>
            </a:r>
            <a:r>
              <a:rPr lang="el-GR" sz="1800" b="1" i="1" dirty="0">
                <a:solidFill>
                  <a:srgbClr val="FF0000"/>
                </a:solidFill>
              </a:rPr>
              <a:t>αισθητικοί νευρώνες </a:t>
            </a:r>
            <a:r>
              <a:rPr lang="el-GR" sz="1800" dirty="0" smtClean="0">
                <a:solidFill>
                  <a:srgbClr val="FFFF00"/>
                </a:solidFill>
              </a:rPr>
              <a:t>μεταφέρουν </a:t>
            </a:r>
            <a:r>
              <a:rPr lang="el-GR" sz="1800" dirty="0">
                <a:solidFill>
                  <a:srgbClr val="FFFF00"/>
                </a:solidFill>
              </a:rPr>
              <a:t>μηνύματα από τις διάφορες </a:t>
            </a:r>
            <a:r>
              <a:rPr lang="el-GR" sz="1800" dirty="0" smtClean="0">
                <a:solidFill>
                  <a:srgbClr val="FFFF00"/>
                </a:solidFill>
              </a:rPr>
              <a:t>περιοχές του </a:t>
            </a:r>
            <a:r>
              <a:rPr lang="el-GR" sz="1800" dirty="0">
                <a:solidFill>
                  <a:srgbClr val="FFFF00"/>
                </a:solidFill>
              </a:rPr>
              <a:t>σώματος στο νωτιαίο μυελό και στον </a:t>
            </a:r>
            <a:r>
              <a:rPr lang="el-GR" sz="1800" dirty="0" smtClean="0">
                <a:solidFill>
                  <a:srgbClr val="FFFF00"/>
                </a:solidFill>
              </a:rPr>
              <a:t>εγκέφαλο</a:t>
            </a:r>
            <a:r>
              <a:rPr lang="el-GR" sz="1800" dirty="0">
                <a:solidFill>
                  <a:srgbClr val="FFFF00"/>
                </a:solidFill>
              </a:rPr>
              <a:t>. </a:t>
            </a:r>
            <a:endParaRPr lang="el-GR" sz="1800" dirty="0" smtClean="0">
              <a:solidFill>
                <a:srgbClr val="FFFF00"/>
              </a:solidFill>
            </a:endParaRPr>
          </a:p>
          <a:p>
            <a:r>
              <a:rPr lang="el-GR" sz="1800" dirty="0" smtClean="0">
                <a:solidFill>
                  <a:srgbClr val="FFFF00"/>
                </a:solidFill>
              </a:rPr>
              <a:t>Αντίθετα</a:t>
            </a:r>
            <a:r>
              <a:rPr lang="el-GR" sz="1800" dirty="0">
                <a:solidFill>
                  <a:srgbClr val="FFFF00"/>
                </a:solidFill>
              </a:rPr>
              <a:t>, οι </a:t>
            </a:r>
            <a:r>
              <a:rPr lang="el-GR" sz="1800" b="1" dirty="0">
                <a:solidFill>
                  <a:srgbClr val="FF0000"/>
                </a:solidFill>
              </a:rPr>
              <a:t>κινητικοί </a:t>
            </a:r>
            <a:r>
              <a:rPr lang="el-GR" sz="1800" b="1" dirty="0" smtClean="0">
                <a:solidFill>
                  <a:srgbClr val="FF0000"/>
                </a:solidFill>
              </a:rPr>
              <a:t>νευρώνες </a:t>
            </a:r>
            <a:r>
              <a:rPr lang="el-GR" sz="1800" dirty="0" smtClean="0">
                <a:solidFill>
                  <a:srgbClr val="FFFF00"/>
                </a:solidFill>
              </a:rPr>
              <a:t>μεταφέρουν </a:t>
            </a:r>
            <a:r>
              <a:rPr lang="el-GR" sz="1800" dirty="0">
                <a:solidFill>
                  <a:srgbClr val="FFFF00"/>
                </a:solidFill>
              </a:rPr>
              <a:t>τα μηνύματα από τον </a:t>
            </a:r>
            <a:r>
              <a:rPr lang="el-GR" sz="1800" dirty="0" smtClean="0">
                <a:solidFill>
                  <a:srgbClr val="FFFF00"/>
                </a:solidFill>
              </a:rPr>
              <a:t>εγκέφαλο και </a:t>
            </a:r>
            <a:r>
              <a:rPr lang="el-GR" sz="1800" dirty="0">
                <a:solidFill>
                  <a:srgbClr val="FFFF00"/>
                </a:solidFill>
              </a:rPr>
              <a:t>το νωτιαίο μυελό στα εκτελεστικά </a:t>
            </a:r>
            <a:r>
              <a:rPr lang="el-GR" sz="1800" dirty="0" smtClean="0">
                <a:solidFill>
                  <a:srgbClr val="FFFF00"/>
                </a:solidFill>
              </a:rPr>
              <a:t>όργανα</a:t>
            </a:r>
            <a:r>
              <a:rPr lang="el-GR" sz="1800" dirty="0">
                <a:solidFill>
                  <a:srgbClr val="FFFF00"/>
                </a:solidFill>
              </a:rPr>
              <a:t>, τα οποία απαντούν είτε με </a:t>
            </a:r>
            <a:r>
              <a:rPr lang="el-GR" sz="1800" dirty="0" smtClean="0">
                <a:solidFill>
                  <a:srgbClr val="FFFF00"/>
                </a:solidFill>
              </a:rPr>
              <a:t>σύσπαση (</a:t>
            </a:r>
            <a:r>
              <a:rPr lang="el-GR" sz="1800" dirty="0">
                <a:solidFill>
                  <a:srgbClr val="FFFF00"/>
                </a:solidFill>
              </a:rPr>
              <a:t>μύες) είτε με έκκριση ουσιών (αδένες</a:t>
            </a:r>
            <a:r>
              <a:rPr lang="el-GR" sz="1800" dirty="0" smtClean="0">
                <a:solidFill>
                  <a:srgbClr val="FFFF00"/>
                </a:solidFill>
              </a:rPr>
              <a:t>).</a:t>
            </a:r>
          </a:p>
          <a:p>
            <a:r>
              <a:rPr lang="el-GR" sz="1800" dirty="0" smtClean="0">
                <a:solidFill>
                  <a:srgbClr val="FFFF00"/>
                </a:solidFill>
              </a:rPr>
              <a:t>Τέλος</a:t>
            </a:r>
            <a:r>
              <a:rPr lang="el-GR" sz="1800" dirty="0">
                <a:solidFill>
                  <a:srgbClr val="FFFF00"/>
                </a:solidFill>
              </a:rPr>
              <a:t>, οι </a:t>
            </a:r>
            <a:r>
              <a:rPr lang="el-GR" sz="1800" b="1" i="1" dirty="0">
                <a:solidFill>
                  <a:srgbClr val="FF0000"/>
                </a:solidFill>
              </a:rPr>
              <a:t>ενδιάμεσοι</a:t>
            </a:r>
            <a:r>
              <a:rPr lang="el-GR" sz="1800" b="1" i="1" dirty="0">
                <a:solidFill>
                  <a:srgbClr val="FFFF00"/>
                </a:solidFill>
              </a:rPr>
              <a:t> </a:t>
            </a:r>
            <a:r>
              <a:rPr lang="el-GR" sz="1800" dirty="0">
                <a:solidFill>
                  <a:srgbClr val="FFFF00"/>
                </a:solidFill>
              </a:rPr>
              <a:t>ή </a:t>
            </a:r>
            <a:r>
              <a:rPr lang="el-GR" sz="1800" b="1" i="1" dirty="0">
                <a:solidFill>
                  <a:srgbClr val="FF0000"/>
                </a:solidFill>
              </a:rPr>
              <a:t>συνδετικοί </a:t>
            </a:r>
            <a:r>
              <a:rPr lang="el-GR" sz="1800" b="1" i="1" dirty="0" smtClean="0">
                <a:solidFill>
                  <a:srgbClr val="FF0000"/>
                </a:solidFill>
              </a:rPr>
              <a:t>νευρώνες</a:t>
            </a:r>
            <a:r>
              <a:rPr lang="el-GR" sz="1800" b="1" dirty="0" smtClean="0">
                <a:solidFill>
                  <a:srgbClr val="FFFF00"/>
                </a:solidFill>
              </a:rPr>
              <a:t> </a:t>
            </a:r>
            <a:r>
              <a:rPr lang="el-GR" sz="1800" dirty="0" smtClean="0">
                <a:solidFill>
                  <a:srgbClr val="FFFF00"/>
                </a:solidFill>
              </a:rPr>
              <a:t>βρίσκονται </a:t>
            </a:r>
            <a:r>
              <a:rPr lang="el-GR" sz="1800" dirty="0">
                <a:solidFill>
                  <a:srgbClr val="FFFF00"/>
                </a:solidFill>
              </a:rPr>
              <a:t>αποκλειστικά στον εγκέφαλο </a:t>
            </a:r>
            <a:r>
              <a:rPr lang="el-GR" sz="1800" dirty="0" smtClean="0">
                <a:solidFill>
                  <a:srgbClr val="FFFF00"/>
                </a:solidFill>
              </a:rPr>
              <a:t>και στο </a:t>
            </a:r>
            <a:r>
              <a:rPr lang="el-GR" sz="1800" dirty="0">
                <a:solidFill>
                  <a:srgbClr val="FFFF00"/>
                </a:solidFill>
              </a:rPr>
              <a:t>νωτιαίο μυελό και κατευθύνουν τα </a:t>
            </a:r>
            <a:r>
              <a:rPr lang="el-GR" sz="1800" dirty="0" smtClean="0">
                <a:solidFill>
                  <a:srgbClr val="FFFF00"/>
                </a:solidFill>
              </a:rPr>
              <a:t>μηνύματα </a:t>
            </a:r>
            <a:r>
              <a:rPr lang="el-GR" sz="1800" dirty="0">
                <a:solidFill>
                  <a:srgbClr val="FFFF00"/>
                </a:solidFill>
              </a:rPr>
              <a:t>που προέρχονται από τους </a:t>
            </a:r>
            <a:r>
              <a:rPr lang="el-GR" sz="1800" dirty="0" smtClean="0">
                <a:solidFill>
                  <a:srgbClr val="FFFF00"/>
                </a:solidFill>
              </a:rPr>
              <a:t>αισθητικούς νευρώνες </a:t>
            </a:r>
            <a:r>
              <a:rPr lang="el-GR" sz="1800" dirty="0">
                <a:solidFill>
                  <a:srgbClr val="FFFF00"/>
                </a:solidFill>
              </a:rPr>
              <a:t>στις κατάλληλες περιοχές του </a:t>
            </a:r>
            <a:r>
              <a:rPr lang="el-GR" sz="1800" dirty="0" smtClean="0">
                <a:solidFill>
                  <a:srgbClr val="FFFF00"/>
                </a:solidFill>
              </a:rPr>
              <a:t>εγκεφάλου </a:t>
            </a:r>
            <a:r>
              <a:rPr lang="el-GR" sz="1800" dirty="0">
                <a:solidFill>
                  <a:srgbClr val="FFFF00"/>
                </a:solidFill>
              </a:rPr>
              <a:t>ή του νωτιαίου μυελού. </a:t>
            </a:r>
            <a:r>
              <a:rPr lang="el-GR" sz="1800" dirty="0" smtClean="0">
                <a:solidFill>
                  <a:srgbClr val="FFFF00"/>
                </a:solidFill>
              </a:rPr>
              <a:t>Μεταφέρουν </a:t>
            </a:r>
            <a:r>
              <a:rPr lang="el-GR" sz="1800" dirty="0">
                <a:solidFill>
                  <a:srgbClr val="FFFF00"/>
                </a:solidFill>
              </a:rPr>
              <a:t>επίσης τα μηνύματα από μία </a:t>
            </a:r>
            <a:r>
              <a:rPr lang="el-GR" sz="1800" dirty="0" smtClean="0">
                <a:solidFill>
                  <a:srgbClr val="FFFF00"/>
                </a:solidFill>
              </a:rPr>
              <a:t>περιοχή </a:t>
            </a:r>
            <a:r>
              <a:rPr lang="el-GR" sz="1800" dirty="0">
                <a:solidFill>
                  <a:srgbClr val="FFFF00"/>
                </a:solidFill>
              </a:rPr>
              <a:t>του εγκεφάλου ή του νωτιαίου </a:t>
            </a:r>
            <a:r>
              <a:rPr lang="el-GR" sz="1800" dirty="0" smtClean="0">
                <a:solidFill>
                  <a:srgbClr val="FFFF00"/>
                </a:solidFill>
              </a:rPr>
              <a:t>μυελού σε </a:t>
            </a:r>
            <a:r>
              <a:rPr lang="el-GR" sz="1800" dirty="0">
                <a:solidFill>
                  <a:srgbClr val="FFFF00"/>
                </a:solidFill>
              </a:rPr>
              <a:t>μία άλλη και τελικά στους κατάλληλους </a:t>
            </a:r>
            <a:r>
              <a:rPr lang="el-GR" sz="1800" dirty="0" smtClean="0">
                <a:solidFill>
                  <a:srgbClr val="FFFF00"/>
                </a:solidFill>
              </a:rPr>
              <a:t>κινητικούς </a:t>
            </a:r>
            <a:r>
              <a:rPr lang="el-GR" sz="1800" dirty="0">
                <a:solidFill>
                  <a:srgbClr val="FFFF00"/>
                </a:solidFill>
              </a:rPr>
              <a:t>νευρώνες.</a:t>
            </a:r>
          </a:p>
        </p:txBody>
      </p:sp>
      <p:grpSp>
        <p:nvGrpSpPr>
          <p:cNvPr id="13" name="12 - Ομάδα"/>
          <p:cNvGrpSpPr/>
          <p:nvPr/>
        </p:nvGrpSpPr>
        <p:grpSpPr>
          <a:xfrm>
            <a:off x="642910" y="2357430"/>
            <a:ext cx="8143932" cy="4286280"/>
            <a:chOff x="642910" y="2357430"/>
            <a:chExt cx="8143932" cy="428628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029"/>
            <a:stretch>
              <a:fillRect/>
            </a:stretch>
          </p:blipFill>
          <p:spPr bwMode="auto">
            <a:xfrm>
              <a:off x="642910" y="2357430"/>
              <a:ext cx="8143932" cy="42862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- Ορθογώνιο"/>
            <p:cNvSpPr/>
            <p:nvPr/>
          </p:nvSpPr>
          <p:spPr>
            <a:xfrm>
              <a:off x="4143372" y="3643314"/>
              <a:ext cx="3000396" cy="2143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4214810" y="5072074"/>
              <a:ext cx="3000396" cy="2143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4214810" y="6429396"/>
              <a:ext cx="3000396" cy="2143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5122" name="Picture 2" descr="https://encrypted-tbn2.gstatic.com/images?q=tbn:ANd9GcRUqe6qYrPPB7HODTf68UzD5msf6kn5XG0xfx33q8_27QUjAaX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8143932" cy="4286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124" name="Picture 4" descr="https://encrypted-tbn1.gstatic.com/images?q=tbn:ANd9GcRtzveS83uFiguOCxa4LbC1rMGX3jy-wE-7XottoCK7fn1yrW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8143932" cy="4286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1733118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785786" y="571480"/>
            <a:ext cx="7115196" cy="661176"/>
          </a:xfrm>
          <a:prstGeom prst="rect">
            <a:avLst/>
          </a:prstGeom>
        </p:spPr>
        <p:txBody>
          <a:bodyPr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 smtClean="0">
                <a:effectLst/>
              </a:rPr>
              <a:t>Νευρογλοιακά </a:t>
            </a:r>
            <a:r>
              <a:rPr lang="el-GR" sz="3600" b="1" dirty="0">
                <a:effectLst/>
              </a:rPr>
              <a:t>κύτταρα</a:t>
            </a:r>
            <a:endParaRPr lang="el-GR" sz="3600" dirty="0">
              <a:effectLst/>
            </a:endParaRPr>
          </a:p>
        </p:txBody>
      </p:sp>
      <p:grpSp>
        <p:nvGrpSpPr>
          <p:cNvPr id="10" name="9 - Ομάδα"/>
          <p:cNvGrpSpPr/>
          <p:nvPr/>
        </p:nvGrpSpPr>
        <p:grpSpPr>
          <a:xfrm>
            <a:off x="255893" y="1556791"/>
            <a:ext cx="8673825" cy="646331"/>
            <a:chOff x="255893" y="1556791"/>
            <a:chExt cx="8673825" cy="646331"/>
          </a:xfrm>
        </p:grpSpPr>
        <p:sp>
          <p:nvSpPr>
            <p:cNvPr id="3" name="Ορθογώνιο 2"/>
            <p:cNvSpPr/>
            <p:nvPr/>
          </p:nvSpPr>
          <p:spPr>
            <a:xfrm>
              <a:off x="642910" y="1556791"/>
              <a:ext cx="82868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solidFill>
                    <a:srgbClr val="FFFF00"/>
                  </a:solidFill>
                </a:rPr>
                <a:t>Τα νευρογλοιακά κύτταρα είναι πολύ περισσότερα από τους νευρώνες και έχουν </a:t>
              </a:r>
              <a:r>
                <a:rPr lang="el-GR" b="1" dirty="0" smtClean="0">
                  <a:solidFill>
                    <a:srgbClr val="FFFF00"/>
                  </a:solidFill>
                </a:rPr>
                <a:t>ποικιλία σχημάτων και βοηθητικό </a:t>
              </a:r>
              <a:r>
                <a:rPr lang="el-GR" b="1" dirty="0">
                  <a:solidFill>
                    <a:srgbClr val="FFFF00"/>
                  </a:solidFill>
                </a:rPr>
                <a:t>ρόλο.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893" y="1649123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</a:rPr>
                <a:t>1.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10 - Ομάδα"/>
          <p:cNvGrpSpPr/>
          <p:nvPr/>
        </p:nvGrpSpPr>
        <p:grpSpPr>
          <a:xfrm>
            <a:off x="285720" y="2357430"/>
            <a:ext cx="8858280" cy="1754326"/>
            <a:chOff x="285720" y="2357430"/>
            <a:chExt cx="8858280" cy="1754326"/>
          </a:xfrm>
        </p:grpSpPr>
        <p:sp>
          <p:nvSpPr>
            <p:cNvPr id="6" name="Ορθογώνιο 5"/>
            <p:cNvSpPr/>
            <p:nvPr/>
          </p:nvSpPr>
          <p:spPr>
            <a:xfrm>
              <a:off x="785754" y="2357430"/>
              <a:ext cx="835824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l-GR" b="1" dirty="0">
                  <a:solidFill>
                    <a:srgbClr val="FFFF00"/>
                  </a:solidFill>
                </a:rPr>
                <a:t>προμηθεύουν με θρεπτικά συστατικά τον </a:t>
              </a:r>
              <a:r>
                <a:rPr lang="el-GR" b="1" dirty="0" smtClean="0">
                  <a:solidFill>
                    <a:srgbClr val="FFFF00"/>
                  </a:solidFill>
                </a:rPr>
                <a:t>νευρώνα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l-GR" b="1" dirty="0">
                  <a:solidFill>
                    <a:srgbClr val="FFFF00"/>
                  </a:solidFill>
                </a:rPr>
                <a:t>χρησιμεύουν στην απορρόφηση και απομάκρυνση των άχρηστων ουσιών </a:t>
              </a:r>
              <a:r>
                <a:rPr lang="el-GR" b="1" dirty="0" smtClean="0">
                  <a:solidFill>
                    <a:srgbClr val="FFFF00"/>
                  </a:solidFill>
                </a:rPr>
                <a:t>από τους νευρώνες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l-GR" b="1" dirty="0">
                  <a:solidFill>
                    <a:srgbClr val="FFFF00"/>
                  </a:solidFill>
                </a:rPr>
                <a:t>Τα νευρογλοιακά κύτταρα, που περιβάλλουν το </a:t>
              </a:r>
              <a:r>
                <a:rPr lang="el-GR" b="1" dirty="0" err="1">
                  <a:solidFill>
                    <a:srgbClr val="FFFF00"/>
                  </a:solidFill>
                </a:rPr>
                <a:t>νευράξονα</a:t>
              </a:r>
              <a:r>
                <a:rPr lang="el-GR" b="1" dirty="0">
                  <a:solidFill>
                    <a:srgbClr val="FFFF00"/>
                  </a:solidFill>
                </a:rPr>
                <a:t> των περισσότερων από τους νευρώνες, συμβάλλουν στη μόνωσή του και στην επιτάχυνση της μεταφοράς της νευρικής ώσης.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2714620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</a:rPr>
                <a:t>2.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314" name="Picture 2" descr="https://encrypted-tbn3.gstatic.com/images?q=tbn:ANd9GcQtd3xfgIh7TVONaD9bXLwdG7xD43fiqyMXjAiG5zQAPhIQm61L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14818"/>
            <a:ext cx="2714625" cy="22860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322" name="Picture 10" descr="https://encrypted-tbn2.gstatic.com/images?q=tbn:ANd9GcR6hldrDY_iew528aerbDTaiY7ueIfjfLfb-0jCzeTSGXK3BAb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14818"/>
            <a:ext cx="5500726" cy="22860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320" name="Picture 8" descr="https://encrypted-tbn2.gstatic.com/images?q=tbn:ANd9GcTxDFyqXPplKVgeqiI-1vI9EZxYt-LXJ_98A19YxQmBghulor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321834" y="2178835"/>
            <a:ext cx="2500330" cy="64294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318" name="Picture 6" descr="https://encrypted-tbn0.gstatic.com/images?q=tbn:ANd9GcTij4dKxGamnApZwqlhrNSAQ8fdWerTdEk9H-aq74zkSOj3hfd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43381"/>
            <a:ext cx="7429552" cy="257176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534792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decel="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decel="100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500174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Όταν ένα νευρικό κύτταρο ηρεμεί (δηλαδή δεν παράγει και δεν μεταβιβάζει μηνύματα), μεταξύ της</a:t>
            </a:r>
            <a:r>
              <a:rPr lang="el-GR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εξωτερικής και της εσωτερικής επιφάνειας της μεμβράνης του,  καταγράφεται μια συγκεκριμένη διαφορά δυναμικού, που ονομάζεται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δυναμικό ηρεμίας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Στην περίπτωση που το νευρικό κύτταρο δεχτεί ένα ερέθισμα, το δυναμικό αυτό μεταβάλλεται και, τελικώς, αποκτά μια τιμή που ονομάζεται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δυναμικό ενέργειας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Η μεταβίβαση αυτής της μεταβολής κατά μήκος του νευρικού κυττάρου, ονομάζεται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νευρική ώση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και αποτελεί το είδος του μηνύματος που παράγουν και μεταβιβάζουν τα νευρικά κύτταρα.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85786" y="500042"/>
            <a:ext cx="6953248" cy="928670"/>
          </a:xfrm>
        </p:spPr>
        <p:txBody>
          <a:bodyPr>
            <a:noAutofit/>
          </a:bodyPr>
          <a:lstStyle/>
          <a:p>
            <a:pPr lvl="0" algn="ctr"/>
            <a:r>
              <a:rPr lang="el-GR" sz="2800" u="sng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ΔΥΝΑΜΙΚΟ ΗΡΕΜΙΑΣ</a:t>
            </a:r>
            <a:r>
              <a:rPr lang="en-US" sz="2800" u="sng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l-GR" sz="2800" u="sng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-</a:t>
            </a:r>
            <a:r>
              <a:rPr lang="en-US" sz="2800" u="sng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el-GR" sz="2800" u="sng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Arial" pitchFamily="34" charset="0"/>
              </a:rPr>
              <a:t>ΝΕΥΡΙΚΗ ΩΣΗ</a:t>
            </a:r>
            <a:endParaRPr lang="el-GR" sz="2800" dirty="0">
              <a:solidFill>
                <a:srgbClr val="FFC000"/>
              </a:solidFill>
            </a:endParaRPr>
          </a:p>
        </p:txBody>
      </p:sp>
      <p:pic>
        <p:nvPicPr>
          <p:cNvPr id="38915" name="Picture 3" descr="https://encrypted-tbn0.gstatic.com/images?q=tbn:ANd9GcQ8nxsFplI4LMtfXaLTaI_C5-u8isY1D5RivuGdShl-YMzsc2hbvQ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6753225" cy="180974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42844" y="214290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rgbClr val="FFFF00"/>
                </a:solidFill>
              </a:rPr>
              <a:t>Η πολυπλοκότητα του νευρικού συστήματος ενός οργανισμού καθορίζεται από ένα τεράστιο αριθμό συνδέσεων μεταξύ των νευρώνων και από ένα περιορισμένο αριθμό διαφορετικού τύπου "διακινούμενων" σημάτων. </a:t>
            </a:r>
            <a:endParaRPr lang="el-GR" dirty="0" smtClean="0">
              <a:solidFill>
                <a:srgbClr val="FFFF00"/>
              </a:solidFill>
            </a:endParaRPr>
          </a:p>
          <a:p>
            <a:pPr algn="just"/>
            <a:endParaRPr lang="el-GR" dirty="0">
              <a:solidFill>
                <a:srgbClr val="FFFF00"/>
              </a:solidFill>
            </a:endParaRPr>
          </a:p>
          <a:p>
            <a:pPr algn="just"/>
            <a:r>
              <a:rPr lang="el-GR" dirty="0" smtClean="0">
                <a:solidFill>
                  <a:srgbClr val="FFFF00"/>
                </a:solidFill>
              </a:rPr>
              <a:t>Τα </a:t>
            </a:r>
            <a:r>
              <a:rPr lang="el-GR" dirty="0">
                <a:solidFill>
                  <a:srgbClr val="FFFF00"/>
                </a:solidFill>
              </a:rPr>
              <a:t>σήματα διαβιβάζονται από νευρώνα σε νευρώνα ή από νευρώνα σε </a:t>
            </a:r>
            <a:r>
              <a:rPr lang="el-GR" dirty="0" err="1">
                <a:solidFill>
                  <a:srgbClr val="FFFF00"/>
                </a:solidFill>
              </a:rPr>
              <a:t>μυικά</a:t>
            </a:r>
            <a:r>
              <a:rPr lang="el-GR" dirty="0">
                <a:solidFill>
                  <a:srgbClr val="FFFF00"/>
                </a:solidFill>
              </a:rPr>
              <a:t> κύτταρα ή σε αδένες, για να επέλθει το ζητούμενο αποτέλεσμα (π.χ. μια </a:t>
            </a:r>
            <a:r>
              <a:rPr lang="el-GR" dirty="0" err="1">
                <a:solidFill>
                  <a:srgbClr val="FFFF00"/>
                </a:solidFill>
              </a:rPr>
              <a:t>μυική</a:t>
            </a:r>
            <a:r>
              <a:rPr lang="el-GR" dirty="0">
                <a:solidFill>
                  <a:srgbClr val="FFFF00"/>
                </a:solidFill>
              </a:rPr>
              <a:t> συστολή, που θα προκαλέσει κάποια κίνηση ή η έκκριση μιας ορμόνης, που θα προκαλέσει την έναρξη κάποια βιοχημικής λειτουργίας).</a:t>
            </a:r>
          </a:p>
        </p:txBody>
      </p:sp>
      <p:sp>
        <p:nvSpPr>
          <p:cNvPr id="3" name="Ορθογώνιο 1"/>
          <p:cNvSpPr/>
          <p:nvPr/>
        </p:nvSpPr>
        <p:spPr>
          <a:xfrm>
            <a:off x="357158" y="3286124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solidFill>
                  <a:srgbClr val="00B0F0"/>
                </a:solidFill>
              </a:rPr>
              <a:t>Γνωρίζετε ότι:</a:t>
            </a:r>
          </a:p>
        </p:txBody>
      </p:sp>
      <p:sp>
        <p:nvSpPr>
          <p:cNvPr id="4" name="Ορθογώνιο 3"/>
          <p:cNvSpPr/>
          <p:nvPr/>
        </p:nvSpPr>
        <p:spPr>
          <a:xfrm rot="20876820">
            <a:off x="404860" y="3644078"/>
            <a:ext cx="8432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Στον </a:t>
            </a:r>
            <a:r>
              <a:rPr lang="el-GR" dirty="0">
                <a:solidFill>
                  <a:schemeClr val="accent1"/>
                </a:solidFill>
              </a:rPr>
              <a:t>εγκέφαλο υπάρχουν περίπου 100 </a:t>
            </a:r>
            <a:r>
              <a:rPr lang="el-GR" dirty="0" smtClean="0">
                <a:solidFill>
                  <a:schemeClr val="accent1"/>
                </a:solidFill>
              </a:rPr>
              <a:t>δισεκατομμύρια </a:t>
            </a:r>
            <a:r>
              <a:rPr lang="el-GR" dirty="0">
                <a:solidFill>
                  <a:schemeClr val="accent1"/>
                </a:solidFill>
              </a:rPr>
              <a:t>νευρώνες, οι </a:t>
            </a:r>
            <a:r>
              <a:rPr lang="el-GR" dirty="0" smtClean="0">
                <a:solidFill>
                  <a:schemeClr val="accent1"/>
                </a:solidFill>
              </a:rPr>
              <a:t>νευρικές αποφυάδες </a:t>
            </a:r>
            <a:r>
              <a:rPr lang="el-GR" dirty="0">
                <a:solidFill>
                  <a:schemeClr val="accent1"/>
                </a:solidFill>
              </a:rPr>
              <a:t>των οποίων έχουν </a:t>
            </a:r>
            <a:r>
              <a:rPr lang="el-GR" dirty="0" smtClean="0">
                <a:solidFill>
                  <a:schemeClr val="accent1"/>
                </a:solidFill>
              </a:rPr>
              <a:t>συνολικό μήκος </a:t>
            </a:r>
            <a:r>
              <a:rPr lang="el-GR" dirty="0">
                <a:solidFill>
                  <a:schemeClr val="accent1"/>
                </a:solidFill>
              </a:rPr>
              <a:t>περίπου 2.000.000 </a:t>
            </a:r>
            <a:r>
              <a:rPr lang="el-GR" dirty="0" err="1">
                <a:solidFill>
                  <a:schemeClr val="accent1"/>
                </a:solidFill>
              </a:rPr>
              <a:t>km</a:t>
            </a:r>
            <a:r>
              <a:rPr lang="el-GR" dirty="0">
                <a:solidFill>
                  <a:schemeClr val="accent1"/>
                </a:solidFill>
              </a:rPr>
              <a:t>. </a:t>
            </a:r>
            <a:endParaRPr lang="el-GR" dirty="0" smtClean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r>
              <a:rPr lang="el-GR" dirty="0" smtClean="0">
                <a:solidFill>
                  <a:schemeClr val="accent1"/>
                </a:solidFill>
              </a:rPr>
              <a:t>Από </a:t>
            </a:r>
            <a:r>
              <a:rPr lang="el-GR" dirty="0">
                <a:solidFill>
                  <a:schemeClr val="accent1"/>
                </a:solidFill>
              </a:rPr>
              <a:t>την </a:t>
            </a:r>
            <a:r>
              <a:rPr lang="el-GR" dirty="0" smtClean="0">
                <a:solidFill>
                  <a:schemeClr val="accent1"/>
                </a:solidFill>
              </a:rPr>
              <a:t>ηλικία </a:t>
            </a:r>
            <a:r>
              <a:rPr lang="el-GR" dirty="0">
                <a:solidFill>
                  <a:schemeClr val="accent1"/>
                </a:solidFill>
              </a:rPr>
              <a:t>των 30 ετών ο αριθμός των </a:t>
            </a:r>
            <a:r>
              <a:rPr lang="el-GR" dirty="0" smtClean="0">
                <a:solidFill>
                  <a:schemeClr val="accent1"/>
                </a:solidFill>
              </a:rPr>
              <a:t>νευρώνων αρχίζει </a:t>
            </a:r>
            <a:r>
              <a:rPr lang="el-GR" dirty="0">
                <a:solidFill>
                  <a:schemeClr val="accent1"/>
                </a:solidFill>
              </a:rPr>
              <a:t>να μειώνεται. Εκτιμάται ότι </a:t>
            </a:r>
            <a:r>
              <a:rPr lang="el-GR" dirty="0" smtClean="0">
                <a:solidFill>
                  <a:schemeClr val="accent1"/>
                </a:solidFill>
              </a:rPr>
              <a:t>το βάρος </a:t>
            </a:r>
            <a:r>
              <a:rPr lang="el-GR" dirty="0">
                <a:solidFill>
                  <a:schemeClr val="accent1"/>
                </a:solidFill>
              </a:rPr>
              <a:t>του εγκεφάλου ενός ατόμου </a:t>
            </a:r>
            <a:r>
              <a:rPr lang="el-GR" dirty="0" smtClean="0">
                <a:solidFill>
                  <a:schemeClr val="accent1"/>
                </a:solidFill>
              </a:rPr>
              <a:t>ηλικίας </a:t>
            </a:r>
            <a:r>
              <a:rPr lang="el-GR" dirty="0">
                <a:solidFill>
                  <a:schemeClr val="accent1"/>
                </a:solidFill>
              </a:rPr>
              <a:t>75 ετών, λόγω της απώλειας </a:t>
            </a:r>
            <a:r>
              <a:rPr lang="el-GR" dirty="0" smtClean="0">
                <a:solidFill>
                  <a:schemeClr val="accent1"/>
                </a:solidFill>
              </a:rPr>
              <a:t>νευρώνων</a:t>
            </a:r>
            <a:r>
              <a:rPr lang="el-GR" dirty="0">
                <a:solidFill>
                  <a:schemeClr val="accent1"/>
                </a:solidFill>
              </a:rPr>
              <a:t>, έχει μειωθεί κατά 44%.</a:t>
            </a:r>
          </a:p>
        </p:txBody>
      </p:sp>
    </p:spTree>
    <p:extLst>
      <p:ext uri="{BB962C8B-B14F-4D97-AF65-F5344CB8AC3E}">
        <p14:creationId xmlns:p14="http://schemas.microsoft.com/office/powerpoint/2010/main" xmlns="" val="12642135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5476892" cy="1014396"/>
          </a:xfrm>
        </p:spPr>
        <p:txBody>
          <a:bodyPr>
            <a:normAutofit/>
          </a:bodyPr>
          <a:lstStyle/>
          <a:p>
            <a:pPr algn="ctr"/>
            <a:r>
              <a:rPr lang="el-GR" sz="3200" u="sng" dirty="0" smtClean="0"/>
              <a:t>Ο ΡΟΛΟΣ ΤΟΥ Ν.Σ. </a:t>
            </a:r>
            <a:endParaRPr lang="el-GR" sz="3200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286808" cy="4214842"/>
          </a:xfrm>
        </p:spPr>
        <p:txBody>
          <a:bodyPr>
            <a:normAutofit/>
          </a:bodyPr>
          <a:lstStyle/>
          <a:p>
            <a:pPr marL="64008" indent="0">
              <a:lnSpc>
                <a:spcPct val="150000"/>
              </a:lnSpc>
              <a:buNone/>
            </a:pPr>
            <a:r>
              <a:rPr lang="el-GR" sz="2400" dirty="0"/>
              <a:t>Το </a:t>
            </a:r>
            <a:r>
              <a:rPr lang="el-GR" sz="2400" b="1" dirty="0">
                <a:solidFill>
                  <a:srgbClr val="FFFF00"/>
                </a:solidFill>
              </a:rPr>
              <a:t>νευρικό σύστημα</a:t>
            </a:r>
            <a:r>
              <a:rPr lang="el-GR" sz="2400" b="1" dirty="0"/>
              <a:t> </a:t>
            </a:r>
            <a:r>
              <a:rPr lang="el-GR" sz="2400" dirty="0"/>
              <a:t>μαζί με το </a:t>
            </a:r>
            <a:r>
              <a:rPr lang="el-GR" sz="2400" b="1" dirty="0" smtClean="0">
                <a:solidFill>
                  <a:srgbClr val="FFFF00"/>
                </a:solidFill>
              </a:rPr>
              <a:t>σύστημα των </a:t>
            </a:r>
            <a:r>
              <a:rPr lang="el-GR" sz="2400" b="1" dirty="0">
                <a:solidFill>
                  <a:srgbClr val="FFFF00"/>
                </a:solidFill>
              </a:rPr>
              <a:t>ενδοκρινών αδένων</a:t>
            </a:r>
            <a:r>
              <a:rPr lang="el-GR" sz="2400" b="1" dirty="0"/>
              <a:t> </a:t>
            </a:r>
            <a:r>
              <a:rPr lang="el-GR" sz="2400" dirty="0"/>
              <a:t>συμβάλλουν </a:t>
            </a:r>
            <a:r>
              <a:rPr lang="el-GR" sz="2400" dirty="0" smtClean="0"/>
              <a:t>στη διατήρηση </a:t>
            </a:r>
            <a:r>
              <a:rPr lang="el-GR" sz="2400" dirty="0"/>
              <a:t>σταθερού εσωτερικού </a:t>
            </a:r>
            <a:r>
              <a:rPr lang="el-GR" sz="2400" dirty="0" smtClean="0"/>
              <a:t>περιβάλλοντος </a:t>
            </a:r>
            <a:r>
              <a:rPr lang="el-GR" sz="2400" dirty="0"/>
              <a:t>(ομοιόσταση), </a:t>
            </a:r>
            <a:endParaRPr lang="el-GR" sz="2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ελέγχοντας</a:t>
            </a:r>
            <a:r>
              <a:rPr lang="el-GR" sz="2400" dirty="0" smtClean="0"/>
              <a:t> και</a:t>
            </a:r>
            <a:endParaRPr lang="en-US" sz="2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FFFF00"/>
                </a:solidFill>
              </a:rPr>
              <a:t>συντονίζοντας</a:t>
            </a:r>
            <a:r>
              <a:rPr lang="el-GR" sz="2400" dirty="0" smtClean="0"/>
              <a:t> 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el-GR" sz="2400" dirty="0" smtClean="0"/>
              <a:t>τις </a:t>
            </a:r>
            <a:r>
              <a:rPr lang="el-GR" sz="2400" dirty="0"/>
              <a:t>λειτουργίες των </a:t>
            </a:r>
            <a:r>
              <a:rPr lang="el-GR" sz="2400" dirty="0" smtClean="0"/>
              <a:t>υπόλοιπων συστημάτων </a:t>
            </a:r>
            <a:r>
              <a:rPr lang="el-GR" sz="2400" dirty="0"/>
              <a:t>του οργανισμού.</a:t>
            </a:r>
          </a:p>
        </p:txBody>
      </p:sp>
    </p:spTree>
    <p:extLst>
      <p:ext uri="{BB962C8B-B14F-4D97-AF65-F5344CB8AC3E}">
        <p14:creationId xmlns:p14="http://schemas.microsoft.com/office/powerpoint/2010/main" xmlns="" val="24095403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l-GR" sz="2400" b="1" dirty="0" smtClean="0">
                <a:solidFill>
                  <a:srgbClr val="FFFF00"/>
                </a:solidFill>
              </a:rPr>
              <a:t>α.</a:t>
            </a:r>
            <a:r>
              <a:rPr lang="el-GR" sz="2400" dirty="0" smtClean="0"/>
              <a:t> αλλαγές στο περιβάλλον</a:t>
            </a:r>
          </a:p>
          <a:p>
            <a:pPr marL="439738" indent="-376238">
              <a:buNone/>
            </a:pPr>
            <a:r>
              <a:rPr lang="el-GR" sz="2400" b="1" dirty="0" smtClean="0">
                <a:solidFill>
                  <a:srgbClr val="FFFF00"/>
                </a:solidFill>
              </a:rPr>
              <a:t>β.</a:t>
            </a:r>
            <a:r>
              <a:rPr lang="el-GR" sz="2400" dirty="0" smtClean="0"/>
              <a:t> Οι </a:t>
            </a:r>
            <a:r>
              <a:rPr lang="el-GR" sz="2400" dirty="0"/>
              <a:t>πληροφορίες για τις μεταβολές </a:t>
            </a:r>
            <a:r>
              <a:rPr lang="el-GR" sz="2400" dirty="0" smtClean="0"/>
              <a:t>αυτές συλλέγονται </a:t>
            </a:r>
            <a:r>
              <a:rPr lang="el-GR" sz="2400" dirty="0"/>
              <a:t>από τους υποδοχείς και </a:t>
            </a:r>
            <a:r>
              <a:rPr lang="el-GR" sz="2400" dirty="0" smtClean="0"/>
              <a:t>μεταβιβάζονται </a:t>
            </a:r>
            <a:r>
              <a:rPr lang="el-GR" sz="2400" dirty="0"/>
              <a:t>στο κεντρικό νευρικό σύστημα. </a:t>
            </a:r>
            <a:endParaRPr lang="el-GR" sz="2400" dirty="0" smtClean="0"/>
          </a:p>
          <a:p>
            <a:pPr marL="64008" indent="0">
              <a:buNone/>
            </a:pPr>
            <a:r>
              <a:rPr lang="el-GR" sz="2400" b="1" dirty="0" smtClean="0">
                <a:solidFill>
                  <a:srgbClr val="FFFF00"/>
                </a:solidFill>
              </a:rPr>
              <a:t>γ.</a:t>
            </a:r>
            <a:r>
              <a:rPr lang="el-GR" sz="2400" dirty="0" smtClean="0"/>
              <a:t> Γίνεται </a:t>
            </a:r>
            <a:r>
              <a:rPr lang="el-GR" sz="2400" dirty="0"/>
              <a:t>επεξεργασία των πληροφοριών </a:t>
            </a:r>
            <a:endParaRPr lang="el-GR" sz="2400" dirty="0" smtClean="0"/>
          </a:p>
          <a:p>
            <a:pPr marL="439738" indent="-376238">
              <a:buNone/>
            </a:pPr>
            <a:r>
              <a:rPr lang="el-GR" sz="2400" b="1" dirty="0" smtClean="0">
                <a:solidFill>
                  <a:srgbClr val="FFFF00"/>
                </a:solidFill>
              </a:rPr>
              <a:t>δ.</a:t>
            </a:r>
            <a:r>
              <a:rPr lang="el-GR" sz="2400" dirty="0" smtClean="0"/>
              <a:t> το κε</a:t>
            </a:r>
            <a:r>
              <a:rPr lang="el-GR" sz="2400" dirty="0"/>
              <a:t>ντρικό νευρικό σύστημα δίνει τις </a:t>
            </a:r>
            <a:r>
              <a:rPr lang="el-GR" sz="2400" dirty="0" smtClean="0"/>
              <a:t>κατάλληλες εντολές </a:t>
            </a:r>
            <a:r>
              <a:rPr lang="el-GR" sz="2400" dirty="0"/>
              <a:t>στους μυς και στους αδένες. </a:t>
            </a:r>
            <a:endParaRPr lang="el-GR" sz="2400" dirty="0" smtClean="0"/>
          </a:p>
          <a:p>
            <a:pPr marL="439738" indent="-376238">
              <a:buNone/>
            </a:pPr>
            <a:r>
              <a:rPr lang="el-GR" sz="2400" b="1" dirty="0" smtClean="0">
                <a:solidFill>
                  <a:srgbClr val="FFFF00"/>
                </a:solidFill>
              </a:rPr>
              <a:t>ε.</a:t>
            </a:r>
            <a:r>
              <a:rPr lang="el-GR" sz="2400" dirty="0" smtClean="0"/>
              <a:t> Έτσι δίνεται </a:t>
            </a:r>
            <a:r>
              <a:rPr lang="el-GR" sz="2400" dirty="0"/>
              <a:t>η δυνατότητα </a:t>
            </a:r>
            <a:r>
              <a:rPr lang="el-GR" sz="2400" dirty="0" smtClean="0"/>
              <a:t>στον οργανισμό </a:t>
            </a:r>
            <a:r>
              <a:rPr lang="el-GR" sz="2400" dirty="0"/>
              <a:t>να προσαρμόζει τις </a:t>
            </a:r>
            <a:r>
              <a:rPr lang="el-GR" sz="2400" dirty="0" smtClean="0"/>
              <a:t>λειτουργίες του </a:t>
            </a:r>
            <a:r>
              <a:rPr lang="el-GR" sz="2400" dirty="0"/>
              <a:t>ανάλογα με τις μεταβολές του </a:t>
            </a:r>
            <a:r>
              <a:rPr lang="el-GR" sz="2400" dirty="0" smtClean="0"/>
              <a:t>περιβάλλοντος</a:t>
            </a:r>
            <a:r>
              <a:rPr lang="el-GR" sz="2400" dirty="0"/>
              <a:t>, απαραίτητη προϋπόθεση για την </a:t>
            </a:r>
            <a:r>
              <a:rPr lang="el-GR" sz="2400" dirty="0" smtClean="0"/>
              <a:t>επιβίωση </a:t>
            </a:r>
            <a:r>
              <a:rPr lang="el-GR" sz="2400" dirty="0"/>
              <a:t>του.</a:t>
            </a:r>
          </a:p>
        </p:txBody>
      </p:sp>
      <p:sp>
        <p:nvSpPr>
          <p:cNvPr id="2" name="TextBox 1"/>
          <p:cNvSpPr txBox="1"/>
          <p:nvPr/>
        </p:nvSpPr>
        <p:spPr>
          <a:xfrm rot="20678540">
            <a:off x="119933" y="601012"/>
            <a:ext cx="461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Τα 5 βήματα της ομοιόστασης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83574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/>
          <p:cNvGrpSpPr/>
          <p:nvPr/>
        </p:nvGrpSpPr>
        <p:grpSpPr>
          <a:xfrm>
            <a:off x="161054" y="332656"/>
            <a:ext cx="8799226" cy="6192688"/>
            <a:chOff x="161054" y="332656"/>
            <a:chExt cx="8799226" cy="58611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7" t="11508" r="52125" b="8402"/>
            <a:stretch/>
          </p:blipFill>
          <p:spPr bwMode="auto">
            <a:xfrm>
              <a:off x="161054" y="332656"/>
              <a:ext cx="8799226" cy="58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Ομάδα 17"/>
            <p:cNvGrpSpPr/>
            <p:nvPr/>
          </p:nvGrpSpPr>
          <p:grpSpPr>
            <a:xfrm>
              <a:off x="3419872" y="332656"/>
              <a:ext cx="5540408" cy="5861114"/>
              <a:chOff x="3419872" y="332656"/>
              <a:chExt cx="5540408" cy="5861114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8100392" y="692696"/>
                <a:ext cx="859888" cy="1728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7236296" y="4393570"/>
                <a:ext cx="1723984" cy="1800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Στρογγυλεμένο ορθογώνιο 5"/>
              <p:cNvSpPr/>
              <p:nvPr/>
            </p:nvSpPr>
            <p:spPr>
              <a:xfrm>
                <a:off x="3419872" y="332656"/>
                <a:ext cx="2016224" cy="57606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Νευρικό Σύστημα</a:t>
                </a:r>
                <a:endParaRPr lang="el-GR" dirty="0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5494152" y="332656"/>
                <a:ext cx="2808312" cy="9361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4644008" y="980728"/>
                <a:ext cx="72008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 flipV="1">
                <a:off x="5076056" y="937748"/>
                <a:ext cx="432048" cy="1869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0384774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905380" cy="1157272"/>
          </a:xfrm>
        </p:spPr>
        <p:txBody>
          <a:bodyPr/>
          <a:lstStyle/>
          <a:p>
            <a:pPr algn="ctr"/>
            <a:r>
              <a:rPr lang="el-GR" dirty="0" smtClean="0"/>
              <a:t>ΟΡΓΑΝΑ ΤΟΥ Ν.Σ.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97695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α.</a:t>
            </a:r>
            <a:r>
              <a:rPr lang="el-GR" sz="2400" dirty="0" smtClean="0"/>
              <a:t> ΕΓΚΕΦΑΛΟΣ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β.</a:t>
            </a:r>
            <a:r>
              <a:rPr lang="el-GR" sz="2400" dirty="0" smtClean="0"/>
              <a:t> ΝΩΤΙΑΙΟΣ ΜΥΕΛΟΣ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397695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γ</a:t>
            </a:r>
            <a:r>
              <a:rPr lang="el-GR" sz="2400" b="1" dirty="0" smtClean="0">
                <a:solidFill>
                  <a:srgbClr val="FFFF00"/>
                </a:solidFill>
              </a:rPr>
              <a:t>.</a:t>
            </a:r>
            <a:r>
              <a:rPr lang="el-GR" sz="2400" dirty="0" smtClean="0"/>
              <a:t> ΝΕΥΡΑ</a:t>
            </a:r>
            <a:endParaRPr lang="el-GR" sz="2400" dirty="0"/>
          </a:p>
        </p:txBody>
      </p:sp>
      <p:grpSp>
        <p:nvGrpSpPr>
          <p:cNvPr id="12" name="11 - Ομάδα"/>
          <p:cNvGrpSpPr/>
          <p:nvPr/>
        </p:nvGrpSpPr>
        <p:grpSpPr>
          <a:xfrm>
            <a:off x="755576" y="3501008"/>
            <a:ext cx="3329758" cy="1613793"/>
            <a:chOff x="755576" y="3501008"/>
            <a:chExt cx="3329758" cy="161379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4468470"/>
              <a:ext cx="3329758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ΚΕΝΤΡΙΚΟ ΝΕΥΡΙΚΟ ΣΥΣΤΗΜΑ</a:t>
              </a:r>
            </a:p>
            <a:p>
              <a:pPr algn="ctr"/>
              <a:r>
                <a:rPr lang="el-GR" dirty="0" smtClean="0"/>
                <a:t>ΚΝΣ</a:t>
              </a:r>
              <a:endParaRPr lang="el-GR" dirty="0"/>
            </a:p>
          </p:txBody>
        </p:sp>
        <p:sp>
          <p:nvSpPr>
            <p:cNvPr id="8" name="Δεξιό βέλος 7"/>
            <p:cNvSpPr/>
            <p:nvPr/>
          </p:nvSpPr>
          <p:spPr>
            <a:xfrm rot="16200000">
              <a:off x="1687752" y="3648953"/>
              <a:ext cx="720080" cy="424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13 - Ομάδα"/>
          <p:cNvGrpSpPr/>
          <p:nvPr/>
        </p:nvGrpSpPr>
        <p:grpSpPr>
          <a:xfrm>
            <a:off x="5076056" y="3493441"/>
            <a:ext cx="3887603" cy="1602795"/>
            <a:chOff x="5076056" y="3493441"/>
            <a:chExt cx="3887603" cy="1602795"/>
          </a:xfrm>
        </p:grpSpPr>
        <p:sp>
          <p:nvSpPr>
            <p:cNvPr id="7" name="TextBox 6"/>
            <p:cNvSpPr txBox="1"/>
            <p:nvPr/>
          </p:nvSpPr>
          <p:spPr>
            <a:xfrm>
              <a:off x="5076056" y="4449905"/>
              <a:ext cx="3887603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ΠΕΡΙΦΕΡΕΙΑΚΟ ΝΕΥΡΙΚΟ ΣΥΣΤΗΜΑ</a:t>
              </a:r>
            </a:p>
            <a:p>
              <a:pPr algn="ctr"/>
              <a:r>
                <a:rPr lang="el-GR" dirty="0" smtClean="0"/>
                <a:t>ΠΝΣ</a:t>
              </a:r>
              <a:endParaRPr lang="el-GR" dirty="0"/>
            </a:p>
          </p:txBody>
        </p:sp>
        <p:sp>
          <p:nvSpPr>
            <p:cNvPr id="9" name="Δεξιό βέλος 8"/>
            <p:cNvSpPr/>
            <p:nvPr/>
          </p:nvSpPr>
          <p:spPr>
            <a:xfrm rot="16200000">
              <a:off x="6243880" y="3641386"/>
              <a:ext cx="720080" cy="424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1506" name="Picture 2" descr="https://encrypted-tbn1.gstatic.com/images?q=tbn:ANd9GcS6U3vt_6CZJRp6uV0A-pEoLGNPTKrNHCl3gh5XVhi6z2PWyS5o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929354" cy="35719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s://encrypted-tbn0.gstatic.com/images?q=tbn:ANd9GcR8lVliBGornqog8oZkBlMXiUrKqt4M5Uc1WOeav7PqWQv5w8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500442" cy="509588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https://encrypted-tbn2.gstatic.com/images?q=tbn:ANd9GcR3udkouNs3F57meYB7IomVC4YfpcI-vmYjJKN0x54dK7gwXp1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4333870" cy="282892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015840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58246" cy="875490"/>
          </a:xfrm>
        </p:spPr>
        <p:txBody>
          <a:bodyPr>
            <a:normAutofit/>
          </a:bodyPr>
          <a:lstStyle/>
          <a:p>
            <a:r>
              <a:rPr lang="el-GR" sz="3600" b="1" dirty="0"/>
              <a:t>ΔΟΜΗ </a:t>
            </a:r>
            <a:r>
              <a:rPr lang="el-GR" sz="3600" b="1" dirty="0" smtClean="0"/>
              <a:t>ΤΩΝ </a:t>
            </a:r>
            <a:r>
              <a:rPr lang="el-GR" sz="3600" b="1" dirty="0"/>
              <a:t>ΝΕΥΡΙΚΩΝ ΚΥΤΤΑΡΩΝ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617630"/>
          </a:xfrm>
        </p:spPr>
        <p:txBody>
          <a:bodyPr/>
          <a:lstStyle/>
          <a:p>
            <a:pPr marL="64008" indent="0">
              <a:buNone/>
            </a:pPr>
            <a:r>
              <a:rPr lang="el-GR" dirty="0"/>
              <a:t>Τα όργανα του νευρικού συστήματος, δη-</a:t>
            </a:r>
          </a:p>
          <a:p>
            <a:pPr marL="64008" indent="0">
              <a:buNone/>
            </a:pPr>
            <a:r>
              <a:rPr lang="el-GR" dirty="0"/>
              <a:t>λαδή ο </a:t>
            </a:r>
            <a:r>
              <a:rPr lang="el-GR" b="1" dirty="0">
                <a:solidFill>
                  <a:srgbClr val="FFFF00"/>
                </a:solidFill>
              </a:rPr>
              <a:t>εγκέφαλος</a:t>
            </a:r>
            <a:r>
              <a:rPr lang="el-GR" dirty="0"/>
              <a:t>, ο </a:t>
            </a:r>
            <a:r>
              <a:rPr lang="el-GR" b="1" dirty="0">
                <a:solidFill>
                  <a:srgbClr val="FFFF00"/>
                </a:solidFill>
              </a:rPr>
              <a:t>νωτιαίος μυελός</a:t>
            </a:r>
            <a:r>
              <a:rPr lang="el-GR" dirty="0"/>
              <a:t> και </a:t>
            </a:r>
            <a:r>
              <a:rPr lang="el-GR" dirty="0" smtClean="0"/>
              <a:t>τα </a:t>
            </a:r>
            <a:r>
              <a:rPr lang="el-GR" b="1" dirty="0" smtClean="0">
                <a:solidFill>
                  <a:srgbClr val="FFFF00"/>
                </a:solidFill>
              </a:rPr>
              <a:t>νεύρα</a:t>
            </a:r>
            <a:r>
              <a:rPr lang="el-GR" dirty="0" smtClean="0"/>
              <a:t> </a:t>
            </a:r>
            <a:r>
              <a:rPr lang="el-GR" dirty="0"/>
              <a:t>αποτελούνται από νευρικό ιστό.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500034" y="2928934"/>
            <a:ext cx="6858048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Τα κύτταρα του νευρικού ιστού είναι δύο ειδών:</a:t>
            </a:r>
            <a:endParaRPr kumimoji="0" lang="el-GR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00034" y="4572008"/>
            <a:ext cx="8229600" cy="12229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νευρικά κύτταρα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ή 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νευρώνες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νευρογλοιακά κύτταρα</a:t>
            </a:r>
            <a:r>
              <a:rPr kumimoji="0" lang="el-G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3249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834082" cy="785819"/>
          </a:xfrm>
        </p:spPr>
        <p:txBody>
          <a:bodyPr/>
          <a:lstStyle/>
          <a:p>
            <a:pPr algn="ctr"/>
            <a:r>
              <a:rPr lang="el-GR" b="1" dirty="0" smtClean="0"/>
              <a:t>Νευρώνες</a:t>
            </a:r>
            <a:endParaRPr lang="el-GR" dirty="0"/>
          </a:p>
        </p:txBody>
      </p:sp>
      <p:grpSp>
        <p:nvGrpSpPr>
          <p:cNvPr id="17" name="16 - Ομάδα"/>
          <p:cNvGrpSpPr/>
          <p:nvPr/>
        </p:nvGrpSpPr>
        <p:grpSpPr>
          <a:xfrm>
            <a:off x="251520" y="1872407"/>
            <a:ext cx="8280920" cy="707886"/>
            <a:chOff x="251520" y="1872407"/>
            <a:chExt cx="8280920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1916832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</a:rPr>
                <a:t>1.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1043608" y="1872407"/>
              <a:ext cx="74888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FFFF00"/>
                  </a:solidFill>
                </a:rPr>
                <a:t>αποτελούν τη </a:t>
              </a:r>
              <a:r>
                <a:rPr lang="el-GR" sz="2000" b="1" dirty="0">
                  <a:solidFill>
                    <a:srgbClr val="FF0000"/>
                  </a:solidFill>
                </a:rPr>
                <a:t>δομική</a:t>
              </a:r>
              <a:r>
                <a:rPr lang="el-GR" sz="2000" b="1" dirty="0">
                  <a:solidFill>
                    <a:srgbClr val="FFFF00"/>
                  </a:solidFill>
                </a:rPr>
                <a:t> και </a:t>
              </a:r>
              <a:r>
                <a:rPr lang="el-GR" sz="2000" b="1" dirty="0">
                  <a:solidFill>
                    <a:srgbClr val="FF0000"/>
                  </a:solidFill>
                </a:rPr>
                <a:t>λειτουργική</a:t>
              </a:r>
              <a:r>
                <a:rPr lang="el-GR" sz="2000" b="1" dirty="0">
                  <a:solidFill>
                    <a:srgbClr val="FFFF00"/>
                  </a:solidFill>
                </a:rPr>
                <a:t> μονάδα του νευρικού συστήματος</a:t>
              </a:r>
            </a:p>
          </p:txBody>
        </p:sp>
      </p:grpSp>
      <p:grpSp>
        <p:nvGrpSpPr>
          <p:cNvPr id="18" name="17 - Ομάδα"/>
          <p:cNvGrpSpPr/>
          <p:nvPr/>
        </p:nvGrpSpPr>
        <p:grpSpPr>
          <a:xfrm>
            <a:off x="251520" y="3645024"/>
            <a:ext cx="8136904" cy="461665"/>
            <a:chOff x="251520" y="3645024"/>
            <a:chExt cx="813690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251520" y="3645024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</a:rPr>
                <a:t>2.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899592" y="3707740"/>
              <a:ext cx="7488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παράγουν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l-GR" b="1" dirty="0" smtClean="0">
                  <a:solidFill>
                    <a:srgbClr val="FFFF00"/>
                  </a:solidFill>
                </a:rPr>
                <a:t>και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l-GR" b="1" dirty="0" smtClean="0">
                  <a:solidFill>
                    <a:srgbClr val="FFFF00"/>
                  </a:solidFill>
                </a:rPr>
                <a:t> </a:t>
              </a:r>
              <a:r>
                <a:rPr lang="el-GR" b="1" dirty="0" smtClean="0">
                  <a:solidFill>
                    <a:srgbClr val="FF0000"/>
                  </a:solidFill>
                </a:rPr>
                <a:t>μεταβιβάζουν</a:t>
              </a:r>
              <a:r>
                <a:rPr lang="el-GR" b="1" dirty="0" smtClean="0">
                  <a:solidFill>
                    <a:srgbClr val="FFFF00"/>
                  </a:solidFill>
                </a:rPr>
                <a:t> νευρικές ώσεις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18 - Ομάδα"/>
          <p:cNvGrpSpPr/>
          <p:nvPr/>
        </p:nvGrpSpPr>
        <p:grpSpPr>
          <a:xfrm>
            <a:off x="251520" y="4462722"/>
            <a:ext cx="8136904" cy="461665"/>
            <a:chOff x="251520" y="4462722"/>
            <a:chExt cx="813690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51520" y="4462722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>
                  <a:solidFill>
                    <a:srgbClr val="FFFF00"/>
                  </a:solidFill>
                </a:rPr>
                <a:t>3</a:t>
              </a:r>
              <a:r>
                <a:rPr lang="el-GR" sz="2400" b="1" dirty="0" smtClean="0">
                  <a:solidFill>
                    <a:srgbClr val="FFFF00"/>
                  </a:solidFill>
                </a:rPr>
                <a:t>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899592" y="4525438"/>
              <a:ext cx="7488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</a:rPr>
                <a:t>αποτελούνται </a:t>
              </a:r>
              <a:r>
                <a:rPr lang="el-GR" b="1" dirty="0">
                  <a:solidFill>
                    <a:srgbClr val="FFFF00"/>
                  </a:solidFill>
                </a:rPr>
                <a:t>από το </a:t>
              </a:r>
              <a:r>
                <a:rPr lang="el-GR" b="1" dirty="0">
                  <a:solidFill>
                    <a:srgbClr val="FF0000"/>
                  </a:solidFill>
                </a:rPr>
                <a:t>κυτταρικό σώμα </a:t>
              </a:r>
              <a:r>
                <a:rPr lang="el-GR" b="1" dirty="0">
                  <a:solidFill>
                    <a:srgbClr val="FFFF00"/>
                  </a:solidFill>
                </a:rPr>
                <a:t>και </a:t>
              </a:r>
              <a:r>
                <a:rPr lang="el-GR" b="1" dirty="0" smtClean="0">
                  <a:solidFill>
                    <a:srgbClr val="FFFF00"/>
                  </a:solidFill>
                </a:rPr>
                <a:t>τις </a:t>
              </a:r>
              <a:r>
                <a:rPr lang="el-GR" b="1" dirty="0">
                  <a:solidFill>
                    <a:srgbClr val="FF0000"/>
                  </a:solidFill>
                </a:rPr>
                <a:t>αποφυάδε</a:t>
              </a:r>
              <a:r>
                <a:rPr lang="el-GR" b="1" dirty="0">
                  <a:solidFill>
                    <a:srgbClr val="FFFF00"/>
                  </a:solidFill>
                </a:rPr>
                <a:t>ς</a:t>
              </a: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1000100" y="2643182"/>
            <a:ext cx="785818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FFFF00"/>
                </a:solidFill>
              </a:rPr>
              <a:t>Οι νευρώνες, </a:t>
            </a:r>
            <a:r>
              <a:rPr lang="el-GR" sz="1600" dirty="0" smtClean="0">
                <a:solidFill>
                  <a:srgbClr val="FFFF00"/>
                </a:solidFill>
              </a:rPr>
              <a:t>έχουν </a:t>
            </a:r>
            <a:r>
              <a:rPr lang="el-GR" sz="1600" dirty="0">
                <a:solidFill>
                  <a:srgbClr val="FFFF00"/>
                </a:solidFill>
              </a:rPr>
              <a:t>την ιδιότητα να αντιδρούν σε συγκεκριμένες μεταβολές του περιβάλλοντος, όπως είναι η μεταβολή της θερμοκρασίας, της πίεσης, της έντασης του φωτός, του </a:t>
            </a:r>
            <a:r>
              <a:rPr lang="el-GR" sz="1600" dirty="0" err="1">
                <a:solidFill>
                  <a:srgbClr val="FFFF00"/>
                </a:solidFill>
              </a:rPr>
              <a:t>pH</a:t>
            </a:r>
            <a:r>
              <a:rPr lang="el-GR" sz="1600" dirty="0">
                <a:solidFill>
                  <a:srgbClr val="FFFF00"/>
                </a:solidFill>
              </a:rPr>
              <a:t> κ.ά.</a:t>
            </a:r>
          </a:p>
        </p:txBody>
      </p:sp>
      <p:grpSp>
        <p:nvGrpSpPr>
          <p:cNvPr id="20" name="19 - Ομάδα"/>
          <p:cNvGrpSpPr/>
          <p:nvPr/>
        </p:nvGrpSpPr>
        <p:grpSpPr>
          <a:xfrm>
            <a:off x="251520" y="5262299"/>
            <a:ext cx="8136904" cy="646331"/>
            <a:chOff x="251520" y="5262299"/>
            <a:chExt cx="8136904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251520" y="5343599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</a:rPr>
                <a:t>4.</a:t>
              </a:r>
              <a:endParaRPr lang="el-GR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899592" y="5262299"/>
              <a:ext cx="74888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</a:rPr>
                <a:t>διακρίνονται από λειτουργική άποψη σε </a:t>
              </a:r>
              <a:r>
                <a:rPr lang="el-GR" b="1" dirty="0" smtClean="0">
                  <a:solidFill>
                    <a:srgbClr val="FF0000"/>
                  </a:solidFill>
                </a:rPr>
                <a:t>αισθητικούς</a:t>
              </a:r>
              <a:r>
                <a:rPr lang="el-GR" b="1" dirty="0" smtClean="0">
                  <a:solidFill>
                    <a:srgbClr val="FFFF00"/>
                  </a:solidFill>
                </a:rPr>
                <a:t>, </a:t>
              </a:r>
              <a:r>
                <a:rPr lang="el-GR" b="1" dirty="0" smtClean="0">
                  <a:solidFill>
                    <a:srgbClr val="FF0000"/>
                  </a:solidFill>
                </a:rPr>
                <a:t>κινητικούς</a:t>
              </a:r>
              <a:r>
                <a:rPr lang="el-GR" b="1" dirty="0" smtClean="0">
                  <a:solidFill>
                    <a:srgbClr val="FFFF00"/>
                  </a:solidFill>
                </a:rPr>
                <a:t> και </a:t>
              </a:r>
              <a:r>
                <a:rPr lang="el-GR" b="1" dirty="0" smtClean="0">
                  <a:solidFill>
                    <a:srgbClr val="FF0000"/>
                  </a:solidFill>
                </a:rPr>
                <a:t>ενδιάμεσους</a:t>
              </a:r>
              <a:r>
                <a:rPr lang="el-GR" b="1" dirty="0" smtClean="0">
                  <a:solidFill>
                    <a:srgbClr val="FFFF00"/>
                  </a:solidFill>
                </a:rPr>
                <a:t> (συνδετικούς)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80749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FFFF00"/>
                </a:solidFill>
                <a:effectLst/>
              </a:rPr>
              <a:t>Και έτσι φαίνεται στο μικροσκόπιο :</a:t>
            </a:r>
            <a:endParaRPr lang="el-GR" sz="32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3 - Θέση περιεχομένου" descr="neurons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1736" y="1643050"/>
            <a:ext cx="3857625" cy="4500562"/>
          </a:xfrm>
          <a:ln>
            <a:solidFill>
              <a:srgbClr val="FF0000"/>
            </a:solidFill>
          </a:ln>
        </p:spPr>
      </p:pic>
      <p:pic>
        <p:nvPicPr>
          <p:cNvPr id="5" name="Picture 5" descr="chap48-ope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643050"/>
            <a:ext cx="3967162" cy="492922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8496944" cy="54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35388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691206" cy="8572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</a:rPr>
              <a:t>K</a:t>
            </a:r>
            <a:r>
              <a:rPr lang="el-GR" sz="3200" dirty="0" smtClean="0">
                <a:effectLst/>
              </a:rPr>
              <a:t>αι διαγραμματικά :</a:t>
            </a:r>
            <a:endParaRPr lang="el-GR" sz="3200" dirty="0">
              <a:effectLst/>
            </a:endParaRPr>
          </a:p>
        </p:txBody>
      </p:sp>
      <p:pic>
        <p:nvPicPr>
          <p:cNvPr id="2" name="Picture 2" descr="C:\Users\user\Documents\school\Βιολογία Α Λυκείου\Βίντεο, Φωτό Παρουσιάσεων\Νευρώνας.png"/>
          <p:cNvPicPr>
            <a:picLocks noChangeAspect="1" noChangeArrowheads="1"/>
          </p:cNvPicPr>
          <p:nvPr/>
        </p:nvPicPr>
        <p:blipFill>
          <a:blip r:embed="rId2"/>
          <a:srcRect r="37820"/>
          <a:stretch>
            <a:fillRect/>
          </a:stretch>
        </p:blipFill>
        <p:spPr bwMode="auto">
          <a:xfrm>
            <a:off x="2428860" y="1214422"/>
            <a:ext cx="3715656" cy="5364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user\Documents\school\Βιολογία Α Λυκείου\Βίντεο, Φωτό Παρουσιάσεων\neuron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643866" cy="51435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https://encrypted-tbn0.gstatic.com/images?q=tbn:ANd9GcS1kDN-Ud3aCDCOr2K35r5vaQbX3UwGLhw05iw7SOkoY0C000i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7858180" cy="53578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2592306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1446</TotalTime>
  <Words>845</Words>
  <Application>Microsoft Office PowerPoint</Application>
  <PresentationFormat>Προβολή στην οθόνη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Ζωντάνια</vt:lpstr>
      <vt:lpstr>ΝΕΥΡΙΚΟ ΣΥΣΤΗΜΑ</vt:lpstr>
      <vt:lpstr>Ο ΡΟΛΟΣ ΤΟΥ Ν.Σ. </vt:lpstr>
      <vt:lpstr>Διαφάνεια 3</vt:lpstr>
      <vt:lpstr>Διαφάνεια 4</vt:lpstr>
      <vt:lpstr>ΟΡΓΑΝΑ ΤΟΥ Ν.Σ.</vt:lpstr>
      <vt:lpstr>ΔΟΜΗ ΤΩΝ ΝΕΥΡΙΚΩΝ ΚΥΤΤΑΡΩΝ</vt:lpstr>
      <vt:lpstr>Νευρώνες</vt:lpstr>
      <vt:lpstr>Και έτσι φαίνεται στο μικροσκόπιο :</vt:lpstr>
      <vt:lpstr>Kαι διαγραμματικά :</vt:lpstr>
      <vt:lpstr>Διαφάνεια 10</vt:lpstr>
      <vt:lpstr>Διαφάνεια 11</vt:lpstr>
      <vt:lpstr>Διαφάνεια 12</vt:lpstr>
      <vt:lpstr>Διαφάνεια 13</vt:lpstr>
      <vt:lpstr>ΔΥΝΑΜΙΚΟ ΗΡΕΜΙΑΣ - ΝΕΥΡΙΚΗ ΩΣΗ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ΝΕΥΡΙΚΟ ΣΥΣΤΗΜΑ</dc:title>
  <dc:creator>kx</dc:creator>
  <cp:lastModifiedBy>user</cp:lastModifiedBy>
  <cp:revision>125</cp:revision>
  <dcterms:created xsi:type="dcterms:W3CDTF">2012-02-01T06:36:37Z</dcterms:created>
  <dcterms:modified xsi:type="dcterms:W3CDTF">2014-10-20T20:52:50Z</dcterms:modified>
</cp:coreProperties>
</file>