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13"/>
  </p:notesMasterIdLst>
  <p:sldIdLst>
    <p:sldId id="256" r:id="rId2"/>
    <p:sldId id="261" r:id="rId3"/>
    <p:sldId id="262" r:id="rId4"/>
    <p:sldId id="277" r:id="rId5"/>
    <p:sldId id="269" r:id="rId6"/>
    <p:sldId id="270" r:id="rId7"/>
    <p:sldId id="279" r:id="rId8"/>
    <p:sldId id="265" r:id="rId9"/>
    <p:sldId id="264" r:id="rId10"/>
    <p:sldId id="267" r:id="rId11"/>
    <p:sldId id="268" r:id="rId12"/>
  </p:sldIdLst>
  <p:sldSz cx="10160000" cy="7620000"/>
  <p:notesSz cx="7620000" cy="10160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9" d="100"/>
          <a:sy n="59" d="100"/>
        </p:scale>
        <p:origin x="-1416" y="-84"/>
      </p:cViewPr>
      <p:guideLst>
        <p:guide orient="horz" pos="2400"/>
        <p:guide pos="320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762000" y="4826000"/>
            <a:ext cx="6096000" cy="45720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xmlns="" val="15757438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Shape 2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 name="Shape 2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914400" y="3048000"/>
            <a:ext cx="8331200" cy="1219199"/>
          </a:xfrm>
          <a:prstGeom prst="rect">
            <a:avLst/>
          </a:prstGeom>
        </p:spPr>
        <p:txBody>
          <a:bodyPr lIns="91425" tIns="91425" rIns="91425" b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a:endParaRPr/>
          </a:p>
        </p:txBody>
      </p:sp>
      <p:sp>
        <p:nvSpPr>
          <p:cNvPr id="8" name="Shape 8"/>
          <p:cNvSpPr txBox="1">
            <a:spLocks noGrp="1"/>
          </p:cNvSpPr>
          <p:nvPr>
            <p:ph type="subTitle" idx="1"/>
          </p:nvPr>
        </p:nvSpPr>
        <p:spPr>
          <a:xfrm>
            <a:off x="1828800" y="4572000"/>
            <a:ext cx="6502399" cy="914400"/>
          </a:xfrm>
          <a:prstGeom prst="rect">
            <a:avLst/>
          </a:prstGeom>
        </p:spPr>
        <p:txBody>
          <a:bodyPr lIns="91425" tIns="91425" rIns="91425" b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p:spPr>
        <p:txBody>
          <a:bodyPr lIns="91425" tIns="91425" rIns="91425" b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a:endParaRPr/>
          </a:p>
        </p:txBody>
      </p:sp>
      <p:sp>
        <p:nvSpPr>
          <p:cNvPr id="11" name="Shape 11"/>
          <p:cNvSpPr txBox="1">
            <a:spLocks noGrp="1"/>
          </p:cNvSpPr>
          <p:nvPr>
            <p:ph type="body" idx="1"/>
          </p:nvPr>
        </p:nvSpPr>
        <p:spPr>
          <a:xfrm>
            <a:off x="304800" y="1828800"/>
            <a:ext cx="9550400" cy="5486399"/>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04800" y="304800"/>
            <a:ext cx="9550400" cy="914400"/>
          </a:xfrm>
          <a:prstGeom prst="rect">
            <a:avLst/>
          </a:prstGeom>
        </p:spPr>
        <p:txBody>
          <a:bodyPr lIns="91425" tIns="91425" rIns="91425" b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a:endParaRPr/>
          </a:p>
        </p:txBody>
      </p:sp>
      <p:sp>
        <p:nvSpPr>
          <p:cNvPr id="14" name="Shape 14"/>
          <p:cNvSpPr txBox="1">
            <a:spLocks noGrp="1"/>
          </p:cNvSpPr>
          <p:nvPr>
            <p:ph type="body" idx="1"/>
          </p:nvPr>
        </p:nvSpPr>
        <p:spPr>
          <a:xfrm>
            <a:off x="304800" y="1828800"/>
            <a:ext cx="4470399" cy="5486399"/>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
        <p:nvSpPr>
          <p:cNvPr id="15" name="Shape 15"/>
          <p:cNvSpPr txBox="1">
            <a:spLocks noGrp="1"/>
          </p:cNvSpPr>
          <p:nvPr>
            <p:ph type="body" idx="2"/>
          </p:nvPr>
        </p:nvSpPr>
        <p:spPr>
          <a:xfrm>
            <a:off x="5384800" y="1828800"/>
            <a:ext cx="4470399" cy="5486399"/>
          </a:xfrm>
          <a:prstGeom prst="rect">
            <a:avLst/>
          </a:prstGeom>
        </p:spPr>
        <p:txBody>
          <a:bodyPr lIns="91425" tIns="91425" rIns="91425" b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304800" y="6705600"/>
            <a:ext cx="9550400" cy="609599"/>
          </a:xfrm>
          <a:prstGeom prst="rect">
            <a:avLst/>
          </a:prstGeom>
        </p:spPr>
        <p:txBody>
          <a:bodyPr lIns="91425" tIns="91425" rIns="91425" b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423333"/>
            <a:ext cx="9144000" cy="1524000"/>
          </a:xfrm>
          <a:prstGeom prst="rect">
            <a:avLst/>
          </a:prstGeom>
        </p:spPr>
        <p:txBody>
          <a:bodyPr lIns="101599" tIns="50799" rIns="101599" bIns="50799"/>
          <a:lstStyle/>
          <a:p>
            <a:r>
              <a:rPr lang="en-US" smtClean="0"/>
              <a:t>Click to edit Master title style</a:t>
            </a:r>
            <a:endParaRPr lang="el-GR"/>
          </a:p>
        </p:txBody>
      </p:sp>
      <p:sp>
        <p:nvSpPr>
          <p:cNvPr id="3" name="Content Placeholder 2"/>
          <p:cNvSpPr>
            <a:spLocks noGrp="1"/>
          </p:cNvSpPr>
          <p:nvPr>
            <p:ph idx="1"/>
          </p:nvPr>
        </p:nvSpPr>
        <p:spPr>
          <a:xfrm>
            <a:off x="508000" y="2201333"/>
            <a:ext cx="9144000" cy="4572000"/>
          </a:xfrm>
          <a:prstGeom prst="rect">
            <a:avLst/>
          </a:prstGeom>
        </p:spPr>
        <p:txBody>
          <a:bodyPr lIns="101599" tIns="50799" rIns="101599" bIns="507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xfrm>
            <a:off x="508000" y="6939139"/>
            <a:ext cx="2370667" cy="529167"/>
          </a:xfrm>
          <a:prstGeom prst="rect">
            <a:avLst/>
          </a:prstGeom>
          <a:ln/>
        </p:spPr>
        <p:txBody>
          <a:bodyPr lIns="101599" tIns="50799" rIns="101599" bIns="50799"/>
          <a:lstStyle>
            <a:lvl1pPr>
              <a:defRPr/>
            </a:lvl1pPr>
          </a:lstStyle>
          <a:p>
            <a:pPr>
              <a:defRPr/>
            </a:pPr>
            <a:endParaRPr lang="en-US"/>
          </a:p>
        </p:txBody>
      </p:sp>
      <p:sp>
        <p:nvSpPr>
          <p:cNvPr id="5" name="Rectangle 5"/>
          <p:cNvSpPr>
            <a:spLocks noGrp="1" noChangeArrowheads="1"/>
          </p:cNvSpPr>
          <p:nvPr>
            <p:ph type="ftr" sz="quarter" idx="11"/>
          </p:nvPr>
        </p:nvSpPr>
        <p:spPr>
          <a:xfrm>
            <a:off x="3471334" y="6939139"/>
            <a:ext cx="3217333" cy="529167"/>
          </a:xfrm>
          <a:prstGeom prst="rect">
            <a:avLst/>
          </a:prstGeom>
          <a:ln/>
        </p:spPr>
        <p:txBody>
          <a:bodyPr lIns="101599" tIns="50799" rIns="101599" bIns="50799"/>
          <a:lstStyle>
            <a:lvl1pPr>
              <a:defRPr/>
            </a:lvl1pPr>
          </a:lstStyle>
          <a:p>
            <a:pPr>
              <a:defRPr/>
            </a:pPr>
            <a:endParaRPr lang="en-US"/>
          </a:p>
        </p:txBody>
      </p:sp>
      <p:sp>
        <p:nvSpPr>
          <p:cNvPr id="6" name="Rectangle 6"/>
          <p:cNvSpPr>
            <a:spLocks noGrp="1" noChangeArrowheads="1"/>
          </p:cNvSpPr>
          <p:nvPr>
            <p:ph type="sldNum" sz="quarter" idx="12"/>
          </p:nvPr>
        </p:nvSpPr>
        <p:spPr>
          <a:xfrm>
            <a:off x="7281333" y="6939139"/>
            <a:ext cx="2370667" cy="529167"/>
          </a:xfrm>
          <a:prstGeom prst="rect">
            <a:avLst/>
          </a:prstGeom>
          <a:ln/>
        </p:spPr>
        <p:txBody>
          <a:bodyPr lIns="101599" tIns="50799" rIns="101599" bIns="50799"/>
          <a:lstStyle>
            <a:lvl1pPr>
              <a:defRPr/>
            </a:lvl1pPr>
          </a:lstStyle>
          <a:p>
            <a:pPr>
              <a:defRPr/>
            </a:pPr>
            <a:fld id="{54FDDA88-6EBD-4049-8D97-8C5FF620DEF3}" type="slidenum">
              <a:rPr lang="en-US"/>
              <a:pPr>
                <a:defRPr/>
              </a:pPr>
              <a:t>‹#›</a:t>
            </a:fld>
            <a:endParaRPr lang="en-US"/>
          </a:p>
        </p:txBody>
      </p:sp>
    </p:spTree>
    <p:extLst>
      <p:ext uri="{BB962C8B-B14F-4D97-AF65-F5344CB8AC3E}">
        <p14:creationId xmlns:p14="http://schemas.microsoft.com/office/powerpoint/2010/main" xmlns="" val="2572723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Shape 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2" name="Ορθογώνιο 1"/>
          <p:cNvSpPr/>
          <p:nvPr/>
        </p:nvSpPr>
        <p:spPr>
          <a:xfrm>
            <a:off x="831528" y="1665712"/>
            <a:ext cx="8561959" cy="769441"/>
          </a:xfrm>
          <a:prstGeom prst="rect">
            <a:avLst/>
          </a:prstGeom>
        </p:spPr>
        <p:txBody>
          <a:bodyPr wrap="none">
            <a:spAutoFit/>
          </a:bodyPr>
          <a:lstStyle/>
          <a:p>
            <a:r>
              <a:rPr lang="en-US" sz="4400" b="1" dirty="0" smtClean="0">
                <a:solidFill>
                  <a:srgbClr val="FF0000"/>
                </a:solidFill>
              </a:rPr>
              <a:t>ΣΤΕΛΕΧΟΣ - </a:t>
            </a:r>
            <a:r>
              <a:rPr lang="en-US" sz="4400" b="1" dirty="0">
                <a:solidFill>
                  <a:srgbClr val="FF0000"/>
                </a:solidFill>
              </a:rPr>
              <a:t>ΠΑΡΕΓΚΕΦΑΛΙΔΑ</a:t>
            </a:r>
            <a:endParaRPr lang="el-GR" sz="4400" dirty="0">
              <a:solidFill>
                <a:srgbClr val="FF0000"/>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9480" y="929680"/>
            <a:ext cx="9144000" cy="2170849"/>
          </a:xfrm>
        </p:spPr>
        <p:txBody>
          <a:bodyPr wrap="square" lIns="101599" tIns="50799" rIns="101599" bIns="50799">
            <a:spAutoFit/>
          </a:bodyPr>
          <a:lstStyle/>
          <a:p>
            <a:pPr marL="530225" indent="-396875">
              <a:lnSpc>
                <a:spcPct val="120089"/>
              </a:lnSpc>
              <a:buClr>
                <a:srgbClr val="FFFFFF"/>
              </a:buClr>
              <a:buSzPct val="167264"/>
              <a:buFont typeface="Arial"/>
              <a:buChar char="•"/>
            </a:pPr>
            <a:r>
              <a:rPr lang="el-GR" sz="2800" dirty="0">
                <a:solidFill>
                  <a:srgbClr val="FFFFFF"/>
                </a:solidFill>
              </a:rPr>
              <a:t>Η παρεγκεφαλίδα υποδέχεται συνεχώς πληροφορίες από αισθητήριους υποδοχείς των μυών, των τενόντων και των αρθρώσεων καθώς και ίνες από τα κινητικά κέντρα των ημισφαιρίων.</a:t>
            </a:r>
            <a:endParaRPr lang="en-US" sz="2800" dirty="0">
              <a:solidFill>
                <a:srgbClr val="FFFFFF"/>
              </a:solidFill>
            </a:endParaRPr>
          </a:p>
        </p:txBody>
      </p:sp>
      <p:sp>
        <p:nvSpPr>
          <p:cNvPr id="2" name="TextBox 1"/>
          <p:cNvSpPr txBox="1"/>
          <p:nvPr/>
        </p:nvSpPr>
        <p:spPr>
          <a:xfrm>
            <a:off x="615504" y="281608"/>
            <a:ext cx="4876656" cy="523220"/>
          </a:xfrm>
          <a:prstGeom prst="rect">
            <a:avLst/>
          </a:prstGeom>
          <a:solidFill>
            <a:srgbClr val="FFC000"/>
          </a:solidFill>
        </p:spPr>
        <p:txBody>
          <a:bodyPr wrap="none" rtlCol="0">
            <a:spAutoFit/>
          </a:bodyPr>
          <a:lstStyle/>
          <a:p>
            <a:r>
              <a:rPr lang="el-GR" sz="2800" b="1" dirty="0" smtClean="0"/>
              <a:t>Ρόλος της παρεγκεφαλίδας</a:t>
            </a:r>
            <a:endParaRPr lang="el-GR" sz="2800" b="1" dirty="0"/>
          </a:p>
        </p:txBody>
      </p:sp>
      <p:sp>
        <p:nvSpPr>
          <p:cNvPr id="3" name="Ορθογώνιο 2"/>
          <p:cNvSpPr/>
          <p:nvPr/>
        </p:nvSpPr>
        <p:spPr>
          <a:xfrm>
            <a:off x="327472" y="3233936"/>
            <a:ext cx="9649072" cy="1384995"/>
          </a:xfrm>
          <a:prstGeom prst="rect">
            <a:avLst/>
          </a:prstGeom>
          <a:ln>
            <a:solidFill>
              <a:srgbClr val="FFC000"/>
            </a:solidFill>
          </a:ln>
        </p:spPr>
        <p:txBody>
          <a:bodyPr wrap="square">
            <a:spAutoFit/>
          </a:bodyPr>
          <a:lstStyle/>
          <a:p>
            <a:r>
              <a:rPr lang="el-GR" sz="2800" b="1" dirty="0" smtClean="0">
                <a:solidFill>
                  <a:srgbClr val="FFC000"/>
                </a:solidFill>
              </a:rPr>
              <a:t>Έχει </a:t>
            </a:r>
            <a:r>
              <a:rPr lang="el-GR" sz="2800" b="1" dirty="0">
                <a:solidFill>
                  <a:srgbClr val="FFC000"/>
                </a:solidFill>
              </a:rPr>
              <a:t>σημαντικό ρόλο για το συντονισμό των κινήσεων του </a:t>
            </a:r>
            <a:r>
              <a:rPr lang="el-GR" sz="2800" b="1" dirty="0" smtClean="0">
                <a:solidFill>
                  <a:srgbClr val="FFC000"/>
                </a:solidFill>
              </a:rPr>
              <a:t>σώματος</a:t>
            </a:r>
            <a:r>
              <a:rPr lang="en-US" sz="2800" b="1" dirty="0" smtClean="0">
                <a:solidFill>
                  <a:srgbClr val="FFC000"/>
                </a:solidFill>
              </a:rPr>
              <a:t>,</a:t>
            </a:r>
            <a:r>
              <a:rPr lang="el-GR" sz="2800" b="1" dirty="0" smtClean="0">
                <a:solidFill>
                  <a:srgbClr val="FFC000"/>
                </a:solidFill>
              </a:rPr>
              <a:t> </a:t>
            </a:r>
            <a:r>
              <a:rPr lang="el-GR" sz="2800" b="1" dirty="0">
                <a:solidFill>
                  <a:srgbClr val="FFC000"/>
                </a:solidFill>
              </a:rPr>
              <a:t>της ισορροπίας </a:t>
            </a:r>
            <a:r>
              <a:rPr lang="el-GR" sz="2800" b="1" dirty="0" smtClean="0">
                <a:solidFill>
                  <a:srgbClr val="FFC000"/>
                </a:solidFill>
              </a:rPr>
              <a:t>του</a:t>
            </a:r>
            <a:r>
              <a:rPr lang="en-US" sz="2800" b="1" dirty="0" smtClean="0">
                <a:solidFill>
                  <a:srgbClr val="FFC000"/>
                </a:solidFill>
              </a:rPr>
              <a:t> </a:t>
            </a:r>
            <a:r>
              <a:rPr lang="el-GR" sz="2800" b="1" dirty="0" smtClean="0">
                <a:solidFill>
                  <a:srgbClr val="FFC000"/>
                </a:solidFill>
              </a:rPr>
              <a:t>σώματος</a:t>
            </a:r>
            <a:r>
              <a:rPr lang="en-US" sz="2800" b="1" dirty="0" smtClean="0">
                <a:solidFill>
                  <a:srgbClr val="FFC000"/>
                </a:solidFill>
              </a:rPr>
              <a:t> </a:t>
            </a:r>
            <a:r>
              <a:rPr lang="el-GR" sz="2800" b="1" dirty="0" smtClean="0">
                <a:solidFill>
                  <a:srgbClr val="FFC000"/>
                </a:solidFill>
              </a:rPr>
              <a:t>και </a:t>
            </a:r>
            <a:r>
              <a:rPr lang="el-GR" sz="2800" b="1" dirty="0">
                <a:solidFill>
                  <a:srgbClr val="FFC000"/>
                </a:solidFill>
              </a:rPr>
              <a:t>στην εκμάθηση των κινητικών δεξιοτήτων.</a:t>
            </a:r>
          </a:p>
        </p:txBody>
      </p:sp>
      <p:sp>
        <p:nvSpPr>
          <p:cNvPr id="5" name="Shape 79"/>
          <p:cNvSpPr txBox="1"/>
          <p:nvPr/>
        </p:nvSpPr>
        <p:spPr>
          <a:xfrm>
            <a:off x="615504" y="4617320"/>
            <a:ext cx="8973048" cy="1296144"/>
          </a:xfrm>
          <a:prstGeom prst="rect">
            <a:avLst/>
          </a:prstGeom>
        </p:spPr>
        <p:txBody>
          <a:bodyPr lIns="38100" tIns="38100" rIns="38100" bIns="38100" anchor="t" anchorCtr="0">
            <a:noAutofit/>
          </a:bodyPr>
          <a:lstStyle/>
          <a:p>
            <a:pPr marL="530225" marR="0" lvl="0" indent="-396875" algn="l">
              <a:lnSpc>
                <a:spcPct val="120089"/>
              </a:lnSpc>
              <a:spcBef>
                <a:spcPts val="563"/>
              </a:spcBef>
              <a:spcAft>
                <a:spcPts val="0"/>
              </a:spcAft>
              <a:buClr>
                <a:srgbClr val="FFFFFF"/>
              </a:buClr>
              <a:buSzPct val="167264"/>
              <a:buFont typeface="Arial"/>
              <a:buChar char="•"/>
            </a:pPr>
            <a:r>
              <a:rPr lang="en-US" sz="2800" dirty="0" err="1" smtClean="0">
                <a:solidFill>
                  <a:srgbClr val="FFFFFF"/>
                </a:solidFill>
                <a:latin typeface="Arial"/>
                <a:ea typeface="Arial"/>
                <a:cs typeface="Arial"/>
                <a:sym typeface="Arial"/>
              </a:rPr>
              <a:t>Κέντρο</a:t>
            </a:r>
            <a:r>
              <a:rPr lang="en-US" sz="2800" dirty="0" smtClean="0">
                <a:solidFill>
                  <a:srgbClr val="FFFFFF"/>
                </a:solidFill>
                <a:latin typeface="Arial"/>
                <a:ea typeface="Arial"/>
                <a:cs typeface="Arial"/>
                <a:sym typeface="Arial"/>
              </a:rPr>
              <a:t> </a:t>
            </a:r>
            <a:r>
              <a:rPr lang="en-US" sz="2800" dirty="0" err="1">
                <a:solidFill>
                  <a:srgbClr val="FFFFFF"/>
                </a:solidFill>
                <a:latin typeface="Arial"/>
                <a:ea typeface="Arial"/>
                <a:cs typeface="Arial"/>
                <a:sym typeface="Arial"/>
              </a:rPr>
              <a:t>ελέγχου</a:t>
            </a:r>
            <a:r>
              <a:rPr lang="en-US" sz="2800" dirty="0">
                <a:solidFill>
                  <a:srgbClr val="FFFFFF"/>
                </a:solidFill>
                <a:latin typeface="Arial"/>
                <a:ea typeface="Arial"/>
                <a:cs typeface="Arial"/>
                <a:sym typeface="Arial"/>
              </a:rPr>
              <a:t> </a:t>
            </a:r>
            <a:r>
              <a:rPr lang="en-US" sz="2800" dirty="0" err="1">
                <a:solidFill>
                  <a:srgbClr val="FFFFFF"/>
                </a:solidFill>
                <a:latin typeface="Arial"/>
                <a:ea typeface="Arial"/>
                <a:cs typeface="Arial"/>
                <a:sym typeface="Arial"/>
              </a:rPr>
              <a:t>σκελετικών</a:t>
            </a:r>
            <a:r>
              <a:rPr lang="en-US" sz="2800" dirty="0">
                <a:solidFill>
                  <a:srgbClr val="FFFFFF"/>
                </a:solidFill>
                <a:latin typeface="Arial"/>
                <a:ea typeface="Arial"/>
                <a:cs typeface="Arial"/>
                <a:sym typeface="Arial"/>
              </a:rPr>
              <a:t> </a:t>
            </a:r>
            <a:r>
              <a:rPr lang="en-US" sz="2800" dirty="0" err="1">
                <a:solidFill>
                  <a:srgbClr val="FFFFFF"/>
                </a:solidFill>
                <a:latin typeface="Arial"/>
                <a:ea typeface="Arial"/>
                <a:cs typeface="Arial"/>
                <a:sym typeface="Arial"/>
              </a:rPr>
              <a:t>μυών</a:t>
            </a:r>
            <a:endParaRPr lang="en-US" sz="2800" dirty="0">
              <a:solidFill>
                <a:srgbClr val="FFFFFF"/>
              </a:solidFill>
              <a:latin typeface="Arial"/>
              <a:ea typeface="Arial"/>
              <a:cs typeface="Arial"/>
              <a:sym typeface="Arial"/>
            </a:endParaRPr>
          </a:p>
          <a:p>
            <a:pPr marL="530225" marR="0" lvl="0" indent="-396875" algn="l">
              <a:lnSpc>
                <a:spcPct val="120089"/>
              </a:lnSpc>
              <a:spcBef>
                <a:spcPts val="563"/>
              </a:spcBef>
              <a:spcAft>
                <a:spcPts val="0"/>
              </a:spcAft>
              <a:buClr>
                <a:srgbClr val="FFFFFF"/>
              </a:buClr>
              <a:buSzPct val="167264"/>
              <a:buFont typeface="Arial"/>
              <a:buChar char="•"/>
            </a:pPr>
            <a:r>
              <a:rPr lang="en-US" sz="2800" dirty="0" err="1">
                <a:solidFill>
                  <a:srgbClr val="FFFFFF"/>
                </a:solidFill>
                <a:latin typeface="Arial"/>
                <a:ea typeface="Arial"/>
                <a:cs typeface="Arial"/>
                <a:sym typeface="Arial"/>
              </a:rPr>
              <a:t>Κέντρο</a:t>
            </a:r>
            <a:r>
              <a:rPr lang="en-US" sz="2800" dirty="0">
                <a:solidFill>
                  <a:srgbClr val="FFFFFF"/>
                </a:solidFill>
                <a:latin typeface="Arial"/>
                <a:ea typeface="Arial"/>
                <a:cs typeface="Arial"/>
                <a:sym typeface="Arial"/>
              </a:rPr>
              <a:t> </a:t>
            </a:r>
            <a:r>
              <a:rPr lang="en-US" sz="2800" dirty="0" err="1">
                <a:solidFill>
                  <a:srgbClr val="FFFFFF"/>
                </a:solidFill>
                <a:latin typeface="Arial"/>
                <a:ea typeface="Arial"/>
                <a:cs typeface="Arial"/>
                <a:sym typeface="Arial"/>
              </a:rPr>
              <a:t>δι</a:t>
            </a:r>
            <a:r>
              <a:rPr lang="en-US" sz="2800" dirty="0">
                <a:solidFill>
                  <a:srgbClr val="FFFFFF"/>
                </a:solidFill>
                <a:latin typeface="Arial"/>
                <a:ea typeface="Arial"/>
                <a:cs typeface="Arial"/>
                <a:sym typeface="Arial"/>
              </a:rPr>
              <a:t>ατήρησης μυϊκού τόνου και ισορροπίας </a:t>
            </a:r>
          </a:p>
        </p:txBody>
      </p:sp>
      <p:sp>
        <p:nvSpPr>
          <p:cNvPr id="4" name="Ορθογώνιο 3"/>
          <p:cNvSpPr/>
          <p:nvPr/>
        </p:nvSpPr>
        <p:spPr>
          <a:xfrm>
            <a:off x="3567832" y="5898232"/>
            <a:ext cx="6408712" cy="1631216"/>
          </a:xfrm>
          <a:prstGeom prst="rect">
            <a:avLst/>
          </a:prstGeom>
          <a:solidFill>
            <a:schemeClr val="bg1">
              <a:lumMod val="85000"/>
            </a:schemeClr>
          </a:solidFill>
        </p:spPr>
        <p:txBody>
          <a:bodyPr wrap="square">
            <a:spAutoFit/>
          </a:bodyPr>
          <a:lstStyle/>
          <a:p>
            <a:r>
              <a:rPr lang="el-GR" sz="2000" dirty="0" smtClean="0"/>
              <a:t>Αν </a:t>
            </a:r>
            <a:r>
              <a:rPr lang="el-GR" sz="2000" dirty="0"/>
              <a:t>υποστεί κάποια βλάβη μπορεί να προκαλέσει σοβαρά προβλήματα στην ακρίβεια εκτέλεσης των </a:t>
            </a:r>
            <a:r>
              <a:rPr lang="el-GR" sz="2000" dirty="0" smtClean="0"/>
              <a:t>κινήσεων, σε </a:t>
            </a:r>
            <a:r>
              <a:rPr lang="el-GR" sz="2000" dirty="0"/>
              <a:t>ελαττωμένο συντονισμό </a:t>
            </a:r>
            <a:r>
              <a:rPr lang="el-GR" sz="2000" dirty="0" smtClean="0"/>
              <a:t>των κινήσεων</a:t>
            </a:r>
            <a:r>
              <a:rPr lang="el-GR" sz="2000" dirty="0"/>
              <a:t>, απώλεια της ισορροπίας</a:t>
            </a:r>
            <a:r>
              <a:rPr lang="el-GR" sz="2000" dirty="0" smtClean="0"/>
              <a:t>, προβλήματα </a:t>
            </a:r>
            <a:r>
              <a:rPr lang="el-GR" sz="2000" dirty="0"/>
              <a:t>στην ομιλία και </a:t>
            </a:r>
            <a:r>
              <a:rPr lang="el-GR" sz="2000" dirty="0" smtClean="0"/>
              <a:t>κάποιες </a:t>
            </a:r>
            <a:r>
              <a:rPr lang="el-GR" sz="2000" dirty="0" err="1" smtClean="0"/>
              <a:t>γνωσιακές</a:t>
            </a:r>
            <a:r>
              <a:rPr lang="el-GR" sz="2000" dirty="0" smtClean="0"/>
              <a:t> </a:t>
            </a:r>
            <a:r>
              <a:rPr lang="el-GR" sz="2000" dirty="0"/>
              <a:t>δυσκολίες.</a:t>
            </a:r>
            <a:r>
              <a:rPr lang="el-GR" sz="2000" dirty="0" smtClean="0"/>
              <a:t>.</a:t>
            </a:r>
            <a:endParaRPr lang="en-US" sz="2000" dirty="0"/>
          </a:p>
        </p:txBody>
      </p:sp>
    </p:spTree>
    <p:extLst>
      <p:ext uri="{BB962C8B-B14F-4D97-AF65-F5344CB8AC3E}">
        <p14:creationId xmlns:p14="http://schemas.microsoft.com/office/powerpoint/2010/main" xmlns="" val="3334316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99480" y="497632"/>
            <a:ext cx="9433048" cy="2308324"/>
          </a:xfrm>
          <a:prstGeom prst="rect">
            <a:avLst/>
          </a:prstGeom>
        </p:spPr>
        <p:txBody>
          <a:bodyPr wrap="square">
            <a:spAutoFit/>
          </a:bodyPr>
          <a:lstStyle/>
          <a:p>
            <a:r>
              <a:rPr lang="el-GR" sz="2400" dirty="0">
                <a:solidFill>
                  <a:schemeClr val="bg1"/>
                </a:solidFill>
              </a:rPr>
              <a:t>Η παρεγκεφαλίδα έχει επίσης </a:t>
            </a:r>
            <a:r>
              <a:rPr lang="el-GR" sz="2400" dirty="0" smtClean="0">
                <a:solidFill>
                  <a:schemeClr val="bg1"/>
                </a:solidFill>
              </a:rPr>
              <a:t>μεγάλη σημασία </a:t>
            </a:r>
            <a:r>
              <a:rPr lang="el-GR" sz="2400" dirty="0">
                <a:solidFill>
                  <a:schemeClr val="bg1"/>
                </a:solidFill>
              </a:rPr>
              <a:t>για την μάθηση της κίνησης και την προσαρμογή.</a:t>
            </a:r>
          </a:p>
          <a:p>
            <a:r>
              <a:rPr lang="el-GR" sz="2400" dirty="0">
                <a:solidFill>
                  <a:schemeClr val="bg1"/>
                </a:solidFill>
              </a:rPr>
              <a:t>Σχεδόν όλες οι εκούσιες κινήσεις βασίζονται </a:t>
            </a:r>
            <a:r>
              <a:rPr lang="el-GR" sz="2400" dirty="0" smtClean="0">
                <a:solidFill>
                  <a:schemeClr val="bg1"/>
                </a:solidFill>
              </a:rPr>
              <a:t>στον εξειδικευμένο </a:t>
            </a:r>
            <a:r>
              <a:rPr lang="el-GR" sz="2400" dirty="0">
                <a:solidFill>
                  <a:schemeClr val="bg1"/>
                </a:solidFill>
              </a:rPr>
              <a:t>έλεγχο που ασκούν τα κινητικά κυκλώματα και </a:t>
            </a:r>
            <a:r>
              <a:rPr lang="el-GR" sz="2400" dirty="0" smtClean="0">
                <a:solidFill>
                  <a:schemeClr val="bg1"/>
                </a:solidFill>
              </a:rPr>
              <a:t>η παρεγκεφαλίδα </a:t>
            </a:r>
            <a:r>
              <a:rPr lang="el-GR" sz="2400" dirty="0">
                <a:solidFill>
                  <a:schemeClr val="bg1"/>
                </a:solidFill>
              </a:rPr>
              <a:t>είναι σημαντική για τη βέλτιστη ρύθμιση τους </a:t>
            </a:r>
            <a:endParaRPr lang="el-GR" sz="2400" dirty="0" smtClean="0">
              <a:solidFill>
                <a:schemeClr val="bg1"/>
              </a:solidFill>
            </a:endParaRPr>
          </a:p>
          <a:p>
            <a:r>
              <a:rPr lang="el-GR" sz="2400" dirty="0" smtClean="0">
                <a:solidFill>
                  <a:schemeClr val="bg1"/>
                </a:solidFill>
              </a:rPr>
              <a:t>- </a:t>
            </a:r>
            <a:r>
              <a:rPr lang="el-GR" sz="2400" dirty="0">
                <a:solidFill>
                  <a:schemeClr val="bg1"/>
                </a:solidFill>
              </a:rPr>
              <a:t>π.χ. σε σχέση με τον συγχρονισμό.</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1528" y="3233936"/>
            <a:ext cx="4572000" cy="381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Ορθογώνιο 4"/>
          <p:cNvSpPr/>
          <p:nvPr/>
        </p:nvSpPr>
        <p:spPr>
          <a:xfrm>
            <a:off x="5619552" y="4098032"/>
            <a:ext cx="4212976" cy="1815882"/>
          </a:xfrm>
          <a:prstGeom prst="rect">
            <a:avLst/>
          </a:prstGeom>
        </p:spPr>
        <p:txBody>
          <a:bodyPr wrap="square">
            <a:spAutoFit/>
          </a:bodyPr>
          <a:lstStyle/>
          <a:p>
            <a:r>
              <a:rPr lang="el-GR" sz="1600" dirty="0">
                <a:solidFill>
                  <a:schemeClr val="bg1"/>
                </a:solidFill>
              </a:rPr>
              <a:t>Ένα κύτταρο </a:t>
            </a:r>
            <a:r>
              <a:rPr lang="el-GR" sz="1600" dirty="0" err="1">
                <a:solidFill>
                  <a:schemeClr val="bg1"/>
                </a:solidFill>
              </a:rPr>
              <a:t>Purkinje</a:t>
            </a:r>
            <a:r>
              <a:rPr lang="el-GR" sz="1600" dirty="0">
                <a:solidFill>
                  <a:schemeClr val="bg1"/>
                </a:solidFill>
              </a:rPr>
              <a:t> της παρεγκεφαλίδας με </a:t>
            </a:r>
            <a:r>
              <a:rPr lang="el-GR" sz="1600" dirty="0" smtClean="0">
                <a:solidFill>
                  <a:schemeClr val="bg1"/>
                </a:solidFill>
              </a:rPr>
              <a:t>εκτεταμένη «</a:t>
            </a:r>
            <a:r>
              <a:rPr lang="el-GR" sz="1600" dirty="0">
                <a:solidFill>
                  <a:schemeClr val="bg1"/>
                </a:solidFill>
              </a:rPr>
              <a:t>διακλάδωση» των </a:t>
            </a:r>
            <a:r>
              <a:rPr lang="el-GR" sz="1600" dirty="0" err="1">
                <a:solidFill>
                  <a:schemeClr val="bg1"/>
                </a:solidFill>
              </a:rPr>
              <a:t>δενδριτών</a:t>
            </a:r>
            <a:r>
              <a:rPr lang="el-GR" sz="1600" dirty="0">
                <a:solidFill>
                  <a:schemeClr val="bg1"/>
                </a:solidFill>
              </a:rPr>
              <a:t> του. </a:t>
            </a:r>
            <a:endParaRPr lang="el-GR" sz="1600" dirty="0" smtClean="0">
              <a:solidFill>
                <a:schemeClr val="bg1"/>
              </a:solidFill>
            </a:endParaRPr>
          </a:p>
          <a:p>
            <a:r>
              <a:rPr lang="el-GR" sz="1600" dirty="0" smtClean="0">
                <a:solidFill>
                  <a:schemeClr val="bg1"/>
                </a:solidFill>
              </a:rPr>
              <a:t>Αυτό </a:t>
            </a:r>
            <a:r>
              <a:rPr lang="el-GR" sz="1600" dirty="0">
                <a:solidFill>
                  <a:schemeClr val="bg1"/>
                </a:solidFill>
              </a:rPr>
              <a:t>εξυπηρετεί </a:t>
            </a:r>
            <a:r>
              <a:rPr lang="el-GR" sz="1600" dirty="0" smtClean="0">
                <a:solidFill>
                  <a:schemeClr val="bg1"/>
                </a:solidFill>
              </a:rPr>
              <a:t>στην πρόσληψη </a:t>
            </a:r>
            <a:r>
              <a:rPr lang="el-GR" sz="1600" dirty="0">
                <a:solidFill>
                  <a:schemeClr val="bg1"/>
                </a:solidFill>
              </a:rPr>
              <a:t>των μυριάδων πληροφοριών που απαιτούνται για </a:t>
            </a:r>
            <a:r>
              <a:rPr lang="el-GR" sz="1600" dirty="0" smtClean="0">
                <a:solidFill>
                  <a:schemeClr val="bg1"/>
                </a:solidFill>
              </a:rPr>
              <a:t>τον ακριβή </a:t>
            </a:r>
            <a:r>
              <a:rPr lang="el-GR" sz="1600" dirty="0">
                <a:solidFill>
                  <a:schemeClr val="bg1"/>
                </a:solidFill>
              </a:rPr>
              <a:t>συγχρονισμό των κινήσεων δεξιοτεχνίας που μαθαίνουμε.</a:t>
            </a:r>
          </a:p>
        </p:txBody>
      </p:sp>
    </p:spTree>
    <p:extLst>
      <p:ext uri="{BB962C8B-B14F-4D97-AF65-F5344CB8AC3E}">
        <p14:creationId xmlns:p14="http://schemas.microsoft.com/office/powerpoint/2010/main" xmlns="" val="1884472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72008" y="209600"/>
            <a:ext cx="3207792" cy="432048"/>
          </a:xfrm>
          <a:prstGeom prst="rect">
            <a:avLst/>
          </a:prstGeom>
        </p:spPr>
        <p:txBody>
          <a:bodyPr lIns="38100" tIns="38100" rIns="38100" bIns="38100" anchor="ctr" anchorCtr="0">
            <a:noAutofit/>
          </a:bodyPr>
          <a:lstStyle/>
          <a:p>
            <a:pPr marL="0" marR="0" indent="0" algn="ctr">
              <a:lnSpc>
                <a:spcPct val="119886"/>
              </a:lnSpc>
              <a:spcBef>
                <a:spcPts val="0"/>
              </a:spcBef>
              <a:spcAft>
                <a:spcPts val="0"/>
              </a:spcAft>
              <a:buNone/>
            </a:pPr>
            <a:r>
              <a:rPr lang="en-US" sz="2400" b="1" dirty="0">
                <a:solidFill>
                  <a:srgbClr val="FFC000"/>
                </a:solidFill>
                <a:latin typeface="Arial"/>
                <a:ea typeface="Arial"/>
                <a:cs typeface="Arial"/>
                <a:sym typeface="Arial"/>
              </a:rPr>
              <a:t>ΥΠΕΝΘΥΜΙΣΗ</a:t>
            </a:r>
          </a:p>
        </p:txBody>
      </p:sp>
      <p:sp>
        <p:nvSpPr>
          <p:cNvPr id="59" name="Shape 59"/>
          <p:cNvSpPr txBox="1"/>
          <p:nvPr/>
        </p:nvSpPr>
        <p:spPr>
          <a:xfrm>
            <a:off x="209578" y="929680"/>
            <a:ext cx="7089998" cy="4545875"/>
          </a:xfrm>
          <a:prstGeom prst="rect">
            <a:avLst/>
          </a:prstGeom>
        </p:spPr>
        <p:txBody>
          <a:bodyPr lIns="38100" tIns="38100" rIns="38100" bIns="38100" anchor="t" anchorCtr="0">
            <a:noAutofit/>
          </a:bodyPr>
          <a:lstStyle/>
          <a:p>
            <a:pPr marL="104423" marR="0" lvl="0" algn="l">
              <a:lnSpc>
                <a:spcPct val="119921"/>
              </a:lnSpc>
              <a:spcBef>
                <a:spcPts val="0"/>
              </a:spcBef>
              <a:spcAft>
                <a:spcPts val="0"/>
              </a:spcAft>
              <a:buClr>
                <a:srgbClr val="FFFF00"/>
              </a:buClr>
              <a:buSzPct val="164609"/>
            </a:pPr>
            <a:r>
              <a:rPr lang="en-US" sz="2800" b="1" dirty="0">
                <a:solidFill>
                  <a:schemeClr val="bg1"/>
                </a:solidFill>
                <a:latin typeface="Arial"/>
                <a:ea typeface="Arial"/>
                <a:cs typeface="Arial"/>
                <a:sym typeface="Arial"/>
              </a:rPr>
              <a:t>Ο </a:t>
            </a:r>
            <a:r>
              <a:rPr lang="el-GR" sz="2800" b="1" dirty="0" smtClean="0">
                <a:solidFill>
                  <a:schemeClr val="bg1"/>
                </a:solidFill>
                <a:latin typeface="Arial"/>
                <a:ea typeface="Arial"/>
                <a:cs typeface="Arial"/>
                <a:sym typeface="Arial"/>
              </a:rPr>
              <a:t>ε</a:t>
            </a:r>
            <a:r>
              <a:rPr lang="en-US" sz="2800" b="1" dirty="0" err="1" smtClean="0">
                <a:solidFill>
                  <a:schemeClr val="bg1"/>
                </a:solidFill>
                <a:latin typeface="Arial"/>
                <a:ea typeface="Arial"/>
                <a:cs typeface="Arial"/>
                <a:sym typeface="Arial"/>
              </a:rPr>
              <a:t>γκέφ</a:t>
            </a:r>
            <a:r>
              <a:rPr lang="en-US" sz="2800" b="1" dirty="0" smtClean="0">
                <a:solidFill>
                  <a:schemeClr val="bg1"/>
                </a:solidFill>
                <a:latin typeface="Arial"/>
                <a:ea typeface="Arial"/>
                <a:cs typeface="Arial"/>
                <a:sym typeface="Arial"/>
              </a:rPr>
              <a:t>αλος </a:t>
            </a:r>
            <a:r>
              <a:rPr lang="en-US" sz="2800" b="1" dirty="0">
                <a:solidFill>
                  <a:schemeClr val="bg1"/>
                </a:solidFill>
                <a:latin typeface="Arial"/>
                <a:ea typeface="Arial"/>
                <a:cs typeface="Arial"/>
                <a:sym typeface="Arial"/>
              </a:rPr>
              <a:t>χωρίζεται σε: </a:t>
            </a:r>
            <a:endParaRPr lang="el-GR" sz="2800" b="1" dirty="0" smtClean="0">
              <a:solidFill>
                <a:schemeClr val="bg1"/>
              </a:solidFill>
              <a:latin typeface="Arial"/>
              <a:ea typeface="Arial"/>
              <a:cs typeface="Arial"/>
              <a:sym typeface="Arial"/>
            </a:endParaRPr>
          </a:p>
          <a:p>
            <a:pPr marL="104423" marR="0" lvl="0" algn="l">
              <a:lnSpc>
                <a:spcPct val="119921"/>
              </a:lnSpc>
              <a:spcBef>
                <a:spcPts val="0"/>
              </a:spcBef>
              <a:spcAft>
                <a:spcPts val="0"/>
              </a:spcAft>
              <a:buClr>
                <a:srgbClr val="FFFF00"/>
              </a:buClr>
              <a:buSzPct val="164609"/>
            </a:pPr>
            <a:endParaRPr lang="en-US" sz="2000" b="1" dirty="0">
              <a:solidFill>
                <a:schemeClr val="bg1"/>
              </a:solidFill>
              <a:latin typeface="Arial"/>
              <a:ea typeface="Arial"/>
              <a:cs typeface="Arial"/>
              <a:sym typeface="Arial"/>
            </a:endParaRPr>
          </a:p>
          <a:p>
            <a:pPr marL="712788" marR="0" lvl="0" indent="-608013" algn="l">
              <a:lnSpc>
                <a:spcPct val="119921"/>
              </a:lnSpc>
              <a:spcBef>
                <a:spcPts val="635"/>
              </a:spcBef>
              <a:spcAft>
                <a:spcPts val="0"/>
              </a:spcAft>
              <a:buClr>
                <a:srgbClr val="FFFFFF"/>
              </a:buClr>
              <a:buSzPct val="164609"/>
              <a:buFont typeface="Arial"/>
              <a:buChar char="•"/>
            </a:pPr>
            <a:r>
              <a:rPr lang="en-US" sz="3555" dirty="0" err="1">
                <a:solidFill>
                  <a:srgbClr val="FFFFFF"/>
                </a:solidFill>
                <a:latin typeface="Arial"/>
                <a:ea typeface="Arial"/>
                <a:cs typeface="Arial"/>
                <a:sym typeface="Arial"/>
              </a:rPr>
              <a:t>Στ</a:t>
            </a:r>
            <a:r>
              <a:rPr lang="en-US" sz="3555" dirty="0">
                <a:solidFill>
                  <a:srgbClr val="FFFFFF"/>
                </a:solidFill>
                <a:latin typeface="Arial"/>
                <a:ea typeface="Arial"/>
                <a:cs typeface="Arial"/>
                <a:sym typeface="Arial"/>
              </a:rPr>
              <a:t>α 2 ημισφαίρια</a:t>
            </a:r>
          </a:p>
          <a:p>
            <a:pPr marL="712788" marR="0" lvl="0" indent="-608013" algn="l">
              <a:lnSpc>
                <a:spcPct val="119921"/>
              </a:lnSpc>
              <a:spcBef>
                <a:spcPts val="635"/>
              </a:spcBef>
              <a:spcAft>
                <a:spcPts val="0"/>
              </a:spcAft>
              <a:buClr>
                <a:srgbClr val="FFFFFF"/>
              </a:buClr>
              <a:buSzPct val="164609"/>
              <a:buFont typeface="Arial"/>
              <a:buChar char="•"/>
              <a:tabLst>
                <a:tab pos="804863" algn="l"/>
              </a:tabLst>
            </a:pPr>
            <a:r>
              <a:rPr lang="en-US" sz="3555" dirty="0" err="1">
                <a:solidFill>
                  <a:srgbClr val="FFFFFF"/>
                </a:solidFill>
                <a:latin typeface="Arial"/>
                <a:ea typeface="Arial"/>
                <a:cs typeface="Arial"/>
                <a:sym typeface="Arial"/>
              </a:rPr>
              <a:t>Στο</a:t>
            </a:r>
            <a:r>
              <a:rPr lang="en-US" sz="3555" dirty="0">
                <a:solidFill>
                  <a:srgbClr val="FFFFFF"/>
                </a:solidFill>
                <a:latin typeface="Arial"/>
                <a:ea typeface="Arial"/>
                <a:cs typeface="Arial"/>
                <a:sym typeface="Arial"/>
              </a:rPr>
              <a:t> </a:t>
            </a:r>
            <a:r>
              <a:rPr lang="en-US" sz="3555" dirty="0" err="1">
                <a:solidFill>
                  <a:srgbClr val="FFFFFF"/>
                </a:solidFill>
                <a:latin typeface="Arial"/>
                <a:ea typeface="Arial"/>
                <a:cs typeface="Arial"/>
                <a:sym typeface="Arial"/>
              </a:rPr>
              <a:t>στέλεχος</a:t>
            </a:r>
            <a:endParaRPr lang="en-US" sz="3555" dirty="0">
              <a:solidFill>
                <a:srgbClr val="FFFFFF"/>
              </a:solidFill>
              <a:latin typeface="Arial"/>
              <a:ea typeface="Arial"/>
              <a:cs typeface="Arial"/>
              <a:sym typeface="Arial"/>
            </a:endParaRPr>
          </a:p>
          <a:p>
            <a:pPr marL="712788" marR="0" lvl="0" indent="-608013" algn="l">
              <a:lnSpc>
                <a:spcPct val="119921"/>
              </a:lnSpc>
              <a:spcBef>
                <a:spcPts val="635"/>
              </a:spcBef>
              <a:spcAft>
                <a:spcPts val="0"/>
              </a:spcAft>
              <a:buClr>
                <a:srgbClr val="FFFFFF"/>
              </a:buClr>
              <a:buSzPct val="164609"/>
              <a:buFont typeface="Arial"/>
              <a:buChar char="•"/>
              <a:tabLst>
                <a:tab pos="804863" algn="l"/>
              </a:tabLst>
            </a:pPr>
            <a:r>
              <a:rPr lang="en-US" sz="3555" dirty="0" err="1">
                <a:solidFill>
                  <a:srgbClr val="FFFFFF"/>
                </a:solidFill>
                <a:latin typeface="Arial"/>
                <a:ea typeface="Arial"/>
                <a:cs typeface="Arial"/>
                <a:sym typeface="Arial"/>
              </a:rPr>
              <a:t>Στην</a:t>
            </a:r>
            <a:r>
              <a:rPr lang="en-US" sz="3555" dirty="0">
                <a:solidFill>
                  <a:srgbClr val="FFFFFF"/>
                </a:solidFill>
                <a:latin typeface="Arial"/>
                <a:ea typeface="Arial"/>
                <a:cs typeface="Arial"/>
                <a:sym typeface="Arial"/>
              </a:rPr>
              <a:t> πα</a:t>
            </a:r>
            <a:r>
              <a:rPr lang="en-US" sz="3555" dirty="0" err="1">
                <a:solidFill>
                  <a:srgbClr val="FFFFFF"/>
                </a:solidFill>
                <a:latin typeface="Arial"/>
                <a:ea typeface="Arial"/>
                <a:cs typeface="Arial"/>
                <a:sym typeface="Arial"/>
              </a:rPr>
              <a:t>ρεγκεφ</a:t>
            </a:r>
            <a:r>
              <a:rPr lang="en-US" sz="3555" dirty="0">
                <a:solidFill>
                  <a:srgbClr val="FFFFFF"/>
                </a:solidFill>
                <a:latin typeface="Arial"/>
                <a:ea typeface="Arial"/>
                <a:cs typeface="Arial"/>
                <a:sym typeface="Arial"/>
              </a:rPr>
              <a:t>αλίδα </a:t>
            </a:r>
          </a:p>
        </p:txBody>
      </p:sp>
      <p:sp>
        <p:nvSpPr>
          <p:cNvPr id="60" name="Shape 60"/>
          <p:cNvSpPr/>
          <p:nvPr/>
        </p:nvSpPr>
        <p:spPr>
          <a:xfrm>
            <a:off x="1407592" y="4098032"/>
            <a:ext cx="6552728" cy="3421111"/>
          </a:xfrm>
          <a:prstGeom prst="rect">
            <a:avLst/>
          </a:prstGeom>
          <a:blipFill>
            <a:blip r:embed="rId3"/>
            <a:stretch>
              <a:fillRect/>
            </a:stretch>
          </a:blipFill>
        </p:spPr>
      </p:sp>
      <p:sp>
        <p:nvSpPr>
          <p:cNvPr id="61" name="Shape 61"/>
          <p:cNvSpPr/>
          <p:nvPr/>
        </p:nvSpPr>
        <p:spPr>
          <a:xfrm>
            <a:off x="6376144" y="137592"/>
            <a:ext cx="3553313" cy="3685157"/>
          </a:xfrm>
          <a:prstGeom prst="rect">
            <a:avLst/>
          </a:prstGeom>
          <a:blipFill>
            <a:blip r:embed="rId4"/>
            <a:stretch>
              <a:fillRect/>
            </a:stretch>
          </a:blipFill>
        </p:spPr>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1528" y="192175"/>
            <a:ext cx="8507575" cy="665497"/>
          </a:xfrm>
          <a:prstGeom prst="rect">
            <a:avLst/>
          </a:prstGeom>
        </p:spPr>
        <p:txBody>
          <a:bodyPr lIns="101599" tIns="50799" rIns="101599" bIns="50799"/>
          <a:lstStyle/>
          <a:p>
            <a:pPr algn="ctr"/>
            <a:r>
              <a:rPr lang="en-US" sz="4000" b="1" dirty="0">
                <a:solidFill>
                  <a:srgbClr val="FFC000"/>
                </a:solidFill>
              </a:rPr>
              <a:t>ΣΤΕΛΕΧΟΣ </a:t>
            </a:r>
          </a:p>
        </p:txBody>
      </p:sp>
      <p:sp>
        <p:nvSpPr>
          <p:cNvPr id="67" name="Shape 67"/>
          <p:cNvSpPr txBox="1"/>
          <p:nvPr/>
        </p:nvSpPr>
        <p:spPr>
          <a:xfrm>
            <a:off x="392948" y="2603012"/>
            <a:ext cx="5129751" cy="4439949"/>
          </a:xfrm>
          <a:prstGeom prst="rect">
            <a:avLst/>
          </a:prstGeom>
        </p:spPr>
        <p:txBody>
          <a:bodyPr lIns="38100" tIns="38100" rIns="38100" bIns="38100" anchor="t" anchorCtr="0">
            <a:noAutofit/>
          </a:bodyPr>
          <a:lstStyle/>
          <a:p>
            <a:pPr marL="104423" marR="0" lvl="0" algn="l">
              <a:lnSpc>
                <a:spcPct val="119921"/>
              </a:lnSpc>
              <a:spcBef>
                <a:spcPts val="635"/>
              </a:spcBef>
              <a:spcAft>
                <a:spcPts val="0"/>
              </a:spcAft>
              <a:buClr>
                <a:srgbClr val="FFFF00"/>
              </a:buClr>
              <a:buSzPct val="164609"/>
            </a:pPr>
            <a:r>
              <a:rPr lang="en-US" sz="2800" b="1" dirty="0" smtClean="0">
                <a:solidFill>
                  <a:schemeClr val="bg1"/>
                </a:solidFill>
                <a:latin typeface="Arial"/>
                <a:ea typeface="Arial"/>
                <a:cs typeface="Arial"/>
                <a:sym typeface="Arial"/>
              </a:rPr>
              <a:t>Απ</a:t>
            </a:r>
            <a:r>
              <a:rPr lang="en-US" sz="2800" b="1" dirty="0" err="1" smtClean="0">
                <a:solidFill>
                  <a:schemeClr val="bg1"/>
                </a:solidFill>
                <a:latin typeface="Arial"/>
                <a:ea typeface="Arial"/>
                <a:cs typeface="Arial"/>
                <a:sym typeface="Arial"/>
              </a:rPr>
              <a:t>οτελείτ</a:t>
            </a:r>
            <a:r>
              <a:rPr lang="en-US" sz="2800" b="1" dirty="0" smtClean="0">
                <a:solidFill>
                  <a:schemeClr val="bg1"/>
                </a:solidFill>
                <a:latin typeface="Arial"/>
                <a:ea typeface="Arial"/>
                <a:cs typeface="Arial"/>
                <a:sym typeface="Arial"/>
              </a:rPr>
              <a:t>αι </a:t>
            </a:r>
            <a:r>
              <a:rPr lang="en-US" sz="2800" b="1" dirty="0">
                <a:solidFill>
                  <a:schemeClr val="bg1"/>
                </a:solidFill>
                <a:latin typeface="Arial"/>
                <a:ea typeface="Arial"/>
                <a:cs typeface="Arial"/>
                <a:sym typeface="Arial"/>
              </a:rPr>
              <a:t>από</a:t>
            </a:r>
            <a:r>
              <a:rPr lang="en-US" sz="2800" dirty="0" smtClean="0">
                <a:solidFill>
                  <a:schemeClr val="bg1"/>
                </a:solidFill>
                <a:latin typeface="Arial"/>
                <a:ea typeface="Arial"/>
                <a:cs typeface="Arial"/>
                <a:sym typeface="Arial"/>
              </a:rPr>
              <a:t>:</a:t>
            </a:r>
          </a:p>
          <a:p>
            <a:pPr marL="104423" marR="0" lvl="0" algn="l">
              <a:lnSpc>
                <a:spcPct val="119921"/>
              </a:lnSpc>
              <a:spcBef>
                <a:spcPts val="635"/>
              </a:spcBef>
              <a:spcAft>
                <a:spcPts val="0"/>
              </a:spcAft>
              <a:buClr>
                <a:srgbClr val="FFFF00"/>
              </a:buClr>
              <a:buSzPct val="164609"/>
            </a:pPr>
            <a:r>
              <a:rPr lang="en-US" sz="3555" dirty="0" smtClean="0">
                <a:solidFill>
                  <a:srgbClr val="FFFFFF"/>
                </a:solidFill>
                <a:latin typeface="Arial"/>
                <a:ea typeface="Arial"/>
                <a:cs typeface="Arial"/>
                <a:sym typeface="Arial"/>
              </a:rPr>
              <a:t> </a:t>
            </a:r>
            <a:endParaRPr lang="en-US" sz="3555" dirty="0">
              <a:solidFill>
                <a:srgbClr val="FFFFFF"/>
              </a:solidFill>
              <a:latin typeface="Arial"/>
              <a:ea typeface="Arial"/>
              <a:cs typeface="Arial"/>
              <a:sym typeface="Arial"/>
            </a:endParaRPr>
          </a:p>
          <a:p>
            <a:pPr marL="530225" marR="0" lvl="0" indent="-339725" algn="l">
              <a:lnSpc>
                <a:spcPct val="120000"/>
              </a:lnSpc>
              <a:spcBef>
                <a:spcPts val="396"/>
              </a:spcBef>
              <a:spcAft>
                <a:spcPts val="0"/>
              </a:spcAft>
              <a:buClr>
                <a:srgbClr val="A6A6A6"/>
              </a:buClr>
              <a:buSzPct val="168350"/>
              <a:buFont typeface="Arial"/>
              <a:buChar char="•"/>
            </a:pPr>
            <a:r>
              <a:rPr lang="en-US" sz="2400" b="1" dirty="0" err="1" smtClean="0">
                <a:solidFill>
                  <a:srgbClr val="A6A6A6"/>
                </a:solidFill>
                <a:sym typeface="Arial"/>
              </a:rPr>
              <a:t>Διάμεσος</a:t>
            </a:r>
            <a:r>
              <a:rPr lang="en-US" sz="2400" b="1" dirty="0" smtClean="0">
                <a:solidFill>
                  <a:srgbClr val="A6A6A6"/>
                </a:solidFill>
                <a:sym typeface="Arial"/>
              </a:rPr>
              <a:t> </a:t>
            </a:r>
            <a:r>
              <a:rPr lang="en-US" sz="2400" b="1" dirty="0" err="1" smtClean="0">
                <a:solidFill>
                  <a:srgbClr val="A6A6A6"/>
                </a:solidFill>
                <a:sym typeface="Arial"/>
              </a:rPr>
              <a:t>εγκέφ</a:t>
            </a:r>
            <a:r>
              <a:rPr lang="en-US" sz="2400" b="1" dirty="0" smtClean="0">
                <a:solidFill>
                  <a:srgbClr val="A6A6A6"/>
                </a:solidFill>
                <a:sym typeface="Arial"/>
              </a:rPr>
              <a:t>αλος</a:t>
            </a:r>
          </a:p>
          <a:p>
            <a:pPr marL="530225" marR="0" lvl="0" indent="-339725" algn="l">
              <a:lnSpc>
                <a:spcPct val="120312"/>
              </a:lnSpc>
              <a:spcBef>
                <a:spcPts val="323"/>
              </a:spcBef>
              <a:spcAft>
                <a:spcPts val="0"/>
              </a:spcAft>
              <a:buClr>
                <a:srgbClr val="FFC000"/>
              </a:buClr>
              <a:buSzPct val="164609"/>
              <a:buFont typeface="Arial"/>
              <a:buChar char="•"/>
            </a:pPr>
            <a:r>
              <a:rPr lang="en-US" sz="2400" dirty="0" err="1">
                <a:solidFill>
                  <a:srgbClr val="FF0000"/>
                </a:solidFill>
              </a:rPr>
              <a:t>Θάλ</a:t>
            </a:r>
            <a:r>
              <a:rPr lang="en-US" sz="2400" dirty="0">
                <a:solidFill>
                  <a:srgbClr val="FF0000"/>
                </a:solidFill>
              </a:rPr>
              <a:t>αμος </a:t>
            </a:r>
          </a:p>
          <a:p>
            <a:pPr marL="530225" marR="0" lvl="0" indent="-339725" algn="l">
              <a:lnSpc>
                <a:spcPct val="120312"/>
              </a:lnSpc>
              <a:spcBef>
                <a:spcPts val="323"/>
              </a:spcBef>
              <a:spcAft>
                <a:spcPts val="0"/>
              </a:spcAft>
              <a:buClr>
                <a:srgbClr val="FFC000"/>
              </a:buClr>
              <a:buSzPct val="164609"/>
              <a:buFont typeface="Arial"/>
              <a:buChar char="•"/>
            </a:pPr>
            <a:r>
              <a:rPr lang="en-US" sz="2400" dirty="0">
                <a:solidFill>
                  <a:srgbClr val="FF0000"/>
                </a:solidFill>
              </a:rPr>
              <a:t>Υπ</a:t>
            </a:r>
            <a:r>
              <a:rPr lang="en-US" sz="2400" dirty="0" err="1">
                <a:solidFill>
                  <a:srgbClr val="FF0000"/>
                </a:solidFill>
              </a:rPr>
              <a:t>οθάλ</a:t>
            </a:r>
            <a:r>
              <a:rPr lang="en-US" sz="2400" dirty="0">
                <a:solidFill>
                  <a:srgbClr val="FF0000"/>
                </a:solidFill>
              </a:rPr>
              <a:t>αμος</a:t>
            </a:r>
          </a:p>
          <a:p>
            <a:pPr marL="530225" marR="0" lvl="0" indent="-339725" algn="l">
              <a:lnSpc>
                <a:spcPct val="120000"/>
              </a:lnSpc>
              <a:spcBef>
                <a:spcPts val="396"/>
              </a:spcBef>
              <a:spcAft>
                <a:spcPts val="0"/>
              </a:spcAft>
              <a:buClr>
                <a:srgbClr val="A6A6A6"/>
              </a:buClr>
              <a:buSzPct val="168350"/>
              <a:buFont typeface="Arial"/>
              <a:buChar char="•"/>
            </a:pPr>
            <a:r>
              <a:rPr lang="en-US" sz="2400" dirty="0" err="1">
                <a:solidFill>
                  <a:srgbClr val="FFFFFF"/>
                </a:solidFill>
              </a:rPr>
              <a:t>Μέσος</a:t>
            </a:r>
            <a:endParaRPr lang="en-US" sz="2400" dirty="0">
              <a:solidFill>
                <a:srgbClr val="FFFFFF"/>
              </a:solidFill>
            </a:endParaRPr>
          </a:p>
          <a:p>
            <a:pPr marL="530225" marR="0" lvl="0" indent="-339725" algn="l">
              <a:lnSpc>
                <a:spcPct val="120000"/>
              </a:lnSpc>
              <a:spcBef>
                <a:spcPts val="396"/>
              </a:spcBef>
              <a:spcAft>
                <a:spcPts val="0"/>
              </a:spcAft>
              <a:buClr>
                <a:srgbClr val="A6A6A6"/>
              </a:buClr>
              <a:buSzPct val="168350"/>
              <a:buFont typeface="Arial"/>
              <a:buChar char="•"/>
            </a:pPr>
            <a:r>
              <a:rPr lang="en-US" sz="2400" dirty="0" err="1">
                <a:solidFill>
                  <a:srgbClr val="FFFFFF"/>
                </a:solidFill>
              </a:rPr>
              <a:t>Γέφυρ</a:t>
            </a:r>
            <a:r>
              <a:rPr lang="en-US" sz="2400" dirty="0">
                <a:solidFill>
                  <a:srgbClr val="FFFFFF"/>
                </a:solidFill>
              </a:rPr>
              <a:t>α </a:t>
            </a:r>
          </a:p>
          <a:p>
            <a:pPr marL="530225" marR="0" lvl="0" indent="-339725" algn="l">
              <a:lnSpc>
                <a:spcPct val="120000"/>
              </a:lnSpc>
              <a:spcBef>
                <a:spcPts val="396"/>
              </a:spcBef>
              <a:spcAft>
                <a:spcPts val="0"/>
              </a:spcAft>
              <a:buClr>
                <a:srgbClr val="FFC000"/>
              </a:buClr>
              <a:buSzPct val="168350"/>
              <a:buFont typeface="Arial"/>
              <a:buChar char="•"/>
            </a:pPr>
            <a:r>
              <a:rPr lang="en-US" sz="2400" dirty="0" err="1">
                <a:solidFill>
                  <a:srgbClr val="FF0000"/>
                </a:solidFill>
              </a:rPr>
              <a:t>Προμήκης</a:t>
            </a:r>
            <a:r>
              <a:rPr lang="en-US" sz="2400" dirty="0">
                <a:solidFill>
                  <a:srgbClr val="FF0000"/>
                </a:solidFill>
              </a:rPr>
              <a:t> </a:t>
            </a:r>
          </a:p>
        </p:txBody>
      </p:sp>
      <p:sp>
        <p:nvSpPr>
          <p:cNvPr id="9" name="Ορθογώνιο 8"/>
          <p:cNvSpPr/>
          <p:nvPr/>
        </p:nvSpPr>
        <p:spPr>
          <a:xfrm>
            <a:off x="363476" y="1145704"/>
            <a:ext cx="9685076" cy="1200329"/>
          </a:xfrm>
          <a:prstGeom prst="rect">
            <a:avLst/>
          </a:prstGeom>
        </p:spPr>
        <p:txBody>
          <a:bodyPr wrap="square">
            <a:spAutoFit/>
          </a:bodyPr>
          <a:lstStyle/>
          <a:p>
            <a:r>
              <a:rPr lang="el-GR" sz="2400" b="1" dirty="0">
                <a:solidFill>
                  <a:schemeClr val="bg1"/>
                </a:solidFill>
              </a:rPr>
              <a:t>Το εγκεφαλικό στέλεχος, η πιο πρωτόγονη δομή του εγκεφάλου, είναι η γέφυρα </a:t>
            </a:r>
            <a:r>
              <a:rPr lang="el-GR" sz="2400" b="1" dirty="0" smtClean="0">
                <a:solidFill>
                  <a:schemeClr val="bg1"/>
                </a:solidFill>
              </a:rPr>
              <a:t>που</a:t>
            </a:r>
            <a:r>
              <a:rPr lang="el-GR" sz="2400" dirty="0">
                <a:solidFill>
                  <a:schemeClr val="bg1"/>
                </a:solidFill>
              </a:rPr>
              <a:t> </a:t>
            </a:r>
            <a:r>
              <a:rPr lang="el-GR" sz="2400" b="1" dirty="0">
                <a:solidFill>
                  <a:schemeClr val="bg1"/>
                </a:solidFill>
              </a:rPr>
              <a:t>συνδέει τα εγκεφαλικά </a:t>
            </a:r>
            <a:r>
              <a:rPr lang="el-GR" sz="2400" b="1" dirty="0" smtClean="0">
                <a:solidFill>
                  <a:schemeClr val="bg1"/>
                </a:solidFill>
              </a:rPr>
              <a:t>ημισφαίρια </a:t>
            </a:r>
            <a:r>
              <a:rPr lang="el-GR" sz="2400" b="1" dirty="0">
                <a:solidFill>
                  <a:schemeClr val="bg1"/>
                </a:solidFill>
              </a:rPr>
              <a:t>με το νωτιαίο μυελό. </a:t>
            </a:r>
          </a:p>
        </p:txBody>
      </p:sp>
      <p:sp>
        <p:nvSpPr>
          <p:cNvPr id="10" name="Ορθογώνιο 9"/>
          <p:cNvSpPr/>
          <p:nvPr/>
        </p:nvSpPr>
        <p:spPr>
          <a:xfrm>
            <a:off x="4958184" y="6258272"/>
            <a:ext cx="4851008" cy="338554"/>
          </a:xfrm>
          <a:prstGeom prst="rect">
            <a:avLst/>
          </a:prstGeom>
          <a:ln>
            <a:solidFill>
              <a:schemeClr val="accent1"/>
            </a:solidFill>
          </a:ln>
        </p:spPr>
        <p:txBody>
          <a:bodyPr wrap="none">
            <a:spAutoFit/>
          </a:bodyPr>
          <a:lstStyle/>
          <a:p>
            <a:r>
              <a:rPr lang="el-GR" sz="1600" b="1" dirty="0" smtClean="0">
                <a:solidFill>
                  <a:schemeClr val="bg1"/>
                </a:solidFill>
              </a:rPr>
              <a:t>Έχει λιγότερο </a:t>
            </a:r>
            <a:r>
              <a:rPr lang="el-GR" sz="1600" b="1" dirty="0">
                <a:solidFill>
                  <a:schemeClr val="bg1"/>
                </a:solidFill>
              </a:rPr>
              <a:t>από 2,5εκ.πλάτος και 5 εκ. μήκος</a:t>
            </a:r>
            <a:endParaRPr lang="el-GR" sz="1600"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a:lstStyle/>
          <a:p>
            <a:endParaRPr lang="el-G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7512" y="320263"/>
            <a:ext cx="8652358" cy="6874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84153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561784" y="1011311"/>
            <a:ext cx="2789546" cy="461665"/>
          </a:xfrm>
          <a:prstGeom prst="rect">
            <a:avLst/>
          </a:prstGeom>
        </p:spPr>
        <p:txBody>
          <a:bodyPr wrap="none">
            <a:spAutoFit/>
          </a:bodyPr>
          <a:lstStyle/>
          <a:p>
            <a:pPr>
              <a:defRPr/>
            </a:pPr>
            <a:r>
              <a:rPr lang="el-GR" sz="2400" b="1" dirty="0">
                <a:solidFill>
                  <a:srgbClr val="FFFF00"/>
                </a:solidFill>
                <a:latin typeface="Constantia"/>
              </a:rPr>
              <a:t>Προμήκης μυελός</a:t>
            </a:r>
            <a:endParaRPr lang="en-US" sz="2400" b="1" dirty="0">
              <a:solidFill>
                <a:srgbClr val="FFFF00"/>
              </a:solidFill>
              <a:latin typeface="Constantia"/>
            </a:endParaRPr>
          </a:p>
        </p:txBody>
      </p:sp>
      <p:sp>
        <p:nvSpPr>
          <p:cNvPr id="5" name="Ορθογώνιο 4"/>
          <p:cNvSpPr/>
          <p:nvPr/>
        </p:nvSpPr>
        <p:spPr>
          <a:xfrm>
            <a:off x="4131661" y="353616"/>
            <a:ext cx="5760640" cy="2677656"/>
          </a:xfrm>
          <a:prstGeom prst="rect">
            <a:avLst/>
          </a:prstGeom>
        </p:spPr>
        <p:txBody>
          <a:bodyPr wrap="square">
            <a:spAutoFit/>
          </a:bodyPr>
          <a:lstStyle/>
          <a:p>
            <a:pPr>
              <a:defRPr/>
            </a:pPr>
            <a:r>
              <a:rPr lang="el-GR" sz="2800" dirty="0">
                <a:solidFill>
                  <a:srgbClr val="FFFF00"/>
                </a:solidFill>
                <a:latin typeface="Constantia"/>
              </a:rPr>
              <a:t>βρίσκεται άνω του νωτιαίου μυελού και περιλαμβάνει κέντρα που είναι υπεύθυνα για λειτουργίες, όπως η πέψη, η αναπνοή, η </a:t>
            </a:r>
            <a:r>
              <a:rPr lang="el-GR" sz="2800" dirty="0" smtClean="0">
                <a:solidFill>
                  <a:srgbClr val="FFFF00"/>
                </a:solidFill>
                <a:latin typeface="Constantia"/>
              </a:rPr>
              <a:t>μάσηση, ο βήχας </a:t>
            </a:r>
            <a:r>
              <a:rPr lang="el-GR" sz="2800" dirty="0">
                <a:solidFill>
                  <a:srgbClr val="FFFF00"/>
                </a:solidFill>
                <a:latin typeface="Constantia"/>
              </a:rPr>
              <a:t>και ο έλεγχος του καρδιακού  </a:t>
            </a:r>
            <a:r>
              <a:rPr lang="el-GR" sz="2800" dirty="0" smtClean="0">
                <a:solidFill>
                  <a:srgbClr val="FFFF00"/>
                </a:solidFill>
                <a:latin typeface="Constantia"/>
              </a:rPr>
              <a:t>ρυθμού (</a:t>
            </a:r>
            <a:r>
              <a:rPr lang="el-GR" sz="2800" dirty="0" smtClean="0">
                <a:solidFill>
                  <a:srgbClr val="FF0000"/>
                </a:solidFill>
                <a:latin typeface="Constantia"/>
              </a:rPr>
              <a:t>Α.Ν.Σ.</a:t>
            </a:r>
            <a:r>
              <a:rPr lang="el-GR" sz="2800" dirty="0" smtClean="0">
                <a:solidFill>
                  <a:srgbClr val="FFFF00"/>
                </a:solidFill>
                <a:latin typeface="Constantia"/>
              </a:rPr>
              <a:t>)</a:t>
            </a:r>
            <a:endParaRPr lang="en-US" sz="2800" dirty="0">
              <a:solidFill>
                <a:srgbClr val="FFFF00"/>
              </a:solidFill>
              <a:latin typeface="Constantia"/>
            </a:endParaRPr>
          </a:p>
        </p:txBody>
      </p:sp>
      <p:sp>
        <p:nvSpPr>
          <p:cNvPr id="6" name="Ορθογώνιο 5"/>
          <p:cNvSpPr/>
          <p:nvPr/>
        </p:nvSpPr>
        <p:spPr>
          <a:xfrm>
            <a:off x="1518601" y="5546383"/>
            <a:ext cx="1277914" cy="461665"/>
          </a:xfrm>
          <a:prstGeom prst="rect">
            <a:avLst/>
          </a:prstGeom>
        </p:spPr>
        <p:txBody>
          <a:bodyPr wrap="none">
            <a:spAutoFit/>
          </a:bodyPr>
          <a:lstStyle/>
          <a:p>
            <a:r>
              <a:rPr lang="el-GR" sz="2400" b="1" dirty="0">
                <a:solidFill>
                  <a:srgbClr val="FFC000"/>
                </a:solidFill>
                <a:latin typeface="Constantia"/>
              </a:rPr>
              <a:t>Γέφυρα</a:t>
            </a:r>
            <a:endParaRPr lang="en-US" sz="2400" b="1" dirty="0">
              <a:solidFill>
                <a:srgbClr val="FFC000"/>
              </a:solidFill>
              <a:latin typeface="Constantia"/>
            </a:endParaRPr>
          </a:p>
        </p:txBody>
      </p:sp>
      <p:sp>
        <p:nvSpPr>
          <p:cNvPr id="7" name="Ορθογώνιο 6"/>
          <p:cNvSpPr/>
          <p:nvPr/>
        </p:nvSpPr>
        <p:spPr>
          <a:xfrm>
            <a:off x="4143597" y="3992112"/>
            <a:ext cx="5773856" cy="3108543"/>
          </a:xfrm>
          <a:prstGeom prst="rect">
            <a:avLst/>
          </a:prstGeom>
        </p:spPr>
        <p:txBody>
          <a:bodyPr wrap="square">
            <a:spAutoFit/>
          </a:bodyPr>
          <a:lstStyle/>
          <a:p>
            <a:r>
              <a:rPr lang="el-GR" sz="2800" dirty="0">
                <a:solidFill>
                  <a:schemeClr val="bg1"/>
                </a:solidFill>
                <a:latin typeface="Constantia"/>
              </a:rPr>
              <a:t>βρίσκεται άνω του προμήκους και από εκεί διέρχονται οι νευρικές οδοί του κινητικού συστήματος και συντονίζονται οι κινήσεις δεξιού και αριστερού τμήματος του σώματος. Η γέφυρα επίσης συντελεί στον έλεγχο του ύπνου.</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456" y="1824410"/>
            <a:ext cx="3948205" cy="31367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4419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5584" y="1649760"/>
            <a:ext cx="1431802" cy="461665"/>
          </a:xfrm>
          <a:prstGeom prst="rect">
            <a:avLst/>
          </a:prstGeom>
        </p:spPr>
        <p:txBody>
          <a:bodyPr wrap="none">
            <a:spAutoFit/>
          </a:bodyPr>
          <a:lstStyle>
            <a:defPPr marR="0" algn="l" rtl="0">
              <a:lnSpc>
                <a:spcPct val="100000"/>
              </a:lnSpc>
              <a:spcBef>
                <a:spcPts val="0"/>
              </a:spcBef>
              <a:spcAft>
                <a:spcPts val="0"/>
              </a:spcAft>
            </a:defPPr>
            <a:lvl1pPr>
              <a:defRPr sz="2400" b="1">
                <a:solidFill>
                  <a:srgbClr val="FFC000"/>
                </a:solidFill>
                <a:latin typeface="Constantia"/>
              </a:defRPr>
            </a:lvl1pPr>
          </a:lstStyle>
          <a:p>
            <a:r>
              <a:rPr lang="el-GR" dirty="0">
                <a:solidFill>
                  <a:srgbClr val="FFFF00"/>
                </a:solidFill>
              </a:rPr>
              <a:t>θάλαμος</a:t>
            </a:r>
            <a:endParaRPr lang="en-US" dirty="0">
              <a:solidFill>
                <a:srgbClr val="FFFF00"/>
              </a:solidFill>
            </a:endParaRPr>
          </a:p>
        </p:txBody>
      </p:sp>
      <p:sp>
        <p:nvSpPr>
          <p:cNvPr id="5" name="TextBox 4"/>
          <p:cNvSpPr txBox="1"/>
          <p:nvPr/>
        </p:nvSpPr>
        <p:spPr>
          <a:xfrm rot="16200000">
            <a:off x="-1606103" y="3115120"/>
            <a:ext cx="4267200" cy="461665"/>
          </a:xfrm>
          <a:prstGeom prst="rect">
            <a:avLst/>
          </a:prstGeom>
          <a:solidFill>
            <a:schemeClr val="bg1"/>
          </a:solidFill>
        </p:spPr>
        <p:txBody>
          <a:bodyPr>
            <a:spAutoFit/>
          </a:bodyPr>
          <a:lstStyle/>
          <a:p>
            <a:pPr algn="ctr" fontAlgn="auto">
              <a:spcBef>
                <a:spcPts val="0"/>
              </a:spcBef>
              <a:spcAft>
                <a:spcPts val="0"/>
              </a:spcAft>
              <a:defRPr/>
            </a:pPr>
            <a:r>
              <a:rPr lang="el-GR" sz="2400" b="1" dirty="0" smtClean="0">
                <a:solidFill>
                  <a:prstClr val="black"/>
                </a:solidFill>
                <a:latin typeface="Constantia"/>
                <a:cs typeface="+mn-cs"/>
              </a:rPr>
              <a:t>Διάμεσος </a:t>
            </a:r>
            <a:r>
              <a:rPr lang="el-GR" sz="2400" b="1" dirty="0">
                <a:solidFill>
                  <a:prstClr val="black"/>
                </a:solidFill>
                <a:latin typeface="Constantia"/>
                <a:cs typeface="+mn-cs"/>
              </a:rPr>
              <a:t>εγκέφαλος</a:t>
            </a:r>
            <a:endParaRPr lang="en-US" sz="1600" b="1" dirty="0">
              <a:solidFill>
                <a:prstClr val="black"/>
              </a:solidFill>
              <a:latin typeface="Constantia"/>
              <a:cs typeface="+mn-cs"/>
            </a:endParaRPr>
          </a:p>
        </p:txBody>
      </p:sp>
      <p:sp>
        <p:nvSpPr>
          <p:cNvPr id="6" name="Ορθογώνιο 5"/>
          <p:cNvSpPr/>
          <p:nvPr/>
        </p:nvSpPr>
        <p:spPr>
          <a:xfrm>
            <a:off x="3567832" y="310932"/>
            <a:ext cx="6160120" cy="2677656"/>
          </a:xfrm>
          <a:prstGeom prst="rect">
            <a:avLst/>
          </a:prstGeom>
        </p:spPr>
        <p:txBody>
          <a:bodyPr wrap="square">
            <a:spAutoFit/>
          </a:bodyPr>
          <a:lstStyle/>
          <a:p>
            <a:r>
              <a:rPr lang="el-GR" sz="2400" dirty="0">
                <a:solidFill>
                  <a:srgbClr val="FFFF00"/>
                </a:solidFill>
                <a:latin typeface="Constantia"/>
              </a:rPr>
              <a:t>Επεξεργάζεται τις περισσότερες πληροφορίες που φτάνουν στο φλοιό των ημισφαιρίων, προερχόμενες από το υπόλοιπο νευρικό σύστημα. Λόγω των πολλαπλών συνδέσεών του μέσα στον εγκέφαλο, συμμετέχει σε πολλές από τις λειτουργίες του, όπως η μνήμη, αίσθηση, ομιλία και προσοχή. </a:t>
            </a:r>
            <a:endParaRPr lang="en-US" sz="2400" dirty="0">
              <a:solidFill>
                <a:srgbClr val="FFFF00"/>
              </a:solidFill>
              <a:latin typeface="Constantia"/>
            </a:endParaRPr>
          </a:p>
        </p:txBody>
      </p:sp>
      <p:sp>
        <p:nvSpPr>
          <p:cNvPr id="7" name="Ορθογώνιο 6"/>
          <p:cNvSpPr/>
          <p:nvPr/>
        </p:nvSpPr>
        <p:spPr>
          <a:xfrm>
            <a:off x="1191568" y="4818112"/>
            <a:ext cx="1978427" cy="461665"/>
          </a:xfrm>
          <a:prstGeom prst="rect">
            <a:avLst/>
          </a:prstGeom>
        </p:spPr>
        <p:txBody>
          <a:bodyPr wrap="none">
            <a:spAutoFit/>
          </a:bodyPr>
          <a:lstStyle/>
          <a:p>
            <a:r>
              <a:rPr lang="el-GR" sz="2400" b="1" dirty="0">
                <a:solidFill>
                  <a:srgbClr val="FFFF00"/>
                </a:solidFill>
                <a:latin typeface="Constantia"/>
              </a:rPr>
              <a:t>υποθάλαμος</a:t>
            </a:r>
            <a:endParaRPr lang="en-US" sz="2400" b="1" dirty="0">
              <a:solidFill>
                <a:srgbClr val="FFFF00"/>
              </a:solidFill>
              <a:latin typeface="Constantia"/>
            </a:endParaRPr>
          </a:p>
        </p:txBody>
      </p:sp>
      <p:sp>
        <p:nvSpPr>
          <p:cNvPr id="8" name="Ορθογώνιο 7"/>
          <p:cNvSpPr/>
          <p:nvPr/>
        </p:nvSpPr>
        <p:spPr>
          <a:xfrm>
            <a:off x="3543192" y="3771393"/>
            <a:ext cx="6160120" cy="3416320"/>
          </a:xfrm>
          <a:prstGeom prst="rect">
            <a:avLst/>
          </a:prstGeom>
        </p:spPr>
        <p:txBody>
          <a:bodyPr wrap="square">
            <a:spAutoFit/>
          </a:bodyPr>
          <a:lstStyle/>
          <a:p>
            <a:r>
              <a:rPr lang="el-GR" sz="2400" dirty="0">
                <a:solidFill>
                  <a:srgbClr val="FFFF00"/>
                </a:solidFill>
                <a:latin typeface="Constantia"/>
              </a:rPr>
              <a:t>βρίσκεται κάτω από </a:t>
            </a:r>
            <a:r>
              <a:rPr lang="el-GR" sz="2400" dirty="0" smtClean="0">
                <a:solidFill>
                  <a:srgbClr val="FFFF00"/>
                </a:solidFill>
                <a:latin typeface="Constantia"/>
              </a:rPr>
              <a:t>τον </a:t>
            </a:r>
            <a:r>
              <a:rPr lang="el-GR" sz="2400" dirty="0">
                <a:solidFill>
                  <a:srgbClr val="FFFF00"/>
                </a:solidFill>
                <a:latin typeface="Constantia"/>
              </a:rPr>
              <a:t>θάλαμο. Ο ρόλος του αφορά γενικά τη ρύθμιση της ισορροπίας του εσωτερικού περιβάλλοντος του ανθρώπου. Η ρύθμιση των ορμονών, η διατήρηση της θερμοκρασίας του σώματος, η λήψη της τροφής, η ενυδάτωση του οργανισμού, η σεξουαλική αλλά και η συγκινησιακή συμπεριφορά εξαρτώνται από τον </a:t>
            </a:r>
            <a:r>
              <a:rPr lang="el-GR" sz="2400" dirty="0" smtClean="0">
                <a:solidFill>
                  <a:srgbClr val="FFFF00"/>
                </a:solidFill>
                <a:latin typeface="Constantia"/>
              </a:rPr>
              <a:t>υποθάλαμο</a:t>
            </a:r>
            <a:r>
              <a:rPr lang="en-US" sz="2400" dirty="0" smtClean="0">
                <a:solidFill>
                  <a:srgbClr val="FFFF00"/>
                </a:solidFill>
                <a:latin typeface="Constantia"/>
              </a:rPr>
              <a:t> </a:t>
            </a:r>
            <a:r>
              <a:rPr lang="el-GR" sz="2400" dirty="0" smtClean="0">
                <a:solidFill>
                  <a:srgbClr val="FFFF00"/>
                </a:solidFill>
                <a:latin typeface="Constantia"/>
              </a:rPr>
              <a:t>(</a:t>
            </a:r>
            <a:r>
              <a:rPr lang="el-GR" sz="2400" dirty="0" smtClean="0">
                <a:solidFill>
                  <a:srgbClr val="FF0000"/>
                </a:solidFill>
                <a:latin typeface="Constantia"/>
              </a:rPr>
              <a:t>Υπόφυση</a:t>
            </a:r>
            <a:r>
              <a:rPr lang="el-GR" sz="2400" dirty="0" smtClean="0">
                <a:solidFill>
                  <a:srgbClr val="FFFF00"/>
                </a:solidFill>
                <a:latin typeface="Constantia"/>
              </a:rPr>
              <a:t>).</a:t>
            </a:r>
            <a:endParaRPr lang="en-US" sz="2400" dirty="0">
              <a:solidFill>
                <a:srgbClr val="FFFF00"/>
              </a:solidFill>
              <a:latin typeface="Constantia"/>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48819" y="2263845"/>
            <a:ext cx="2724069" cy="2164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7035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000000"/>
            </a:gs>
            <a:gs pos="39999">
              <a:srgbClr val="0A128C"/>
            </a:gs>
            <a:gs pos="70000">
              <a:srgbClr val="181CC7"/>
            </a:gs>
            <a:gs pos="88000">
              <a:srgbClr val="7005D4"/>
            </a:gs>
            <a:gs pos="100000">
              <a:srgbClr val="8C3D9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3720" y="881042"/>
            <a:ext cx="8215370" cy="61436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60644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508000" y="137592"/>
            <a:ext cx="9144000" cy="722371"/>
          </a:xfrm>
        </p:spPr>
        <p:txBody>
          <a:bodyPr/>
          <a:lstStyle/>
          <a:p>
            <a:pPr algn="ctr" eaLnBrk="1" hangingPunct="1">
              <a:defRPr/>
            </a:pPr>
            <a:r>
              <a:rPr lang="el-GR" sz="4000" b="1" dirty="0" smtClean="0">
                <a:solidFill>
                  <a:srgbClr val="FFC000"/>
                </a:solidFill>
              </a:rPr>
              <a:t>ΠΑΡΕΓΚΕΦΑΛΙΔΑ</a:t>
            </a:r>
            <a:endParaRPr lang="en-US" sz="4000" b="1" dirty="0" smtClean="0">
              <a:solidFill>
                <a:srgbClr val="FFC000"/>
              </a:solidFill>
            </a:endParaRPr>
          </a:p>
        </p:txBody>
      </p:sp>
      <p:pic>
        <p:nvPicPr>
          <p:cNvPr id="2051" name="Picture 5"/>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520942" y="1145134"/>
            <a:ext cx="8951546" cy="6165328"/>
          </a:xfrm>
        </p:spPr>
      </p:pic>
    </p:spTree>
    <p:extLst>
      <p:ext uri="{BB962C8B-B14F-4D97-AF65-F5344CB8AC3E}">
        <p14:creationId xmlns:p14="http://schemas.microsoft.com/office/powerpoint/2010/main" xmlns="" val="3687560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27472" y="137592"/>
            <a:ext cx="9361040" cy="1720471"/>
          </a:xfrm>
          <a:prstGeom prst="rect">
            <a:avLst/>
          </a:prstGeom>
        </p:spPr>
        <p:txBody>
          <a:bodyPr wrap="square">
            <a:spAutoFit/>
          </a:bodyPr>
          <a:lstStyle/>
          <a:p>
            <a:pPr marL="530225" lvl="0" indent="-396875">
              <a:lnSpc>
                <a:spcPct val="120089"/>
              </a:lnSpc>
              <a:buClr>
                <a:srgbClr val="FFFFFF"/>
              </a:buClr>
              <a:buSzPct val="167264"/>
              <a:buFont typeface="Arial"/>
              <a:buChar char="•"/>
            </a:pPr>
            <a:r>
              <a:rPr lang="en-US" sz="2800" dirty="0">
                <a:solidFill>
                  <a:srgbClr val="FFFFFF"/>
                </a:solidFill>
              </a:rPr>
              <a:t>Απ</a:t>
            </a:r>
            <a:r>
              <a:rPr lang="en-US" sz="2800" dirty="0" err="1">
                <a:solidFill>
                  <a:srgbClr val="FFFFFF"/>
                </a:solidFill>
              </a:rPr>
              <a:t>οτελείτ</a:t>
            </a:r>
            <a:r>
              <a:rPr lang="en-US" sz="2800" dirty="0">
                <a:solidFill>
                  <a:srgbClr val="FFFFFF"/>
                </a:solidFill>
              </a:rPr>
              <a:t>αι από 2 ημισφαίρια</a:t>
            </a:r>
          </a:p>
          <a:p>
            <a:pPr marL="530225" lvl="0" indent="-396875">
              <a:lnSpc>
                <a:spcPct val="120089"/>
              </a:lnSpc>
              <a:spcBef>
                <a:spcPts val="563"/>
              </a:spcBef>
              <a:buClr>
                <a:srgbClr val="FFFFFF"/>
              </a:buClr>
              <a:buSzPct val="167264"/>
              <a:buFont typeface="Arial"/>
              <a:buChar char="•"/>
            </a:pPr>
            <a:r>
              <a:rPr lang="en-US" sz="2800" dirty="0" err="1">
                <a:solidFill>
                  <a:srgbClr val="FFFFFF"/>
                </a:solidFill>
              </a:rPr>
              <a:t>Συνίστ</a:t>
            </a:r>
            <a:r>
              <a:rPr lang="en-US" sz="2800" dirty="0">
                <a:solidFill>
                  <a:srgbClr val="FFFFFF"/>
                </a:solidFill>
              </a:rPr>
              <a:t>αται κυρίως από λευκή ουσία η οποία καλύπτεται από ένα λεπτό στρώμα φαιάς (</a:t>
            </a:r>
            <a:r>
              <a:rPr lang="en-US" sz="2800" b="1" dirty="0">
                <a:solidFill>
                  <a:srgbClr val="FFC000"/>
                </a:solidFill>
              </a:rPr>
              <a:t>φλοιό</a:t>
            </a:r>
            <a:r>
              <a:rPr lang="en-US" sz="2800" dirty="0">
                <a:solidFill>
                  <a:srgbClr val="FFC000"/>
                </a:solidFill>
              </a:rPr>
              <a:t>ς</a:t>
            </a:r>
            <a:r>
              <a:rPr lang="en-US" sz="2800" dirty="0">
                <a:solidFill>
                  <a:srgbClr val="FFFFFF"/>
                </a:solidFill>
              </a:rPr>
              <a:t>)</a:t>
            </a:r>
          </a:p>
        </p:txBody>
      </p:sp>
      <p:pic>
        <p:nvPicPr>
          <p:cNvPr id="1026" name="Picture 2" descr="C:\Users\Kostas\Documents\05 ΒΙΟΛΟΓΙΑ\07 ΚΕΦ 9 ΝΕΥΡΙΚΟ ΣΥΣΤΗΜΑ\ΕΓΚΕΦΑΛΟΣ\Η Παρεγκεφαλίδα ανθρώπου.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71688" y="1858063"/>
            <a:ext cx="4975753" cy="412541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p:cNvSpPr txBox="1">
            <a:spLocks noChangeArrowheads="1"/>
          </p:cNvSpPr>
          <p:nvPr/>
        </p:nvSpPr>
        <p:spPr>
          <a:xfrm>
            <a:off x="183456" y="6036038"/>
            <a:ext cx="9649072" cy="1653784"/>
          </a:xfrm>
          <a:prstGeom prst="rect">
            <a:avLst/>
          </a:prstGeom>
        </p:spPr>
        <p:txBody>
          <a:bodyPr wrap="square">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30225" indent="-396875">
              <a:lnSpc>
                <a:spcPct val="120089"/>
              </a:lnSpc>
              <a:buClr>
                <a:srgbClr val="FFFFFF"/>
              </a:buClr>
              <a:buSzPct val="167264"/>
              <a:buFont typeface="Arial"/>
              <a:buChar char="•"/>
            </a:pPr>
            <a:r>
              <a:rPr lang="el-GR" sz="2800" smtClean="0">
                <a:solidFill>
                  <a:srgbClr val="FFFFFF"/>
                </a:solidFill>
              </a:rPr>
              <a:t>Συνδέεται με τη γέφυρα, τον προμήκη μυελό και το νωτιαίο μυελό καθώς και με κινητικά κέντρα των ημισφαιρίων του εγκεφάλου.</a:t>
            </a:r>
            <a:endParaRPr lang="en-US" sz="2800">
              <a:solidFill>
                <a:srgbClr val="FFFFFF"/>
              </a:solidFill>
            </a:endParaRPr>
          </a:p>
        </p:txBody>
      </p:sp>
    </p:spTree>
    <p:extLst>
      <p:ext uri="{BB962C8B-B14F-4D97-AF65-F5344CB8AC3E}">
        <p14:creationId xmlns:p14="http://schemas.microsoft.com/office/powerpoint/2010/main" xmlns="" val="2048488788"/>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458</Words>
  <Application>Microsoft Office PowerPoint</Application>
  <PresentationFormat>Προσαρμογή</PresentationFormat>
  <Paragraphs>42</Paragraphs>
  <Slides>11</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
      <vt:lpstr>Διαφάνεια 1</vt:lpstr>
      <vt:lpstr>ΥΠΕΝΘΥΜΙΣΗ</vt:lpstr>
      <vt:lpstr>ΣΤΕΛΕΧΟΣ </vt:lpstr>
      <vt:lpstr>Διαφάνεια 4</vt:lpstr>
      <vt:lpstr>Διαφάνεια 5</vt:lpstr>
      <vt:lpstr>Διαφάνεια 6</vt:lpstr>
      <vt:lpstr>Διαφάνεια 7</vt:lpstr>
      <vt:lpstr>ΠΑΡΕΓΚΕΦΑΛΙΔΑ</vt:lpstr>
      <vt:lpstr>Διαφάνεια 9</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Kostas</dc:creator>
  <cp:lastModifiedBy>user</cp:lastModifiedBy>
  <cp:revision>20</cp:revision>
  <dcterms:modified xsi:type="dcterms:W3CDTF">2014-11-14T11:03:23Z</dcterms:modified>
</cp:coreProperties>
</file>