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3"/>
  <p:clrMru>
    <a:srgbClr val="008000"/>
    <a:srgbClr val="0066FF"/>
    <a:srgbClr val="990099"/>
    <a:srgbClr val="EC8C00"/>
    <a:srgbClr val="FF85FF"/>
    <a:srgbClr val="FF65FF"/>
    <a:srgbClr val="FFFF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97" autoAdjust="0"/>
    <p:restoredTop sz="95886" autoAdjust="0"/>
  </p:normalViewPr>
  <p:slideViewPr>
    <p:cSldViewPr snapToObjects="1">
      <p:cViewPr>
        <p:scale>
          <a:sx n="66" d="100"/>
          <a:sy n="66" d="100"/>
        </p:scale>
        <p:origin x="-82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AE81C-0CE5-4463-A703-8FA8C9E4C06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39AB1-6E89-423A-86CE-61EDABF4651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FDBD8-5253-4CD7-8D11-DE613698D6B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089C927-6C0E-46DD-8C78-56D3F2EA310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F1F037-DBE6-4833-B91F-149F0E406AB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CE4D8-0387-4C78-B381-464FA2F6B30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CDF35-ECD6-4334-926E-D9020DD01E5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316AA-8B13-4668-A0FA-9ADCC9FF0D0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139D3-7265-4CE4-8937-D3674396A72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51DCB-63A8-4A29-A3E6-D9E99FD647D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88450-8BA9-4EA9-94A0-5753EF9DC1B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323C9-212F-46B7-B354-BFFC358EDF4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EBAA5-7BAC-48FC-B3C5-539A143692A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9CCBEF-FA57-4C19-8818-922BA1D020F1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18" Type="http://schemas.openxmlformats.org/officeDocument/2006/relationships/image" Target="../media/image71.jpeg"/><Relationship Id="rId3" Type="http://schemas.openxmlformats.org/officeDocument/2006/relationships/image" Target="../media/image51.pn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17" Type="http://schemas.openxmlformats.org/officeDocument/2006/relationships/image" Target="../media/image70.jpeg"/><Relationship Id="rId2" Type="http://schemas.openxmlformats.org/officeDocument/2006/relationships/image" Target="../media/image56.jpeg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3.jpeg"/><Relationship Id="rId7" Type="http://schemas.openxmlformats.org/officeDocument/2006/relationships/image" Target="../media/image76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79.jpeg"/><Relationship Id="rId5" Type="http://schemas.openxmlformats.org/officeDocument/2006/relationships/image" Target="../media/image75.jpeg"/><Relationship Id="rId10" Type="http://schemas.openxmlformats.org/officeDocument/2006/relationships/image" Target="../media/image7.png"/><Relationship Id="rId4" Type="http://schemas.openxmlformats.org/officeDocument/2006/relationships/image" Target="../media/image74.png"/><Relationship Id="rId9" Type="http://schemas.openxmlformats.org/officeDocument/2006/relationships/image" Target="../media/image7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11" Type="http://schemas.openxmlformats.org/officeDocument/2006/relationships/image" Target="../media/image16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52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2627313" y="260350"/>
            <a:ext cx="3889375" cy="7508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l-GR" sz="3200" b="1" u="sng" dirty="0">
                <a:solidFill>
                  <a:srgbClr val="FFFF00"/>
                </a:solidFill>
                <a:cs typeface="Times New Roman" pitchFamily="18" charset="0"/>
              </a:rPr>
              <a:t>6. ΑΝΑΠΑΡΑΓΩΓΗ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7388" y="3716338"/>
            <a:ext cx="7772400" cy="2095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l-GR" sz="2800" b="1" dirty="0">
                <a:solidFill>
                  <a:srgbClr val="FFFF00"/>
                </a:solidFill>
                <a:cs typeface="Times New Roman" pitchFamily="18" charset="0"/>
              </a:rPr>
              <a:t>Να αναγνωρίζετε τη σημασία της αναπαραγωγής για την διαιώνιση της ζωής</a:t>
            </a:r>
          </a:p>
          <a:p>
            <a:pPr algn="ctr"/>
            <a:r>
              <a:rPr lang="el-GR" sz="2800" b="1" dirty="0">
                <a:solidFill>
                  <a:srgbClr val="FFFF00"/>
                </a:solidFill>
                <a:cs typeface="Times New Roman" pitchFamily="18" charset="0"/>
              </a:rPr>
              <a:t>Να διακρίνετε τη </a:t>
            </a:r>
            <a:r>
              <a:rPr lang="el-GR" sz="2800" b="1" dirty="0" err="1">
                <a:solidFill>
                  <a:srgbClr val="FFFF00"/>
                </a:solidFill>
                <a:cs typeface="Times New Roman" pitchFamily="18" charset="0"/>
              </a:rPr>
              <a:t>μονογονική</a:t>
            </a:r>
            <a:r>
              <a:rPr lang="el-GR" sz="2800" b="1" dirty="0">
                <a:solidFill>
                  <a:srgbClr val="FFFF00"/>
                </a:solidFill>
                <a:cs typeface="Times New Roman" pitchFamily="18" charset="0"/>
              </a:rPr>
              <a:t> από την </a:t>
            </a:r>
            <a:r>
              <a:rPr lang="el-GR" sz="2800" b="1" dirty="0" err="1">
                <a:solidFill>
                  <a:srgbClr val="FFFF00"/>
                </a:solidFill>
                <a:cs typeface="Times New Roman" pitchFamily="18" charset="0"/>
              </a:rPr>
              <a:t>αμφιγονική</a:t>
            </a:r>
            <a:r>
              <a:rPr lang="el-GR" sz="2800" b="1" dirty="0">
                <a:solidFill>
                  <a:srgbClr val="FFFF00"/>
                </a:solidFill>
                <a:cs typeface="Times New Roman" pitchFamily="18" charset="0"/>
              </a:rPr>
              <a:t> αναπαραγωγή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84213" y="1011238"/>
            <a:ext cx="77755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l-GR" b="1" u="sng" dirty="0">
                <a:solidFill>
                  <a:srgbClr val="00FF00"/>
                </a:solidFill>
                <a:cs typeface="Times New Roman" pitchFamily="18" charset="0"/>
              </a:rPr>
              <a:t>Είναι η λειτουργία, με την οποία δημιουργούνται απόγονοι, για την συνέχιση της ζωής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490913" y="2363788"/>
            <a:ext cx="21605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20006097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r>
              <a:rPr lang="el-GR" sz="2800" b="1" i="1" dirty="0">
                <a:solidFill>
                  <a:srgbClr val="FF3300"/>
                </a:solidFill>
                <a:cs typeface="Times New Roman" pitchFamily="18" charset="0"/>
              </a:rPr>
              <a:t>ΣΤΟΧΟΙ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2"/>
      <p:bldP spid="5125" grpId="0"/>
      <p:bldP spid="5126" grpId="0"/>
      <p:bldP spid="512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9388" y="260350"/>
            <a:ext cx="87852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20006097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r>
              <a:rPr lang="el-GR" b="1" u="sng">
                <a:solidFill>
                  <a:srgbClr val="00FFFF"/>
                </a:solidFill>
                <a:cs typeface="Times New Roman" pitchFamily="18" charset="0"/>
              </a:rPr>
              <a:t>6.</a:t>
            </a:r>
            <a:r>
              <a:rPr lang="en-US" b="1" u="sng">
                <a:solidFill>
                  <a:srgbClr val="00FFFF"/>
                </a:solidFill>
                <a:cs typeface="Times New Roman" pitchFamily="18" charset="0"/>
              </a:rPr>
              <a:t>3</a:t>
            </a:r>
            <a:r>
              <a:rPr lang="el-GR" b="1" u="sng">
                <a:solidFill>
                  <a:srgbClr val="00FFFF"/>
                </a:solidFill>
                <a:cs typeface="Times New Roman" pitchFamily="18" charset="0"/>
              </a:rPr>
              <a:t> .   ΑΝΑΠΑΡΑΓΩΓΗ   ΣΤΟΥΣ   ΖΩΙΚΟΥΣ ΟΡΓΑΝΙΣΜΟΥΣ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743325" y="893763"/>
            <a:ext cx="16573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20006097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r>
              <a:rPr lang="el-GR" sz="2800" b="1" i="1">
                <a:solidFill>
                  <a:srgbClr val="FF3300"/>
                </a:solidFill>
                <a:cs typeface="Times New Roman" pitchFamily="18" charset="0"/>
              </a:rPr>
              <a:t>ΣΤΟΧΟΙ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79388" y="2060575"/>
            <a:ext cx="8713787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363538" indent="-363538" algn="ctr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b="1">
                <a:solidFill>
                  <a:srgbClr val="00FFFF"/>
                </a:solidFill>
                <a:cs typeface="Times New Roman" pitchFamily="18" charset="0"/>
              </a:rPr>
              <a:t>Να αναφέρετε και να περιγράφετε τρόπους μονογονικής αναπαραγωγής στους μονοκύτταρους οργανισμούς.</a:t>
            </a:r>
          </a:p>
          <a:p>
            <a:pPr marL="363538" indent="-363538" algn="ctr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b="1">
                <a:solidFill>
                  <a:srgbClr val="00FFFF"/>
                </a:solidFill>
                <a:cs typeface="Times New Roman" pitchFamily="18" charset="0"/>
              </a:rPr>
              <a:t>Να περιγράφετε, σε αδρές γραμμές, τον τρόπο αναπαραγωγής χαρακτηριστικών ειδών ασπονδύλων.</a:t>
            </a:r>
          </a:p>
          <a:p>
            <a:pPr marL="363538" indent="-363538" algn="ctr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b="1">
                <a:solidFill>
                  <a:srgbClr val="00FFFF"/>
                </a:solidFill>
                <a:cs typeface="Times New Roman" pitchFamily="18" charset="0"/>
              </a:rPr>
              <a:t>Να διακρίνετε τα στάδια μεταμόρφωσης χαρακτηριστικών εντόμων.</a:t>
            </a:r>
          </a:p>
          <a:p>
            <a:pPr marL="363538" indent="-363538" algn="ctr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b="1">
                <a:solidFill>
                  <a:srgbClr val="00FFFF"/>
                </a:solidFill>
                <a:cs typeface="Times New Roman" pitchFamily="18" charset="0"/>
              </a:rPr>
              <a:t>Να διακρίνετε την εξωτερική από την εσωτερική γονιμοποίηση.</a:t>
            </a:r>
          </a:p>
          <a:p>
            <a:pPr marL="363538" indent="-363538" algn="ctr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b="1">
                <a:solidFill>
                  <a:srgbClr val="00FFFF"/>
                </a:solidFill>
                <a:cs typeface="Times New Roman" pitchFamily="18" charset="0"/>
              </a:rPr>
              <a:t>Να αναγνωρίζετε τον καθοριστικό ρόλο των περιβαλλοντικών παραγόντων στην αναπαραγωγή των σπονδυλωτών.  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_s1032"/>
          <p:cNvSpPr>
            <a:spLocks noChangeArrowheads="1"/>
          </p:cNvSpPr>
          <p:nvPr/>
        </p:nvSpPr>
        <p:spPr bwMode="auto">
          <a:xfrm>
            <a:off x="2673350" y="188913"/>
            <a:ext cx="3797300" cy="3603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88900" cmpd="tri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Η ΑΝΑΠΑΡΑΓΩΓΗ ΣΤΑ ΖΩΑ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30725" name="_s1029"/>
          <p:cNvCxnSpPr>
            <a:cxnSpLocks noChangeShapeType="1"/>
            <a:stCxn id="30732" idx="1"/>
            <a:endCxn id="30740" idx="1"/>
          </p:cNvCxnSpPr>
          <p:nvPr/>
        </p:nvCxnSpPr>
        <p:spPr bwMode="auto">
          <a:xfrm rot="10800000" flipH="1" flipV="1">
            <a:off x="292100" y="730250"/>
            <a:ext cx="39688" cy="466725"/>
          </a:xfrm>
          <a:prstGeom prst="bentConnector3">
            <a:avLst>
              <a:gd name="adj1" fmla="val -540000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0728" name="_s1029"/>
          <p:cNvCxnSpPr>
            <a:cxnSpLocks noChangeShapeType="1"/>
            <a:stCxn id="30724" idx="2"/>
            <a:endCxn id="30730" idx="0"/>
          </p:cNvCxnSpPr>
          <p:nvPr/>
        </p:nvCxnSpPr>
        <p:spPr bwMode="auto">
          <a:xfrm rot="5400000">
            <a:off x="4378325" y="787400"/>
            <a:ext cx="387350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0729" name="_s1029"/>
          <p:cNvCxnSpPr>
            <a:cxnSpLocks noChangeShapeType="1"/>
            <a:stCxn id="30737" idx="3"/>
            <a:endCxn id="30747" idx="1"/>
          </p:cNvCxnSpPr>
          <p:nvPr/>
        </p:nvCxnSpPr>
        <p:spPr bwMode="auto">
          <a:xfrm flipV="1">
            <a:off x="2114550" y="3573463"/>
            <a:ext cx="482600" cy="328612"/>
          </a:xfrm>
          <a:prstGeom prst="bentConnector3">
            <a:avLst>
              <a:gd name="adj1" fmla="val 51972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963988" y="981075"/>
            <a:ext cx="1216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γίνεται με</a:t>
            </a:r>
          </a:p>
        </p:txBody>
      </p:sp>
      <p:sp>
        <p:nvSpPr>
          <p:cNvPr id="30731" name="_s1032"/>
          <p:cNvSpPr>
            <a:spLocks noChangeArrowheads="1"/>
          </p:cNvSpPr>
          <p:nvPr/>
        </p:nvSpPr>
        <p:spPr bwMode="auto">
          <a:xfrm>
            <a:off x="6884988" y="549275"/>
            <a:ext cx="1800225" cy="36036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ΑΜΦΙΓΟΝΙΑ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0732" name="_s1032"/>
          <p:cNvSpPr>
            <a:spLocks noChangeArrowheads="1"/>
          </p:cNvSpPr>
          <p:nvPr/>
        </p:nvSpPr>
        <p:spPr bwMode="auto">
          <a:xfrm>
            <a:off x="306388" y="549275"/>
            <a:ext cx="1944687" cy="36036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ΜΟΝΟΓΟΝΙΑ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0733" name="_s1032"/>
          <p:cNvSpPr>
            <a:spLocks noChangeArrowheads="1"/>
          </p:cNvSpPr>
          <p:nvPr/>
        </p:nvSpPr>
        <p:spPr bwMode="auto">
          <a:xfrm>
            <a:off x="1362075" y="1196975"/>
            <a:ext cx="1739900" cy="720725"/>
          </a:xfrm>
          <a:prstGeom prst="roundRect">
            <a:avLst>
              <a:gd name="adj" fmla="val 3194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Τα κατώτερα </a:t>
            </a:r>
          </a:p>
          <a:p>
            <a:pPr algn="ctr"/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ασπόνδυλα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30734" name="_s1029"/>
          <p:cNvCxnSpPr>
            <a:cxnSpLocks noChangeShapeType="1"/>
            <a:stCxn id="30740" idx="2"/>
            <a:endCxn id="30733" idx="1"/>
          </p:cNvCxnSpPr>
          <p:nvPr/>
        </p:nvCxnSpPr>
        <p:spPr bwMode="auto">
          <a:xfrm rot="16200000" flipH="1">
            <a:off x="985838" y="1200150"/>
            <a:ext cx="177800" cy="536575"/>
          </a:xfrm>
          <a:prstGeom prst="bentConnector2">
            <a:avLst/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0735" name="_s1029"/>
          <p:cNvCxnSpPr>
            <a:cxnSpLocks noChangeShapeType="1"/>
            <a:stCxn id="30730" idx="3"/>
            <a:endCxn id="30731" idx="1"/>
          </p:cNvCxnSpPr>
          <p:nvPr/>
        </p:nvCxnSpPr>
        <p:spPr bwMode="auto">
          <a:xfrm flipV="1">
            <a:off x="5180013" y="730250"/>
            <a:ext cx="1690687" cy="434975"/>
          </a:xfrm>
          <a:prstGeom prst="bentConnector3">
            <a:avLst>
              <a:gd name="adj1" fmla="val 50421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0736" name="_s1029"/>
          <p:cNvCxnSpPr>
            <a:cxnSpLocks noChangeShapeType="1"/>
            <a:stCxn id="30730" idx="1"/>
            <a:endCxn id="30732" idx="3"/>
          </p:cNvCxnSpPr>
          <p:nvPr/>
        </p:nvCxnSpPr>
        <p:spPr bwMode="auto">
          <a:xfrm rot="10800000">
            <a:off x="2265363" y="730250"/>
            <a:ext cx="1698625" cy="434975"/>
          </a:xfrm>
          <a:prstGeom prst="bentConnector3">
            <a:avLst>
              <a:gd name="adj1" fmla="val 50375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158750" y="3717925"/>
            <a:ext cx="195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χαρακτηριστικό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392113" y="2068513"/>
            <a:ext cx="37449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με κριτήριο την συνύπαρξη ή όχι    των διαφορετικών αναπαραγωγικών συστημάτων διακρίνονται σε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31788" y="1012825"/>
            <a:ext cx="947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αφορά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7677150" y="1163638"/>
            <a:ext cx="947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αφορά</a:t>
            </a:r>
          </a:p>
        </p:txBody>
      </p:sp>
      <p:cxnSp>
        <p:nvCxnSpPr>
          <p:cNvPr id="30742" name="_s1029"/>
          <p:cNvCxnSpPr>
            <a:cxnSpLocks noChangeShapeType="1"/>
            <a:stCxn id="30756" idx="1"/>
            <a:endCxn id="30776" idx="1"/>
          </p:cNvCxnSpPr>
          <p:nvPr/>
        </p:nvCxnSpPr>
        <p:spPr bwMode="auto">
          <a:xfrm rot="10800000" flipV="1">
            <a:off x="6302375" y="5413375"/>
            <a:ext cx="1003300" cy="868363"/>
          </a:xfrm>
          <a:prstGeom prst="bentConnector3">
            <a:avLst>
              <a:gd name="adj1" fmla="val 120884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0743" name="_s1029"/>
          <p:cNvCxnSpPr>
            <a:cxnSpLocks noChangeShapeType="1"/>
            <a:stCxn id="30741" idx="2"/>
            <a:endCxn id="30748" idx="3"/>
          </p:cNvCxnSpPr>
          <p:nvPr/>
        </p:nvCxnSpPr>
        <p:spPr bwMode="auto">
          <a:xfrm rot="5400000">
            <a:off x="7129463" y="1601787"/>
            <a:ext cx="1093788" cy="950913"/>
          </a:xfrm>
          <a:prstGeom prst="bentConnector2">
            <a:avLst/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0744" name="_s1029"/>
          <p:cNvCxnSpPr>
            <a:cxnSpLocks noChangeShapeType="1"/>
            <a:stCxn id="30741" idx="2"/>
            <a:endCxn id="30749" idx="3"/>
          </p:cNvCxnSpPr>
          <p:nvPr/>
        </p:nvCxnSpPr>
        <p:spPr bwMode="auto">
          <a:xfrm rot="5400000">
            <a:off x="7664451" y="1252537"/>
            <a:ext cx="209550" cy="765175"/>
          </a:xfrm>
          <a:prstGeom prst="bentConnector2">
            <a:avLst/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0745" name="_s1029"/>
          <p:cNvCxnSpPr>
            <a:cxnSpLocks noChangeShapeType="1"/>
            <a:stCxn id="30731" idx="3"/>
            <a:endCxn id="30741" idx="3"/>
          </p:cNvCxnSpPr>
          <p:nvPr/>
        </p:nvCxnSpPr>
        <p:spPr bwMode="auto">
          <a:xfrm flipH="1">
            <a:off x="8624888" y="730250"/>
            <a:ext cx="74612" cy="617538"/>
          </a:xfrm>
          <a:prstGeom prst="bentConnector3">
            <a:avLst>
              <a:gd name="adj1" fmla="val -287236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30746" name="_s1032"/>
          <p:cNvSpPr>
            <a:spLocks noChangeArrowheads="1"/>
          </p:cNvSpPr>
          <p:nvPr/>
        </p:nvSpPr>
        <p:spPr bwMode="auto">
          <a:xfrm>
            <a:off x="2578100" y="5438775"/>
            <a:ext cx="3289300" cy="590550"/>
          </a:xfrm>
          <a:prstGeom prst="roundRect">
            <a:avLst>
              <a:gd name="adj" fmla="val 27755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Εξωτερική</a:t>
            </a:r>
          </a:p>
          <a:p>
            <a:pPr algn="ctr"/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(έξω από το σώμα του θηλυκού)</a:t>
            </a:r>
          </a:p>
        </p:txBody>
      </p:sp>
      <p:sp>
        <p:nvSpPr>
          <p:cNvPr id="30747" name="_s1032"/>
          <p:cNvSpPr>
            <a:spLocks noChangeArrowheads="1"/>
          </p:cNvSpPr>
          <p:nvPr/>
        </p:nvSpPr>
        <p:spPr bwMode="auto">
          <a:xfrm>
            <a:off x="2616200" y="3032125"/>
            <a:ext cx="1955800" cy="1081088"/>
          </a:xfrm>
          <a:prstGeom prst="roundRect">
            <a:avLst>
              <a:gd name="adj" fmla="val 21806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Το αρσενικό </a:t>
            </a:r>
          </a:p>
          <a:p>
            <a:pPr algn="ctr"/>
            <a:r>
              <a:rPr lang="el-GR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αναπαραγωγικό </a:t>
            </a:r>
          </a:p>
          <a:p>
            <a:pPr algn="ctr"/>
            <a:r>
              <a:rPr lang="el-GR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σύστημα συνυπάρχει</a:t>
            </a:r>
          </a:p>
          <a:p>
            <a:pPr algn="ctr"/>
            <a:r>
              <a:rPr lang="el-GR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με το θηλυκό</a:t>
            </a:r>
          </a:p>
        </p:txBody>
      </p:sp>
      <p:sp>
        <p:nvSpPr>
          <p:cNvPr id="30748" name="_s1032"/>
          <p:cNvSpPr>
            <a:spLocks noChangeArrowheads="1"/>
          </p:cNvSpPr>
          <p:nvPr/>
        </p:nvSpPr>
        <p:spPr bwMode="auto">
          <a:xfrm>
            <a:off x="5441950" y="2263775"/>
            <a:ext cx="1739900" cy="720725"/>
          </a:xfrm>
          <a:prstGeom prst="roundRect">
            <a:avLst>
              <a:gd name="adj" fmla="val 37884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Όλα τα </a:t>
            </a:r>
          </a:p>
          <a:p>
            <a:pPr algn="ctr"/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σπονδυλωτά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0749" name="_s1032"/>
          <p:cNvSpPr>
            <a:spLocks noChangeArrowheads="1"/>
          </p:cNvSpPr>
          <p:nvPr/>
        </p:nvSpPr>
        <p:spPr bwMode="auto">
          <a:xfrm>
            <a:off x="5441950" y="1379538"/>
            <a:ext cx="1925638" cy="720725"/>
          </a:xfrm>
          <a:prstGeom prst="roundRect">
            <a:avLst>
              <a:gd name="adj" fmla="val 37884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Τα περισσότερα</a:t>
            </a:r>
          </a:p>
          <a:p>
            <a:pPr algn="ctr"/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ασπόνδυλα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30750" name="_s1029"/>
          <p:cNvCxnSpPr>
            <a:cxnSpLocks noChangeShapeType="1"/>
            <a:stCxn id="30739" idx="1"/>
            <a:endCxn id="30757" idx="1"/>
          </p:cNvCxnSpPr>
          <p:nvPr/>
        </p:nvCxnSpPr>
        <p:spPr bwMode="auto">
          <a:xfrm rot="10800000" flipV="1">
            <a:off x="277813" y="2527300"/>
            <a:ext cx="114300" cy="1876425"/>
          </a:xfrm>
          <a:prstGeom prst="bentConnector3">
            <a:avLst>
              <a:gd name="adj1" fmla="val 287500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0751" name="_s1029"/>
          <p:cNvCxnSpPr>
            <a:cxnSpLocks noChangeShapeType="1"/>
            <a:stCxn id="30739" idx="1"/>
            <a:endCxn id="30758" idx="1"/>
          </p:cNvCxnSpPr>
          <p:nvPr/>
        </p:nvCxnSpPr>
        <p:spPr bwMode="auto">
          <a:xfrm rot="10800000" flipV="1">
            <a:off x="277813" y="2527300"/>
            <a:ext cx="114300" cy="722313"/>
          </a:xfrm>
          <a:prstGeom prst="bentConnector3">
            <a:avLst>
              <a:gd name="adj1" fmla="val 287500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0752" name="_s1029"/>
          <p:cNvCxnSpPr>
            <a:cxnSpLocks noChangeShapeType="1"/>
            <a:stCxn id="30748" idx="1"/>
            <a:endCxn id="30739" idx="3"/>
          </p:cNvCxnSpPr>
          <p:nvPr/>
        </p:nvCxnSpPr>
        <p:spPr bwMode="auto">
          <a:xfrm rot="10800000">
            <a:off x="4137025" y="2527300"/>
            <a:ext cx="1285875" cy="96838"/>
          </a:xfrm>
          <a:prstGeom prst="bentConnector3">
            <a:avLst>
              <a:gd name="adj1" fmla="val 49259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0753" name="_s1029"/>
          <p:cNvCxnSpPr>
            <a:cxnSpLocks noChangeShapeType="1"/>
            <a:stCxn id="30749" idx="1"/>
            <a:endCxn id="30739" idx="3"/>
          </p:cNvCxnSpPr>
          <p:nvPr/>
        </p:nvCxnSpPr>
        <p:spPr bwMode="auto">
          <a:xfrm rot="10800000" flipV="1">
            <a:off x="4137025" y="1739900"/>
            <a:ext cx="1285875" cy="787400"/>
          </a:xfrm>
          <a:prstGeom prst="bentConnector3">
            <a:avLst>
              <a:gd name="adj1" fmla="val 49259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30754" name="_s1032"/>
          <p:cNvSpPr>
            <a:spLocks noChangeArrowheads="1"/>
          </p:cNvSpPr>
          <p:nvPr/>
        </p:nvSpPr>
        <p:spPr bwMode="auto">
          <a:xfrm>
            <a:off x="7623175" y="4043363"/>
            <a:ext cx="1130300" cy="36036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28575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Ωοτόκα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0755" name="_s1032"/>
          <p:cNvSpPr>
            <a:spLocks noChangeArrowheads="1"/>
          </p:cNvSpPr>
          <p:nvPr/>
        </p:nvSpPr>
        <p:spPr bwMode="auto">
          <a:xfrm>
            <a:off x="7569200" y="4597400"/>
            <a:ext cx="1198563" cy="36036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28575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Ζωοτόκα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0756" name="_s1032"/>
          <p:cNvSpPr>
            <a:spLocks noChangeArrowheads="1"/>
          </p:cNvSpPr>
          <p:nvPr/>
        </p:nvSpPr>
        <p:spPr bwMode="auto">
          <a:xfrm>
            <a:off x="7319963" y="5232400"/>
            <a:ext cx="1447800" cy="36036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28575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Ωοζωοτόκα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0757" name="_s1032"/>
          <p:cNvSpPr>
            <a:spLocks noChangeArrowheads="1"/>
          </p:cNvSpPr>
          <p:nvPr/>
        </p:nvSpPr>
        <p:spPr bwMode="auto">
          <a:xfrm>
            <a:off x="292100" y="4222750"/>
            <a:ext cx="1712913" cy="36036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28575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Γονοχωριστικά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0758" name="_s1032"/>
          <p:cNvSpPr>
            <a:spLocks noChangeArrowheads="1"/>
          </p:cNvSpPr>
          <p:nvPr/>
        </p:nvSpPr>
        <p:spPr bwMode="auto">
          <a:xfrm>
            <a:off x="292100" y="3068638"/>
            <a:ext cx="1687513" cy="36036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28575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Ερμαφρόδιτα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171450" y="4865688"/>
            <a:ext cx="195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χαρακτηριστικό</a:t>
            </a:r>
          </a:p>
        </p:txBody>
      </p:sp>
      <p:cxnSp>
        <p:nvCxnSpPr>
          <p:cNvPr id="30760" name="_s1029"/>
          <p:cNvCxnSpPr>
            <a:cxnSpLocks noChangeShapeType="1"/>
            <a:stCxn id="30759" idx="2"/>
            <a:endCxn id="30767" idx="0"/>
          </p:cNvCxnSpPr>
          <p:nvPr/>
        </p:nvCxnSpPr>
        <p:spPr bwMode="auto">
          <a:xfrm rot="5400000">
            <a:off x="1006475" y="5375275"/>
            <a:ext cx="285750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0761" name="_s1029"/>
          <p:cNvCxnSpPr>
            <a:cxnSpLocks noChangeShapeType="1"/>
            <a:stCxn id="30759" idx="3"/>
            <a:endCxn id="30764" idx="1"/>
          </p:cNvCxnSpPr>
          <p:nvPr/>
        </p:nvCxnSpPr>
        <p:spPr bwMode="auto">
          <a:xfrm flipV="1">
            <a:off x="2127250" y="4764088"/>
            <a:ext cx="450850" cy="285750"/>
          </a:xfrm>
          <a:prstGeom prst="bentConnector3">
            <a:avLst>
              <a:gd name="adj1" fmla="val 52111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0762" name="_s1029"/>
          <p:cNvCxnSpPr>
            <a:cxnSpLocks noChangeShapeType="1"/>
            <a:stCxn id="30757" idx="2"/>
            <a:endCxn id="30759" idx="0"/>
          </p:cNvCxnSpPr>
          <p:nvPr/>
        </p:nvCxnSpPr>
        <p:spPr bwMode="auto">
          <a:xfrm rot="5400000">
            <a:off x="1015206" y="4731544"/>
            <a:ext cx="268288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0763" name="_s1029"/>
          <p:cNvCxnSpPr>
            <a:cxnSpLocks noChangeShapeType="1"/>
            <a:stCxn id="30758" idx="2"/>
            <a:endCxn id="30737" idx="0"/>
          </p:cNvCxnSpPr>
          <p:nvPr/>
        </p:nvCxnSpPr>
        <p:spPr bwMode="auto">
          <a:xfrm rot="5400000">
            <a:off x="999331" y="3580607"/>
            <a:ext cx="274637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30764" name="_s1032"/>
          <p:cNvSpPr>
            <a:spLocks noChangeArrowheads="1"/>
          </p:cNvSpPr>
          <p:nvPr/>
        </p:nvSpPr>
        <p:spPr bwMode="auto">
          <a:xfrm>
            <a:off x="2597150" y="4222750"/>
            <a:ext cx="2465388" cy="1081088"/>
          </a:xfrm>
          <a:prstGeom prst="roundRect">
            <a:avLst>
              <a:gd name="adj" fmla="val 21806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Το θηλυκό και το αρσενικό </a:t>
            </a:r>
          </a:p>
          <a:p>
            <a:pPr algn="ctr"/>
            <a:r>
              <a:rPr lang="el-GR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αναπαραγωγικό σύστημα </a:t>
            </a:r>
          </a:p>
          <a:p>
            <a:pPr algn="ctr"/>
            <a:r>
              <a:rPr lang="el-GR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βρίσκονται σε διαφορετικά</a:t>
            </a:r>
          </a:p>
          <a:p>
            <a:pPr algn="ctr"/>
            <a:r>
              <a:rPr lang="el-GR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άτομα</a:t>
            </a:r>
          </a:p>
        </p:txBody>
      </p:sp>
      <p:sp>
        <p:nvSpPr>
          <p:cNvPr id="30766" name="Text Box 46"/>
          <p:cNvSpPr txBox="1">
            <a:spLocks noChangeArrowheads="1"/>
          </p:cNvSpPr>
          <p:nvPr/>
        </p:nvSpPr>
        <p:spPr bwMode="auto">
          <a:xfrm>
            <a:off x="5002213" y="3249613"/>
            <a:ext cx="362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με κριτήριο τον τρόπο που γεννούν τα μικρά τους διακρίνονται σε</a:t>
            </a:r>
          </a:p>
        </p:txBody>
      </p:sp>
      <p:sp>
        <p:nvSpPr>
          <p:cNvPr id="30767" name="Text Box 47"/>
          <p:cNvSpPr txBox="1">
            <a:spLocks noChangeArrowheads="1"/>
          </p:cNvSpPr>
          <p:nvPr/>
        </p:nvSpPr>
        <p:spPr bwMode="auto">
          <a:xfrm>
            <a:off x="95250" y="5518150"/>
            <a:ext cx="2106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σε αυτά η γονιμοποίηση είναι</a:t>
            </a:r>
          </a:p>
        </p:txBody>
      </p:sp>
      <p:sp>
        <p:nvSpPr>
          <p:cNvPr id="30768" name="_s1032"/>
          <p:cNvSpPr>
            <a:spLocks noChangeArrowheads="1"/>
          </p:cNvSpPr>
          <p:nvPr/>
        </p:nvSpPr>
        <p:spPr bwMode="auto">
          <a:xfrm>
            <a:off x="2616200" y="6173788"/>
            <a:ext cx="3289300" cy="590550"/>
          </a:xfrm>
          <a:prstGeom prst="roundRect">
            <a:avLst>
              <a:gd name="adj" fmla="val 27755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Εσωτερική</a:t>
            </a:r>
          </a:p>
          <a:p>
            <a:pPr algn="ctr"/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(μέσα στο σώμα του θηλυκού)</a:t>
            </a:r>
          </a:p>
        </p:txBody>
      </p:sp>
      <p:cxnSp>
        <p:nvCxnSpPr>
          <p:cNvPr id="30769" name="_s1029"/>
          <p:cNvCxnSpPr>
            <a:cxnSpLocks noChangeShapeType="1"/>
            <a:stCxn id="30748" idx="2"/>
            <a:endCxn id="30766" idx="0"/>
          </p:cNvCxnSpPr>
          <p:nvPr/>
        </p:nvCxnSpPr>
        <p:spPr bwMode="auto">
          <a:xfrm rot="16200000" flipH="1">
            <a:off x="6439693" y="2875757"/>
            <a:ext cx="246063" cy="501650"/>
          </a:xfrm>
          <a:prstGeom prst="bentConnector3">
            <a:avLst>
              <a:gd name="adj1" fmla="val 45806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0770" name="_s1029"/>
          <p:cNvCxnSpPr>
            <a:cxnSpLocks noChangeShapeType="1"/>
            <a:stCxn id="30767" idx="3"/>
            <a:endCxn id="30768" idx="1"/>
          </p:cNvCxnSpPr>
          <p:nvPr/>
        </p:nvCxnSpPr>
        <p:spPr bwMode="auto">
          <a:xfrm>
            <a:off x="2201863" y="5838825"/>
            <a:ext cx="395287" cy="630238"/>
          </a:xfrm>
          <a:prstGeom prst="bentConnector3">
            <a:avLst>
              <a:gd name="adj1" fmla="val 48593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0771" name="_s1029"/>
          <p:cNvCxnSpPr>
            <a:cxnSpLocks noChangeShapeType="1"/>
            <a:stCxn id="30767" idx="3"/>
            <a:endCxn id="30746" idx="1"/>
          </p:cNvCxnSpPr>
          <p:nvPr/>
        </p:nvCxnSpPr>
        <p:spPr bwMode="auto">
          <a:xfrm flipV="1">
            <a:off x="2201863" y="5734050"/>
            <a:ext cx="357187" cy="104775"/>
          </a:xfrm>
          <a:prstGeom prst="bentConnector3">
            <a:avLst>
              <a:gd name="adj1" fmla="val 52444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0772" name="_s1029"/>
          <p:cNvCxnSpPr>
            <a:cxnSpLocks noChangeShapeType="1"/>
            <a:stCxn id="30766" idx="3"/>
            <a:endCxn id="30755" idx="3"/>
          </p:cNvCxnSpPr>
          <p:nvPr/>
        </p:nvCxnSpPr>
        <p:spPr bwMode="auto">
          <a:xfrm>
            <a:off x="8624888" y="3570288"/>
            <a:ext cx="157162" cy="1208087"/>
          </a:xfrm>
          <a:prstGeom prst="bentConnector3">
            <a:avLst>
              <a:gd name="adj1" fmla="val 236366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0773" name="_s1029"/>
          <p:cNvCxnSpPr>
            <a:cxnSpLocks noChangeShapeType="1"/>
            <a:stCxn id="30754" idx="1"/>
            <a:endCxn id="30775" idx="3"/>
          </p:cNvCxnSpPr>
          <p:nvPr/>
        </p:nvCxnSpPr>
        <p:spPr bwMode="auto">
          <a:xfrm rot="10800000">
            <a:off x="7116763" y="4224338"/>
            <a:ext cx="492125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0774" name="_s1029"/>
          <p:cNvCxnSpPr>
            <a:cxnSpLocks noChangeShapeType="1"/>
            <a:stCxn id="30766" idx="3"/>
            <a:endCxn id="30754" idx="3"/>
          </p:cNvCxnSpPr>
          <p:nvPr/>
        </p:nvCxnSpPr>
        <p:spPr bwMode="auto">
          <a:xfrm>
            <a:off x="8624888" y="3570288"/>
            <a:ext cx="142875" cy="654050"/>
          </a:xfrm>
          <a:prstGeom prst="bentConnector3">
            <a:avLst>
              <a:gd name="adj1" fmla="val 250000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30775" name="_s1032"/>
          <p:cNvSpPr>
            <a:spLocks noChangeArrowheads="1"/>
          </p:cNvSpPr>
          <p:nvPr/>
        </p:nvSpPr>
        <p:spPr bwMode="auto">
          <a:xfrm>
            <a:off x="5338763" y="4043363"/>
            <a:ext cx="1758950" cy="360362"/>
          </a:xfrm>
          <a:prstGeom prst="roundRect">
            <a:avLst>
              <a:gd name="adj" fmla="val 37884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γεννούν  </a:t>
            </a:r>
            <a:r>
              <a:rPr lang="el-GR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Αυγά</a:t>
            </a:r>
          </a:p>
        </p:txBody>
      </p:sp>
      <p:sp>
        <p:nvSpPr>
          <p:cNvPr id="30776" name="_s1032"/>
          <p:cNvSpPr>
            <a:spLocks noChangeArrowheads="1"/>
          </p:cNvSpPr>
          <p:nvPr/>
        </p:nvSpPr>
        <p:spPr bwMode="auto">
          <a:xfrm>
            <a:off x="6321425" y="5797550"/>
            <a:ext cx="2460625" cy="966788"/>
          </a:xfrm>
          <a:prstGeom prst="roundRect">
            <a:avLst>
              <a:gd name="adj" fmla="val 27421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γεννούν  </a:t>
            </a:r>
            <a:r>
              <a:rPr lang="el-GR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Αυγά </a:t>
            </a: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που τα </a:t>
            </a:r>
          </a:p>
          <a:p>
            <a:pPr algn="ctr"/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κρατούν </a:t>
            </a:r>
            <a:r>
              <a:rPr lang="el-GR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στο σώμα</a:t>
            </a: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τους</a:t>
            </a:r>
          </a:p>
          <a:p>
            <a:pPr algn="ctr"/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μέχρι να εκκολαφθούν</a:t>
            </a:r>
            <a:endParaRPr lang="el-GR" sz="1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0777" name="_s1032"/>
          <p:cNvSpPr>
            <a:spLocks noChangeArrowheads="1"/>
          </p:cNvSpPr>
          <p:nvPr/>
        </p:nvSpPr>
        <p:spPr bwMode="auto">
          <a:xfrm>
            <a:off x="5338763" y="4597400"/>
            <a:ext cx="1843087" cy="360363"/>
          </a:xfrm>
          <a:prstGeom prst="roundRect">
            <a:avLst>
              <a:gd name="adj" fmla="val 37884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γεννούν  </a:t>
            </a:r>
            <a:r>
              <a:rPr lang="el-GR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Μικρά</a:t>
            </a:r>
          </a:p>
        </p:txBody>
      </p:sp>
      <p:cxnSp>
        <p:nvCxnSpPr>
          <p:cNvPr id="30778" name="_s1029"/>
          <p:cNvCxnSpPr>
            <a:cxnSpLocks noChangeShapeType="1"/>
            <a:stCxn id="30766" idx="3"/>
            <a:endCxn id="30756" idx="3"/>
          </p:cNvCxnSpPr>
          <p:nvPr/>
        </p:nvCxnSpPr>
        <p:spPr bwMode="auto">
          <a:xfrm>
            <a:off x="8624888" y="3570288"/>
            <a:ext cx="157162" cy="1843087"/>
          </a:xfrm>
          <a:prstGeom prst="bentConnector3">
            <a:avLst>
              <a:gd name="adj1" fmla="val 236366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0779" name="_s1029"/>
          <p:cNvCxnSpPr>
            <a:cxnSpLocks noChangeShapeType="1"/>
            <a:stCxn id="30755" idx="1"/>
            <a:endCxn id="30777" idx="3"/>
          </p:cNvCxnSpPr>
          <p:nvPr/>
        </p:nvCxnSpPr>
        <p:spPr bwMode="auto">
          <a:xfrm rot="10800000">
            <a:off x="7200900" y="4778375"/>
            <a:ext cx="354013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3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3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3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30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30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3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3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3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30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30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3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3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3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3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32" grpId="0" animBg="1"/>
      <p:bldP spid="30733" grpId="0" animBg="1"/>
      <p:bldP spid="30737" grpId="0"/>
      <p:bldP spid="30739" grpId="0"/>
      <p:bldP spid="30740" grpId="0"/>
      <p:bldP spid="30741" grpId="0"/>
      <p:bldP spid="30746" grpId="0" animBg="1"/>
      <p:bldP spid="30747" grpId="0" animBg="1"/>
      <p:bldP spid="30748" grpId="0" animBg="1"/>
      <p:bldP spid="30749" grpId="0" animBg="1"/>
      <p:bldP spid="30754" grpId="0" animBg="1"/>
      <p:bldP spid="30755" grpId="0" animBg="1"/>
      <p:bldP spid="30756" grpId="0" animBg="1"/>
      <p:bldP spid="30757" grpId="0" animBg="1"/>
      <p:bldP spid="30758" grpId="0" animBg="1"/>
      <p:bldP spid="30759" grpId="0"/>
      <p:bldP spid="30764" grpId="0" animBg="1"/>
      <p:bldP spid="30766" grpId="0"/>
      <p:bldP spid="30767" grpId="0"/>
      <p:bldP spid="30768" grpId="0" animBg="1"/>
      <p:bldP spid="30775" grpId="0" animBg="1"/>
      <p:bldP spid="30776" grpId="0" animBg="1"/>
      <p:bldP spid="307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79388" y="620713"/>
            <a:ext cx="871378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363538" indent="-363538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000" b="1" u="sng">
                <a:solidFill>
                  <a:srgbClr val="00FFFF"/>
                </a:solidFill>
                <a:cs typeface="Times New Roman" pitchFamily="18" charset="0"/>
              </a:rPr>
              <a:t>Ερμαφρόδιτα Ζώα</a:t>
            </a:r>
            <a:r>
              <a:rPr lang="el-GR" sz="2000" b="1">
                <a:solidFill>
                  <a:srgbClr val="00FFFF"/>
                </a:solidFill>
                <a:cs typeface="Times New Roman" pitchFamily="18" charset="0"/>
              </a:rPr>
              <a:t> : Αυτά που έχουν και 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αρσενικό και θηλυκό</a:t>
            </a:r>
            <a:r>
              <a:rPr lang="el-GR" sz="2000" b="1">
                <a:solidFill>
                  <a:srgbClr val="00FFFF"/>
                </a:solidFill>
                <a:cs typeface="Times New Roman" pitchFamily="18" charset="0"/>
              </a:rPr>
              <a:t> αναπαραγωγικό σύστημα (π.χ. το σαλιγκάρι, ο γεωσκώλικας, κ.ά.).</a:t>
            </a:r>
          </a:p>
          <a:p>
            <a:pPr marL="363538" indent="-363538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000" b="1" u="sng">
                <a:solidFill>
                  <a:srgbClr val="00FFFF"/>
                </a:solidFill>
                <a:cs typeface="Times New Roman" pitchFamily="18" charset="0"/>
              </a:rPr>
              <a:t>Γονοχωριστικά Ζώα</a:t>
            </a:r>
            <a:r>
              <a:rPr lang="el-GR" sz="2000" b="1">
                <a:solidFill>
                  <a:srgbClr val="00FFFF"/>
                </a:solidFill>
                <a:cs typeface="Times New Roman" pitchFamily="18" charset="0"/>
              </a:rPr>
              <a:t> : Αυτά που το αρσενικό και το θηλυκό αναπαραγωγικό σύστημα βρίσκονται σε διαφορετικά άτομα (π.χ. τα μύδια, τα έντομα, τα ψάρια, κ.ά.).</a:t>
            </a:r>
          </a:p>
          <a:p>
            <a:pPr marL="363538" indent="-363538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000" b="1" u="sng">
                <a:solidFill>
                  <a:srgbClr val="00FFFF"/>
                </a:solidFill>
                <a:cs typeface="Times New Roman" pitchFamily="18" charset="0"/>
              </a:rPr>
              <a:t>Εσωτερική Γονιμοποίηση</a:t>
            </a:r>
            <a:r>
              <a:rPr lang="el-GR" sz="2000" b="1">
                <a:solidFill>
                  <a:srgbClr val="00FFFF"/>
                </a:solidFill>
                <a:cs typeface="Times New Roman" pitchFamily="18" charset="0"/>
              </a:rPr>
              <a:t> : Η γονιμοποίηση που γίνεται 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μέσα στο σώμα</a:t>
            </a:r>
            <a:r>
              <a:rPr lang="el-GR" sz="2000" b="1">
                <a:solidFill>
                  <a:srgbClr val="00FFFF"/>
                </a:solidFill>
                <a:cs typeface="Times New Roman" pitchFamily="18" charset="0"/>
              </a:rPr>
              <a:t> του θηλυκού (πτηνά , θηλαστικά, κ.ά.).</a:t>
            </a:r>
          </a:p>
          <a:p>
            <a:pPr marL="363538" indent="-363538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000" b="1" u="sng">
                <a:solidFill>
                  <a:srgbClr val="00FFFF"/>
                </a:solidFill>
                <a:cs typeface="Times New Roman" pitchFamily="18" charset="0"/>
              </a:rPr>
              <a:t>Εξωτερική Γονιμοποίηση</a:t>
            </a:r>
            <a:r>
              <a:rPr lang="el-GR" sz="2000" b="1">
                <a:solidFill>
                  <a:srgbClr val="00FFFF"/>
                </a:solidFill>
                <a:cs typeface="Times New Roman" pitchFamily="18" charset="0"/>
              </a:rPr>
              <a:t> : Η γονιμοποίηση που γίνεται 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έξω από το σώμα</a:t>
            </a:r>
            <a:r>
              <a:rPr lang="el-GR" sz="2000" b="1">
                <a:solidFill>
                  <a:srgbClr val="00FFFF"/>
                </a:solidFill>
                <a:cs typeface="Times New Roman" pitchFamily="18" charset="0"/>
              </a:rPr>
              <a:t> του θηλυκού (ψάρια , μύδια, κ.ά.).</a:t>
            </a:r>
          </a:p>
          <a:p>
            <a:pPr marL="363538" indent="-363538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000" b="1" u="sng">
                <a:solidFill>
                  <a:srgbClr val="00FFFF"/>
                </a:solidFill>
                <a:cs typeface="Times New Roman" pitchFamily="18" charset="0"/>
              </a:rPr>
              <a:t>Εκβλάστηση</a:t>
            </a:r>
            <a:r>
              <a:rPr lang="el-GR" sz="2000" b="1">
                <a:solidFill>
                  <a:srgbClr val="00FFFF"/>
                </a:solidFill>
                <a:cs typeface="Times New Roman" pitchFamily="18" charset="0"/>
              </a:rPr>
              <a:t> : Τρόπος μονογονικής αναπαραγωγής στην Ύδρα. Αρχικά εμφανίζεται ένα εξόγκωμα (το 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Εκβλάστημα</a:t>
            </a:r>
            <a:r>
              <a:rPr lang="el-GR" sz="2000" b="1">
                <a:solidFill>
                  <a:srgbClr val="00FFFF"/>
                </a:solidFill>
                <a:cs typeface="Times New Roman" pitchFamily="18" charset="0"/>
              </a:rPr>
              <a:t>), σε ένα σημείο του οργανισμού. Στη συνέχεια αναπτύσσεται και τελικά αποχωρίζεται από τον μητρικό οργανισμό, για να ζήσει ανεξάρτητα.</a:t>
            </a:r>
          </a:p>
          <a:p>
            <a:pPr marL="363538" indent="-363538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000" b="1" u="sng">
                <a:solidFill>
                  <a:srgbClr val="00FFFF"/>
                </a:solidFill>
                <a:cs typeface="Times New Roman" pitchFamily="18" charset="0"/>
              </a:rPr>
              <a:t>Αναπαραγωγή στα Ερμαφρόδιτα Ζώα</a:t>
            </a:r>
            <a:r>
              <a:rPr lang="el-GR" sz="2000" b="1">
                <a:solidFill>
                  <a:srgbClr val="00FFFF"/>
                </a:solidFill>
                <a:cs typeface="Times New Roman" pitchFamily="18" charset="0"/>
              </a:rPr>
              <a:t> :  Αναπαράγονται 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Αμφιγονικά</a:t>
            </a:r>
            <a:r>
              <a:rPr lang="el-GR" sz="2000" b="1">
                <a:solidFill>
                  <a:srgbClr val="00FFFF"/>
                </a:solidFill>
                <a:cs typeface="Times New Roman" pitchFamily="18" charset="0"/>
              </a:rPr>
              <a:t>. Μπορούν να αυτογονιμοποιούνται, προτιμούν όμως να ζευγαρώνουν, με αποτέλεσμα τα σπερματοζωάρια του ενός ζώου να γονιμοποιούν τα ωάρια του άλλου ζώου.  </a:t>
            </a:r>
          </a:p>
        </p:txBody>
      </p:sp>
      <p:pic>
        <p:nvPicPr>
          <p:cNvPr id="32784" name="Picture 16" descr="sn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20713"/>
            <a:ext cx="8713787" cy="5689600"/>
          </a:xfrm>
          <a:prstGeom prst="rect">
            <a:avLst/>
          </a:prstGeom>
          <a:noFill/>
        </p:spPr>
      </p:pic>
      <p:pic>
        <p:nvPicPr>
          <p:cNvPr id="32782" name="Picture 14" descr="worm-briggsae_WT_ma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20713"/>
            <a:ext cx="8713787" cy="5689600"/>
          </a:xfrm>
          <a:prstGeom prst="rect">
            <a:avLst/>
          </a:prstGeom>
          <a:noFill/>
        </p:spPr>
      </p:pic>
      <p:pic>
        <p:nvPicPr>
          <p:cNvPr id="32785" name="Picture 17" descr="musse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620713"/>
            <a:ext cx="8713787" cy="5689600"/>
          </a:xfrm>
          <a:prstGeom prst="rect">
            <a:avLst/>
          </a:prstGeom>
          <a:noFill/>
        </p:spPr>
      </p:pic>
      <p:pic>
        <p:nvPicPr>
          <p:cNvPr id="32781" name="Picture 13" descr="InsectSe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620713"/>
            <a:ext cx="8678862" cy="5689600"/>
          </a:xfrm>
          <a:prstGeom prst="rect">
            <a:avLst/>
          </a:prstGeom>
          <a:noFill/>
        </p:spPr>
      </p:pic>
      <p:pic>
        <p:nvPicPr>
          <p:cNvPr id="32776" name="Picture 8" descr="2848768760_16793f1ed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620713"/>
            <a:ext cx="8678862" cy="5689600"/>
          </a:xfrm>
          <a:prstGeom prst="rect">
            <a:avLst/>
          </a:prstGeom>
          <a:noFill/>
        </p:spPr>
      </p:pic>
      <p:pic>
        <p:nvPicPr>
          <p:cNvPr id="32788" name="Picture 20" descr="House_Sparrows_mating_I_IMG_006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620713"/>
            <a:ext cx="8678862" cy="5689600"/>
          </a:xfrm>
          <a:prstGeom prst="rect">
            <a:avLst/>
          </a:prstGeom>
          <a:noFill/>
        </p:spPr>
      </p:pic>
      <p:pic>
        <p:nvPicPr>
          <p:cNvPr id="32786" name="Picture 18" descr="equine_clone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9750" y="620713"/>
            <a:ext cx="7848600" cy="5689600"/>
          </a:xfrm>
          <a:prstGeom prst="rect">
            <a:avLst/>
          </a:prstGeom>
          <a:noFill/>
        </p:spPr>
      </p:pic>
      <p:pic>
        <p:nvPicPr>
          <p:cNvPr id="32787" name="Picture 19" descr="fish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3" y="620713"/>
            <a:ext cx="8678862" cy="5689600"/>
          </a:xfrm>
          <a:prstGeom prst="rect">
            <a:avLst/>
          </a:prstGeom>
          <a:noFill/>
        </p:spPr>
      </p:pic>
      <p:pic>
        <p:nvPicPr>
          <p:cNvPr id="32778" name="Picture 10" descr="crfro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0113" y="590550"/>
            <a:ext cx="7127875" cy="5676900"/>
          </a:xfrm>
          <a:prstGeom prst="rect">
            <a:avLst/>
          </a:prstGeom>
          <a:noFill/>
        </p:spPr>
      </p:pic>
      <p:pic>
        <p:nvPicPr>
          <p:cNvPr id="32774" name="Picture 6" descr="610x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590550"/>
            <a:ext cx="8713787" cy="5676900"/>
          </a:xfrm>
          <a:prstGeom prst="rect">
            <a:avLst/>
          </a:prstGeom>
          <a:noFill/>
        </p:spPr>
      </p:pic>
      <p:pic>
        <p:nvPicPr>
          <p:cNvPr id="32773" name="Picture 5" descr="42-1870558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92363" y="692150"/>
            <a:ext cx="4357687" cy="5473700"/>
          </a:xfrm>
          <a:prstGeom prst="rect">
            <a:avLst/>
          </a:prstGeom>
          <a:noFill/>
        </p:spPr>
      </p:pic>
      <p:pic>
        <p:nvPicPr>
          <p:cNvPr id="32779" name="Picture 11" descr="hydra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590550"/>
            <a:ext cx="8713787" cy="5719763"/>
          </a:xfrm>
          <a:prstGeom prst="rect">
            <a:avLst/>
          </a:prstGeom>
          <a:noFill/>
        </p:spPr>
      </p:pic>
      <p:pic>
        <p:nvPicPr>
          <p:cNvPr id="32777" name="Picture 9" descr="beetlesex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00113" y="620713"/>
            <a:ext cx="6985000" cy="5719762"/>
          </a:xfrm>
          <a:prstGeom prst="rect">
            <a:avLst/>
          </a:prstGeom>
          <a:noFill/>
        </p:spPr>
      </p:pic>
      <p:pic>
        <p:nvPicPr>
          <p:cNvPr id="32775" name="Picture 7" descr="240px-Mating_earthworm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00113" y="620713"/>
            <a:ext cx="6985000" cy="5689600"/>
          </a:xfrm>
          <a:prstGeom prst="rect">
            <a:avLst/>
          </a:prstGeom>
          <a:noFill/>
        </p:spPr>
      </p:pic>
      <p:pic>
        <p:nvPicPr>
          <p:cNvPr id="32783" name="Picture 15" descr="snail_sex_fs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14313" y="620713"/>
            <a:ext cx="8678862" cy="568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84" name="Group 192"/>
          <p:cNvGraphicFramePr>
            <a:graphicFrameLocks noGrp="1"/>
          </p:cNvGraphicFramePr>
          <p:nvPr>
            <p:ph sz="quarter" idx="1"/>
          </p:nvPr>
        </p:nvGraphicFramePr>
        <p:xfrm>
          <a:off x="1079500" y="671513"/>
          <a:ext cx="6985000" cy="5564187"/>
        </p:xfrm>
        <a:graphic>
          <a:graphicData uri="http://schemas.openxmlformats.org/drawingml/2006/table">
            <a:tbl>
              <a:tblPr/>
              <a:tblGrid>
                <a:gridCol w="3492500"/>
                <a:gridCol w="3492500"/>
              </a:tblGrid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Σπερματοζωάριο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Ωάριο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>
                        <a:alpha val="50000"/>
                      </a:srgbClr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8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Αρσενικός Γαμέτης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8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Θηλυκός Γαμέτης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>
                        <a:alpha val="50000"/>
                      </a:srgbClr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8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Μικρότερο Μέγεθος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8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Μεγαλύτερο Μέγεθος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>
                        <a:alpha val="50000"/>
                      </a:srgbClr>
                    </a:solidFill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8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Διαθέτει </a:t>
                      </a:r>
                      <a:r>
                        <a:rPr kumimoji="0" lang="el-G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Μαστίγιο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8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και κινείται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Δεν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8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διαθέτει 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Μαστίγιο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8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και 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δεν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8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κινείται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>
                        <a:alpha val="50000"/>
                      </a:srgbClr>
                    </a:solidFill>
                  </a:tcPr>
                </a:tc>
              </a:tr>
              <a:tr h="147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Δεν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8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περιέχει 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θρεπτικές ουσίες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8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χρήσιμες στο Ζυγωτό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Περιέχει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8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θρεπτικές ουσίες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8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απαραίτητες στο </a:t>
                      </a:r>
                      <a:r>
                        <a:rPr kumimoji="0" lang="el-G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Ζυγωτό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8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και </a:t>
                      </a:r>
                      <a:r>
                        <a:rPr kumimoji="0" lang="el-G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στα κύτταρα που θα προκύψουν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8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από τις πρώτες διαιρέσεις του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>
                        <a:alpha val="50000"/>
                      </a:srgbClr>
                    </a:solidFill>
                  </a:tcPr>
                </a:tc>
              </a:tr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Παράγονται συνεχώς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8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σε μεγάλες ποσότητες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Δεν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8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παράγονται συνεχώς π.χ. στον άνθρωπο παράγεται </a:t>
                      </a:r>
                      <a:r>
                        <a:rPr kumimoji="0" lang="el-G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ένα ωάριο κάθε έμμηνο κύκλο</a:t>
                      </a:r>
                      <a:endParaRPr kumimoji="0" lang="el-GR" sz="2800" b="0" i="0" u="sng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3956" name="Picture 164" descr="e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60650"/>
            <a:ext cx="3492500" cy="3575050"/>
          </a:xfrm>
          <a:prstGeom prst="rect">
            <a:avLst/>
          </a:prstGeom>
          <a:noFill/>
        </p:spPr>
      </p:pic>
      <p:pic>
        <p:nvPicPr>
          <p:cNvPr id="33943" name="Picture 151" descr="support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079500" y="2660650"/>
            <a:ext cx="3492500" cy="3575050"/>
          </a:xfrm>
          <a:noFill/>
          <a:ln/>
        </p:spPr>
      </p:pic>
      <p:pic>
        <p:nvPicPr>
          <p:cNvPr id="33952" name="Picture 160" descr="3d_human_reproductive_cells_web01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1079500" y="1979613"/>
            <a:ext cx="3492500" cy="4256087"/>
          </a:xfrm>
          <a:noFill/>
          <a:ln/>
        </p:spPr>
      </p:pic>
      <p:pic>
        <p:nvPicPr>
          <p:cNvPr id="33957" name="Picture 165" descr="eg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979613"/>
            <a:ext cx="3492500" cy="4256087"/>
          </a:xfrm>
          <a:prstGeom prst="rect">
            <a:avLst/>
          </a:prstGeom>
          <a:noFill/>
        </p:spPr>
      </p:pic>
      <p:pic>
        <p:nvPicPr>
          <p:cNvPr id="33962" name="Picture 170" descr="sper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0" y="1985963"/>
            <a:ext cx="3492500" cy="3133725"/>
          </a:xfrm>
          <a:prstGeom prst="rect">
            <a:avLst/>
          </a:prstGeom>
          <a:noFill/>
        </p:spPr>
      </p:pic>
      <p:pic>
        <p:nvPicPr>
          <p:cNvPr id="33959" name="Picture 167" descr="saprolegnia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979613"/>
            <a:ext cx="3492500" cy="3140075"/>
          </a:xfrm>
          <a:prstGeom prst="rect">
            <a:avLst/>
          </a:prstGeom>
          <a:noFill/>
        </p:spPr>
      </p:pic>
      <p:pic>
        <p:nvPicPr>
          <p:cNvPr id="33958" name="Picture 166" descr="focushea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9500" y="1274763"/>
            <a:ext cx="6985000" cy="4960937"/>
          </a:xfrm>
          <a:prstGeom prst="rect">
            <a:avLst/>
          </a:prstGeom>
          <a:noFill/>
        </p:spPr>
      </p:pic>
      <p:pic>
        <p:nvPicPr>
          <p:cNvPr id="33960" name="Picture 168" descr="sperm_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9500" y="1274763"/>
            <a:ext cx="6985000" cy="4960937"/>
          </a:xfrm>
          <a:prstGeom prst="rect">
            <a:avLst/>
          </a:prstGeom>
          <a:noFill/>
        </p:spPr>
      </p:pic>
      <p:pic>
        <p:nvPicPr>
          <p:cNvPr id="33948" name="Picture 156" descr="uchr_02_img0152"/>
          <p:cNvPicPr>
            <a:picLocks noChangeAspect="1" noChangeArrowheads="1"/>
          </p:cNvPicPr>
          <p:nvPr>
            <p:ph sz="quarter" idx="3"/>
          </p:nvPr>
        </p:nvPicPr>
        <p:blipFill>
          <a:blip r:embed="rId11"/>
          <a:srcRect/>
          <a:stretch>
            <a:fillRect/>
          </a:stretch>
        </p:blipFill>
        <p:spPr>
          <a:xfrm>
            <a:off x="0" y="-15875"/>
            <a:ext cx="9144000" cy="6873875"/>
          </a:xfrm>
          <a:noFill/>
          <a:ln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3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3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3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3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3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3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3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3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3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3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3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3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3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3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3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3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3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3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3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3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3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3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3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3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3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3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3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3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3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59" name="Group 75"/>
          <p:cNvGraphicFramePr>
            <a:graphicFrameLocks noGrp="1"/>
          </p:cNvGraphicFramePr>
          <p:nvPr>
            <p:ph sz="half" idx="1"/>
          </p:nvPr>
        </p:nvGraphicFramePr>
        <p:xfrm>
          <a:off x="323850" y="187325"/>
          <a:ext cx="8424863" cy="6386513"/>
        </p:xfrm>
        <a:graphic>
          <a:graphicData uri="http://schemas.openxmlformats.org/drawingml/2006/table">
            <a:tbl>
              <a:tblPr/>
              <a:tblGrid>
                <a:gridCol w="1404938"/>
                <a:gridCol w="1825625"/>
                <a:gridCol w="1824037"/>
                <a:gridCol w="1685925"/>
                <a:gridCol w="1684338"/>
              </a:tblGrid>
              <a:tr h="1090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Ασπόνδυλο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Τρόπος αναπαραγωγής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Ερμαφρόδιτο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ή Γονοχωριστικό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Γονιμοποίηση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Εξωτερική ή Εσωτερική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Γέννηση ή όχι Αυγών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</a:tr>
              <a:tr h="1284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Ύδρα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συνήθως  Μονογονικός 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(με εκβλάστηση)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Ερμαφρόδιτο (σπάνια)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-------------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-------------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Γεωσκώληκας</a:t>
                      </a:r>
                      <a:endParaRPr kumimoji="0" lang="el-GR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Αμφιγονικός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Ερμαφρόδιτο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Εσωτερική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όχι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Μύδι</a:t>
                      </a:r>
                      <a:endParaRPr kumimoji="0" lang="el-GR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Αμφιγονικός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Γονοχωριστικό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Εξωτερική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γέννηση Αυγών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Σαλιγκάρι</a:t>
                      </a:r>
                      <a:endParaRPr kumimoji="0" lang="el-GR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Αμφιγονικός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Ερμαφρόδιτο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Εσωτερική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γέννηση Αυγών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Έντομο</a:t>
                      </a:r>
                      <a:endParaRPr kumimoji="0" lang="el-GR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Αμφιγονικός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Γονοχωριστικό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Εσωτερική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γέννηση Αυγών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C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2053" name="Picture 69" descr="569880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28788" y="1277938"/>
            <a:ext cx="7019925" cy="5295900"/>
          </a:xfrm>
          <a:noFill/>
          <a:ln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89" name="Group 57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601788"/>
                <a:gridCol w="1905000"/>
                <a:gridCol w="1981200"/>
                <a:gridCol w="1825625"/>
                <a:gridCol w="1830387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Σπονδυλωτό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Τρόπος αναπαραγωγής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Ερμαφρόδιτο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ή Γονοχωριστικό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Γονιμοποίηση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Εξωτερική ή Εσωτερική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Γέννηση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Αυγών ή Μικρών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Ψάρι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Αμφιγονικός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Γονοχωριστικό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Εξωτερική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γέννηση Αυγών (ωοτόκο)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Βάτραχος</a:t>
                      </a:r>
                      <a:endParaRPr kumimoji="0" lang="el-GR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Αμφιγονικός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Γονοχωριστικό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Εξωτερική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γέννηση Αυγών (ωοτόκο)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Ερπετό</a:t>
                      </a:r>
                      <a:endParaRPr kumimoji="0" lang="el-GR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Αμφιγονικός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Γονοχωριστικό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Εσωτερική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γέννηση Αυγών  ή Μικρών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(ωοζωοτόκο)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Πτηνό</a:t>
                      </a:r>
                      <a:endParaRPr kumimoji="0" lang="el-GR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Αμφιγονικός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Γονοχωριστικό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Εσωτερική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γέννηση Αυγών (ωοτόκο)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Θηλαστικό</a:t>
                      </a:r>
                      <a:endParaRPr kumimoji="0" lang="el-GR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Αμφιγονικός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Γονοχωριστικό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Εσωτερική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γέννηση Μικρών (ζωοτόκο)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4090" name="Picture 58" descr="seagull-fly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8613" y="1143000"/>
            <a:ext cx="7545387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08" name="Group 52"/>
          <p:cNvGraphicFramePr>
            <a:graphicFrameLocks noGrp="1"/>
          </p:cNvGraphicFramePr>
          <p:nvPr>
            <p:ph sz="half" idx="1"/>
          </p:nvPr>
        </p:nvGraphicFramePr>
        <p:xfrm>
          <a:off x="358775" y="512763"/>
          <a:ext cx="8426450" cy="5832475"/>
        </p:xfrm>
        <a:graphic>
          <a:graphicData uri="http://schemas.openxmlformats.org/drawingml/2006/table">
            <a:tbl>
              <a:tblPr/>
              <a:tblGrid>
                <a:gridCol w="4213225"/>
                <a:gridCol w="4213225"/>
              </a:tblGrid>
              <a:tr h="7477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Μεταμόρφωση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Γυρίνος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Βάτραχος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</a:tr>
              <a:tr h="1046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Αναπνέει με βράγχια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Αναπνέει με πνεύμονες και με το δέρμα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Δεν έχει άκρα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Έχει τέσσερα πόδια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Είναι Φυτοφάγος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Είναι Εντομοφάγος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Ζει μόνο στο νερό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Ζει στην ξηρά και στο νερό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</a:tr>
              <a:tr h="1046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Είναι μικρότερος σε μέγεθος και έχει ουρά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Είναι μεγαλύτερος σε μέγεθος χωρίς ουρά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5104" name="Picture 48" descr="TN_TFrog_BigCasaBlancaCyn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935038" y="0"/>
            <a:ext cx="72723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20006097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r>
              <a:rPr lang="el-GR" b="1" u="sng">
                <a:solidFill>
                  <a:srgbClr val="00FFFF"/>
                </a:solidFill>
                <a:cs typeface="Times New Roman" pitchFamily="18" charset="0"/>
              </a:rPr>
              <a:t>6.</a:t>
            </a:r>
            <a:r>
              <a:rPr lang="en-US" b="1" u="sng">
                <a:solidFill>
                  <a:srgbClr val="00FFFF"/>
                </a:solidFill>
                <a:cs typeface="Times New Roman" pitchFamily="18" charset="0"/>
              </a:rPr>
              <a:t>4</a:t>
            </a:r>
            <a:r>
              <a:rPr lang="el-GR" b="1" u="sng">
                <a:solidFill>
                  <a:srgbClr val="00FFFF"/>
                </a:solidFill>
                <a:cs typeface="Times New Roman" pitchFamily="18" charset="0"/>
              </a:rPr>
              <a:t> .   </a:t>
            </a:r>
            <a:r>
              <a:rPr lang="en-US" b="1" u="sng">
                <a:solidFill>
                  <a:srgbClr val="00FFFF"/>
                </a:solidFill>
                <a:cs typeface="Times New Roman" pitchFamily="18" charset="0"/>
              </a:rPr>
              <a:t>H  </a:t>
            </a:r>
            <a:r>
              <a:rPr lang="el-GR" b="1" u="sng">
                <a:solidFill>
                  <a:srgbClr val="00FFFF"/>
                </a:solidFill>
                <a:cs typeface="Times New Roman" pitchFamily="18" charset="0"/>
              </a:rPr>
              <a:t>ΑΝΑΠΑΡΑΓΩΓΗ   ΣΤΟ</a:t>
            </a:r>
            <a:r>
              <a:rPr lang="en-US" b="1" u="sng">
                <a:solidFill>
                  <a:srgbClr val="00FFFF"/>
                </a:solidFill>
                <a:cs typeface="Times New Roman" pitchFamily="18" charset="0"/>
              </a:rPr>
              <a:t>N</a:t>
            </a:r>
            <a:r>
              <a:rPr lang="el-GR" b="1" u="sng">
                <a:solidFill>
                  <a:srgbClr val="00FFFF"/>
                </a:solidFill>
                <a:cs typeface="Times New Roman" pitchFamily="18" charset="0"/>
              </a:rPr>
              <a:t>   ΑΝΘΡΩΠΟ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743325" y="576263"/>
            <a:ext cx="16573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20006097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r>
              <a:rPr lang="el-GR" sz="2800" b="1" i="1">
                <a:solidFill>
                  <a:srgbClr val="FF3300"/>
                </a:solidFill>
                <a:cs typeface="Times New Roman" pitchFamily="18" charset="0"/>
              </a:rPr>
              <a:t>ΣΤΟΧΟΙ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14313" y="1268413"/>
            <a:ext cx="8713787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363538" indent="-363538" algn="ctr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b="1">
                <a:solidFill>
                  <a:srgbClr val="00FFFF"/>
                </a:solidFill>
                <a:cs typeface="Times New Roman" pitchFamily="18" charset="0"/>
              </a:rPr>
              <a:t>Να περιγράφετε τη δομή και τη λειτουργία του ανδρικού και του γυναικείου αναπαραγωγικού συστήματος.</a:t>
            </a:r>
          </a:p>
          <a:p>
            <a:pPr marL="363538" indent="-363538" algn="ctr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b="1">
                <a:solidFill>
                  <a:srgbClr val="00FFFF"/>
                </a:solidFill>
                <a:cs typeface="Times New Roman" pitchFamily="18" charset="0"/>
              </a:rPr>
              <a:t>Να διακρίνετε τα δύο φύλα με βάση τα πρωτογενή και τα δευτερογενή χαρακτηριστικά του φύλου.</a:t>
            </a:r>
          </a:p>
          <a:p>
            <a:pPr marL="363538" indent="-363538" algn="ctr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b="1">
                <a:solidFill>
                  <a:srgbClr val="00FFFF"/>
                </a:solidFill>
                <a:cs typeface="Times New Roman" pitchFamily="18" charset="0"/>
              </a:rPr>
              <a:t>Να διακρίνετε το ρόλο του ωαρίου και του σπερματοζωαρίου.</a:t>
            </a:r>
          </a:p>
          <a:p>
            <a:pPr marL="363538" indent="-363538" algn="ctr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b="1">
                <a:solidFill>
                  <a:srgbClr val="00FFFF"/>
                </a:solidFill>
                <a:cs typeface="Times New Roman" pitchFamily="18" charset="0"/>
              </a:rPr>
              <a:t>Να περιγράφετε συνοπτικά τα στάδια του έμμηνου κύκλου.</a:t>
            </a:r>
          </a:p>
          <a:p>
            <a:pPr marL="363538" indent="-363538" algn="ctr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b="1">
                <a:solidFill>
                  <a:srgbClr val="00FFFF"/>
                </a:solidFill>
                <a:cs typeface="Times New Roman" pitchFamily="18" charset="0"/>
              </a:rPr>
              <a:t>Να περιγράφετε τη διαδικασία της γονιμοποίησης και δημιουργίας εμβρύου.</a:t>
            </a:r>
          </a:p>
          <a:p>
            <a:pPr marL="363538" indent="-363538" algn="ctr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b="1">
                <a:solidFill>
                  <a:srgbClr val="00FFFF"/>
                </a:solidFill>
                <a:cs typeface="Times New Roman" pitchFamily="18" charset="0"/>
              </a:rPr>
              <a:t>Να αναγνωρίζετε την αναγκαιότητα ελέγχου των γεννήσεων και να γνωρίζετε τρόπους αντισύλληψης. </a:t>
            </a:r>
          </a:p>
          <a:p>
            <a:pPr marL="363538" indent="-363538" algn="ctr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b="1">
                <a:solidFill>
                  <a:srgbClr val="00FFFF"/>
                </a:solidFill>
                <a:cs typeface="Times New Roman" pitchFamily="18" charset="0"/>
              </a:rPr>
              <a:t>Να προσδιορίζετε και να υιοθετείτε κανόνες προσωπικής υγιεινής που συμβάλλουν στη διατήρηση της υγείας του αναπαραγωγικού συστήματος. 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_s1032"/>
          <p:cNvSpPr>
            <a:spLocks noChangeArrowheads="1"/>
          </p:cNvSpPr>
          <p:nvPr/>
        </p:nvSpPr>
        <p:spPr bwMode="auto">
          <a:xfrm>
            <a:off x="331788" y="188913"/>
            <a:ext cx="4922837" cy="3603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88900" cmpd="tri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Η ΑΝΑΠΑΡΑΓΩΓΗ ΣΤΟΝ ΑΝΘΡΩΠΟ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51205" name="_s1029"/>
          <p:cNvCxnSpPr>
            <a:cxnSpLocks noChangeShapeType="1"/>
            <a:stCxn id="51217" idx="3"/>
            <a:endCxn id="51229" idx="1"/>
          </p:cNvCxnSpPr>
          <p:nvPr/>
        </p:nvCxnSpPr>
        <p:spPr bwMode="auto">
          <a:xfrm flipV="1">
            <a:off x="3530600" y="3640138"/>
            <a:ext cx="403225" cy="69850"/>
          </a:xfrm>
          <a:prstGeom prst="bentConnector3">
            <a:avLst>
              <a:gd name="adj1" fmla="val 52361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87338" y="771525"/>
            <a:ext cx="9715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l-GR" sz="1800" b="1">
                <a:solidFill>
                  <a:srgbClr val="EC8C00"/>
                </a:solidFill>
                <a:cs typeface="Times New Roman" pitchFamily="18" charset="0"/>
              </a:rPr>
              <a:t>γίνεται με</a:t>
            </a:r>
          </a:p>
        </p:txBody>
      </p:sp>
      <p:sp>
        <p:nvSpPr>
          <p:cNvPr id="51207" name="_s1032"/>
          <p:cNvSpPr>
            <a:spLocks noChangeArrowheads="1"/>
          </p:cNvSpPr>
          <p:nvPr/>
        </p:nvSpPr>
        <p:spPr bwMode="auto">
          <a:xfrm>
            <a:off x="466725" y="1614488"/>
            <a:ext cx="2101850" cy="901700"/>
          </a:xfrm>
          <a:prstGeom prst="roundRect">
            <a:avLst>
              <a:gd name="adj" fmla="val 27287"/>
            </a:avLst>
          </a:prstGeom>
          <a:gradFill rotWithShape="1">
            <a:gsLst>
              <a:gs pos="0">
                <a:srgbClr val="EC8C00"/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63500" cmpd="thinThick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7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Αρσενικού </a:t>
            </a:r>
          </a:p>
          <a:p>
            <a:pPr algn="ctr">
              <a:lnSpc>
                <a:spcPct val="7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Αναπαραγωγικού</a:t>
            </a:r>
          </a:p>
          <a:p>
            <a:pPr algn="ctr">
              <a:lnSpc>
                <a:spcPct val="7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Συστήματος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1208" name="_s1032"/>
          <p:cNvSpPr>
            <a:spLocks noChangeArrowheads="1"/>
          </p:cNvSpPr>
          <p:nvPr/>
        </p:nvSpPr>
        <p:spPr bwMode="auto">
          <a:xfrm>
            <a:off x="1531938" y="801688"/>
            <a:ext cx="1647825" cy="36036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ΑΜΦΙΓΟΝΙΑ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1209" name="_s1032"/>
          <p:cNvSpPr>
            <a:spLocks noChangeArrowheads="1"/>
          </p:cNvSpPr>
          <p:nvPr/>
        </p:nvSpPr>
        <p:spPr bwMode="auto">
          <a:xfrm>
            <a:off x="317500" y="3084513"/>
            <a:ext cx="1200150" cy="344487"/>
          </a:xfrm>
          <a:prstGeom prst="roundRect">
            <a:avLst>
              <a:gd name="adj" fmla="val 3194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8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Όρχεις (2)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51210" name="_s1029"/>
          <p:cNvCxnSpPr>
            <a:cxnSpLocks noChangeShapeType="1"/>
            <a:stCxn id="51215" idx="2"/>
            <a:endCxn id="51209" idx="1"/>
          </p:cNvCxnSpPr>
          <p:nvPr/>
        </p:nvCxnSpPr>
        <p:spPr bwMode="auto">
          <a:xfrm rot="5400000">
            <a:off x="500857" y="2648743"/>
            <a:ext cx="406400" cy="811213"/>
          </a:xfrm>
          <a:prstGeom prst="bentConnector4">
            <a:avLst>
              <a:gd name="adj1" fmla="val 28514"/>
              <a:gd name="adj2" fmla="val 125833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11" name="_s1029"/>
          <p:cNvCxnSpPr>
            <a:cxnSpLocks noChangeShapeType="1"/>
            <a:stCxn id="51206" idx="3"/>
            <a:endCxn id="51208" idx="1"/>
          </p:cNvCxnSpPr>
          <p:nvPr/>
        </p:nvCxnSpPr>
        <p:spPr bwMode="auto">
          <a:xfrm>
            <a:off x="1258888" y="982663"/>
            <a:ext cx="258762" cy="0"/>
          </a:xfrm>
          <a:prstGeom prst="straightConnector1">
            <a:avLst/>
          </a:prstGeom>
          <a:noFill/>
          <a:ln w="44450">
            <a:solidFill>
              <a:srgbClr val="FF9900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12" name="_s1029"/>
          <p:cNvCxnSpPr>
            <a:cxnSpLocks noChangeShapeType="1"/>
            <a:stCxn id="51204" idx="1"/>
            <a:endCxn id="51206" idx="1"/>
          </p:cNvCxnSpPr>
          <p:nvPr/>
        </p:nvCxnSpPr>
        <p:spPr bwMode="auto">
          <a:xfrm rot="10800000" flipH="1" flipV="1">
            <a:off x="287338" y="369888"/>
            <a:ext cx="1587" cy="612775"/>
          </a:xfrm>
          <a:prstGeom prst="bentConnector3">
            <a:avLst>
              <a:gd name="adj1" fmla="val -14400000"/>
            </a:avLst>
          </a:prstGeom>
          <a:noFill/>
          <a:ln w="44450">
            <a:solidFill>
              <a:srgbClr val="FF9900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887538" y="2851150"/>
            <a:ext cx="785812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ρόλος</a:t>
            </a:r>
          </a:p>
        </p:txBody>
      </p:sp>
      <p:cxnSp>
        <p:nvCxnSpPr>
          <p:cNvPr id="51214" name="_s1029"/>
          <p:cNvCxnSpPr>
            <a:cxnSpLocks noChangeShapeType="1"/>
            <a:stCxn id="51208" idx="3"/>
            <a:endCxn id="51219" idx="1"/>
          </p:cNvCxnSpPr>
          <p:nvPr/>
        </p:nvCxnSpPr>
        <p:spPr bwMode="auto">
          <a:xfrm>
            <a:off x="3194050" y="982663"/>
            <a:ext cx="336550" cy="0"/>
          </a:xfrm>
          <a:prstGeom prst="straightConnector1">
            <a:avLst/>
          </a:prstGeom>
          <a:noFill/>
          <a:ln w="44450">
            <a:solidFill>
              <a:srgbClr val="FF9900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331788" y="2566988"/>
            <a:ext cx="15557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περιλαμβάνει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2509838" y="4468813"/>
            <a:ext cx="99218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ρόλος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1887538" y="3429000"/>
            <a:ext cx="164306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περιβάλλονται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από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1517650" y="6302375"/>
            <a:ext cx="143351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μέσω αυτού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διέρχεται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3530600" y="744538"/>
            <a:ext cx="1724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l-GR" sz="1800" b="1">
                <a:solidFill>
                  <a:srgbClr val="EC8C00"/>
                </a:solidFill>
                <a:cs typeface="Times New Roman" pitchFamily="18" charset="0"/>
              </a:rPr>
              <a:t>με την συνεργασία του</a:t>
            </a:r>
          </a:p>
        </p:txBody>
      </p:sp>
      <p:cxnSp>
        <p:nvCxnSpPr>
          <p:cNvPr id="51220" name="_s1029"/>
          <p:cNvCxnSpPr>
            <a:cxnSpLocks noChangeShapeType="1"/>
            <a:stCxn id="51219" idx="2"/>
            <a:endCxn id="51207" idx="0"/>
          </p:cNvCxnSpPr>
          <p:nvPr/>
        </p:nvCxnSpPr>
        <p:spPr bwMode="auto">
          <a:xfrm rot="5400000">
            <a:off x="2774157" y="-35719"/>
            <a:ext cx="361950" cy="2874963"/>
          </a:xfrm>
          <a:prstGeom prst="bentConnector3">
            <a:avLst>
              <a:gd name="adj1" fmla="val 54384"/>
            </a:avLst>
          </a:prstGeom>
          <a:noFill/>
          <a:ln w="44450">
            <a:solidFill>
              <a:srgbClr val="FF9900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21" name="_s1029"/>
          <p:cNvCxnSpPr>
            <a:cxnSpLocks noChangeShapeType="1"/>
            <a:stCxn id="51219" idx="2"/>
            <a:endCxn id="51227" idx="0"/>
          </p:cNvCxnSpPr>
          <p:nvPr/>
        </p:nvCxnSpPr>
        <p:spPr bwMode="auto">
          <a:xfrm rot="5400000">
            <a:off x="3851275" y="1093788"/>
            <a:ext cx="414337" cy="668338"/>
          </a:xfrm>
          <a:prstGeom prst="bentConnector3">
            <a:avLst>
              <a:gd name="adj1" fmla="val 53639"/>
            </a:avLst>
          </a:prstGeom>
          <a:noFill/>
          <a:ln w="44450">
            <a:solidFill>
              <a:srgbClr val="FF9900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22" name="_s1029"/>
          <p:cNvCxnSpPr>
            <a:cxnSpLocks noChangeShapeType="1"/>
            <a:stCxn id="51207" idx="1"/>
            <a:endCxn id="51215" idx="1"/>
          </p:cNvCxnSpPr>
          <p:nvPr/>
        </p:nvCxnSpPr>
        <p:spPr bwMode="auto">
          <a:xfrm rot="10800000" flipV="1">
            <a:off x="331788" y="2065338"/>
            <a:ext cx="103187" cy="644525"/>
          </a:xfrm>
          <a:prstGeom prst="bentConnector3">
            <a:avLst>
              <a:gd name="adj1" fmla="val 321537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23" name="_s1029"/>
          <p:cNvCxnSpPr>
            <a:cxnSpLocks noChangeShapeType="1"/>
            <a:stCxn id="51209" idx="3"/>
            <a:endCxn id="51213" idx="1"/>
          </p:cNvCxnSpPr>
          <p:nvPr/>
        </p:nvCxnSpPr>
        <p:spPr bwMode="auto">
          <a:xfrm flipV="1">
            <a:off x="1536700" y="2994025"/>
            <a:ext cx="350838" cy="263525"/>
          </a:xfrm>
          <a:prstGeom prst="bentConnector3">
            <a:avLst>
              <a:gd name="adj1" fmla="val 47060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24" name="_s1029"/>
          <p:cNvCxnSpPr>
            <a:cxnSpLocks noChangeShapeType="1"/>
            <a:stCxn id="51213" idx="3"/>
            <a:endCxn id="51232" idx="1"/>
          </p:cNvCxnSpPr>
          <p:nvPr/>
        </p:nvCxnSpPr>
        <p:spPr bwMode="auto">
          <a:xfrm>
            <a:off x="2673350" y="2994025"/>
            <a:ext cx="277813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25" name="_s1029"/>
          <p:cNvCxnSpPr>
            <a:cxnSpLocks noChangeShapeType="1"/>
            <a:stCxn id="51215" idx="2"/>
            <a:endCxn id="51231" idx="1"/>
          </p:cNvCxnSpPr>
          <p:nvPr/>
        </p:nvCxnSpPr>
        <p:spPr bwMode="auto">
          <a:xfrm rot="5400000">
            <a:off x="-166687" y="3335337"/>
            <a:ext cx="1760538" cy="792163"/>
          </a:xfrm>
          <a:prstGeom prst="bentConnector4">
            <a:avLst>
              <a:gd name="adj1" fmla="val 5319"/>
              <a:gd name="adj2" fmla="val 129856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26" name="_s1029"/>
          <p:cNvCxnSpPr>
            <a:cxnSpLocks noChangeShapeType="1"/>
            <a:stCxn id="51209" idx="3"/>
            <a:endCxn id="51217" idx="1"/>
          </p:cNvCxnSpPr>
          <p:nvPr/>
        </p:nvCxnSpPr>
        <p:spPr bwMode="auto">
          <a:xfrm>
            <a:off x="1536700" y="3257550"/>
            <a:ext cx="350838" cy="452438"/>
          </a:xfrm>
          <a:prstGeom prst="bentConnector3">
            <a:avLst>
              <a:gd name="adj1" fmla="val 47060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51227" name="_s1032"/>
          <p:cNvSpPr>
            <a:spLocks noChangeArrowheads="1"/>
          </p:cNvSpPr>
          <p:nvPr/>
        </p:nvSpPr>
        <p:spPr bwMode="auto">
          <a:xfrm>
            <a:off x="2673350" y="1666875"/>
            <a:ext cx="2101850" cy="901700"/>
          </a:xfrm>
          <a:prstGeom prst="roundRect">
            <a:avLst>
              <a:gd name="adj" fmla="val 27287"/>
            </a:avLst>
          </a:prstGeom>
          <a:gradFill rotWithShape="1">
            <a:gsLst>
              <a:gs pos="0">
                <a:srgbClr val="EC8C00"/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63500" cmpd="thinThick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7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Θηλυκού</a:t>
            </a:r>
          </a:p>
          <a:p>
            <a:pPr algn="ctr">
              <a:lnSpc>
                <a:spcPct val="7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Αναπαραγωγικού</a:t>
            </a:r>
          </a:p>
          <a:p>
            <a:pPr algn="ctr">
              <a:lnSpc>
                <a:spcPct val="7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Συστήματος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1228" name="_s1032"/>
          <p:cNvSpPr>
            <a:spLocks noChangeArrowheads="1"/>
          </p:cNvSpPr>
          <p:nvPr/>
        </p:nvSpPr>
        <p:spPr bwMode="auto">
          <a:xfrm>
            <a:off x="3721100" y="4084638"/>
            <a:ext cx="1958975" cy="10541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7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μεταφορά </a:t>
            </a:r>
          </a:p>
          <a:p>
            <a:pPr algn="ctr">
              <a:lnSpc>
                <a:spcPct val="7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σπερματοζωαρίων</a:t>
            </a:r>
          </a:p>
          <a:p>
            <a:pPr algn="ctr">
              <a:lnSpc>
                <a:spcPct val="7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από όρχεις σε</a:t>
            </a:r>
          </a:p>
          <a:p>
            <a:pPr algn="ctr">
              <a:lnSpc>
                <a:spcPct val="7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σπερματοδόχο</a:t>
            </a:r>
          </a:p>
          <a:p>
            <a:pPr algn="ctr">
              <a:lnSpc>
                <a:spcPct val="7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κύστη</a:t>
            </a:r>
          </a:p>
        </p:txBody>
      </p:sp>
      <p:sp>
        <p:nvSpPr>
          <p:cNvPr id="51229" name="_s1032"/>
          <p:cNvSpPr>
            <a:spLocks noChangeArrowheads="1"/>
          </p:cNvSpPr>
          <p:nvPr/>
        </p:nvSpPr>
        <p:spPr bwMode="auto">
          <a:xfrm>
            <a:off x="3952875" y="3387725"/>
            <a:ext cx="1200150" cy="504825"/>
          </a:xfrm>
          <a:prstGeom prst="roundRect">
            <a:avLst>
              <a:gd name="adj" fmla="val 45912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8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το Όσχεο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1230" name="_s1032"/>
          <p:cNvSpPr>
            <a:spLocks noChangeArrowheads="1"/>
          </p:cNvSpPr>
          <p:nvPr/>
        </p:nvSpPr>
        <p:spPr bwMode="auto">
          <a:xfrm rot="10800000" flipV="1">
            <a:off x="5991225" y="998538"/>
            <a:ext cx="1662113" cy="388937"/>
          </a:xfrm>
          <a:prstGeom prst="roundRect">
            <a:avLst>
              <a:gd name="adj" fmla="val 3194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8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Σάλπιγγες (2)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1231" name="_s1032"/>
          <p:cNvSpPr>
            <a:spLocks noChangeArrowheads="1"/>
          </p:cNvSpPr>
          <p:nvPr/>
        </p:nvSpPr>
        <p:spPr bwMode="auto">
          <a:xfrm>
            <a:off x="336550" y="4340225"/>
            <a:ext cx="2003425" cy="541338"/>
          </a:xfrm>
          <a:prstGeom prst="roundRect">
            <a:avLst>
              <a:gd name="adj" fmla="val 3194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7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Σπερματαγωγοί </a:t>
            </a:r>
          </a:p>
          <a:p>
            <a:pPr algn="ctr">
              <a:lnSpc>
                <a:spcPct val="7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(2)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1232" name="_s1032"/>
          <p:cNvSpPr>
            <a:spLocks noChangeArrowheads="1"/>
          </p:cNvSpPr>
          <p:nvPr/>
        </p:nvSpPr>
        <p:spPr bwMode="auto">
          <a:xfrm>
            <a:off x="2970213" y="2695575"/>
            <a:ext cx="2055812" cy="59531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8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Παραγωγή </a:t>
            </a:r>
          </a:p>
          <a:p>
            <a:pPr algn="ctr">
              <a:lnSpc>
                <a:spcPct val="8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Σπερματοζωαρίων</a:t>
            </a:r>
          </a:p>
        </p:txBody>
      </p:sp>
      <p:sp>
        <p:nvSpPr>
          <p:cNvPr id="51233" name="_s1032"/>
          <p:cNvSpPr>
            <a:spLocks noChangeArrowheads="1"/>
          </p:cNvSpPr>
          <p:nvPr/>
        </p:nvSpPr>
        <p:spPr bwMode="auto">
          <a:xfrm>
            <a:off x="317500" y="3851275"/>
            <a:ext cx="2003425" cy="328613"/>
          </a:xfrm>
          <a:prstGeom prst="roundRect">
            <a:avLst>
              <a:gd name="adj" fmla="val 3194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8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Επιδιδυμίδες (2)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51234" name="_s1029"/>
          <p:cNvCxnSpPr>
            <a:cxnSpLocks noChangeShapeType="1"/>
            <a:stCxn id="51231" idx="3"/>
            <a:endCxn id="51216" idx="1"/>
          </p:cNvCxnSpPr>
          <p:nvPr/>
        </p:nvCxnSpPr>
        <p:spPr bwMode="auto">
          <a:xfrm>
            <a:off x="2359025" y="4611688"/>
            <a:ext cx="150813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35" name="_s1029"/>
          <p:cNvCxnSpPr>
            <a:cxnSpLocks noChangeShapeType="1"/>
            <a:stCxn id="51216" idx="3"/>
            <a:endCxn id="51228" idx="1"/>
          </p:cNvCxnSpPr>
          <p:nvPr/>
        </p:nvCxnSpPr>
        <p:spPr bwMode="auto">
          <a:xfrm>
            <a:off x="3502025" y="4611688"/>
            <a:ext cx="200025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36" name="_s1029"/>
          <p:cNvCxnSpPr>
            <a:cxnSpLocks noChangeShapeType="1"/>
            <a:stCxn id="51215" idx="2"/>
            <a:endCxn id="51248" idx="1"/>
          </p:cNvCxnSpPr>
          <p:nvPr/>
        </p:nvCxnSpPr>
        <p:spPr bwMode="auto">
          <a:xfrm rot="5400000">
            <a:off x="-450850" y="3619500"/>
            <a:ext cx="2328863" cy="792163"/>
          </a:xfrm>
          <a:prstGeom prst="bentConnector4">
            <a:avLst>
              <a:gd name="adj1" fmla="val 3745"/>
              <a:gd name="adj2" fmla="val 131662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37" name="_s1029"/>
          <p:cNvCxnSpPr>
            <a:cxnSpLocks noChangeShapeType="1"/>
            <a:stCxn id="51240" idx="3"/>
            <a:endCxn id="51246" idx="1"/>
          </p:cNvCxnSpPr>
          <p:nvPr/>
        </p:nvCxnSpPr>
        <p:spPr bwMode="auto">
          <a:xfrm>
            <a:off x="2951163" y="5730875"/>
            <a:ext cx="322262" cy="104775"/>
          </a:xfrm>
          <a:prstGeom prst="bentConnector3">
            <a:avLst>
              <a:gd name="adj1" fmla="val 52708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38" name="_s1029"/>
          <p:cNvCxnSpPr>
            <a:cxnSpLocks noChangeShapeType="1"/>
            <a:stCxn id="51215" idx="2"/>
            <a:endCxn id="51247" idx="1"/>
          </p:cNvCxnSpPr>
          <p:nvPr/>
        </p:nvCxnSpPr>
        <p:spPr bwMode="auto">
          <a:xfrm rot="5400000">
            <a:off x="-745331" y="3875881"/>
            <a:ext cx="2879725" cy="830263"/>
          </a:xfrm>
          <a:prstGeom prst="bentConnector4">
            <a:avLst>
              <a:gd name="adj1" fmla="val 2972"/>
              <a:gd name="adj2" fmla="val 125241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39" name="_s1029"/>
          <p:cNvCxnSpPr>
            <a:cxnSpLocks noChangeShapeType="1"/>
            <a:stCxn id="51215" idx="2"/>
            <a:endCxn id="51233" idx="1"/>
          </p:cNvCxnSpPr>
          <p:nvPr/>
        </p:nvCxnSpPr>
        <p:spPr bwMode="auto">
          <a:xfrm rot="5400000">
            <a:off x="121444" y="3028156"/>
            <a:ext cx="1165225" cy="811213"/>
          </a:xfrm>
          <a:prstGeom prst="bentConnector4">
            <a:avLst>
              <a:gd name="adj1" fmla="val 8171"/>
              <a:gd name="adj2" fmla="val 131310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51240" name="Text Box 40"/>
          <p:cNvSpPr txBox="1">
            <a:spLocks noChangeArrowheads="1"/>
          </p:cNvSpPr>
          <p:nvPr/>
        </p:nvSpPr>
        <p:spPr bwMode="auto">
          <a:xfrm>
            <a:off x="2106613" y="5546725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ρόλος</a:t>
            </a:r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5026025" y="6384925"/>
            <a:ext cx="8667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ρόλος</a:t>
            </a:r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 rot="10800000" flipV="1">
            <a:off x="5911850" y="685800"/>
            <a:ext cx="8794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l-GR" sz="1800" b="1">
                <a:solidFill>
                  <a:srgbClr val="FF65FF"/>
                </a:solidFill>
                <a:cs typeface="Times New Roman" pitchFamily="18" charset="0"/>
              </a:rPr>
              <a:t>ρόλος</a:t>
            </a:r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 rot="16200000">
            <a:off x="4495007" y="1974056"/>
            <a:ext cx="15176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l-GR" sz="1800" b="1">
                <a:solidFill>
                  <a:srgbClr val="FF65FF"/>
                </a:solidFill>
                <a:cs typeface="Times New Roman" pitchFamily="18" charset="0"/>
              </a:rPr>
              <a:t>περιλαμβάνει</a:t>
            </a:r>
          </a:p>
        </p:txBody>
      </p:sp>
      <p:sp>
        <p:nvSpPr>
          <p:cNvPr id="51244" name="Text Box 44"/>
          <p:cNvSpPr txBox="1">
            <a:spLocks noChangeArrowheads="1"/>
          </p:cNvSpPr>
          <p:nvPr/>
        </p:nvSpPr>
        <p:spPr bwMode="auto">
          <a:xfrm rot="10800000" flipV="1">
            <a:off x="7440613" y="2716213"/>
            <a:ext cx="74453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l-GR" sz="1800" b="1">
                <a:solidFill>
                  <a:srgbClr val="FF65FF"/>
                </a:solidFill>
                <a:cs typeface="Times New Roman" pitchFamily="18" charset="0"/>
              </a:rPr>
              <a:t>ρόλος</a:t>
            </a:r>
          </a:p>
        </p:txBody>
      </p:sp>
      <p:sp>
        <p:nvSpPr>
          <p:cNvPr id="51245" name="_s1032"/>
          <p:cNvSpPr>
            <a:spLocks noChangeArrowheads="1"/>
          </p:cNvSpPr>
          <p:nvPr/>
        </p:nvSpPr>
        <p:spPr bwMode="auto">
          <a:xfrm>
            <a:off x="336550" y="6221413"/>
            <a:ext cx="922338" cy="303212"/>
          </a:xfrm>
          <a:prstGeom prst="roundRect">
            <a:avLst>
              <a:gd name="adj" fmla="val 3194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8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Πέος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1246" name="_s1032"/>
          <p:cNvSpPr>
            <a:spLocks noChangeArrowheads="1"/>
          </p:cNvSpPr>
          <p:nvPr/>
        </p:nvSpPr>
        <p:spPr bwMode="auto">
          <a:xfrm>
            <a:off x="3292475" y="5449888"/>
            <a:ext cx="2778125" cy="7715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8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Εκκρίσεις για δημιουργία </a:t>
            </a:r>
          </a:p>
          <a:p>
            <a:pPr algn="ctr">
              <a:lnSpc>
                <a:spcPct val="8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Σπερματικού Υγρού</a:t>
            </a:r>
          </a:p>
          <a:p>
            <a:pPr algn="ctr">
              <a:lnSpc>
                <a:spcPct val="8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(Σπέρμα)</a:t>
            </a:r>
          </a:p>
        </p:txBody>
      </p:sp>
      <p:sp>
        <p:nvSpPr>
          <p:cNvPr id="51247" name="_s1032"/>
          <p:cNvSpPr>
            <a:spLocks noChangeArrowheads="1"/>
          </p:cNvSpPr>
          <p:nvPr/>
        </p:nvSpPr>
        <p:spPr bwMode="auto">
          <a:xfrm>
            <a:off x="298450" y="5575300"/>
            <a:ext cx="1550988" cy="309563"/>
          </a:xfrm>
          <a:prstGeom prst="roundRect">
            <a:avLst>
              <a:gd name="adj" fmla="val 3194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8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Προστάτης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1248" name="_s1032"/>
          <p:cNvSpPr>
            <a:spLocks noChangeArrowheads="1"/>
          </p:cNvSpPr>
          <p:nvPr/>
        </p:nvSpPr>
        <p:spPr bwMode="auto">
          <a:xfrm>
            <a:off x="336550" y="5026025"/>
            <a:ext cx="3165475" cy="307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8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Σπερματοδόχοι κύστεις (2)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51249" name="_s1029"/>
          <p:cNvCxnSpPr>
            <a:cxnSpLocks noChangeShapeType="1"/>
            <a:stCxn id="51245" idx="3"/>
            <a:endCxn id="51218" idx="1"/>
          </p:cNvCxnSpPr>
          <p:nvPr/>
        </p:nvCxnSpPr>
        <p:spPr bwMode="auto">
          <a:xfrm>
            <a:off x="1277938" y="6373813"/>
            <a:ext cx="239712" cy="153987"/>
          </a:xfrm>
          <a:prstGeom prst="bentConnector3">
            <a:avLst>
              <a:gd name="adj1" fmla="val 45694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50" name="_s1029"/>
          <p:cNvCxnSpPr>
            <a:cxnSpLocks noChangeShapeType="1"/>
            <a:stCxn id="51243" idx="2"/>
            <a:endCxn id="51256" idx="3"/>
          </p:cNvCxnSpPr>
          <p:nvPr/>
        </p:nvCxnSpPr>
        <p:spPr bwMode="auto">
          <a:xfrm flipV="1">
            <a:off x="5395913" y="201613"/>
            <a:ext cx="479425" cy="1916112"/>
          </a:xfrm>
          <a:prstGeom prst="bentConnector3">
            <a:avLst>
              <a:gd name="adj1" fmla="val 69532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51" name="_s1029"/>
          <p:cNvCxnSpPr>
            <a:cxnSpLocks noChangeShapeType="1"/>
            <a:stCxn id="51218" idx="3"/>
            <a:endCxn id="51258" idx="1"/>
          </p:cNvCxnSpPr>
          <p:nvPr/>
        </p:nvCxnSpPr>
        <p:spPr bwMode="auto">
          <a:xfrm>
            <a:off x="2951163" y="6527800"/>
            <a:ext cx="254000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52" name="_s1029"/>
          <p:cNvCxnSpPr>
            <a:cxnSpLocks noChangeShapeType="1"/>
            <a:stCxn id="51215" idx="2"/>
            <a:endCxn id="51245" idx="1"/>
          </p:cNvCxnSpPr>
          <p:nvPr/>
        </p:nvCxnSpPr>
        <p:spPr bwMode="auto">
          <a:xfrm rot="5400000">
            <a:off x="-1047750" y="4216400"/>
            <a:ext cx="3522663" cy="792163"/>
          </a:xfrm>
          <a:prstGeom prst="bentConnector4">
            <a:avLst>
              <a:gd name="adj1" fmla="val 2523"/>
              <a:gd name="adj2" fmla="val 133463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53" name="_s1029"/>
          <p:cNvCxnSpPr>
            <a:cxnSpLocks noChangeShapeType="1"/>
            <a:stCxn id="51247" idx="3"/>
            <a:endCxn id="51240" idx="1"/>
          </p:cNvCxnSpPr>
          <p:nvPr/>
        </p:nvCxnSpPr>
        <p:spPr bwMode="auto">
          <a:xfrm>
            <a:off x="1868488" y="5730875"/>
            <a:ext cx="238125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51254" name="_s1032"/>
          <p:cNvSpPr>
            <a:spLocks noChangeArrowheads="1"/>
          </p:cNvSpPr>
          <p:nvPr/>
        </p:nvSpPr>
        <p:spPr bwMode="auto">
          <a:xfrm rot="10800000" flipV="1">
            <a:off x="5991225" y="4752975"/>
            <a:ext cx="1035050" cy="328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8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Κόλπος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1255" name="_s1032"/>
          <p:cNvSpPr>
            <a:spLocks noChangeArrowheads="1"/>
          </p:cNvSpPr>
          <p:nvPr/>
        </p:nvSpPr>
        <p:spPr bwMode="auto">
          <a:xfrm rot="10800000" flipV="1">
            <a:off x="7442200" y="187325"/>
            <a:ext cx="1562100" cy="66675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7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παραγωγή και </a:t>
            </a:r>
          </a:p>
          <a:p>
            <a:pPr algn="ctr">
              <a:lnSpc>
                <a:spcPct val="7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ελευθέρωση</a:t>
            </a:r>
          </a:p>
          <a:p>
            <a:pPr algn="ctr">
              <a:lnSpc>
                <a:spcPct val="7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Ωαρίων</a:t>
            </a:r>
          </a:p>
        </p:txBody>
      </p:sp>
      <p:sp>
        <p:nvSpPr>
          <p:cNvPr id="51256" name="_s1032"/>
          <p:cNvSpPr>
            <a:spLocks noChangeArrowheads="1"/>
          </p:cNvSpPr>
          <p:nvPr/>
        </p:nvSpPr>
        <p:spPr bwMode="auto">
          <a:xfrm rot="10800000" flipV="1">
            <a:off x="5892800" y="34925"/>
            <a:ext cx="1389063" cy="334963"/>
          </a:xfrm>
          <a:prstGeom prst="roundRect">
            <a:avLst>
              <a:gd name="adj" fmla="val 3194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8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Ωοθήκες (2)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1257" name="_s1032"/>
          <p:cNvSpPr>
            <a:spLocks noChangeArrowheads="1"/>
          </p:cNvSpPr>
          <p:nvPr/>
        </p:nvSpPr>
        <p:spPr bwMode="auto">
          <a:xfrm>
            <a:off x="6391275" y="6273800"/>
            <a:ext cx="2216150" cy="50006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7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έξοδος Σπέρματος </a:t>
            </a:r>
          </a:p>
          <a:p>
            <a:pPr algn="ctr">
              <a:lnSpc>
                <a:spcPct val="7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(εκσπερμάτωση)</a:t>
            </a:r>
          </a:p>
        </p:txBody>
      </p:sp>
      <p:sp>
        <p:nvSpPr>
          <p:cNvPr id="51258" name="_s1032"/>
          <p:cNvSpPr>
            <a:spLocks noChangeArrowheads="1"/>
          </p:cNvSpPr>
          <p:nvPr/>
        </p:nvSpPr>
        <p:spPr bwMode="auto">
          <a:xfrm>
            <a:off x="3224213" y="6302375"/>
            <a:ext cx="1457325" cy="4508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7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η Ουρήθρα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51259" name="_s1029"/>
          <p:cNvCxnSpPr>
            <a:cxnSpLocks noChangeShapeType="1"/>
            <a:stCxn id="51243" idx="2"/>
            <a:endCxn id="51279" idx="3"/>
          </p:cNvCxnSpPr>
          <p:nvPr/>
        </p:nvCxnSpPr>
        <p:spPr bwMode="auto">
          <a:xfrm>
            <a:off x="5395913" y="2117725"/>
            <a:ext cx="576262" cy="2328863"/>
          </a:xfrm>
          <a:prstGeom prst="bentConnector3">
            <a:avLst>
              <a:gd name="adj1" fmla="val 64185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60" name="_s1029"/>
          <p:cNvCxnSpPr>
            <a:cxnSpLocks noChangeShapeType="1"/>
            <a:stCxn id="51227" idx="3"/>
            <a:endCxn id="51243" idx="0"/>
          </p:cNvCxnSpPr>
          <p:nvPr/>
        </p:nvCxnSpPr>
        <p:spPr bwMode="auto">
          <a:xfrm>
            <a:off x="4806950" y="2117725"/>
            <a:ext cx="304800" cy="0"/>
          </a:xfrm>
          <a:prstGeom prst="straightConnector1">
            <a:avLst/>
          </a:prstGeom>
          <a:noFill/>
          <a:ln w="44450">
            <a:solidFill>
              <a:srgbClr val="FF00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61" name="_s1029"/>
          <p:cNvCxnSpPr>
            <a:cxnSpLocks noChangeShapeType="1"/>
            <a:stCxn id="51241" idx="3"/>
            <a:endCxn id="51257" idx="1"/>
          </p:cNvCxnSpPr>
          <p:nvPr/>
        </p:nvCxnSpPr>
        <p:spPr bwMode="auto">
          <a:xfrm flipV="1">
            <a:off x="5892800" y="6524625"/>
            <a:ext cx="479425" cy="3175"/>
          </a:xfrm>
          <a:prstGeom prst="bentConnector3">
            <a:avLst>
              <a:gd name="adj1" fmla="val 51986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62" name="_s1029"/>
          <p:cNvCxnSpPr>
            <a:cxnSpLocks noChangeShapeType="1"/>
            <a:stCxn id="51258" idx="3"/>
            <a:endCxn id="51241" idx="1"/>
          </p:cNvCxnSpPr>
          <p:nvPr/>
        </p:nvCxnSpPr>
        <p:spPr bwMode="auto">
          <a:xfrm>
            <a:off x="4700588" y="6527800"/>
            <a:ext cx="325437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63" name="_s1029"/>
          <p:cNvCxnSpPr>
            <a:cxnSpLocks noChangeShapeType="1"/>
            <a:stCxn id="51271" idx="1"/>
            <a:endCxn id="51274" idx="1"/>
          </p:cNvCxnSpPr>
          <p:nvPr/>
        </p:nvCxnSpPr>
        <p:spPr bwMode="auto">
          <a:xfrm>
            <a:off x="8609013" y="1187450"/>
            <a:ext cx="207962" cy="817563"/>
          </a:xfrm>
          <a:prstGeom prst="bentConnector3">
            <a:avLst>
              <a:gd name="adj1" fmla="val 200000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64" name="_s1029"/>
          <p:cNvCxnSpPr>
            <a:cxnSpLocks noChangeShapeType="1"/>
            <a:stCxn id="51230" idx="1"/>
            <a:endCxn id="51271" idx="3"/>
          </p:cNvCxnSpPr>
          <p:nvPr/>
        </p:nvCxnSpPr>
        <p:spPr bwMode="auto">
          <a:xfrm flipV="1">
            <a:off x="7673975" y="1187450"/>
            <a:ext cx="190500" cy="4763"/>
          </a:xfrm>
          <a:prstGeom prst="bentConnector3">
            <a:avLst>
              <a:gd name="adj1" fmla="val 44167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65" name="_s1029"/>
          <p:cNvCxnSpPr>
            <a:cxnSpLocks noChangeShapeType="1"/>
            <a:stCxn id="51243" idx="2"/>
            <a:endCxn id="51230" idx="3"/>
          </p:cNvCxnSpPr>
          <p:nvPr/>
        </p:nvCxnSpPr>
        <p:spPr bwMode="auto">
          <a:xfrm flipV="1">
            <a:off x="5395913" y="1192213"/>
            <a:ext cx="577850" cy="925512"/>
          </a:xfrm>
          <a:prstGeom prst="bentConnector3">
            <a:avLst>
              <a:gd name="adj1" fmla="val 61537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66" name="_s1029"/>
          <p:cNvCxnSpPr>
            <a:cxnSpLocks noChangeShapeType="1"/>
            <a:stCxn id="51242" idx="1"/>
            <a:endCxn id="51255" idx="3"/>
          </p:cNvCxnSpPr>
          <p:nvPr/>
        </p:nvCxnSpPr>
        <p:spPr bwMode="auto">
          <a:xfrm flipV="1">
            <a:off x="6791325" y="520700"/>
            <a:ext cx="631825" cy="279400"/>
          </a:xfrm>
          <a:prstGeom prst="bentConnector3">
            <a:avLst>
              <a:gd name="adj1" fmla="val 51509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67" name="_s1029"/>
          <p:cNvCxnSpPr>
            <a:cxnSpLocks noChangeShapeType="1"/>
            <a:stCxn id="51256" idx="2"/>
            <a:endCxn id="51242" idx="0"/>
          </p:cNvCxnSpPr>
          <p:nvPr/>
        </p:nvCxnSpPr>
        <p:spPr bwMode="auto">
          <a:xfrm rot="5400000">
            <a:off x="6321426" y="419100"/>
            <a:ext cx="296862" cy="236537"/>
          </a:xfrm>
          <a:prstGeom prst="bentConnector3">
            <a:avLst>
              <a:gd name="adj1" fmla="val 46523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51268" name="Text Box 68"/>
          <p:cNvSpPr txBox="1">
            <a:spLocks noChangeArrowheads="1"/>
          </p:cNvSpPr>
          <p:nvPr/>
        </p:nvSpPr>
        <p:spPr bwMode="auto">
          <a:xfrm rot="10800000" flipV="1">
            <a:off x="7440613" y="4624388"/>
            <a:ext cx="74453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l-GR" sz="1800" b="1">
                <a:solidFill>
                  <a:srgbClr val="FF65FF"/>
                </a:solidFill>
                <a:cs typeface="Times New Roman" pitchFamily="18" charset="0"/>
              </a:rPr>
              <a:t>ρόλος</a:t>
            </a:r>
          </a:p>
        </p:txBody>
      </p:sp>
      <p:sp>
        <p:nvSpPr>
          <p:cNvPr id="51271" name="Text Box 71"/>
          <p:cNvSpPr txBox="1">
            <a:spLocks noChangeArrowheads="1"/>
          </p:cNvSpPr>
          <p:nvPr/>
        </p:nvSpPr>
        <p:spPr bwMode="auto">
          <a:xfrm rot="10800000" flipV="1">
            <a:off x="7862888" y="1058863"/>
            <a:ext cx="74453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l-GR" sz="1800" b="1">
                <a:solidFill>
                  <a:srgbClr val="FF65FF"/>
                </a:solidFill>
                <a:cs typeface="Times New Roman" pitchFamily="18" charset="0"/>
              </a:rPr>
              <a:t>ρόλος</a:t>
            </a:r>
          </a:p>
        </p:txBody>
      </p:sp>
      <p:sp>
        <p:nvSpPr>
          <p:cNvPr id="51272" name="_s1032"/>
          <p:cNvSpPr>
            <a:spLocks noChangeArrowheads="1"/>
          </p:cNvSpPr>
          <p:nvPr/>
        </p:nvSpPr>
        <p:spPr bwMode="auto">
          <a:xfrm rot="10800000" flipV="1">
            <a:off x="6294438" y="3152775"/>
            <a:ext cx="2457450" cy="93186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80000"/>
              </a:lnSpc>
              <a:buFontTx/>
              <a:buChar char="•"/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Υποδοχή του Ωαρίου</a:t>
            </a:r>
          </a:p>
          <a:p>
            <a:pPr algn="ctr">
              <a:lnSpc>
                <a:spcPct val="8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(ή του εμβρύου)</a:t>
            </a:r>
          </a:p>
          <a:p>
            <a:pPr algn="ctr">
              <a:lnSpc>
                <a:spcPct val="80000"/>
              </a:lnSpc>
              <a:buFontTx/>
              <a:buChar char="•"/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Εγκατάσταση και </a:t>
            </a:r>
          </a:p>
          <a:p>
            <a:pPr algn="ctr">
              <a:lnSpc>
                <a:spcPct val="8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ανάπτυξη του Εμβρύου</a:t>
            </a:r>
          </a:p>
        </p:txBody>
      </p:sp>
      <p:sp>
        <p:nvSpPr>
          <p:cNvPr id="51273" name="_s1032"/>
          <p:cNvSpPr>
            <a:spLocks noChangeArrowheads="1"/>
          </p:cNvSpPr>
          <p:nvPr/>
        </p:nvSpPr>
        <p:spPr bwMode="auto">
          <a:xfrm rot="10800000" flipV="1">
            <a:off x="6045200" y="2641600"/>
            <a:ext cx="981075" cy="3524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8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Μήτρα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1274" name="_s1032"/>
          <p:cNvSpPr>
            <a:spLocks noChangeArrowheads="1"/>
          </p:cNvSpPr>
          <p:nvPr/>
        </p:nvSpPr>
        <p:spPr bwMode="auto">
          <a:xfrm rot="10800000" flipV="1">
            <a:off x="6134100" y="1582738"/>
            <a:ext cx="2662238" cy="84455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70000"/>
              </a:lnSpc>
              <a:buFontTx/>
              <a:buChar char="•"/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Γονιμοποίηση</a:t>
            </a:r>
          </a:p>
          <a:p>
            <a:pPr algn="ctr">
              <a:lnSpc>
                <a:spcPct val="70000"/>
              </a:lnSpc>
              <a:buFontTx/>
              <a:buChar char="•"/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Μεταφορά του ωαρίου</a:t>
            </a:r>
          </a:p>
          <a:p>
            <a:pPr algn="ctr">
              <a:lnSpc>
                <a:spcPct val="7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(ή του εμβρύου) στη</a:t>
            </a:r>
          </a:p>
          <a:p>
            <a:pPr algn="ctr">
              <a:lnSpc>
                <a:spcPct val="7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μήτρα</a:t>
            </a:r>
          </a:p>
        </p:txBody>
      </p:sp>
      <p:cxnSp>
        <p:nvCxnSpPr>
          <p:cNvPr id="51275" name="_s1029"/>
          <p:cNvCxnSpPr>
            <a:cxnSpLocks noChangeShapeType="1"/>
            <a:stCxn id="51273" idx="1"/>
            <a:endCxn id="51244" idx="3"/>
          </p:cNvCxnSpPr>
          <p:nvPr/>
        </p:nvCxnSpPr>
        <p:spPr bwMode="auto">
          <a:xfrm flipV="1">
            <a:off x="7045325" y="2816225"/>
            <a:ext cx="396875" cy="1588"/>
          </a:xfrm>
          <a:prstGeom prst="bentConnector3">
            <a:avLst>
              <a:gd name="adj1" fmla="val 47199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76" name="_s1029"/>
          <p:cNvCxnSpPr>
            <a:cxnSpLocks noChangeShapeType="1"/>
            <a:stCxn id="51243" idx="2"/>
            <a:endCxn id="51273" idx="3"/>
          </p:cNvCxnSpPr>
          <p:nvPr/>
        </p:nvCxnSpPr>
        <p:spPr bwMode="auto">
          <a:xfrm>
            <a:off x="5395913" y="2117725"/>
            <a:ext cx="630237" cy="700088"/>
          </a:xfrm>
          <a:prstGeom prst="bentConnector3">
            <a:avLst>
              <a:gd name="adj1" fmla="val 58440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77" name="_s1029"/>
          <p:cNvCxnSpPr>
            <a:cxnSpLocks noChangeShapeType="1"/>
            <a:stCxn id="51243" idx="2"/>
            <a:endCxn id="51254" idx="3"/>
          </p:cNvCxnSpPr>
          <p:nvPr/>
        </p:nvCxnSpPr>
        <p:spPr bwMode="auto">
          <a:xfrm>
            <a:off x="5395913" y="2117725"/>
            <a:ext cx="576262" cy="2798763"/>
          </a:xfrm>
          <a:prstGeom prst="bentConnector3">
            <a:avLst>
              <a:gd name="adj1" fmla="val 64185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78" name="_s1029"/>
          <p:cNvCxnSpPr>
            <a:cxnSpLocks noChangeShapeType="1"/>
            <a:stCxn id="51244" idx="1"/>
            <a:endCxn id="51272" idx="1"/>
          </p:cNvCxnSpPr>
          <p:nvPr/>
        </p:nvCxnSpPr>
        <p:spPr bwMode="auto">
          <a:xfrm>
            <a:off x="8186738" y="2816225"/>
            <a:ext cx="584200" cy="801688"/>
          </a:xfrm>
          <a:prstGeom prst="bentConnector3">
            <a:avLst>
              <a:gd name="adj1" fmla="val 135870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51279" name="_s1032"/>
          <p:cNvSpPr>
            <a:spLocks noChangeArrowheads="1"/>
          </p:cNvSpPr>
          <p:nvPr/>
        </p:nvSpPr>
        <p:spPr bwMode="auto">
          <a:xfrm rot="10800000" flipV="1">
            <a:off x="5991225" y="4283075"/>
            <a:ext cx="1035050" cy="328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>
              <a:lnSpc>
                <a:spcPct val="8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Αιδοίο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51280" name="_s1029"/>
          <p:cNvCxnSpPr>
            <a:cxnSpLocks noChangeShapeType="1"/>
            <a:stCxn id="51254" idx="1"/>
            <a:endCxn id="51268" idx="3"/>
          </p:cNvCxnSpPr>
          <p:nvPr/>
        </p:nvCxnSpPr>
        <p:spPr bwMode="auto">
          <a:xfrm flipV="1">
            <a:off x="7045325" y="4752975"/>
            <a:ext cx="396875" cy="163513"/>
          </a:xfrm>
          <a:prstGeom prst="bentConnector3">
            <a:avLst>
              <a:gd name="adj1" fmla="val 47199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51281" name="_s1029"/>
          <p:cNvCxnSpPr>
            <a:cxnSpLocks noChangeShapeType="1"/>
            <a:stCxn id="51268" idx="1"/>
            <a:endCxn id="51282" idx="1"/>
          </p:cNvCxnSpPr>
          <p:nvPr/>
        </p:nvCxnSpPr>
        <p:spPr bwMode="auto">
          <a:xfrm>
            <a:off x="8186738" y="4752975"/>
            <a:ext cx="660400" cy="900113"/>
          </a:xfrm>
          <a:prstGeom prst="bentConnector3">
            <a:avLst>
              <a:gd name="adj1" fmla="val 131491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51282" name="_s1032"/>
          <p:cNvSpPr>
            <a:spLocks noChangeArrowheads="1"/>
          </p:cNvSpPr>
          <p:nvPr/>
        </p:nvSpPr>
        <p:spPr bwMode="auto">
          <a:xfrm rot="10800000" flipV="1">
            <a:off x="6294438" y="5180013"/>
            <a:ext cx="2532062" cy="94615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EC8C00">
                  <a:alpha val="50000"/>
                </a:srgbClr>
              </a:gs>
              <a:gs pos="100000">
                <a:srgbClr val="990099">
                  <a:alpha val="50999"/>
                </a:srgbClr>
              </a:gs>
            </a:gsLst>
            <a:lin ang="5400000" scaled="1"/>
          </a:gradFill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>
              <a:lnSpc>
                <a:spcPct val="80000"/>
              </a:lnSpc>
            </a:pPr>
            <a:r>
              <a:rPr lang="el-GR" sz="1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Έξοδος</a:t>
            </a: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:  Εκκριμάτων</a:t>
            </a:r>
          </a:p>
          <a:p>
            <a:pPr>
              <a:lnSpc>
                <a:spcPct val="8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Έμμηνης Ρήσης και </a:t>
            </a:r>
          </a:p>
          <a:p>
            <a:pPr>
              <a:lnSpc>
                <a:spcPct val="80000"/>
              </a:lnSpc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Εμβρύου</a:t>
            </a:r>
          </a:p>
          <a:p>
            <a:pPr>
              <a:lnSpc>
                <a:spcPct val="80000"/>
              </a:lnSpc>
            </a:pPr>
            <a:r>
              <a:rPr lang="el-GR" sz="1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Είσοδος</a:t>
            </a: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: Σπέρματος</a:t>
            </a:r>
          </a:p>
        </p:txBody>
      </p:sp>
      <p:pic>
        <p:nvPicPr>
          <p:cNvPr id="51284" name="Picture 84" descr="3d_model_anat_male_reproductive_thu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1475" y="12700"/>
            <a:ext cx="3659188" cy="4003675"/>
          </a:xfrm>
          <a:prstGeom prst="rect">
            <a:avLst/>
          </a:prstGeom>
          <a:noFill/>
        </p:spPr>
      </p:pic>
      <p:pic>
        <p:nvPicPr>
          <p:cNvPr id="51283" name="Picture 83" descr="MaleReproductiveSys_02_jpg7c00a94c-b41e-40bd-9a50-e76e7ff8b1e0La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7063" y="890588"/>
            <a:ext cx="3430587" cy="4487862"/>
          </a:xfrm>
          <a:prstGeom prst="rect">
            <a:avLst/>
          </a:prstGeom>
          <a:noFill/>
        </p:spPr>
      </p:pic>
      <p:sp>
        <p:nvSpPr>
          <p:cNvPr id="51285" name="Line 85"/>
          <p:cNvSpPr>
            <a:spLocks noChangeShapeType="1"/>
          </p:cNvSpPr>
          <p:nvPr/>
        </p:nvSpPr>
        <p:spPr bwMode="auto">
          <a:xfrm>
            <a:off x="1517650" y="3152775"/>
            <a:ext cx="5764213" cy="17637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286" name="Line 86"/>
          <p:cNvSpPr>
            <a:spLocks noChangeShapeType="1"/>
          </p:cNvSpPr>
          <p:nvPr/>
        </p:nvSpPr>
        <p:spPr bwMode="auto">
          <a:xfrm>
            <a:off x="1517650" y="3152775"/>
            <a:ext cx="5273675" cy="13160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287" name="Line 87"/>
          <p:cNvSpPr>
            <a:spLocks noChangeShapeType="1"/>
          </p:cNvSpPr>
          <p:nvPr/>
        </p:nvSpPr>
        <p:spPr bwMode="auto">
          <a:xfrm>
            <a:off x="5153025" y="3640138"/>
            <a:ext cx="1782763" cy="13858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288" name="Line 88"/>
          <p:cNvSpPr>
            <a:spLocks noChangeShapeType="1"/>
          </p:cNvSpPr>
          <p:nvPr/>
        </p:nvSpPr>
        <p:spPr bwMode="auto">
          <a:xfrm>
            <a:off x="2359025" y="4084638"/>
            <a:ext cx="5294313" cy="361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289" name="Line 89"/>
          <p:cNvSpPr>
            <a:spLocks noChangeShapeType="1"/>
          </p:cNvSpPr>
          <p:nvPr/>
        </p:nvSpPr>
        <p:spPr bwMode="auto">
          <a:xfrm flipV="1">
            <a:off x="2332038" y="3989388"/>
            <a:ext cx="4603750" cy="95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290" name="Line 90"/>
          <p:cNvSpPr>
            <a:spLocks noChangeShapeType="1"/>
          </p:cNvSpPr>
          <p:nvPr/>
        </p:nvSpPr>
        <p:spPr bwMode="auto">
          <a:xfrm flipV="1">
            <a:off x="4681538" y="3290888"/>
            <a:ext cx="2254250" cy="3094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291" name="Line 91"/>
          <p:cNvSpPr>
            <a:spLocks noChangeShapeType="1"/>
          </p:cNvSpPr>
          <p:nvPr/>
        </p:nvSpPr>
        <p:spPr bwMode="auto">
          <a:xfrm flipV="1">
            <a:off x="1849438" y="2695575"/>
            <a:ext cx="5803900" cy="29575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292" name="Line 92"/>
          <p:cNvSpPr>
            <a:spLocks noChangeShapeType="1"/>
          </p:cNvSpPr>
          <p:nvPr/>
        </p:nvSpPr>
        <p:spPr bwMode="auto">
          <a:xfrm flipV="1">
            <a:off x="3530600" y="2116138"/>
            <a:ext cx="4654550" cy="3103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293" name="Line 93"/>
          <p:cNvSpPr>
            <a:spLocks noChangeShapeType="1"/>
          </p:cNvSpPr>
          <p:nvPr/>
        </p:nvSpPr>
        <p:spPr bwMode="auto">
          <a:xfrm flipV="1">
            <a:off x="2339975" y="3617913"/>
            <a:ext cx="4941888" cy="868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294" name="Line 94"/>
          <p:cNvSpPr>
            <a:spLocks noChangeShapeType="1"/>
          </p:cNvSpPr>
          <p:nvPr/>
        </p:nvSpPr>
        <p:spPr bwMode="auto">
          <a:xfrm flipV="1">
            <a:off x="2339975" y="2641600"/>
            <a:ext cx="4451350" cy="1827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297" name="Line 97"/>
          <p:cNvSpPr>
            <a:spLocks noChangeShapeType="1"/>
          </p:cNvSpPr>
          <p:nvPr/>
        </p:nvSpPr>
        <p:spPr bwMode="auto">
          <a:xfrm flipV="1">
            <a:off x="1258888" y="3617913"/>
            <a:ext cx="5132387" cy="26558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pic>
        <p:nvPicPr>
          <p:cNvPr id="51299" name="Picture 99" descr="adam-female-reproductive-system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44775"/>
            <a:ext cx="5111750" cy="4216400"/>
          </a:xfrm>
          <a:prstGeom prst="rect">
            <a:avLst/>
          </a:prstGeom>
          <a:noFill/>
        </p:spPr>
      </p:pic>
      <p:sp>
        <p:nvSpPr>
          <p:cNvPr id="51300" name="Line 100"/>
          <p:cNvSpPr>
            <a:spLocks noChangeShapeType="1"/>
          </p:cNvSpPr>
          <p:nvPr/>
        </p:nvSpPr>
        <p:spPr bwMode="auto">
          <a:xfrm flipH="1">
            <a:off x="4806950" y="1387475"/>
            <a:ext cx="1263650" cy="2230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301" name="Line 101"/>
          <p:cNvSpPr>
            <a:spLocks noChangeShapeType="1"/>
          </p:cNvSpPr>
          <p:nvPr/>
        </p:nvSpPr>
        <p:spPr bwMode="auto">
          <a:xfrm flipH="1">
            <a:off x="684213" y="1387475"/>
            <a:ext cx="5386387" cy="2230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302" name="Line 102"/>
          <p:cNvSpPr>
            <a:spLocks noChangeShapeType="1"/>
          </p:cNvSpPr>
          <p:nvPr/>
        </p:nvSpPr>
        <p:spPr bwMode="auto">
          <a:xfrm flipH="1">
            <a:off x="2568575" y="2994025"/>
            <a:ext cx="3584575" cy="10906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303" name="Line 103"/>
          <p:cNvSpPr>
            <a:spLocks noChangeShapeType="1"/>
          </p:cNvSpPr>
          <p:nvPr/>
        </p:nvSpPr>
        <p:spPr bwMode="auto">
          <a:xfrm flipH="1">
            <a:off x="2568575" y="5062538"/>
            <a:ext cx="3476625" cy="512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304" name="Line 104"/>
          <p:cNvSpPr>
            <a:spLocks noChangeShapeType="1"/>
          </p:cNvSpPr>
          <p:nvPr/>
        </p:nvSpPr>
        <p:spPr bwMode="auto">
          <a:xfrm flipH="1">
            <a:off x="900113" y="4572000"/>
            <a:ext cx="5170487" cy="1812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296" name="Line 96"/>
          <p:cNvSpPr>
            <a:spLocks noChangeShapeType="1"/>
          </p:cNvSpPr>
          <p:nvPr/>
        </p:nvSpPr>
        <p:spPr bwMode="auto">
          <a:xfrm flipH="1">
            <a:off x="1109663" y="388938"/>
            <a:ext cx="4881562" cy="3695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1295" name="Line 95"/>
          <p:cNvSpPr>
            <a:spLocks noChangeShapeType="1"/>
          </p:cNvSpPr>
          <p:nvPr/>
        </p:nvSpPr>
        <p:spPr bwMode="auto">
          <a:xfrm flipH="1">
            <a:off x="3952875" y="388938"/>
            <a:ext cx="2038350" cy="3627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1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1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5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5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5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5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5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5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1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5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213" dur="500"/>
                                        <p:tgtEl>
                                          <p:spTgt spid="51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5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5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000"/>
                                        <p:tgtEl>
                                          <p:spTgt spid="5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2000"/>
                                        <p:tgtEl>
                                          <p:spTgt spid="51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5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5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5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5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5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000"/>
                                        <p:tgtEl>
                                          <p:spTgt spid="5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2" dur="2000"/>
                                        <p:tgtEl>
                                          <p:spTgt spid="5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5" dur="2000"/>
                                        <p:tgtEl>
                                          <p:spTgt spid="51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3" dur="10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8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1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2000"/>
                                        <p:tgtEl>
                                          <p:spTgt spid="5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2000"/>
                                        <p:tgtEl>
                                          <p:spTgt spid="51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1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5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51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1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5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2" dur="2000"/>
                                        <p:tgtEl>
                                          <p:spTgt spid="51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51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51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5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5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5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5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5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7" dur="2000"/>
                                        <p:tgtEl>
                                          <p:spTgt spid="51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5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5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5" dur="1000"/>
                                        <p:tgtEl>
                                          <p:spTgt spid="5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0" dur="10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51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51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2000"/>
                                        <p:tgtEl>
                                          <p:spTgt spid="51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2000" fill="hold"/>
                                        <p:tgtEl>
                                          <p:spTgt spid="51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2000" fill="hold"/>
                                        <p:tgtEl>
                                          <p:spTgt spid="51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000" fill="hold"/>
                                        <p:tgtEl>
                                          <p:spTgt spid="51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2000"/>
                                        <p:tgtEl>
                                          <p:spTgt spid="51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2000" fill="hold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000" fill="hold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2000" fill="hold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2000"/>
                                        <p:tgtEl>
                                          <p:spTgt spid="51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2000" fill="hold"/>
                                        <p:tgtEl>
                                          <p:spTgt spid="51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2000" fill="hold"/>
                                        <p:tgtEl>
                                          <p:spTgt spid="5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2000" fill="hold"/>
                                        <p:tgtEl>
                                          <p:spTgt spid="5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2000"/>
                                        <p:tgtEl>
                                          <p:spTgt spid="51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5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2000"/>
                                        <p:tgtEl>
                                          <p:spTgt spid="51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2000" fill="hold"/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2000" fill="hold"/>
                                        <p:tgtEl>
                                          <p:spTgt spid="51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2000" fill="hold"/>
                                        <p:tgtEl>
                                          <p:spTgt spid="51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2000"/>
                                        <p:tgtEl>
                                          <p:spTgt spid="5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2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2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2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2000"/>
                                        <p:tgtEl>
                                          <p:spTgt spid="5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2000" fill="hold"/>
                                        <p:tgtEl>
                                          <p:spTgt spid="51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2000" fill="hold"/>
                                        <p:tgtEl>
                                          <p:spTgt spid="5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000" fill="hold"/>
                                        <p:tgtEl>
                                          <p:spTgt spid="5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2000"/>
                                        <p:tgtEl>
                                          <p:spTgt spid="51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5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5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5" dur="1000"/>
                                        <p:tgtEl>
                                          <p:spTgt spid="5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0" dur="1000"/>
                                        <p:tgtEl>
                                          <p:spTgt spid="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2000"/>
                                        <p:tgtEl>
                                          <p:spTgt spid="51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2000" fill="hold"/>
                                        <p:tgtEl>
                                          <p:spTgt spid="51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000" fill="hold"/>
                                        <p:tgtEl>
                                          <p:spTgt spid="51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000" fill="hold"/>
                                        <p:tgtEl>
                                          <p:spTgt spid="51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2000"/>
                                        <p:tgtEl>
                                          <p:spTgt spid="5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2000" fill="hold"/>
                                        <p:tgtEl>
                                          <p:spTgt spid="51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2000" fill="hold"/>
                                        <p:tgtEl>
                                          <p:spTgt spid="5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2000" fill="hold"/>
                                        <p:tgtEl>
                                          <p:spTgt spid="5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468" dur="500"/>
                                        <p:tgtEl>
                                          <p:spTgt spid="5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1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2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2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2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2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5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5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51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1000"/>
                                        <p:tgtEl>
                                          <p:spTgt spid="5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5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5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5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2" dur="1000"/>
                                        <p:tgtEl>
                                          <p:spTgt spid="5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1000"/>
                                        <p:tgtEl>
                                          <p:spTgt spid="5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5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5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51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1000"/>
                                        <p:tgtEl>
                                          <p:spTgt spid="5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5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5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51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0" dur="1000"/>
                                        <p:tgtEl>
                                          <p:spTgt spid="5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4" dur="2000"/>
                                        <p:tgtEl>
                                          <p:spTgt spid="51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7" dur="2000"/>
                                        <p:tgtEl>
                                          <p:spTgt spid="51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5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 fill="hold"/>
                                        <p:tgtEl>
                                          <p:spTgt spid="5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5" dur="1000"/>
                                        <p:tgtEl>
                                          <p:spTgt spid="5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0" dur="10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2000"/>
                                        <p:tgtEl>
                                          <p:spTgt spid="5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6" dur="2000" fill="hold"/>
                                        <p:tgtEl>
                                          <p:spTgt spid="5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2000" fill="hold"/>
                                        <p:tgtEl>
                                          <p:spTgt spid="5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2000" fill="hold"/>
                                        <p:tgtEl>
                                          <p:spTgt spid="5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2000"/>
                                        <p:tgtEl>
                                          <p:spTgt spid="51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2" dur="2000" fill="hold"/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2000" fill="hold"/>
                                        <p:tgtEl>
                                          <p:spTgt spid="5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2000" fill="hold"/>
                                        <p:tgtEl>
                                          <p:spTgt spid="5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1000" fill="hold"/>
                                        <p:tgtEl>
                                          <p:spTgt spid="5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1000" fill="hold"/>
                                        <p:tgtEl>
                                          <p:spTgt spid="5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51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2" dur="1000"/>
                                        <p:tgtEl>
                                          <p:spTgt spid="5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1000" fill="hold"/>
                                        <p:tgtEl>
                                          <p:spTgt spid="5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 fill="hold"/>
                                        <p:tgtEl>
                                          <p:spTgt spid="5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51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1000"/>
                                        <p:tgtEl>
                                          <p:spTgt spid="5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1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1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10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1000" fill="hold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000" fill="hold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0" dur="1000"/>
                                        <p:tgtEl>
                                          <p:spTgt spid="5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2000"/>
                                        <p:tgtEl>
                                          <p:spTgt spid="5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2000"/>
                                        <p:tgtEl>
                                          <p:spTgt spid="51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3" dur="10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0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10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1000"/>
                                        <p:tgtEl>
                                          <p:spTgt spid="5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5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1000" fill="hold"/>
                                        <p:tgtEl>
                                          <p:spTgt spid="5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1000" fill="hold"/>
                                        <p:tgtEl>
                                          <p:spTgt spid="5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2" dur="1000"/>
                                        <p:tgtEl>
                                          <p:spTgt spid="5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7" dur="1000" fill="hold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1000" fill="hold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0" dur="1000"/>
                                        <p:tgtEl>
                                          <p:spTgt spid="5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1000" fill="hold"/>
                                        <p:tgtEl>
                                          <p:spTgt spid="5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000" fill="hold"/>
                                        <p:tgtEl>
                                          <p:spTgt spid="5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5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6" dur="1000"/>
                                        <p:tgtEl>
                                          <p:spTgt spid="5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2000"/>
                                        <p:tgtEl>
                                          <p:spTgt spid="5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2" dur="2000" fill="hold"/>
                                        <p:tgtEl>
                                          <p:spTgt spid="5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2000" fill="hold"/>
                                        <p:tgtEl>
                                          <p:spTgt spid="5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2000" fill="hold"/>
                                        <p:tgtEl>
                                          <p:spTgt spid="5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2000"/>
                                        <p:tgtEl>
                                          <p:spTgt spid="5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8" dur="2000" fill="hold"/>
                                        <p:tgtEl>
                                          <p:spTgt spid="5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2000" fill="hold"/>
                                        <p:tgtEl>
                                          <p:spTgt spid="5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2000" fill="hold"/>
                                        <p:tgtEl>
                                          <p:spTgt spid="5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2000"/>
                                        <p:tgtEl>
                                          <p:spTgt spid="51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4" dur="2000" fill="hold"/>
                                        <p:tgtEl>
                                          <p:spTgt spid="51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000" fill="hold"/>
                                        <p:tgtEl>
                                          <p:spTgt spid="5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2000" fill="hold"/>
                                        <p:tgtEl>
                                          <p:spTgt spid="5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0" dur="2000"/>
                                        <p:tgtEl>
                                          <p:spTgt spid="51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5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 fill="hold"/>
                                        <p:tgtEl>
                                          <p:spTgt spid="5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8" dur="1000"/>
                                        <p:tgtEl>
                                          <p:spTgt spid="5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 fill="hold"/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3" dur="1000"/>
                                        <p:tgtEl>
                                          <p:spTgt spid="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8" dur="2000"/>
                                        <p:tgtEl>
                                          <p:spTgt spid="5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9" dur="2000" fill="hold"/>
                                        <p:tgtEl>
                                          <p:spTgt spid="5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2000" fill="hold"/>
                                        <p:tgtEl>
                                          <p:spTgt spid="5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000" fill="hold"/>
                                        <p:tgtEl>
                                          <p:spTgt spid="5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2000"/>
                                        <p:tgtEl>
                                          <p:spTgt spid="5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5" dur="2000" fill="hold"/>
                                        <p:tgtEl>
                                          <p:spTgt spid="5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2000" fill="hold"/>
                                        <p:tgtEl>
                                          <p:spTgt spid="5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2000" fill="hold"/>
                                        <p:tgtEl>
                                          <p:spTgt spid="5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2" dur="2000"/>
                                        <p:tgtEl>
                                          <p:spTgt spid="51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3" dur="2000" fill="hold"/>
                                        <p:tgtEl>
                                          <p:spTgt spid="51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2000" fill="hold"/>
                                        <p:tgtEl>
                                          <p:spTgt spid="5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2000" fill="hold"/>
                                        <p:tgtEl>
                                          <p:spTgt spid="5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8" dur="2000"/>
                                        <p:tgtEl>
                                          <p:spTgt spid="5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9" dur="2000" fill="hold"/>
                                        <p:tgtEl>
                                          <p:spTgt spid="5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2000" fill="hold"/>
                                        <p:tgtEl>
                                          <p:spTgt spid="5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2000" fill="hold"/>
                                        <p:tgtEl>
                                          <p:spTgt spid="5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4" dur="2000"/>
                                        <p:tgtEl>
                                          <p:spTgt spid="51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5" dur="20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0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20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1" dur="2000"/>
                                        <p:tgtEl>
                                          <p:spTgt spid="51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3" fill="hold">
                      <p:stCondLst>
                        <p:cond delay="indefinite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1000" fill="hold"/>
                                        <p:tgtEl>
                                          <p:spTgt spid="5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1000" fill="hold"/>
                                        <p:tgtEl>
                                          <p:spTgt spid="5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1000" fill="hold"/>
                                        <p:tgtEl>
                                          <p:spTgt spid="51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0" dur="1000"/>
                                        <p:tgtEl>
                                          <p:spTgt spid="5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51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 fill="hold"/>
                                        <p:tgtEl>
                                          <p:spTgt spid="51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51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6" dur="1000"/>
                                        <p:tgtEl>
                                          <p:spTgt spid="5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9" dur="1000" fill="hold"/>
                                        <p:tgtEl>
                                          <p:spTgt spid="5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1000" fill="hold"/>
                                        <p:tgtEl>
                                          <p:spTgt spid="5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1000" fill="hold"/>
                                        <p:tgtEl>
                                          <p:spTgt spid="5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2" dur="1000"/>
                                        <p:tgtEl>
                                          <p:spTgt spid="5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3" fill="hold">
                      <p:stCondLst>
                        <p:cond delay="indefinite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6" dur="2000"/>
                                        <p:tgtEl>
                                          <p:spTgt spid="51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2" dur="1000" fill="hold"/>
                                        <p:tgtEl>
                                          <p:spTgt spid="5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1000" fill="hold"/>
                                        <p:tgtEl>
                                          <p:spTgt spid="5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4" dur="1000"/>
                                        <p:tgtEl>
                                          <p:spTgt spid="5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1000" fill="hold"/>
                                        <p:tgtEl>
                                          <p:spTgt spid="5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1000" fill="hold"/>
                                        <p:tgtEl>
                                          <p:spTgt spid="5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9" dur="1000"/>
                                        <p:tgtEl>
                                          <p:spTgt spid="5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0" fill="hold">
                      <p:stCondLst>
                        <p:cond delay="indefinite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4" dur="1000" fill="hold"/>
                                        <p:tgtEl>
                                          <p:spTgt spid="5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1000" fill="hold"/>
                                        <p:tgtEl>
                                          <p:spTgt spid="5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1000" fill="hold"/>
                                        <p:tgtEl>
                                          <p:spTgt spid="51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7" dur="1000"/>
                                        <p:tgtEl>
                                          <p:spTgt spid="5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0" dur="1000" fill="hold"/>
                                        <p:tgtEl>
                                          <p:spTgt spid="5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1000" fill="hold"/>
                                        <p:tgtEl>
                                          <p:spTgt spid="5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1000" fill="hold"/>
                                        <p:tgtEl>
                                          <p:spTgt spid="51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3" dur="1000"/>
                                        <p:tgtEl>
                                          <p:spTgt spid="5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4" fill="hold">
                      <p:stCondLst>
                        <p:cond delay="indefinite"/>
                      </p:stCondLst>
                      <p:childTnLst>
                        <p:par>
                          <p:cTn id="755" fill="hold">
                            <p:stCondLst>
                              <p:cond delay="0"/>
                            </p:stCondLst>
                            <p:childTnLst>
                              <p:par>
                                <p:cTn id="75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757" dur="500"/>
                                        <p:tgtEl>
                                          <p:spTgt spid="5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6" grpId="0"/>
      <p:bldP spid="51207" grpId="0" animBg="1"/>
      <p:bldP spid="51208" grpId="0" animBg="1"/>
      <p:bldP spid="51209" grpId="0" animBg="1"/>
      <p:bldP spid="51213" grpId="0"/>
      <p:bldP spid="51215" grpId="0"/>
      <p:bldP spid="51216" grpId="0"/>
      <p:bldP spid="51217" grpId="0"/>
      <p:bldP spid="51218" grpId="0"/>
      <p:bldP spid="51219" grpId="0"/>
      <p:bldP spid="51227" grpId="0" animBg="1"/>
      <p:bldP spid="51227" grpId="1" animBg="1"/>
      <p:bldP spid="51227" grpId="2" animBg="1"/>
      <p:bldP spid="51228" grpId="0" animBg="1"/>
      <p:bldP spid="51229" grpId="0" animBg="1"/>
      <p:bldP spid="51230" grpId="0" animBg="1"/>
      <p:bldP spid="51231" grpId="0" animBg="1"/>
      <p:bldP spid="51232" grpId="0" animBg="1"/>
      <p:bldP spid="51233" grpId="0" animBg="1"/>
      <p:bldP spid="51240" grpId="0"/>
      <p:bldP spid="51241" grpId="0"/>
      <p:bldP spid="51242" grpId="0"/>
      <p:bldP spid="51243" grpId="0"/>
      <p:bldP spid="51244" grpId="0"/>
      <p:bldP spid="51245" grpId="0" animBg="1"/>
      <p:bldP spid="51246" grpId="0" animBg="1"/>
      <p:bldP spid="51247" grpId="0" animBg="1"/>
      <p:bldP spid="51248" grpId="0" animBg="1"/>
      <p:bldP spid="51254" grpId="0" animBg="1"/>
      <p:bldP spid="51255" grpId="0" animBg="1"/>
      <p:bldP spid="51256" grpId="0" animBg="1"/>
      <p:bldP spid="51257" grpId="0" animBg="1"/>
      <p:bldP spid="51258" grpId="0" animBg="1"/>
      <p:bldP spid="51268" grpId="0"/>
      <p:bldP spid="51271" grpId="0"/>
      <p:bldP spid="51272" grpId="0" animBg="1"/>
      <p:bldP spid="51273" grpId="0" animBg="1"/>
      <p:bldP spid="51274" grpId="0" animBg="1"/>
      <p:bldP spid="51279" grpId="0" animBg="1"/>
      <p:bldP spid="51282" grpId="0" animBg="1"/>
      <p:bldP spid="51285" grpId="0" animBg="1"/>
      <p:bldP spid="51285" grpId="1" animBg="1"/>
      <p:bldP spid="51286" grpId="0" animBg="1"/>
      <p:bldP spid="51286" grpId="1" animBg="1"/>
      <p:bldP spid="51287" grpId="0" animBg="1"/>
      <p:bldP spid="51287" grpId="1" animBg="1"/>
      <p:bldP spid="51288" grpId="0" animBg="1"/>
      <p:bldP spid="51288" grpId="1" animBg="1"/>
      <p:bldP spid="51289" grpId="0" animBg="1"/>
      <p:bldP spid="51289" grpId="1" animBg="1"/>
      <p:bldP spid="51290" grpId="0" animBg="1"/>
      <p:bldP spid="51290" grpId="1" animBg="1"/>
      <p:bldP spid="51291" grpId="0" animBg="1"/>
      <p:bldP spid="51291" grpId="1" animBg="1"/>
      <p:bldP spid="51292" grpId="0" animBg="1"/>
      <p:bldP spid="51292" grpId="1" animBg="1"/>
      <p:bldP spid="51293" grpId="0" animBg="1"/>
      <p:bldP spid="51293" grpId="1" animBg="1"/>
      <p:bldP spid="51293" grpId="2" animBg="1"/>
      <p:bldP spid="51294" grpId="0" animBg="1"/>
      <p:bldP spid="51294" grpId="1" animBg="1"/>
      <p:bldP spid="51294" grpId="2" animBg="1"/>
      <p:bldP spid="51297" grpId="0" animBg="1"/>
      <p:bldP spid="51297" grpId="1" animBg="1"/>
      <p:bldP spid="51300" grpId="0" animBg="1"/>
      <p:bldP spid="51300" grpId="1" animBg="1"/>
      <p:bldP spid="51301" grpId="0" animBg="1"/>
      <p:bldP spid="51301" grpId="1" animBg="1"/>
      <p:bldP spid="51302" grpId="0" animBg="1"/>
      <p:bldP spid="51302" grpId="1" animBg="1"/>
      <p:bldP spid="51303" grpId="0" animBg="1"/>
      <p:bldP spid="51303" grpId="1" animBg="1"/>
      <p:bldP spid="51304" grpId="0" animBg="1"/>
      <p:bldP spid="51304" grpId="1" animBg="1"/>
      <p:bldP spid="51296" grpId="0" animBg="1"/>
      <p:bldP spid="51296" grpId="1" animBg="1"/>
      <p:bldP spid="51295" grpId="0" animBg="1"/>
      <p:bldP spid="5129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425825" y="692150"/>
            <a:ext cx="2292350" cy="517525"/>
          </a:xfrm>
          <a:prstGeom prst="rect">
            <a:avLst/>
          </a:prstGeom>
          <a:gradFill rotWithShape="1">
            <a:gsLst>
              <a:gs pos="0">
                <a:srgbClr val="03D4A8">
                  <a:alpha val="0"/>
                </a:srgbClr>
              </a:gs>
              <a:gs pos="25000">
                <a:srgbClr val="21D6E0">
                  <a:alpha val="25000"/>
                </a:srgbClr>
              </a:gs>
              <a:gs pos="75000">
                <a:srgbClr val="0087E6">
                  <a:alpha val="75000"/>
                </a:srgbClr>
              </a:gs>
              <a:gs pos="100000">
                <a:srgbClr val="005CB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</a:t>
            </a:r>
            <a:r>
              <a:rPr lang="el-GR" sz="20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η</a:t>
            </a: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- 5</a:t>
            </a:r>
            <a:r>
              <a:rPr lang="el-GR" sz="20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η</a:t>
            </a: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ημέρα κύκλου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66725" y="692150"/>
            <a:ext cx="2292350" cy="517525"/>
          </a:xfrm>
          <a:prstGeom prst="rect">
            <a:avLst/>
          </a:prstGeom>
          <a:gradFill rotWithShape="1">
            <a:gsLst>
              <a:gs pos="0">
                <a:srgbClr val="03D4A8">
                  <a:alpha val="0"/>
                </a:srgbClr>
              </a:gs>
              <a:gs pos="25000">
                <a:srgbClr val="21D6E0">
                  <a:alpha val="25000"/>
                </a:srgbClr>
              </a:gs>
              <a:gs pos="75000">
                <a:srgbClr val="0087E6">
                  <a:alpha val="75000"/>
                </a:srgbClr>
              </a:gs>
              <a:gs pos="100000">
                <a:srgbClr val="005CB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15</a:t>
            </a:r>
            <a:r>
              <a:rPr lang="el-GR" sz="20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η</a:t>
            </a: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- 28</a:t>
            </a:r>
            <a:r>
              <a:rPr lang="el-GR" sz="20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η</a:t>
            </a: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ημέρα κύκλου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6372225" y="692150"/>
            <a:ext cx="2292350" cy="517525"/>
          </a:xfrm>
          <a:prstGeom prst="rect">
            <a:avLst/>
          </a:prstGeom>
          <a:gradFill rotWithShape="1">
            <a:gsLst>
              <a:gs pos="0">
                <a:srgbClr val="03D4A8">
                  <a:alpha val="0"/>
                </a:srgbClr>
              </a:gs>
              <a:gs pos="25000">
                <a:srgbClr val="21D6E0">
                  <a:alpha val="25000"/>
                </a:srgbClr>
              </a:gs>
              <a:gs pos="75000">
                <a:srgbClr val="0087E6">
                  <a:alpha val="75000"/>
                </a:srgbClr>
              </a:gs>
              <a:gs pos="100000">
                <a:srgbClr val="005CB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6</a:t>
            </a:r>
            <a:r>
              <a:rPr lang="el-GR" sz="20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η</a:t>
            </a: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- 14</a:t>
            </a:r>
            <a:r>
              <a:rPr lang="el-GR" sz="20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η</a:t>
            </a: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ημέρα κύκλου</a:t>
            </a: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3059113" y="4017963"/>
            <a:ext cx="29527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3059113" y="3487738"/>
            <a:ext cx="2952750" cy="517525"/>
          </a:xfrm>
          <a:prstGeom prst="rect">
            <a:avLst/>
          </a:prstGeom>
          <a:gradFill rotWithShape="1">
            <a:gsLst>
              <a:gs pos="0">
                <a:srgbClr val="03D4A8">
                  <a:alpha val="0"/>
                </a:srgbClr>
              </a:gs>
              <a:gs pos="25000">
                <a:srgbClr val="21D6E0">
                  <a:alpha val="13250"/>
                </a:srgbClr>
              </a:gs>
              <a:gs pos="75000">
                <a:srgbClr val="0087E6">
                  <a:alpha val="39750"/>
                </a:srgbClr>
              </a:gs>
              <a:gs pos="100000">
                <a:srgbClr val="005CBF">
                  <a:alpha val="53000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Αρχή                        Τέλος</a:t>
            </a:r>
          </a:p>
          <a:p>
            <a:pPr algn="ctr">
              <a:lnSpc>
                <a:spcPct val="7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περιόδου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179388" y="3081338"/>
            <a:ext cx="8785225" cy="347662"/>
          </a:xfrm>
          <a:prstGeom prst="rect">
            <a:avLst/>
          </a:prstGeom>
          <a:gradFill rotWithShape="1">
            <a:gsLst>
              <a:gs pos="0">
                <a:srgbClr val="03D4A8">
                  <a:alpha val="0"/>
                </a:srgbClr>
              </a:gs>
              <a:gs pos="25000">
                <a:srgbClr val="21D6E0">
                  <a:alpha val="25000"/>
                </a:srgbClr>
              </a:gs>
              <a:gs pos="75000">
                <a:srgbClr val="0087E6">
                  <a:alpha val="75000"/>
                </a:srgbClr>
              </a:gs>
              <a:gs pos="100000">
                <a:srgbClr val="005CB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Εσωτερικά τοιχώματα μήτρας (ενδομήτριο) : Αλλάζουν ανάλογα με την ημέρα</a:t>
            </a:r>
            <a:r>
              <a:rPr lang="el-GR"/>
              <a:t> 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3059113" y="6092825"/>
            <a:ext cx="2952750" cy="777875"/>
          </a:xfrm>
          <a:prstGeom prst="rect">
            <a:avLst/>
          </a:prstGeom>
          <a:gradFill rotWithShape="1">
            <a:gsLst>
              <a:gs pos="0">
                <a:srgbClr val="03D4A8">
                  <a:alpha val="0"/>
                </a:srgbClr>
              </a:gs>
              <a:gs pos="25000">
                <a:srgbClr val="21D6E0">
                  <a:alpha val="25000"/>
                </a:srgbClr>
              </a:gs>
              <a:gs pos="75000">
                <a:srgbClr val="0087E6">
                  <a:alpha val="75000"/>
                </a:srgbClr>
              </a:gs>
              <a:gs pos="100000">
                <a:srgbClr val="005CB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l-GR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Το ωάριο που δεν έχει γονιμοποιηθεί αποβάλλεται μαζί με βλέννα, αίμα και κυτταρικά υπολείμματα</a:t>
            </a:r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H="1" flipV="1">
            <a:off x="4572000" y="5300663"/>
            <a:ext cx="863600" cy="7921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6227763" y="1339850"/>
            <a:ext cx="1584325" cy="677863"/>
          </a:xfrm>
          <a:prstGeom prst="rect">
            <a:avLst/>
          </a:prstGeom>
          <a:gradFill rotWithShape="1">
            <a:gsLst>
              <a:gs pos="0">
                <a:srgbClr val="03D4A8">
                  <a:alpha val="0"/>
                </a:srgbClr>
              </a:gs>
              <a:gs pos="25000">
                <a:srgbClr val="21D6E0">
                  <a:alpha val="25000"/>
                </a:srgbClr>
              </a:gs>
              <a:gs pos="75000">
                <a:srgbClr val="0087E6">
                  <a:alpha val="75000"/>
                </a:srgbClr>
              </a:gs>
              <a:gs pos="100000">
                <a:srgbClr val="005CB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l-GR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14</a:t>
            </a:r>
            <a:r>
              <a:rPr lang="el-GR" sz="16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η</a:t>
            </a:r>
            <a:r>
              <a:rPr lang="el-GR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ημέρα </a:t>
            </a:r>
          </a:p>
          <a:p>
            <a:pPr algn="ctr">
              <a:lnSpc>
                <a:spcPct val="80000"/>
              </a:lnSpc>
            </a:pPr>
            <a:r>
              <a:rPr lang="el-GR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απελευθέρωση ωαρίου</a:t>
            </a: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7812088" y="1628775"/>
            <a:ext cx="85248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6011863" y="6092825"/>
            <a:ext cx="3132137" cy="777875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>
                  <a:alpha val="89500"/>
                </a:srgbClr>
              </a:gs>
              <a:gs pos="75000">
                <a:srgbClr val="0087E6">
                  <a:alpha val="68500"/>
                </a:srgbClr>
              </a:gs>
              <a:gs pos="100000">
                <a:srgbClr val="005CBF">
                  <a:alpha val="58000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l-GR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Σε μία ωοθήκη ωριμάζει ένα ωάριο και το ενδομήτριο γίνεται παχύτερο για να δεχτεί το έμβρυο αν το ωάριο γονιμοποιηθεί</a:t>
            </a: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H="1" flipV="1">
            <a:off x="6659563" y="4797425"/>
            <a:ext cx="215900" cy="1295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pic>
        <p:nvPicPr>
          <p:cNvPr id="54292" name="Picture 20" descr="sexDetermin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179388" y="6080125"/>
            <a:ext cx="2952750" cy="777875"/>
          </a:xfrm>
          <a:prstGeom prst="rect">
            <a:avLst/>
          </a:prstGeom>
          <a:gradFill rotWithShape="1">
            <a:gsLst>
              <a:gs pos="0">
                <a:srgbClr val="03D4A8">
                  <a:alpha val="0"/>
                </a:srgbClr>
              </a:gs>
              <a:gs pos="25000">
                <a:srgbClr val="21D6E0">
                  <a:alpha val="25000"/>
                </a:srgbClr>
              </a:gs>
              <a:gs pos="75000">
                <a:srgbClr val="0087E6">
                  <a:alpha val="75000"/>
                </a:srgbClr>
              </a:gs>
              <a:gs pos="100000">
                <a:srgbClr val="005CB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l-GR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Το ωάριο κινείται στην σάλπιγγα. Αν γονιμοποιηθεί εμφυτεύεται στην μήτρα αν όχι αρχίζει ένας νέος κύκλος </a:t>
            </a:r>
          </a:p>
        </p:txBody>
      </p:sp>
      <p:pic>
        <p:nvPicPr>
          <p:cNvPr id="54289" name="Picture 17" descr="MARKE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4294" name="Picture 22" descr="ωάρι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4291" name="Picture 19" descr="fertiliza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225"/>
            <a:ext cx="9144000" cy="6811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7" grpId="0" animBg="1"/>
      <p:bldP spid="54278" grpId="0" animBg="1"/>
      <p:bldP spid="54279" grpId="0" animBg="1"/>
      <p:bldP spid="54280" grpId="0" animBg="1"/>
      <p:bldP spid="54281" grpId="0" animBg="1"/>
      <p:bldP spid="54283" grpId="0" animBg="1"/>
      <p:bldP spid="54284" grpId="0" animBg="1"/>
      <p:bldP spid="54285" grpId="0" animBg="1"/>
      <p:bldP spid="54286" grpId="0" animBg="1"/>
      <p:bldP spid="54287" grpId="0" animBg="1"/>
      <p:bldP spid="54288" grpId="0" animBg="1"/>
      <p:bldP spid="542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0" name="_s1029"/>
          <p:cNvCxnSpPr>
            <a:cxnSpLocks noChangeShapeType="1"/>
            <a:stCxn id="9221" idx="2"/>
            <a:endCxn id="9222" idx="0"/>
          </p:cNvCxnSpPr>
          <p:nvPr/>
        </p:nvCxnSpPr>
        <p:spPr bwMode="auto">
          <a:xfrm rot="5400000">
            <a:off x="4240212" y="1277938"/>
            <a:ext cx="663575" cy="0"/>
          </a:xfrm>
          <a:prstGeom prst="straightConnector1">
            <a:avLst/>
          </a:prstGeom>
          <a:noFill/>
          <a:ln w="44450">
            <a:solidFill>
              <a:srgbClr val="FF00FF"/>
            </a:solidFill>
            <a:round/>
            <a:headEnd/>
            <a:tailEnd type="stealth" w="med" len="med"/>
          </a:ln>
        </p:spPr>
      </p:cxnSp>
      <p:sp>
        <p:nvSpPr>
          <p:cNvPr id="9221" name="_s1031"/>
          <p:cNvSpPr>
            <a:spLocks noChangeArrowheads="1"/>
          </p:cNvSpPr>
          <p:nvPr/>
        </p:nvSpPr>
        <p:spPr bwMode="auto">
          <a:xfrm>
            <a:off x="3041650" y="188913"/>
            <a:ext cx="3060700" cy="719137"/>
          </a:xfrm>
          <a:prstGeom prst="roundRect">
            <a:avLst>
              <a:gd name="adj" fmla="val 41176"/>
            </a:avLst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ffectLst>
            <a:outerShdw dist="35921" dir="18900000" algn="ctr" rotWithShape="0">
              <a:schemeClr val="tx1"/>
            </a:outerShdw>
          </a:effectLst>
        </p:spPr>
        <p:txBody>
          <a:bodyPr wrap="none" lIns="78638" tIns="39319" rIns="78638" bIns="39319" anchor="ctr"/>
          <a:lstStyle/>
          <a:p>
            <a:pPr algn="ctr"/>
            <a:r>
              <a:rPr lang="el-GR" sz="2800" b="1" u="sng">
                <a:solidFill>
                  <a:srgbClr val="FFFF0B"/>
                </a:solidFill>
                <a:cs typeface="Times New Roman" pitchFamily="18" charset="0"/>
              </a:rPr>
              <a:t>ΑΝΑΠΑΡΑΓΩΓΗ</a:t>
            </a:r>
            <a:endParaRPr lang="el-GR" sz="2800" b="1">
              <a:solidFill>
                <a:srgbClr val="FFFF0B"/>
              </a:solidFill>
              <a:cs typeface="Times New Roman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732213" y="1609725"/>
            <a:ext cx="167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FF00FF"/>
                </a:solidFill>
                <a:cs typeface="Times New Roman" pitchFamily="18" charset="0"/>
              </a:rPr>
              <a:t>διακρίνεται σε</a:t>
            </a:r>
          </a:p>
        </p:txBody>
      </p:sp>
      <p:sp>
        <p:nvSpPr>
          <p:cNvPr id="9223" name="_s1032"/>
          <p:cNvSpPr>
            <a:spLocks noChangeArrowheads="1"/>
          </p:cNvSpPr>
          <p:nvPr/>
        </p:nvSpPr>
        <p:spPr bwMode="auto">
          <a:xfrm>
            <a:off x="241300" y="1089025"/>
            <a:ext cx="2800350" cy="7191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B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Μονογονία</a:t>
            </a:r>
            <a:endParaRPr lang="en-US" sz="2000" b="1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r>
              <a:rPr lang="en-US" sz="1600" b="1">
                <a:solidFill>
                  <a:srgbClr val="FFFF00"/>
                </a:solidFill>
                <a:cs typeface="Times New Roman" pitchFamily="18" charset="0"/>
              </a:rPr>
              <a:t>(</a:t>
            </a:r>
            <a:r>
              <a:rPr lang="el-GR" sz="1600" b="1">
                <a:solidFill>
                  <a:srgbClr val="FFFF00"/>
                </a:solidFill>
                <a:cs typeface="Times New Roman" pitchFamily="18" charset="0"/>
              </a:rPr>
              <a:t>Μονογονική Αναπαραγωγή)</a:t>
            </a:r>
          </a:p>
        </p:txBody>
      </p:sp>
      <p:cxnSp>
        <p:nvCxnSpPr>
          <p:cNvPr id="9227" name="_s1028"/>
          <p:cNvCxnSpPr>
            <a:cxnSpLocks noChangeShapeType="1"/>
            <a:stCxn id="9222" idx="1"/>
            <a:endCxn id="9223" idx="3"/>
          </p:cNvCxnSpPr>
          <p:nvPr/>
        </p:nvCxnSpPr>
        <p:spPr bwMode="auto">
          <a:xfrm rot="10800000">
            <a:off x="3060700" y="1449388"/>
            <a:ext cx="671513" cy="344487"/>
          </a:xfrm>
          <a:prstGeom prst="bentConnector3">
            <a:avLst>
              <a:gd name="adj1" fmla="val 51301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</p:spPr>
      </p:cxnSp>
      <p:sp>
        <p:nvSpPr>
          <p:cNvPr id="9240" name="AutoShape 24"/>
          <p:cNvSpPr>
            <a:spLocks noChangeArrowheads="1"/>
          </p:cNvSpPr>
          <p:nvPr/>
        </p:nvSpPr>
        <p:spPr bwMode="auto">
          <a:xfrm>
            <a:off x="6102350" y="1090613"/>
            <a:ext cx="2862263" cy="7366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3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Αμφιγονία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cs typeface="Times New Roman" pitchFamily="18" charset="0"/>
              </a:rPr>
              <a:t>(</a:t>
            </a:r>
            <a:r>
              <a:rPr lang="el-GR" sz="1600" b="1">
                <a:solidFill>
                  <a:srgbClr val="FFFF00"/>
                </a:solidFill>
                <a:cs typeface="Times New Roman" pitchFamily="18" charset="0"/>
              </a:rPr>
              <a:t>Αμφιγονική Αναπαραγωγή)</a:t>
            </a:r>
          </a:p>
        </p:txBody>
      </p:sp>
      <p:cxnSp>
        <p:nvCxnSpPr>
          <p:cNvPr id="9243" name="_s1028"/>
          <p:cNvCxnSpPr>
            <a:cxnSpLocks noChangeShapeType="1"/>
            <a:stCxn id="9222" idx="3"/>
            <a:endCxn id="9240" idx="1"/>
          </p:cNvCxnSpPr>
          <p:nvPr/>
        </p:nvCxnSpPr>
        <p:spPr bwMode="auto">
          <a:xfrm flipV="1">
            <a:off x="5411788" y="1458913"/>
            <a:ext cx="671512" cy="334962"/>
          </a:xfrm>
          <a:prstGeom prst="bentConnector3">
            <a:avLst>
              <a:gd name="adj1" fmla="val 51301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</p:spPr>
      </p:cxnSp>
      <p:cxnSp>
        <p:nvCxnSpPr>
          <p:cNvPr id="9244" name="_s1029"/>
          <p:cNvCxnSpPr>
            <a:cxnSpLocks noChangeShapeType="1"/>
            <a:stCxn id="9223" idx="2"/>
            <a:endCxn id="9245" idx="0"/>
          </p:cNvCxnSpPr>
          <p:nvPr/>
        </p:nvCxnSpPr>
        <p:spPr bwMode="auto">
          <a:xfrm rot="5400000">
            <a:off x="1492250" y="1976438"/>
            <a:ext cx="298450" cy="0"/>
          </a:xfrm>
          <a:prstGeom prst="straightConnector1">
            <a:avLst/>
          </a:prstGeom>
          <a:noFill/>
          <a:ln w="44450">
            <a:solidFill>
              <a:srgbClr val="FF00FF"/>
            </a:solidFill>
            <a:round/>
            <a:headEnd/>
            <a:tailEnd type="stealth" w="med" len="med"/>
          </a:ln>
        </p:spPr>
      </p:cxn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1065213" y="2125663"/>
            <a:ext cx="115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FF00FF"/>
                </a:solidFill>
                <a:cs typeface="Times New Roman" pitchFamily="18" charset="0"/>
              </a:rPr>
              <a:t>γίνεται</a:t>
            </a:r>
          </a:p>
        </p:txBody>
      </p:sp>
      <p:cxnSp>
        <p:nvCxnSpPr>
          <p:cNvPr id="9246" name="_s1029"/>
          <p:cNvCxnSpPr>
            <a:cxnSpLocks noChangeShapeType="1"/>
            <a:stCxn id="9240" idx="2"/>
            <a:endCxn id="9247" idx="0"/>
          </p:cNvCxnSpPr>
          <p:nvPr/>
        </p:nvCxnSpPr>
        <p:spPr bwMode="auto">
          <a:xfrm rot="5400000">
            <a:off x="7409657" y="1961356"/>
            <a:ext cx="239712" cy="9525"/>
          </a:xfrm>
          <a:prstGeom prst="bentConnector3">
            <a:avLst>
              <a:gd name="adj1" fmla="val 45694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</p:spPr>
      </p:cxn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6948488" y="20859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FF00FF"/>
                </a:solidFill>
                <a:cs typeface="Times New Roman" pitchFamily="18" charset="0"/>
              </a:rPr>
              <a:t>γίνεται</a:t>
            </a:r>
          </a:p>
        </p:txBody>
      </p:sp>
      <p:sp>
        <p:nvSpPr>
          <p:cNvPr id="9248" name="_s1032"/>
          <p:cNvSpPr>
            <a:spLocks noChangeArrowheads="1"/>
          </p:cNvSpPr>
          <p:nvPr/>
        </p:nvSpPr>
        <p:spPr bwMode="auto">
          <a:xfrm>
            <a:off x="2503488" y="2490788"/>
            <a:ext cx="2068512" cy="360362"/>
          </a:xfrm>
          <a:prstGeom prst="roundRect">
            <a:avLst>
              <a:gd name="adj" fmla="val 33481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B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χωρίς ζευγάρωμα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9249" name="_s1032"/>
          <p:cNvSpPr>
            <a:spLocks noChangeArrowheads="1"/>
          </p:cNvSpPr>
          <p:nvPr/>
        </p:nvSpPr>
        <p:spPr bwMode="auto">
          <a:xfrm>
            <a:off x="4787900" y="2471738"/>
            <a:ext cx="1871663" cy="360362"/>
          </a:xfrm>
          <a:prstGeom prst="roundRect">
            <a:avLst>
              <a:gd name="adj" fmla="val 33481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B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με ζευγάρωμα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9250" name="_s1029"/>
          <p:cNvCxnSpPr>
            <a:cxnSpLocks noChangeShapeType="1"/>
            <a:stCxn id="9247" idx="1"/>
            <a:endCxn id="9249" idx="0"/>
          </p:cNvCxnSpPr>
          <p:nvPr/>
        </p:nvCxnSpPr>
        <p:spPr bwMode="auto">
          <a:xfrm rot="10800000" flipV="1">
            <a:off x="5724525" y="2270125"/>
            <a:ext cx="1223963" cy="182563"/>
          </a:xfrm>
          <a:prstGeom prst="bentConnector2">
            <a:avLst/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</p:spPr>
      </p:cxnSp>
      <p:cxnSp>
        <p:nvCxnSpPr>
          <p:cNvPr id="9251" name="_s1029"/>
          <p:cNvCxnSpPr>
            <a:cxnSpLocks noChangeShapeType="1"/>
            <a:stCxn id="9245" idx="3"/>
            <a:endCxn id="9248" idx="0"/>
          </p:cNvCxnSpPr>
          <p:nvPr/>
        </p:nvCxnSpPr>
        <p:spPr bwMode="auto">
          <a:xfrm>
            <a:off x="2216150" y="2309813"/>
            <a:ext cx="1322388" cy="161925"/>
          </a:xfrm>
          <a:prstGeom prst="bentConnector2">
            <a:avLst/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</p:spPr>
      </p:cxnSp>
      <p:sp>
        <p:nvSpPr>
          <p:cNvPr id="9252" name="_s1032"/>
          <p:cNvSpPr>
            <a:spLocks noChangeArrowheads="1"/>
          </p:cNvSpPr>
          <p:nvPr/>
        </p:nvSpPr>
        <p:spPr bwMode="auto">
          <a:xfrm>
            <a:off x="436563" y="3140075"/>
            <a:ext cx="2066925" cy="576263"/>
          </a:xfrm>
          <a:prstGeom prst="roundRect">
            <a:avLst>
              <a:gd name="adj" fmla="val 33481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B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σε μονοκύτταρους</a:t>
            </a:r>
          </a:p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οργανισμούς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9253" name="_s1032"/>
          <p:cNvSpPr>
            <a:spLocks noChangeArrowheads="1"/>
          </p:cNvSpPr>
          <p:nvPr/>
        </p:nvSpPr>
        <p:spPr bwMode="auto">
          <a:xfrm>
            <a:off x="436563" y="3859213"/>
            <a:ext cx="1779587" cy="612775"/>
          </a:xfrm>
          <a:prstGeom prst="roundRect">
            <a:avLst>
              <a:gd name="adj" fmla="val 33481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B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σε ορισμένα </a:t>
            </a:r>
          </a:p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φυτά και ζώα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9254" name="_s1032"/>
          <p:cNvSpPr>
            <a:spLocks noChangeArrowheads="1"/>
          </p:cNvSpPr>
          <p:nvPr/>
        </p:nvSpPr>
        <p:spPr bwMode="auto">
          <a:xfrm>
            <a:off x="2719388" y="3703638"/>
            <a:ext cx="1852612" cy="631825"/>
          </a:xfrm>
          <a:prstGeom prst="roundRect">
            <a:avLst>
              <a:gd name="adj" fmla="val 33481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B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απλή διαίρεση</a:t>
            </a:r>
          </a:p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(διχοτόμηση)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9255" name="_s1029"/>
          <p:cNvCxnSpPr>
            <a:cxnSpLocks noChangeShapeType="1"/>
            <a:stCxn id="9259" idx="2"/>
            <a:endCxn id="9254" idx="0"/>
          </p:cNvCxnSpPr>
          <p:nvPr/>
        </p:nvCxnSpPr>
        <p:spPr bwMode="auto">
          <a:xfrm rot="5400000">
            <a:off x="3519488" y="3556000"/>
            <a:ext cx="255588" cy="1587"/>
          </a:xfrm>
          <a:prstGeom prst="bentConnector3">
            <a:avLst>
              <a:gd name="adj1" fmla="val 53417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</p:spPr>
      </p:cxnSp>
      <p:cxnSp>
        <p:nvCxnSpPr>
          <p:cNvPr id="9256" name="_s1029"/>
          <p:cNvCxnSpPr>
            <a:cxnSpLocks noChangeShapeType="1"/>
            <a:stCxn id="9252" idx="3"/>
            <a:endCxn id="9259" idx="1"/>
          </p:cNvCxnSpPr>
          <p:nvPr/>
        </p:nvCxnSpPr>
        <p:spPr bwMode="auto">
          <a:xfrm flipV="1">
            <a:off x="2522538" y="3246438"/>
            <a:ext cx="428625" cy="182562"/>
          </a:xfrm>
          <a:prstGeom prst="bentConnector3">
            <a:avLst>
              <a:gd name="adj1" fmla="val 47778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</p:spPr>
      </p:cxnSp>
      <p:cxnSp>
        <p:nvCxnSpPr>
          <p:cNvPr id="9257" name="_s1029"/>
          <p:cNvCxnSpPr>
            <a:cxnSpLocks noChangeShapeType="1"/>
            <a:endCxn id="9253" idx="1"/>
          </p:cNvCxnSpPr>
          <p:nvPr/>
        </p:nvCxnSpPr>
        <p:spPr bwMode="auto">
          <a:xfrm rot="5400000">
            <a:off x="-205581" y="2893219"/>
            <a:ext cx="1895475" cy="649287"/>
          </a:xfrm>
          <a:prstGeom prst="bentConnector4">
            <a:avLst>
              <a:gd name="adj1" fmla="val 2093"/>
              <a:gd name="adj2" fmla="val 132273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</p:spPr>
      </p:cxnSp>
      <p:cxnSp>
        <p:nvCxnSpPr>
          <p:cNvPr id="9258" name="_s1029"/>
          <p:cNvCxnSpPr>
            <a:cxnSpLocks noChangeShapeType="1"/>
            <a:stCxn id="9245" idx="1"/>
            <a:endCxn id="9252" idx="1"/>
          </p:cNvCxnSpPr>
          <p:nvPr/>
        </p:nvCxnSpPr>
        <p:spPr bwMode="auto">
          <a:xfrm rot="10800000" flipV="1">
            <a:off x="417513" y="2309813"/>
            <a:ext cx="647700" cy="1119187"/>
          </a:xfrm>
          <a:prstGeom prst="bentConnector3">
            <a:avLst>
              <a:gd name="adj1" fmla="val 132352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</p:spPr>
      </p:cxn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2951163" y="3062288"/>
            <a:ext cx="1392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FF00FF"/>
                </a:solidFill>
                <a:cs typeface="Times New Roman" pitchFamily="18" charset="0"/>
              </a:rPr>
              <a:t>συνήθως με</a:t>
            </a:r>
          </a:p>
        </p:txBody>
      </p:sp>
      <p:sp>
        <p:nvSpPr>
          <p:cNvPr id="9263" name="_s1032"/>
          <p:cNvSpPr>
            <a:spLocks noChangeArrowheads="1"/>
          </p:cNvSpPr>
          <p:nvPr/>
        </p:nvSpPr>
        <p:spPr bwMode="auto">
          <a:xfrm>
            <a:off x="6659563" y="2824163"/>
            <a:ext cx="2374900" cy="631825"/>
          </a:xfrm>
          <a:prstGeom prst="roundRect">
            <a:avLst>
              <a:gd name="adj" fmla="val 33481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B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στους περισσότερους </a:t>
            </a:r>
          </a:p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οργανισμούς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9264" name="_s1032"/>
          <p:cNvSpPr>
            <a:spLocks noChangeArrowheads="1"/>
          </p:cNvSpPr>
          <p:nvPr/>
        </p:nvSpPr>
        <p:spPr bwMode="auto">
          <a:xfrm>
            <a:off x="4932363" y="3859213"/>
            <a:ext cx="3455987" cy="360362"/>
          </a:xfrm>
          <a:prstGeom prst="roundRect">
            <a:avLst>
              <a:gd name="adj" fmla="val 33481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B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άτομα διαφορετικού φύλου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9265" name="_s1032"/>
          <p:cNvSpPr>
            <a:spLocks noChangeArrowheads="1"/>
          </p:cNvSpPr>
          <p:nvPr/>
        </p:nvSpPr>
        <p:spPr bwMode="auto">
          <a:xfrm>
            <a:off x="6910388" y="4978400"/>
            <a:ext cx="1871662" cy="360363"/>
          </a:xfrm>
          <a:prstGeom prst="roundRect">
            <a:avLst>
              <a:gd name="adj" fmla="val 33481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B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Αρσενικό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9266" name="_s1032"/>
          <p:cNvSpPr>
            <a:spLocks noChangeArrowheads="1"/>
          </p:cNvSpPr>
          <p:nvPr/>
        </p:nvSpPr>
        <p:spPr bwMode="auto">
          <a:xfrm>
            <a:off x="241300" y="4938713"/>
            <a:ext cx="1277938" cy="360362"/>
          </a:xfrm>
          <a:prstGeom prst="roundRect">
            <a:avLst>
              <a:gd name="adj" fmla="val 33481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B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Θηλυκό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9267" name="_s1029"/>
          <p:cNvCxnSpPr>
            <a:cxnSpLocks noChangeShapeType="1"/>
            <a:stCxn id="9264" idx="2"/>
            <a:endCxn id="9272" idx="0"/>
          </p:cNvCxnSpPr>
          <p:nvPr/>
        </p:nvCxnSpPr>
        <p:spPr bwMode="auto">
          <a:xfrm rot="5400000">
            <a:off x="6534150" y="4365625"/>
            <a:ext cx="254000" cy="0"/>
          </a:xfrm>
          <a:prstGeom prst="straightConnector1">
            <a:avLst/>
          </a:prstGeom>
          <a:noFill/>
          <a:ln w="44450">
            <a:solidFill>
              <a:srgbClr val="FF00FF"/>
            </a:solidFill>
            <a:round/>
            <a:headEnd/>
            <a:tailEnd type="stealth" w="med" len="med"/>
          </a:ln>
        </p:spPr>
      </p:cxnSp>
      <p:cxnSp>
        <p:nvCxnSpPr>
          <p:cNvPr id="9268" name="_s1029"/>
          <p:cNvCxnSpPr>
            <a:cxnSpLocks noChangeShapeType="1"/>
            <a:stCxn id="9249" idx="2"/>
            <a:endCxn id="9271" idx="0"/>
          </p:cNvCxnSpPr>
          <p:nvPr/>
        </p:nvCxnSpPr>
        <p:spPr bwMode="auto">
          <a:xfrm rot="5400000">
            <a:off x="5386387" y="2801938"/>
            <a:ext cx="288925" cy="387350"/>
          </a:xfrm>
          <a:prstGeom prst="bentConnector3">
            <a:avLst>
              <a:gd name="adj1" fmla="val 46704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</p:spPr>
      </p:cxnSp>
      <p:cxnSp>
        <p:nvCxnSpPr>
          <p:cNvPr id="9269" name="_s1029"/>
          <p:cNvCxnSpPr>
            <a:cxnSpLocks noChangeShapeType="1"/>
            <a:stCxn id="9271" idx="2"/>
            <a:endCxn id="9264" idx="0"/>
          </p:cNvCxnSpPr>
          <p:nvPr/>
        </p:nvCxnSpPr>
        <p:spPr bwMode="auto">
          <a:xfrm rot="16200000" flipH="1">
            <a:off x="5832475" y="3011488"/>
            <a:ext cx="333375" cy="1323975"/>
          </a:xfrm>
          <a:prstGeom prst="bentConnector3">
            <a:avLst>
              <a:gd name="adj1" fmla="val 52856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</p:spPr>
      </p:cxnSp>
      <p:cxnSp>
        <p:nvCxnSpPr>
          <p:cNvPr id="9270" name="_s1029"/>
          <p:cNvCxnSpPr>
            <a:cxnSpLocks noChangeShapeType="1"/>
            <a:stCxn id="9247" idx="3"/>
            <a:endCxn id="9263" idx="0"/>
          </p:cNvCxnSpPr>
          <p:nvPr/>
        </p:nvCxnSpPr>
        <p:spPr bwMode="auto">
          <a:xfrm flipH="1">
            <a:off x="7847013" y="2270125"/>
            <a:ext cx="254000" cy="534988"/>
          </a:xfrm>
          <a:prstGeom prst="bentConnector4">
            <a:avLst>
              <a:gd name="adj1" fmla="val -90000"/>
              <a:gd name="adj2" fmla="val 68843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</p:spPr>
      </p:cxn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572000" y="3140075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FF00FF"/>
                </a:solidFill>
                <a:cs typeface="Times New Roman" pitchFamily="18" charset="0"/>
              </a:rPr>
              <a:t>ανάμεσα σε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5287963" y="4492625"/>
            <a:ext cx="2744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FF00FF"/>
                </a:solidFill>
                <a:cs typeface="Times New Roman" pitchFamily="18" charset="0"/>
              </a:rPr>
              <a:t>το φύλο διακρίνεται σε</a:t>
            </a:r>
          </a:p>
        </p:txBody>
      </p:sp>
      <p:cxnSp>
        <p:nvCxnSpPr>
          <p:cNvPr id="9273" name="_s1029"/>
          <p:cNvCxnSpPr>
            <a:cxnSpLocks noChangeShapeType="1"/>
            <a:stCxn id="9272" idx="1"/>
            <a:endCxn id="9266" idx="0"/>
          </p:cNvCxnSpPr>
          <p:nvPr/>
        </p:nvCxnSpPr>
        <p:spPr bwMode="auto">
          <a:xfrm rot="10800000" flipV="1">
            <a:off x="881063" y="4676775"/>
            <a:ext cx="4406900" cy="242888"/>
          </a:xfrm>
          <a:prstGeom prst="bentConnector2">
            <a:avLst/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</p:spPr>
      </p:cxnSp>
      <p:cxnSp>
        <p:nvCxnSpPr>
          <p:cNvPr id="9274" name="_s1029"/>
          <p:cNvCxnSpPr>
            <a:cxnSpLocks noChangeShapeType="1"/>
            <a:stCxn id="9272" idx="3"/>
            <a:endCxn id="9265" idx="3"/>
          </p:cNvCxnSpPr>
          <p:nvPr/>
        </p:nvCxnSpPr>
        <p:spPr bwMode="auto">
          <a:xfrm>
            <a:off x="8032750" y="4676775"/>
            <a:ext cx="768350" cy="482600"/>
          </a:xfrm>
          <a:prstGeom prst="bentConnector3">
            <a:avLst>
              <a:gd name="adj1" fmla="val 127273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</p:spPr>
      </p:cxnSp>
      <p:cxnSp>
        <p:nvCxnSpPr>
          <p:cNvPr id="9275" name="_s1029"/>
          <p:cNvCxnSpPr>
            <a:cxnSpLocks noChangeShapeType="1"/>
            <a:stCxn id="9266" idx="2"/>
            <a:endCxn id="9283" idx="0"/>
          </p:cNvCxnSpPr>
          <p:nvPr/>
        </p:nvCxnSpPr>
        <p:spPr bwMode="auto">
          <a:xfrm rot="5400000">
            <a:off x="722313" y="5476875"/>
            <a:ext cx="317500" cy="0"/>
          </a:xfrm>
          <a:prstGeom prst="straightConnector1">
            <a:avLst/>
          </a:prstGeom>
          <a:noFill/>
          <a:ln w="44450">
            <a:solidFill>
              <a:srgbClr val="FF00FF"/>
            </a:solidFill>
            <a:round/>
            <a:headEnd/>
            <a:tailEnd type="stealth" w="med" len="med"/>
          </a:ln>
        </p:spPr>
      </p:cxn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5338763" y="5453063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FF00FF"/>
                </a:solidFill>
                <a:cs typeface="Times New Roman" pitchFamily="18" charset="0"/>
              </a:rPr>
              <a:t>παράγεται το</a:t>
            </a:r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177800" y="5635625"/>
            <a:ext cx="1404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FF00FF"/>
                </a:solidFill>
                <a:cs typeface="Times New Roman" pitchFamily="18" charset="0"/>
              </a:rPr>
              <a:t>παράγει το</a:t>
            </a:r>
          </a:p>
        </p:txBody>
      </p:sp>
      <p:sp>
        <p:nvSpPr>
          <p:cNvPr id="9284" name="_s1032"/>
          <p:cNvSpPr>
            <a:spLocks noChangeArrowheads="1"/>
          </p:cNvSpPr>
          <p:nvPr/>
        </p:nvSpPr>
        <p:spPr bwMode="auto">
          <a:xfrm>
            <a:off x="417513" y="6326188"/>
            <a:ext cx="2800350" cy="360362"/>
          </a:xfrm>
          <a:prstGeom prst="roundRect">
            <a:avLst>
              <a:gd name="adj" fmla="val 33481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B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θηλυκό γαμέτη (ωάριο)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9285" name="_s1032"/>
          <p:cNvSpPr>
            <a:spLocks noChangeArrowheads="1"/>
          </p:cNvSpPr>
          <p:nvPr/>
        </p:nvSpPr>
        <p:spPr bwMode="auto">
          <a:xfrm>
            <a:off x="3008313" y="5815013"/>
            <a:ext cx="1924050" cy="360362"/>
          </a:xfrm>
          <a:prstGeom prst="roundRect">
            <a:avLst>
              <a:gd name="adj" fmla="val 33481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B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3300"/>
                </a:solidFill>
                <a:cs typeface="Times New Roman" pitchFamily="18" charset="0"/>
              </a:rPr>
              <a:t>γονιμοποίηση</a:t>
            </a:r>
            <a:endParaRPr lang="el-GR" sz="1600" b="1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9286" name="_s1032"/>
          <p:cNvSpPr>
            <a:spLocks noChangeArrowheads="1"/>
          </p:cNvSpPr>
          <p:nvPr/>
        </p:nvSpPr>
        <p:spPr bwMode="auto">
          <a:xfrm>
            <a:off x="1778000" y="4919663"/>
            <a:ext cx="3509963" cy="715962"/>
          </a:xfrm>
          <a:prstGeom prst="roundRect">
            <a:avLst>
              <a:gd name="adj" fmla="val 33481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B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Ζυγωτό</a:t>
            </a:r>
          </a:p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ο νέος οργανισμός (απόγονος)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9287" name="_s1029"/>
          <p:cNvCxnSpPr>
            <a:cxnSpLocks noChangeShapeType="1"/>
            <a:stCxn id="9283" idx="1"/>
            <a:endCxn id="9284" idx="1"/>
          </p:cNvCxnSpPr>
          <p:nvPr/>
        </p:nvCxnSpPr>
        <p:spPr bwMode="auto">
          <a:xfrm rot="10800000" flipH="1" flipV="1">
            <a:off x="177800" y="5819775"/>
            <a:ext cx="220663" cy="687388"/>
          </a:xfrm>
          <a:prstGeom prst="bentConnector3">
            <a:avLst>
              <a:gd name="adj1" fmla="val -38130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</p:spPr>
      </p:cxnSp>
      <p:cxnSp>
        <p:nvCxnSpPr>
          <p:cNvPr id="9288" name="_s1029"/>
          <p:cNvCxnSpPr>
            <a:cxnSpLocks noChangeShapeType="1"/>
            <a:stCxn id="9290" idx="3"/>
            <a:endCxn id="9291" idx="3"/>
          </p:cNvCxnSpPr>
          <p:nvPr/>
        </p:nvCxnSpPr>
        <p:spPr bwMode="auto">
          <a:xfrm>
            <a:off x="8548688" y="5819775"/>
            <a:ext cx="252412" cy="687388"/>
          </a:xfrm>
          <a:prstGeom prst="bentConnector3">
            <a:avLst>
              <a:gd name="adj1" fmla="val 183019"/>
            </a:avLst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</p:spPr>
      </p:cxnSp>
      <p:cxnSp>
        <p:nvCxnSpPr>
          <p:cNvPr id="9289" name="_s1029"/>
          <p:cNvCxnSpPr>
            <a:cxnSpLocks noChangeShapeType="1"/>
            <a:stCxn id="9265" idx="2"/>
            <a:endCxn id="9290" idx="0"/>
          </p:cNvCxnSpPr>
          <p:nvPr/>
        </p:nvCxnSpPr>
        <p:spPr bwMode="auto">
          <a:xfrm rot="5400000">
            <a:off x="7708107" y="5496719"/>
            <a:ext cx="277812" cy="0"/>
          </a:xfrm>
          <a:prstGeom prst="straightConnector1">
            <a:avLst/>
          </a:prstGeom>
          <a:noFill/>
          <a:ln w="44450">
            <a:solidFill>
              <a:srgbClr val="FF00FF"/>
            </a:solidFill>
            <a:round/>
            <a:headEnd/>
            <a:tailEnd type="stealth" w="med" len="med"/>
          </a:ln>
        </p:spPr>
      </p:cxnSp>
      <p:sp>
        <p:nvSpPr>
          <p:cNvPr id="9290" name="Text Box 74"/>
          <p:cNvSpPr txBox="1">
            <a:spLocks noChangeArrowheads="1"/>
          </p:cNvSpPr>
          <p:nvPr/>
        </p:nvSpPr>
        <p:spPr bwMode="auto">
          <a:xfrm>
            <a:off x="7143750" y="5635625"/>
            <a:ext cx="1404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FF00FF"/>
                </a:solidFill>
                <a:cs typeface="Times New Roman" pitchFamily="18" charset="0"/>
              </a:rPr>
              <a:t>παράγει το</a:t>
            </a:r>
          </a:p>
        </p:txBody>
      </p:sp>
      <p:sp>
        <p:nvSpPr>
          <p:cNvPr id="9291" name="_s1032"/>
          <p:cNvSpPr>
            <a:spLocks noChangeArrowheads="1"/>
          </p:cNvSpPr>
          <p:nvPr/>
        </p:nvSpPr>
        <p:spPr bwMode="auto">
          <a:xfrm>
            <a:off x="4787900" y="6326188"/>
            <a:ext cx="3994150" cy="360362"/>
          </a:xfrm>
          <a:prstGeom prst="roundRect">
            <a:avLst>
              <a:gd name="adj" fmla="val 33481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B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αρσενικό γαμέτη (σπερματοζωάριο)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9292" name="_s1029"/>
          <p:cNvCxnSpPr>
            <a:cxnSpLocks noChangeShapeType="1"/>
            <a:stCxn id="9284" idx="3"/>
            <a:endCxn id="9285" idx="2"/>
          </p:cNvCxnSpPr>
          <p:nvPr/>
        </p:nvCxnSpPr>
        <p:spPr bwMode="auto">
          <a:xfrm flipV="1">
            <a:off x="3236913" y="6194425"/>
            <a:ext cx="733425" cy="312738"/>
          </a:xfrm>
          <a:prstGeom prst="bentConnector2">
            <a:avLst/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</p:spPr>
      </p:cxnSp>
      <p:cxnSp>
        <p:nvCxnSpPr>
          <p:cNvPr id="9293" name="_s1029"/>
          <p:cNvCxnSpPr>
            <a:cxnSpLocks noChangeShapeType="1"/>
            <a:stCxn id="9291" idx="1"/>
            <a:endCxn id="9285" idx="2"/>
          </p:cNvCxnSpPr>
          <p:nvPr/>
        </p:nvCxnSpPr>
        <p:spPr bwMode="auto">
          <a:xfrm rot="10800000">
            <a:off x="3970338" y="6194425"/>
            <a:ext cx="798512" cy="312738"/>
          </a:xfrm>
          <a:prstGeom prst="bentConnector2">
            <a:avLst/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</p:spPr>
      </p:cxnSp>
      <p:cxnSp>
        <p:nvCxnSpPr>
          <p:cNvPr id="9294" name="_s1029"/>
          <p:cNvCxnSpPr>
            <a:cxnSpLocks noChangeShapeType="1"/>
            <a:stCxn id="9285" idx="3"/>
            <a:endCxn id="9282" idx="2"/>
          </p:cNvCxnSpPr>
          <p:nvPr/>
        </p:nvCxnSpPr>
        <p:spPr bwMode="auto">
          <a:xfrm flipV="1">
            <a:off x="4951413" y="5819775"/>
            <a:ext cx="1152525" cy="176213"/>
          </a:xfrm>
          <a:prstGeom prst="bentConnector2">
            <a:avLst/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</p:spPr>
      </p:cxnSp>
      <p:cxnSp>
        <p:nvCxnSpPr>
          <p:cNvPr id="9295" name="_s1029"/>
          <p:cNvCxnSpPr>
            <a:cxnSpLocks noChangeShapeType="1"/>
            <a:stCxn id="9282" idx="0"/>
            <a:endCxn id="9286" idx="3"/>
          </p:cNvCxnSpPr>
          <p:nvPr/>
        </p:nvCxnSpPr>
        <p:spPr bwMode="auto">
          <a:xfrm rot="5400000" flipH="1">
            <a:off x="5618163" y="4967288"/>
            <a:ext cx="174625" cy="796925"/>
          </a:xfrm>
          <a:prstGeom prst="bentConnector2">
            <a:avLst/>
          </a:prstGeom>
          <a:noFill/>
          <a:ln w="44450">
            <a:solidFill>
              <a:srgbClr val="FF00FF"/>
            </a:solidFill>
            <a:miter lim="800000"/>
            <a:headEnd/>
            <a:tailEnd type="stealth" w="med" len="med"/>
          </a:ln>
        </p:spPr>
      </p:cxnSp>
      <p:pic>
        <p:nvPicPr>
          <p:cNvPr id="9262" name="Picture 46" descr="6909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0" y="1195388"/>
            <a:ext cx="6350000" cy="5041900"/>
          </a:xfrm>
          <a:prstGeom prst="rect">
            <a:avLst/>
          </a:prstGeom>
          <a:noFill/>
        </p:spPr>
      </p:pic>
      <p:pic>
        <p:nvPicPr>
          <p:cNvPr id="9279" name="Picture 63" descr="hen-bea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563" y="3667125"/>
            <a:ext cx="3333750" cy="3019425"/>
          </a:xfrm>
          <a:prstGeom prst="rect">
            <a:avLst/>
          </a:prstGeom>
          <a:noFill/>
        </p:spPr>
      </p:pic>
      <p:pic>
        <p:nvPicPr>
          <p:cNvPr id="9278" name="Picture 62" descr="kot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2913" y="3716338"/>
            <a:ext cx="3240087" cy="2940050"/>
          </a:xfrm>
          <a:prstGeom prst="rect">
            <a:avLst/>
          </a:prstGeom>
          <a:noFill/>
        </p:spPr>
      </p:pic>
      <p:pic>
        <p:nvPicPr>
          <p:cNvPr id="9296" name="Picture 80" descr="eg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513" y="4570413"/>
            <a:ext cx="2393950" cy="2128837"/>
          </a:xfrm>
          <a:prstGeom prst="rect">
            <a:avLst/>
          </a:prstGeom>
          <a:noFill/>
        </p:spPr>
      </p:pic>
      <p:pic>
        <p:nvPicPr>
          <p:cNvPr id="9297" name="Picture 81" descr="sperm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4570413"/>
            <a:ext cx="2398713" cy="2095500"/>
          </a:xfrm>
          <a:prstGeom prst="rect">
            <a:avLst/>
          </a:prstGeom>
          <a:noFill/>
        </p:spPr>
      </p:pic>
      <p:pic>
        <p:nvPicPr>
          <p:cNvPr id="9299" name="Picture 83" descr="sp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93988" y="3840163"/>
            <a:ext cx="3756025" cy="2719387"/>
          </a:xfrm>
          <a:prstGeom prst="rect">
            <a:avLst/>
          </a:prstGeom>
          <a:noFill/>
        </p:spPr>
      </p:pic>
      <p:pic>
        <p:nvPicPr>
          <p:cNvPr id="9298" name="Picture 82" descr="2784_476_287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90738" y="2911475"/>
            <a:ext cx="4962525" cy="3648075"/>
          </a:xfrm>
          <a:prstGeom prst="rect">
            <a:avLst/>
          </a:prstGeom>
          <a:noFill/>
        </p:spPr>
      </p:pic>
      <p:pic>
        <p:nvPicPr>
          <p:cNvPr id="9280" name="Picture 64" descr="touiti%20(2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49500" y="2192338"/>
            <a:ext cx="4445000" cy="3333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160" dur="20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323" dur="20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26" dur="20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9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9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403" dur="20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6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406" dur="20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439" dur="20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450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10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491" dur="20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/>
      <p:bldP spid="9223" grpId="0" animBg="1"/>
      <p:bldP spid="9240" grpId="0" animBg="1"/>
      <p:bldP spid="9245" grpId="0"/>
      <p:bldP spid="9247" grpId="0"/>
      <p:bldP spid="9248" grpId="0" animBg="1"/>
      <p:bldP spid="9249" grpId="0" animBg="1"/>
      <p:bldP spid="9252" grpId="0" animBg="1"/>
      <p:bldP spid="9253" grpId="0" animBg="1"/>
      <p:bldP spid="9254" grpId="0" animBg="1"/>
      <p:bldP spid="9259" grpId="0"/>
      <p:bldP spid="9263" grpId="0" animBg="1"/>
      <p:bldP spid="9264" grpId="0" animBg="1"/>
      <p:bldP spid="9265" grpId="0" animBg="1"/>
      <p:bldP spid="9266" grpId="0" animBg="1"/>
      <p:bldP spid="9271" grpId="0"/>
      <p:bldP spid="9272" grpId="0"/>
      <p:bldP spid="9282" grpId="0"/>
      <p:bldP spid="9283" grpId="0"/>
      <p:bldP spid="9284" grpId="0" animBg="1"/>
      <p:bldP spid="9285" grpId="0" animBg="1"/>
      <p:bldP spid="9286" grpId="0" animBg="1"/>
      <p:bldP spid="9290" grpId="0"/>
      <p:bldP spid="92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640873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990600" lvl="1" indent="-533400">
              <a:buFontTx/>
              <a:buAutoNum type="arabicPeriod"/>
            </a:pPr>
            <a:r>
              <a:rPr lang="el-GR" sz="2400" b="1" u="sng" dirty="0" err="1">
                <a:solidFill>
                  <a:srgbClr val="FFFF00"/>
                </a:solidFill>
                <a:cs typeface="Times New Roman" pitchFamily="18" charset="0"/>
              </a:rPr>
              <a:t>Μονογονική</a:t>
            </a:r>
            <a:r>
              <a:rPr lang="el-GR" sz="2400" b="1" u="sng" dirty="0">
                <a:solidFill>
                  <a:srgbClr val="FFFF00"/>
                </a:solidFill>
                <a:cs typeface="Times New Roman" pitchFamily="18" charset="0"/>
              </a:rPr>
              <a:t> Αναπαραγωγή</a:t>
            </a:r>
            <a:r>
              <a:rPr lang="el-GR" sz="2400" b="1" dirty="0">
                <a:solidFill>
                  <a:srgbClr val="FFFF00"/>
                </a:solidFill>
                <a:cs typeface="Times New Roman" pitchFamily="18" charset="0"/>
              </a:rPr>
              <a:t> :</a:t>
            </a:r>
            <a:r>
              <a:rPr lang="el-GR" sz="2400" b="1" i="1" dirty="0">
                <a:solidFill>
                  <a:srgbClr val="FFFF00"/>
                </a:solidFill>
                <a:cs typeface="Times New Roman" pitchFamily="18" charset="0"/>
              </a:rPr>
              <a:t> Γίνεται χωρίς το ζευγάρωμα των οργανισμών. </a:t>
            </a:r>
          </a:p>
          <a:p>
            <a:pPr marL="990600" lvl="1" indent="-533400">
              <a:buFontTx/>
              <a:buAutoNum type="arabicPeriod"/>
            </a:pPr>
            <a:r>
              <a:rPr lang="el-GR" sz="2400" b="1" u="sng" dirty="0" err="1">
                <a:solidFill>
                  <a:srgbClr val="FFFF00"/>
                </a:solidFill>
                <a:cs typeface="Times New Roman" pitchFamily="18" charset="0"/>
              </a:rPr>
              <a:t>Αμφιγονική</a:t>
            </a:r>
            <a:r>
              <a:rPr lang="el-GR" sz="2400" b="1" u="sng" dirty="0">
                <a:solidFill>
                  <a:srgbClr val="FFFF00"/>
                </a:solidFill>
                <a:cs typeface="Times New Roman" pitchFamily="18" charset="0"/>
              </a:rPr>
              <a:t> Αναπαραγωγή</a:t>
            </a:r>
            <a:r>
              <a:rPr lang="el-GR" sz="2400" b="1" dirty="0">
                <a:solidFill>
                  <a:srgbClr val="FFFF00"/>
                </a:solidFill>
                <a:cs typeface="Times New Roman" pitchFamily="18" charset="0"/>
              </a:rPr>
              <a:t> : </a:t>
            </a:r>
            <a:r>
              <a:rPr lang="el-GR" sz="2400" b="1" i="1" dirty="0">
                <a:solidFill>
                  <a:srgbClr val="EC8C00"/>
                </a:solidFill>
                <a:cs typeface="Times New Roman" pitchFamily="18" charset="0"/>
              </a:rPr>
              <a:t>α)</a:t>
            </a:r>
            <a:r>
              <a:rPr lang="el-GR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l-GR" sz="2400" b="1" i="1" dirty="0">
                <a:solidFill>
                  <a:srgbClr val="FFFF00"/>
                </a:solidFill>
                <a:cs typeface="Times New Roman" pitchFamily="18" charset="0"/>
              </a:rPr>
              <a:t>Γίνεται με το ζευγάρωμα μεταξύ ατόμων </a:t>
            </a:r>
            <a:r>
              <a:rPr lang="el-GR" sz="2400" b="1" i="1" u="sng" dirty="0">
                <a:solidFill>
                  <a:srgbClr val="FFFF00"/>
                </a:solidFill>
                <a:cs typeface="Times New Roman" pitchFamily="18" charset="0"/>
              </a:rPr>
              <a:t>διαφορετικών φύλων</a:t>
            </a:r>
            <a:r>
              <a:rPr lang="el-GR" sz="2400" b="1" i="1" dirty="0">
                <a:solidFill>
                  <a:srgbClr val="FFFF00"/>
                </a:solidFill>
                <a:cs typeface="Times New Roman" pitchFamily="18" charset="0"/>
              </a:rPr>
              <a:t> (αρσενικά, θηλυκά).       </a:t>
            </a:r>
            <a:r>
              <a:rPr lang="el-GR" sz="2400" b="1" i="1" dirty="0">
                <a:solidFill>
                  <a:srgbClr val="EC8C00"/>
                </a:solidFill>
                <a:cs typeface="Times New Roman" pitchFamily="18" charset="0"/>
              </a:rPr>
              <a:t>β)</a:t>
            </a:r>
            <a:r>
              <a:rPr lang="el-GR" sz="2400" b="1" i="1" dirty="0">
                <a:solidFill>
                  <a:srgbClr val="FFFF00"/>
                </a:solidFill>
                <a:cs typeface="Times New Roman" pitchFamily="18" charset="0"/>
              </a:rPr>
              <a:t> Από τα αρσενικά και τα θηλυκά άτομα παράγονται </a:t>
            </a:r>
            <a:r>
              <a:rPr lang="el-GR" sz="2400" b="1" i="1" u="sng" dirty="0">
                <a:solidFill>
                  <a:srgbClr val="FFFF00"/>
                </a:solidFill>
                <a:cs typeface="Times New Roman" pitchFamily="18" charset="0"/>
              </a:rPr>
              <a:t>γαμέτες</a:t>
            </a:r>
            <a:r>
              <a:rPr lang="el-GR" sz="2400" b="1" i="1" dirty="0">
                <a:solidFill>
                  <a:srgbClr val="FFFF00"/>
                </a:solidFill>
                <a:cs typeface="Times New Roman" pitchFamily="18" charset="0"/>
              </a:rPr>
              <a:t> (εξειδικευμένα κύτταρα). </a:t>
            </a:r>
            <a:r>
              <a:rPr lang="el-GR" sz="2400" b="1" i="1" dirty="0">
                <a:solidFill>
                  <a:srgbClr val="EC8C00"/>
                </a:solidFill>
                <a:cs typeface="Times New Roman" pitchFamily="18" charset="0"/>
              </a:rPr>
              <a:t>γ)</a:t>
            </a:r>
            <a:r>
              <a:rPr lang="el-GR" sz="2400" b="1" i="1" dirty="0">
                <a:solidFill>
                  <a:srgbClr val="FFFF00"/>
                </a:solidFill>
                <a:cs typeface="Times New Roman" pitchFamily="18" charset="0"/>
              </a:rPr>
              <a:t> Η </a:t>
            </a:r>
            <a:r>
              <a:rPr lang="el-GR" sz="2400" b="1" i="1" u="sng" dirty="0">
                <a:solidFill>
                  <a:srgbClr val="FFFF00"/>
                </a:solidFill>
                <a:cs typeface="Times New Roman" pitchFamily="18" charset="0"/>
              </a:rPr>
              <a:t>γονιμοποίηση</a:t>
            </a:r>
            <a:r>
              <a:rPr lang="el-GR" sz="2400" b="1" i="1" dirty="0">
                <a:solidFill>
                  <a:srgbClr val="FFFF00"/>
                </a:solidFill>
                <a:cs typeface="Times New Roman" pitchFamily="18" charset="0"/>
              </a:rPr>
              <a:t> (ένωση των γαμετών) οδηγεί στην δημιουργία του </a:t>
            </a:r>
            <a:r>
              <a:rPr lang="el-GR" sz="2400" b="1" i="1" u="sng" dirty="0" err="1">
                <a:solidFill>
                  <a:srgbClr val="FFFF00"/>
                </a:solidFill>
                <a:cs typeface="Times New Roman" pitchFamily="18" charset="0"/>
              </a:rPr>
              <a:t>ζυγωτού</a:t>
            </a:r>
            <a:r>
              <a:rPr lang="el-GR" sz="2400" b="1" i="1" dirty="0">
                <a:solidFill>
                  <a:srgbClr val="FFFF00"/>
                </a:solidFill>
                <a:cs typeface="Times New Roman" pitchFamily="18" charset="0"/>
              </a:rPr>
              <a:t>. </a:t>
            </a:r>
          </a:p>
          <a:p>
            <a:pPr marL="990600" lvl="1" indent="-533400">
              <a:buFontTx/>
              <a:buAutoNum type="arabicPeriod"/>
            </a:pPr>
            <a:r>
              <a:rPr lang="el-GR" sz="2400" b="1" u="sng" dirty="0" err="1">
                <a:solidFill>
                  <a:srgbClr val="FFFF00"/>
                </a:solidFill>
                <a:cs typeface="Times New Roman" pitchFamily="18" charset="0"/>
              </a:rPr>
              <a:t>Ζυγωτό</a:t>
            </a:r>
            <a:r>
              <a:rPr lang="el-GR" sz="2400" b="1" dirty="0">
                <a:solidFill>
                  <a:srgbClr val="FFFF00"/>
                </a:solidFill>
                <a:cs typeface="Times New Roman" pitchFamily="18" charset="0"/>
              </a:rPr>
              <a:t> : </a:t>
            </a:r>
            <a:r>
              <a:rPr lang="el-GR" sz="2400" b="1" i="1" dirty="0">
                <a:solidFill>
                  <a:srgbClr val="FFFF00"/>
                </a:solidFill>
                <a:cs typeface="Times New Roman" pitchFamily="18" charset="0"/>
              </a:rPr>
              <a:t>Το πρώτο κύτταρο του νέου οργανισμού.</a:t>
            </a:r>
          </a:p>
          <a:p>
            <a:pPr marL="990600" lvl="1" indent="-533400">
              <a:buFontTx/>
              <a:buAutoNum type="arabicPeriod"/>
            </a:pPr>
            <a:r>
              <a:rPr lang="el-GR" sz="2400" b="1" u="sng" dirty="0">
                <a:solidFill>
                  <a:srgbClr val="FFFF00"/>
                </a:solidFill>
                <a:cs typeface="Times New Roman" pitchFamily="18" charset="0"/>
              </a:rPr>
              <a:t>Διάκριση των γαμετών</a:t>
            </a:r>
            <a:r>
              <a:rPr lang="el-GR" sz="2400" b="1" dirty="0">
                <a:solidFill>
                  <a:srgbClr val="FFFF00"/>
                </a:solidFill>
                <a:cs typeface="Times New Roman" pitchFamily="18" charset="0"/>
              </a:rPr>
              <a:t> : </a:t>
            </a:r>
            <a:r>
              <a:rPr lang="el-GR" sz="2400" b="1" i="1" dirty="0">
                <a:solidFill>
                  <a:srgbClr val="FFFF00"/>
                </a:solidFill>
                <a:cs typeface="Times New Roman" pitchFamily="18" charset="0"/>
              </a:rPr>
              <a:t>Διακρίνονται σε </a:t>
            </a:r>
            <a:r>
              <a:rPr lang="el-GR" sz="2400" b="1" i="1" u="sng" dirty="0">
                <a:solidFill>
                  <a:srgbClr val="FFFF00"/>
                </a:solidFill>
                <a:cs typeface="Times New Roman" pitchFamily="18" charset="0"/>
              </a:rPr>
              <a:t>Θηλυκούς</a:t>
            </a:r>
            <a:r>
              <a:rPr lang="el-GR" sz="2400" b="1" i="1" dirty="0">
                <a:solidFill>
                  <a:srgbClr val="FFFF00"/>
                </a:solidFill>
                <a:cs typeface="Times New Roman" pitchFamily="18" charset="0"/>
              </a:rPr>
              <a:t> (</a:t>
            </a:r>
            <a:r>
              <a:rPr lang="el-GR" sz="2400" b="1" i="1" dirty="0">
                <a:solidFill>
                  <a:srgbClr val="EC8C00"/>
                </a:solidFill>
                <a:cs typeface="Times New Roman" pitchFamily="18" charset="0"/>
              </a:rPr>
              <a:t>ωάρια</a:t>
            </a:r>
            <a:r>
              <a:rPr lang="el-GR" sz="2400" b="1" i="1" dirty="0">
                <a:solidFill>
                  <a:srgbClr val="FFFF00"/>
                </a:solidFill>
                <a:cs typeface="Times New Roman" pitchFamily="18" charset="0"/>
              </a:rPr>
              <a:t>) που παράγονται από τα θηλυκά άτομα και σε </a:t>
            </a:r>
            <a:r>
              <a:rPr lang="el-GR" sz="2400" b="1" i="1" u="sng" dirty="0">
                <a:solidFill>
                  <a:srgbClr val="FFFF00"/>
                </a:solidFill>
                <a:cs typeface="Times New Roman" pitchFamily="18" charset="0"/>
              </a:rPr>
              <a:t>Αρσενικούς</a:t>
            </a:r>
            <a:r>
              <a:rPr lang="el-GR" sz="2400" b="1" i="1" dirty="0">
                <a:solidFill>
                  <a:srgbClr val="FFFF00"/>
                </a:solidFill>
                <a:cs typeface="Times New Roman" pitchFamily="18" charset="0"/>
              </a:rPr>
              <a:t> (</a:t>
            </a:r>
            <a:r>
              <a:rPr lang="el-GR" sz="2400" b="1" i="1" dirty="0">
                <a:solidFill>
                  <a:srgbClr val="EC8C00"/>
                </a:solidFill>
                <a:cs typeface="Times New Roman" pitchFamily="18" charset="0"/>
              </a:rPr>
              <a:t>σπερματοζωάρια</a:t>
            </a:r>
            <a:r>
              <a:rPr lang="el-GR" sz="2400" b="1" i="1" dirty="0">
                <a:solidFill>
                  <a:srgbClr val="FFFF00"/>
                </a:solidFill>
                <a:cs typeface="Times New Roman" pitchFamily="18" charset="0"/>
              </a:rPr>
              <a:t>) που παράγονται από τα αρσενικά άτομα.</a:t>
            </a:r>
          </a:p>
          <a:p>
            <a:pPr marL="990600" lvl="1" indent="-533400">
              <a:buFontTx/>
              <a:buAutoNum type="arabicPeriod"/>
            </a:pPr>
            <a:r>
              <a:rPr lang="el-GR" sz="2400" b="1" u="sng" dirty="0" err="1">
                <a:solidFill>
                  <a:srgbClr val="FFFF00"/>
                </a:solidFill>
                <a:cs typeface="Times New Roman" pitchFamily="18" charset="0"/>
              </a:rPr>
              <a:t>Μονογονική</a:t>
            </a:r>
            <a:r>
              <a:rPr lang="el-GR" sz="2400" b="1" u="sng" dirty="0">
                <a:solidFill>
                  <a:srgbClr val="FFFF00"/>
                </a:solidFill>
                <a:cs typeface="Times New Roman" pitchFamily="18" charset="0"/>
              </a:rPr>
              <a:t> αναπαραγωγή στην Αμοιβάδα</a:t>
            </a:r>
            <a:r>
              <a:rPr lang="el-GR" sz="2400" b="1" dirty="0">
                <a:solidFill>
                  <a:srgbClr val="FFFF00"/>
                </a:solidFill>
                <a:cs typeface="Times New Roman" pitchFamily="18" charset="0"/>
              </a:rPr>
              <a:t> : </a:t>
            </a:r>
            <a:r>
              <a:rPr lang="el-GR" sz="2400" b="1" i="1" dirty="0">
                <a:solidFill>
                  <a:srgbClr val="FFFF00"/>
                </a:solidFill>
                <a:cs typeface="Times New Roman" pitchFamily="18" charset="0"/>
              </a:rPr>
              <a:t>Στην αρχή </a:t>
            </a:r>
            <a:r>
              <a:rPr lang="el-GR" sz="2400" b="1" i="1" dirty="0">
                <a:solidFill>
                  <a:srgbClr val="EC8C00"/>
                </a:solidFill>
                <a:cs typeface="Times New Roman" pitchFamily="18" charset="0"/>
              </a:rPr>
              <a:t>διπλασιάζεται το γενετικό υλικό της αμοιβάδας</a:t>
            </a:r>
            <a:r>
              <a:rPr lang="el-GR" sz="2400" b="1" i="1" dirty="0">
                <a:solidFill>
                  <a:srgbClr val="FFFF00"/>
                </a:solidFill>
                <a:cs typeface="Times New Roman" pitchFamily="18" charset="0"/>
              </a:rPr>
              <a:t> και στη συνέχεια με </a:t>
            </a:r>
            <a:r>
              <a:rPr lang="el-GR" sz="2400" b="1" i="1" dirty="0">
                <a:solidFill>
                  <a:srgbClr val="EC8C00"/>
                </a:solidFill>
                <a:cs typeface="Times New Roman" pitchFamily="18" charset="0"/>
              </a:rPr>
              <a:t>απλή διαίρεση</a:t>
            </a:r>
            <a:r>
              <a:rPr lang="el-GR" sz="2400" b="1" i="1" dirty="0">
                <a:solidFill>
                  <a:srgbClr val="FFFF00"/>
                </a:solidFill>
                <a:cs typeface="Times New Roman" pitchFamily="18" charset="0"/>
              </a:rPr>
              <a:t> (διχοτόμηση) δημιουργούνται </a:t>
            </a:r>
            <a:r>
              <a:rPr lang="el-GR" sz="2400" b="1" i="1" dirty="0">
                <a:solidFill>
                  <a:srgbClr val="EC8C00"/>
                </a:solidFill>
                <a:cs typeface="Times New Roman" pitchFamily="18" charset="0"/>
              </a:rPr>
              <a:t>δύο νέες όμοιες αμοιβάδες</a:t>
            </a:r>
            <a:r>
              <a:rPr lang="el-GR" sz="2400" b="1" i="1" dirty="0">
                <a:solidFill>
                  <a:srgbClr val="FFFF00"/>
                </a:solidFill>
                <a:cs typeface="Times New Roman" pitchFamily="18" charset="0"/>
              </a:rPr>
              <a:t> (απόγονοι).</a:t>
            </a:r>
            <a:endParaRPr lang="el-GR" sz="2400" b="1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85863" y="260350"/>
            <a:ext cx="677068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20006097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r>
              <a:rPr lang="el-GR" sz="2800" b="1" u="sng">
                <a:solidFill>
                  <a:srgbClr val="FFFF00"/>
                </a:solidFill>
                <a:cs typeface="Times New Roman" pitchFamily="18" charset="0"/>
              </a:rPr>
              <a:t>6.2 .   ΑΝΑΠΑΡΑΓΩΓΗ   ΣΤΑ   ΦΥΤΑ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4313" y="2276475"/>
            <a:ext cx="87137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609600" indent="-609600" algn="ctr">
              <a:spcBef>
                <a:spcPct val="20000"/>
              </a:spcBef>
              <a:buFontTx/>
              <a:buAutoNum type="arabicPeriod"/>
            </a:pPr>
            <a:r>
              <a:rPr lang="el-GR" b="1">
                <a:solidFill>
                  <a:srgbClr val="FFFF00"/>
                </a:solidFill>
                <a:cs typeface="Times New Roman" pitchFamily="18" charset="0"/>
              </a:rPr>
              <a:t>Να αναγνωρίζετε τη χρησιμότητα της μονογονικής αναπαραγωγής στα φυτά.</a:t>
            </a:r>
          </a:p>
          <a:p>
            <a:pPr marL="609600" indent="-609600" algn="ctr">
              <a:spcBef>
                <a:spcPct val="20000"/>
              </a:spcBef>
              <a:buFontTx/>
              <a:buAutoNum type="arabicPeriod"/>
            </a:pPr>
            <a:r>
              <a:rPr lang="el-GR" b="1">
                <a:solidFill>
                  <a:srgbClr val="FFFF00"/>
                </a:solidFill>
                <a:cs typeface="Times New Roman" pitchFamily="18" charset="0"/>
              </a:rPr>
              <a:t>Να αναγνωρίζετε το ρόλο του άνθους στη διαδικασία της αναπαραγωγής ενός φυτού και να περιγράφετε τη διαδικασία επικονίασης και γονιμοποίησης ενός φυτού.</a:t>
            </a:r>
          </a:p>
          <a:p>
            <a:pPr marL="609600" indent="-609600" algn="ctr">
              <a:spcBef>
                <a:spcPct val="20000"/>
              </a:spcBef>
              <a:buFontTx/>
              <a:buAutoNum type="arabicPeriod"/>
            </a:pPr>
            <a:r>
              <a:rPr lang="el-GR" b="1">
                <a:solidFill>
                  <a:srgbClr val="FFFF00"/>
                </a:solidFill>
                <a:cs typeface="Times New Roman" pitchFamily="18" charset="0"/>
              </a:rPr>
              <a:t>Να αναγνωρίζετε το ρόλο του σπέρματος και να περιγράφετε τρόπους διασποράς σπερμάτων.</a:t>
            </a:r>
          </a:p>
          <a:p>
            <a:pPr marL="609600" indent="-609600" algn="ctr">
              <a:spcBef>
                <a:spcPct val="20000"/>
              </a:spcBef>
              <a:buFontTx/>
              <a:buAutoNum type="arabicPeriod"/>
            </a:pPr>
            <a:r>
              <a:rPr lang="el-GR" b="1">
                <a:solidFill>
                  <a:srgbClr val="FFFF00"/>
                </a:solidFill>
                <a:cs typeface="Times New Roman" pitchFamily="18" charset="0"/>
              </a:rPr>
              <a:t>Να διακρίνετε τις δύο κατηγόριες των σπερματόφυτων (αγγειόσπερμα και γυμνόσπερμα)  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490913" y="1196975"/>
            <a:ext cx="21605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20006097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r>
              <a:rPr lang="el-GR" sz="2800" b="1" i="1">
                <a:solidFill>
                  <a:srgbClr val="FF3300"/>
                </a:solidFill>
                <a:cs typeface="Times New Roman" pitchFamily="18" charset="0"/>
              </a:rPr>
              <a:t>ΣΤΟΧΟΙ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_s1032"/>
          <p:cNvSpPr>
            <a:spLocks noChangeArrowheads="1"/>
          </p:cNvSpPr>
          <p:nvPr/>
        </p:nvSpPr>
        <p:spPr bwMode="auto">
          <a:xfrm>
            <a:off x="3695700" y="188913"/>
            <a:ext cx="1752600" cy="71913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88900" cmpd="tri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ΤΑ  ΦΥΤΑ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15365" name="_s1029"/>
          <p:cNvCxnSpPr>
            <a:cxnSpLocks noChangeShapeType="1"/>
            <a:stCxn id="15364" idx="1"/>
            <a:endCxn id="15366" idx="3"/>
          </p:cNvCxnSpPr>
          <p:nvPr/>
        </p:nvCxnSpPr>
        <p:spPr bwMode="auto">
          <a:xfrm rot="10800000">
            <a:off x="2916238" y="549275"/>
            <a:ext cx="735012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79388" y="228600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Διακρίνονται με κριτήριο το σχηματισμό ανθέων σε</a:t>
            </a:r>
          </a:p>
        </p:txBody>
      </p:sp>
      <p:sp>
        <p:nvSpPr>
          <p:cNvPr id="15367" name="_s1032"/>
          <p:cNvSpPr>
            <a:spLocks noChangeArrowheads="1"/>
          </p:cNvSpPr>
          <p:nvPr/>
        </p:nvSpPr>
        <p:spPr bwMode="auto">
          <a:xfrm>
            <a:off x="7612063" y="1311275"/>
            <a:ext cx="1441450" cy="5032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 u="sng">
                <a:solidFill>
                  <a:srgbClr val="FFFF00"/>
                </a:solidFill>
                <a:cs typeface="Times New Roman" pitchFamily="18" charset="0"/>
              </a:rPr>
              <a:t>Μονογονία</a:t>
            </a:r>
            <a:endParaRPr lang="en-US" sz="2000" b="1" u="sng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15368" name="_s1029"/>
          <p:cNvCxnSpPr>
            <a:cxnSpLocks noChangeShapeType="1"/>
            <a:stCxn id="15366" idx="2"/>
            <a:endCxn id="15373" idx="0"/>
          </p:cNvCxnSpPr>
          <p:nvPr/>
        </p:nvCxnSpPr>
        <p:spPr bwMode="auto">
          <a:xfrm rot="5400000">
            <a:off x="1327150" y="1090613"/>
            <a:ext cx="441325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15369" name="_s1032"/>
          <p:cNvSpPr>
            <a:spLocks noChangeArrowheads="1"/>
          </p:cNvSpPr>
          <p:nvPr/>
        </p:nvSpPr>
        <p:spPr bwMode="auto">
          <a:xfrm>
            <a:off x="457200" y="2201863"/>
            <a:ext cx="1287463" cy="503237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Μόνοικα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5370" name="_s1032"/>
          <p:cNvSpPr>
            <a:spLocks noChangeArrowheads="1"/>
          </p:cNvSpPr>
          <p:nvPr/>
        </p:nvSpPr>
        <p:spPr bwMode="auto">
          <a:xfrm>
            <a:off x="476250" y="3863975"/>
            <a:ext cx="1071563" cy="503238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Δίοικα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5371" name="_s1032"/>
          <p:cNvSpPr>
            <a:spLocks noChangeArrowheads="1"/>
          </p:cNvSpPr>
          <p:nvPr/>
        </p:nvSpPr>
        <p:spPr bwMode="auto">
          <a:xfrm>
            <a:off x="476250" y="5275263"/>
            <a:ext cx="3219450" cy="503237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Αγγειόσπερμα (π.χ. μηλιά)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5372" name="_s1032"/>
          <p:cNvSpPr>
            <a:spLocks noChangeArrowheads="1"/>
          </p:cNvSpPr>
          <p:nvPr/>
        </p:nvSpPr>
        <p:spPr bwMode="auto">
          <a:xfrm>
            <a:off x="476250" y="6245225"/>
            <a:ext cx="3175000" cy="503238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Γυμνόσπερμα (π.χ. πεύκο)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5373" name="_s1032"/>
          <p:cNvSpPr>
            <a:spLocks noChangeArrowheads="1"/>
          </p:cNvSpPr>
          <p:nvPr/>
        </p:nvSpPr>
        <p:spPr bwMode="auto">
          <a:xfrm>
            <a:off x="903288" y="1339850"/>
            <a:ext cx="1287462" cy="5032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 u="sng">
                <a:solidFill>
                  <a:srgbClr val="FFFF00"/>
                </a:solidFill>
                <a:cs typeface="Times New Roman" pitchFamily="18" charset="0"/>
              </a:rPr>
              <a:t>Ανθόφυτα</a:t>
            </a:r>
            <a:endParaRPr lang="el-GR" sz="1600" b="1" u="sng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15374" name="_s1029"/>
          <p:cNvCxnSpPr>
            <a:cxnSpLocks noChangeShapeType="1"/>
            <a:stCxn id="15373" idx="1"/>
            <a:endCxn id="15369" idx="1"/>
          </p:cNvCxnSpPr>
          <p:nvPr/>
        </p:nvCxnSpPr>
        <p:spPr bwMode="auto">
          <a:xfrm rot="10800000" flipV="1">
            <a:off x="438150" y="1592263"/>
            <a:ext cx="436563" cy="862012"/>
          </a:xfrm>
          <a:prstGeom prst="bentConnector3">
            <a:avLst>
              <a:gd name="adj1" fmla="val 148000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5375" name="_s1029"/>
          <p:cNvCxnSpPr>
            <a:cxnSpLocks noChangeShapeType="1"/>
            <a:stCxn id="15373" idx="1"/>
            <a:endCxn id="15370" idx="1"/>
          </p:cNvCxnSpPr>
          <p:nvPr/>
        </p:nvCxnSpPr>
        <p:spPr bwMode="auto">
          <a:xfrm rot="10800000" flipV="1">
            <a:off x="457200" y="1592263"/>
            <a:ext cx="417513" cy="2524125"/>
          </a:xfrm>
          <a:prstGeom prst="bentConnector3">
            <a:avLst>
              <a:gd name="adj1" fmla="val 150190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5376" name="_s1029"/>
          <p:cNvCxnSpPr>
            <a:cxnSpLocks noChangeShapeType="1"/>
            <a:stCxn id="15373" idx="1"/>
            <a:endCxn id="15371" idx="1"/>
          </p:cNvCxnSpPr>
          <p:nvPr/>
        </p:nvCxnSpPr>
        <p:spPr bwMode="auto">
          <a:xfrm rot="10800000" flipV="1">
            <a:off x="457200" y="1592263"/>
            <a:ext cx="417513" cy="3935412"/>
          </a:xfrm>
          <a:prstGeom prst="bentConnector3">
            <a:avLst>
              <a:gd name="adj1" fmla="val 150190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5377" name="_s1029"/>
          <p:cNvCxnSpPr>
            <a:cxnSpLocks noChangeShapeType="1"/>
            <a:stCxn id="15369" idx="3"/>
            <a:endCxn id="15381" idx="1"/>
          </p:cNvCxnSpPr>
          <p:nvPr/>
        </p:nvCxnSpPr>
        <p:spPr bwMode="auto">
          <a:xfrm>
            <a:off x="1763713" y="2454275"/>
            <a:ext cx="368300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5378" name="_s1029"/>
          <p:cNvCxnSpPr>
            <a:cxnSpLocks noChangeShapeType="1"/>
            <a:stCxn id="15370" idx="3"/>
            <a:endCxn id="15382" idx="1"/>
          </p:cNvCxnSpPr>
          <p:nvPr/>
        </p:nvCxnSpPr>
        <p:spPr bwMode="auto">
          <a:xfrm>
            <a:off x="1566863" y="4116388"/>
            <a:ext cx="349250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5379" name="_s1029"/>
          <p:cNvCxnSpPr>
            <a:cxnSpLocks noChangeShapeType="1"/>
            <a:stCxn id="15364" idx="3"/>
            <a:endCxn id="15392" idx="1"/>
          </p:cNvCxnSpPr>
          <p:nvPr/>
        </p:nvCxnSpPr>
        <p:spPr bwMode="auto">
          <a:xfrm>
            <a:off x="5492750" y="549275"/>
            <a:ext cx="1001713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5380" name="_s1029"/>
          <p:cNvCxnSpPr>
            <a:cxnSpLocks noChangeShapeType="1"/>
            <a:stCxn id="15373" idx="1"/>
            <a:endCxn id="15372" idx="1"/>
          </p:cNvCxnSpPr>
          <p:nvPr/>
        </p:nvCxnSpPr>
        <p:spPr bwMode="auto">
          <a:xfrm rot="10800000" flipV="1">
            <a:off x="457200" y="1592263"/>
            <a:ext cx="417513" cy="4905375"/>
          </a:xfrm>
          <a:prstGeom prst="bentConnector3">
            <a:avLst>
              <a:gd name="adj1" fmla="val 150190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132013" y="2133600"/>
            <a:ext cx="784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έχουν άνθη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1916113" y="3795713"/>
            <a:ext cx="1000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έχουν άνθη</a:t>
            </a:r>
          </a:p>
        </p:txBody>
      </p:sp>
      <p:sp>
        <p:nvSpPr>
          <p:cNvPr id="15383" name="_s1032"/>
          <p:cNvSpPr>
            <a:spLocks noChangeArrowheads="1"/>
          </p:cNvSpPr>
          <p:nvPr/>
        </p:nvSpPr>
        <p:spPr bwMode="auto">
          <a:xfrm>
            <a:off x="3486150" y="1339850"/>
            <a:ext cx="1962150" cy="862013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Τέλεια </a:t>
            </a:r>
          </a:p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(π.χ. πορτοκαλιά)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5384" name="_s1032"/>
          <p:cNvSpPr>
            <a:spLocks noChangeArrowheads="1"/>
          </p:cNvSpPr>
          <p:nvPr/>
        </p:nvSpPr>
        <p:spPr bwMode="auto">
          <a:xfrm>
            <a:off x="3357563" y="3543300"/>
            <a:ext cx="1606550" cy="1325563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Αρσενικά</a:t>
            </a:r>
          </a:p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ή</a:t>
            </a:r>
          </a:p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Θηλυκά</a:t>
            </a:r>
          </a:p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(π.χ. συκιά)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5385" name="_s1032"/>
          <p:cNvSpPr>
            <a:spLocks noChangeArrowheads="1"/>
          </p:cNvSpPr>
          <p:nvPr/>
        </p:nvSpPr>
        <p:spPr bwMode="auto">
          <a:xfrm>
            <a:off x="5154613" y="4437063"/>
            <a:ext cx="2058987" cy="909637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Αναπαραγωγικά </a:t>
            </a:r>
          </a:p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όργανα του φυτού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5386" name="_s1032"/>
          <p:cNvSpPr>
            <a:spLocks noChangeArrowheads="1"/>
          </p:cNvSpPr>
          <p:nvPr/>
        </p:nvSpPr>
        <p:spPr bwMode="auto">
          <a:xfrm>
            <a:off x="6070600" y="2824163"/>
            <a:ext cx="846138" cy="503237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Άνθη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5387" name="_s1032"/>
          <p:cNvSpPr>
            <a:spLocks noChangeArrowheads="1"/>
          </p:cNvSpPr>
          <p:nvPr/>
        </p:nvSpPr>
        <p:spPr bwMode="auto">
          <a:xfrm>
            <a:off x="3486150" y="2454275"/>
            <a:ext cx="1947863" cy="974725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Αρσενικά </a:t>
            </a:r>
          </a:p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και Θηλυκά</a:t>
            </a:r>
          </a:p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(π.χ. βελανιδιά)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15388" name="_s1029"/>
          <p:cNvCxnSpPr>
            <a:cxnSpLocks noChangeShapeType="1"/>
            <a:stCxn id="15386" idx="2"/>
            <a:endCxn id="15400" idx="0"/>
          </p:cNvCxnSpPr>
          <p:nvPr/>
        </p:nvCxnSpPr>
        <p:spPr bwMode="auto">
          <a:xfrm rot="5400000">
            <a:off x="6251575" y="3436938"/>
            <a:ext cx="333375" cy="152400"/>
          </a:xfrm>
          <a:prstGeom prst="bentConnector3">
            <a:avLst>
              <a:gd name="adj1" fmla="val 47144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5389" name="_s1029"/>
          <p:cNvCxnSpPr>
            <a:cxnSpLocks noChangeShapeType="1"/>
            <a:stCxn id="15382" idx="3"/>
            <a:endCxn id="15384" idx="1"/>
          </p:cNvCxnSpPr>
          <p:nvPr/>
        </p:nvCxnSpPr>
        <p:spPr bwMode="auto">
          <a:xfrm>
            <a:off x="2916238" y="4116388"/>
            <a:ext cx="422275" cy="90487"/>
          </a:xfrm>
          <a:prstGeom prst="bentConnector3">
            <a:avLst>
              <a:gd name="adj1" fmla="val 52255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5390" name="_s1029"/>
          <p:cNvCxnSpPr>
            <a:cxnSpLocks noChangeShapeType="1"/>
            <a:stCxn id="15381" idx="3"/>
            <a:endCxn id="15387" idx="1"/>
          </p:cNvCxnSpPr>
          <p:nvPr/>
        </p:nvCxnSpPr>
        <p:spPr bwMode="auto">
          <a:xfrm>
            <a:off x="2916238" y="2454275"/>
            <a:ext cx="550862" cy="487363"/>
          </a:xfrm>
          <a:prstGeom prst="bentConnector3">
            <a:avLst>
              <a:gd name="adj1" fmla="val 51583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5391" name="_s1029"/>
          <p:cNvCxnSpPr>
            <a:cxnSpLocks noChangeShapeType="1"/>
            <a:stCxn id="15381" idx="3"/>
            <a:endCxn id="15383" idx="1"/>
          </p:cNvCxnSpPr>
          <p:nvPr/>
        </p:nvCxnSpPr>
        <p:spPr bwMode="auto">
          <a:xfrm flipV="1">
            <a:off x="2916238" y="1771650"/>
            <a:ext cx="550862" cy="682625"/>
          </a:xfrm>
          <a:prstGeom prst="bentConnector3">
            <a:avLst>
              <a:gd name="adj1" fmla="val 51583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6494463" y="365125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Αναπαράγονται με</a:t>
            </a:r>
          </a:p>
        </p:txBody>
      </p:sp>
      <p:sp>
        <p:nvSpPr>
          <p:cNvPr id="15393" name="_s1032"/>
          <p:cNvSpPr>
            <a:spLocks noChangeArrowheads="1"/>
          </p:cNvSpPr>
          <p:nvPr/>
        </p:nvSpPr>
        <p:spPr bwMode="auto">
          <a:xfrm>
            <a:off x="5773738" y="1311275"/>
            <a:ext cx="1439862" cy="5032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 u="sng">
                <a:solidFill>
                  <a:srgbClr val="FFFF00"/>
                </a:solidFill>
                <a:cs typeface="Times New Roman" pitchFamily="18" charset="0"/>
              </a:rPr>
              <a:t>Αμφιγονία</a:t>
            </a:r>
            <a:endParaRPr lang="en-US" sz="2000" b="1" u="sng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15394" name="_s1029"/>
          <p:cNvCxnSpPr>
            <a:cxnSpLocks noChangeShapeType="1"/>
            <a:stCxn id="15398" idx="2"/>
            <a:endCxn id="15386" idx="0"/>
          </p:cNvCxnSpPr>
          <p:nvPr/>
        </p:nvCxnSpPr>
        <p:spPr bwMode="auto">
          <a:xfrm rot="5400000">
            <a:off x="6342063" y="2652713"/>
            <a:ext cx="304800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5395" name="_s1029"/>
          <p:cNvCxnSpPr>
            <a:cxnSpLocks noChangeShapeType="1"/>
            <a:stCxn id="15393" idx="2"/>
            <a:endCxn id="15398" idx="0"/>
          </p:cNvCxnSpPr>
          <p:nvPr/>
        </p:nvCxnSpPr>
        <p:spPr bwMode="auto">
          <a:xfrm rot="5400000">
            <a:off x="6349207" y="1988344"/>
            <a:ext cx="290512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5396" name="_s1029"/>
          <p:cNvCxnSpPr>
            <a:cxnSpLocks noChangeShapeType="1"/>
            <a:stCxn id="15392" idx="2"/>
            <a:endCxn id="15367" idx="0"/>
          </p:cNvCxnSpPr>
          <p:nvPr/>
        </p:nvCxnSpPr>
        <p:spPr bwMode="auto">
          <a:xfrm rot="16200000" flipH="1">
            <a:off x="7638257" y="588169"/>
            <a:ext cx="550862" cy="838200"/>
          </a:xfrm>
          <a:prstGeom prst="bentConnector3">
            <a:avLst>
              <a:gd name="adj1" fmla="val 52449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5397" name="_s1029"/>
          <p:cNvCxnSpPr>
            <a:cxnSpLocks noChangeShapeType="1"/>
            <a:stCxn id="15392" idx="2"/>
            <a:endCxn id="15393" idx="0"/>
          </p:cNvCxnSpPr>
          <p:nvPr/>
        </p:nvCxnSpPr>
        <p:spPr bwMode="auto">
          <a:xfrm rot="5400000">
            <a:off x="6719095" y="507206"/>
            <a:ext cx="550862" cy="1000125"/>
          </a:xfrm>
          <a:prstGeom prst="bentConnector3">
            <a:avLst>
              <a:gd name="adj1" fmla="val 52449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5878513" y="2133600"/>
            <a:ext cx="123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γίνεται με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7288213" y="2201863"/>
            <a:ext cx="120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γίνεται με τμήμα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5573713" y="3679825"/>
            <a:ext cx="153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αποτελούν τα</a:t>
            </a:r>
          </a:p>
        </p:txBody>
      </p:sp>
      <p:cxnSp>
        <p:nvCxnSpPr>
          <p:cNvPr id="15401" name="_s1029"/>
          <p:cNvCxnSpPr>
            <a:cxnSpLocks noChangeShapeType="1"/>
            <a:stCxn id="15408" idx="2"/>
            <a:endCxn id="15407" idx="0"/>
          </p:cNvCxnSpPr>
          <p:nvPr/>
        </p:nvCxnSpPr>
        <p:spPr bwMode="auto">
          <a:xfrm rot="16200000" flipH="1">
            <a:off x="7833519" y="5547519"/>
            <a:ext cx="681037" cy="174625"/>
          </a:xfrm>
          <a:prstGeom prst="bentConnector3">
            <a:avLst>
              <a:gd name="adj1" fmla="val 49884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5402" name="_s1029"/>
          <p:cNvCxnSpPr>
            <a:cxnSpLocks noChangeShapeType="1"/>
            <a:stCxn id="15408" idx="2"/>
            <a:endCxn id="15406" idx="0"/>
          </p:cNvCxnSpPr>
          <p:nvPr/>
        </p:nvCxnSpPr>
        <p:spPr bwMode="auto">
          <a:xfrm rot="5400000">
            <a:off x="6938169" y="4825207"/>
            <a:ext cx="679450" cy="1617662"/>
          </a:xfrm>
          <a:prstGeom prst="bentConnector3">
            <a:avLst>
              <a:gd name="adj1" fmla="val 50000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5403" name="_s1029"/>
          <p:cNvCxnSpPr>
            <a:cxnSpLocks noChangeShapeType="1"/>
            <a:stCxn id="15367" idx="2"/>
            <a:endCxn id="15399" idx="0"/>
          </p:cNvCxnSpPr>
          <p:nvPr/>
        </p:nvCxnSpPr>
        <p:spPr bwMode="auto">
          <a:xfrm rot="5400000">
            <a:off x="7932738" y="1801813"/>
            <a:ext cx="358775" cy="441325"/>
          </a:xfrm>
          <a:prstGeom prst="bentConnector3">
            <a:avLst>
              <a:gd name="adj1" fmla="val 46019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5404" name="_s1029"/>
          <p:cNvCxnSpPr>
            <a:cxnSpLocks noChangeShapeType="1"/>
            <a:stCxn id="15400" idx="2"/>
            <a:endCxn id="15385" idx="0"/>
          </p:cNvCxnSpPr>
          <p:nvPr/>
        </p:nvCxnSpPr>
        <p:spPr bwMode="auto">
          <a:xfrm rot="5400000">
            <a:off x="6077744" y="4153694"/>
            <a:ext cx="371475" cy="157163"/>
          </a:xfrm>
          <a:prstGeom prst="bentConnector3">
            <a:avLst>
              <a:gd name="adj1" fmla="val 52565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15405" name="_s1032"/>
          <p:cNvSpPr>
            <a:spLocks noChangeArrowheads="1"/>
          </p:cNvSpPr>
          <p:nvPr/>
        </p:nvSpPr>
        <p:spPr bwMode="auto">
          <a:xfrm>
            <a:off x="3852863" y="5992813"/>
            <a:ext cx="1639887" cy="503237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Μοσχεύματα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5406" name="_s1032"/>
          <p:cNvSpPr>
            <a:spLocks noChangeArrowheads="1"/>
          </p:cNvSpPr>
          <p:nvPr/>
        </p:nvSpPr>
        <p:spPr bwMode="auto">
          <a:xfrm>
            <a:off x="5649913" y="5992813"/>
            <a:ext cx="1638300" cy="503237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Καταβολάδες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5407" name="_s1032"/>
          <p:cNvSpPr>
            <a:spLocks noChangeArrowheads="1"/>
          </p:cNvSpPr>
          <p:nvPr/>
        </p:nvSpPr>
        <p:spPr bwMode="auto">
          <a:xfrm>
            <a:off x="7467600" y="5994400"/>
            <a:ext cx="1585913" cy="503238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Παραφυάδες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5408" name="_s1032"/>
          <p:cNvSpPr>
            <a:spLocks noChangeArrowheads="1"/>
          </p:cNvSpPr>
          <p:nvPr/>
        </p:nvSpPr>
        <p:spPr bwMode="auto">
          <a:xfrm>
            <a:off x="7494588" y="4772025"/>
            <a:ext cx="1184275" cy="503238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Βλαστού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5409" name="_s1032"/>
          <p:cNvSpPr>
            <a:spLocks noChangeArrowheads="1"/>
          </p:cNvSpPr>
          <p:nvPr/>
        </p:nvSpPr>
        <p:spPr bwMode="auto">
          <a:xfrm>
            <a:off x="7650163" y="3914775"/>
            <a:ext cx="1028700" cy="503238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Ρίζας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5410" name="_s1032"/>
          <p:cNvSpPr>
            <a:spLocks noChangeArrowheads="1"/>
          </p:cNvSpPr>
          <p:nvPr/>
        </p:nvSpPr>
        <p:spPr bwMode="auto">
          <a:xfrm>
            <a:off x="7612063" y="3040063"/>
            <a:ext cx="1066800" cy="503237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Φύλλου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15411" name="_s1029"/>
          <p:cNvCxnSpPr>
            <a:cxnSpLocks noChangeShapeType="1"/>
            <a:stCxn id="15399" idx="3"/>
            <a:endCxn id="15408" idx="3"/>
          </p:cNvCxnSpPr>
          <p:nvPr/>
        </p:nvCxnSpPr>
        <p:spPr bwMode="auto">
          <a:xfrm>
            <a:off x="8494713" y="2522538"/>
            <a:ext cx="203200" cy="2501900"/>
          </a:xfrm>
          <a:prstGeom prst="bentConnector3">
            <a:avLst>
              <a:gd name="adj1" fmla="val 203125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5412" name="_s1029"/>
          <p:cNvCxnSpPr>
            <a:cxnSpLocks noChangeShapeType="1"/>
            <a:stCxn id="15399" idx="3"/>
            <a:endCxn id="15409" idx="3"/>
          </p:cNvCxnSpPr>
          <p:nvPr/>
        </p:nvCxnSpPr>
        <p:spPr bwMode="auto">
          <a:xfrm>
            <a:off x="8494713" y="2522538"/>
            <a:ext cx="203200" cy="1644650"/>
          </a:xfrm>
          <a:prstGeom prst="bentConnector3">
            <a:avLst>
              <a:gd name="adj1" fmla="val 203125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5413" name="_s1029"/>
          <p:cNvCxnSpPr>
            <a:cxnSpLocks noChangeShapeType="1"/>
            <a:stCxn id="15399" idx="3"/>
            <a:endCxn id="15410" idx="3"/>
          </p:cNvCxnSpPr>
          <p:nvPr/>
        </p:nvCxnSpPr>
        <p:spPr bwMode="auto">
          <a:xfrm>
            <a:off x="8494713" y="2522538"/>
            <a:ext cx="203200" cy="769937"/>
          </a:xfrm>
          <a:prstGeom prst="bentConnector3">
            <a:avLst>
              <a:gd name="adj1" fmla="val 203125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5414" name="_s1029"/>
          <p:cNvCxnSpPr>
            <a:cxnSpLocks noChangeShapeType="1"/>
            <a:stCxn id="15408" idx="2"/>
            <a:endCxn id="15405" idx="0"/>
          </p:cNvCxnSpPr>
          <p:nvPr/>
        </p:nvCxnSpPr>
        <p:spPr bwMode="auto">
          <a:xfrm rot="5400000">
            <a:off x="6040438" y="3927475"/>
            <a:ext cx="679450" cy="3413125"/>
          </a:xfrm>
          <a:prstGeom prst="bentConnector3">
            <a:avLst>
              <a:gd name="adj1" fmla="val 50000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pic>
        <p:nvPicPr>
          <p:cNvPr id="15415" name="Picture 55" descr="453866192_d6ce382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1013" y="1112838"/>
            <a:ext cx="5641975" cy="4632325"/>
          </a:xfrm>
          <a:prstGeom prst="rect">
            <a:avLst/>
          </a:prstGeom>
          <a:noFill/>
        </p:spPr>
      </p:pic>
      <p:pic>
        <p:nvPicPr>
          <p:cNvPr id="15417" name="Picture 57" descr="Oak%20female%20flowers%20closeu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4663" y="1112838"/>
            <a:ext cx="5648325" cy="4297362"/>
          </a:xfrm>
          <a:prstGeom prst="rect">
            <a:avLst/>
          </a:prstGeom>
          <a:noFill/>
        </p:spPr>
      </p:pic>
      <p:pic>
        <p:nvPicPr>
          <p:cNvPr id="15416" name="Picture 56" descr="Oak%20male%20flower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1013" y="1112838"/>
            <a:ext cx="5641975" cy="4725987"/>
          </a:xfrm>
          <a:prstGeom prst="rect">
            <a:avLst/>
          </a:prstGeom>
          <a:noFill/>
        </p:spPr>
      </p:pic>
      <p:pic>
        <p:nvPicPr>
          <p:cNvPr id="15418" name="Picture 58" descr="fig_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1013" y="1133475"/>
            <a:ext cx="5641975" cy="4645025"/>
          </a:xfrm>
          <a:prstGeom prst="rect">
            <a:avLst/>
          </a:prstGeom>
          <a:noFill/>
        </p:spPr>
      </p:pic>
      <p:pic>
        <p:nvPicPr>
          <p:cNvPr id="15419" name="Picture 59" descr="2550842278_cca6871f4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3713" y="1133475"/>
            <a:ext cx="5629275" cy="4645025"/>
          </a:xfrm>
          <a:prstGeom prst="rect">
            <a:avLst/>
          </a:prstGeom>
          <a:noFill/>
        </p:spPr>
      </p:pic>
      <p:pic>
        <p:nvPicPr>
          <p:cNvPr id="15420" name="Picture 60" descr="44857463_flowers_cro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63713" y="1133475"/>
            <a:ext cx="5629275" cy="4645025"/>
          </a:xfrm>
          <a:prstGeom prst="rect">
            <a:avLst/>
          </a:prstGeom>
          <a:noFill/>
        </p:spPr>
      </p:pic>
      <p:pic>
        <p:nvPicPr>
          <p:cNvPr id="15421" name="Picture 61" descr="am_Male%20flowers%20Maritime%20pine%20(Pinus%20pinaster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44663" y="1133475"/>
            <a:ext cx="5648325" cy="4645025"/>
          </a:xfrm>
          <a:prstGeom prst="rect">
            <a:avLst/>
          </a:prstGeom>
          <a:noFill/>
        </p:spPr>
      </p:pic>
      <p:pic>
        <p:nvPicPr>
          <p:cNvPr id="15423" name="Picture 63" descr="2584061223_c7cbc32ff9_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63713" y="1133475"/>
            <a:ext cx="5629275" cy="4645025"/>
          </a:xfrm>
          <a:prstGeom prst="rect">
            <a:avLst/>
          </a:prstGeom>
          <a:noFill/>
        </p:spPr>
      </p:pic>
      <p:pic>
        <p:nvPicPr>
          <p:cNvPr id="15422" name="Picture 62" descr="83368_Full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63713" y="1133475"/>
            <a:ext cx="5629275" cy="4611688"/>
          </a:xfrm>
          <a:prstGeom prst="rect">
            <a:avLst/>
          </a:prstGeom>
          <a:noFill/>
        </p:spPr>
      </p:pic>
      <p:pic>
        <p:nvPicPr>
          <p:cNvPr id="15424" name="Picture 64" descr="image0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44663" y="1152525"/>
            <a:ext cx="5648325" cy="4686300"/>
          </a:xfrm>
          <a:prstGeom prst="rect">
            <a:avLst/>
          </a:prstGeom>
          <a:noFill/>
        </p:spPr>
      </p:pic>
      <p:pic>
        <p:nvPicPr>
          <p:cNvPr id="15425" name="Picture 65" descr="καταβολάδες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44663" y="1138238"/>
            <a:ext cx="5648325" cy="4640262"/>
          </a:xfrm>
          <a:prstGeom prst="rect">
            <a:avLst/>
          </a:prstGeom>
          <a:noFill/>
        </p:spPr>
      </p:pic>
      <p:pic>
        <p:nvPicPr>
          <p:cNvPr id="15426" name="Picture 66" descr="the%20Tree%20Onion%20top%20sets%20branching%20from%20top%20set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51013" y="1154113"/>
            <a:ext cx="5641975" cy="46243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"/>
                            </p:stCondLst>
                            <p:childTnLst>
                              <p:par>
                                <p:cTn id="2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10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1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10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10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1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000"/>
                            </p:stCondLst>
                            <p:childTnLst>
                              <p:par>
                                <p:cTn id="4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10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1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8" dur="1000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1" dur="10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000"/>
                            </p:stCondLst>
                            <p:childTnLst>
                              <p:par>
                                <p:cTn id="5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10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3" dur="10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0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0" dur="10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6" grpId="0"/>
      <p:bldP spid="15367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81" grpId="0"/>
      <p:bldP spid="15382" grpId="0"/>
      <p:bldP spid="15383" grpId="0" animBg="1"/>
      <p:bldP spid="15384" grpId="0" animBg="1"/>
      <p:bldP spid="15385" grpId="0" animBg="1"/>
      <p:bldP spid="15386" grpId="0" animBg="1"/>
      <p:bldP spid="15387" grpId="0" animBg="1"/>
      <p:bldP spid="15392" grpId="0"/>
      <p:bldP spid="15393" grpId="0" animBg="1"/>
      <p:bldP spid="15398" grpId="0"/>
      <p:bldP spid="15399" grpId="0"/>
      <p:bldP spid="15400" grpId="0"/>
      <p:bldP spid="15405" grpId="0" animBg="1"/>
      <p:bldP spid="15406" grpId="0" animBg="1"/>
      <p:bldP spid="15407" grpId="0" animBg="1"/>
      <p:bldP spid="15408" grpId="0" animBg="1"/>
      <p:bldP spid="15409" grpId="0" animBg="1"/>
      <p:bldP spid="154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6669087"/>
          </a:xfrm>
          <a:effectLst>
            <a:outerShdw dist="28398" dir="20006097" algn="ctr" rotWithShape="0">
              <a:schemeClr val="tx1"/>
            </a:outerShdw>
          </a:effectLst>
        </p:spPr>
        <p:txBody>
          <a:bodyPr/>
          <a:lstStyle/>
          <a:p>
            <a:pPr marL="363538" indent="-363538">
              <a:buFontTx/>
              <a:buBlip>
                <a:blip r:embed="rId3"/>
              </a:buBlip>
            </a:pPr>
            <a:r>
              <a:rPr lang="el-GR" sz="2000" b="1" u="sng">
                <a:solidFill>
                  <a:srgbClr val="FFFF00"/>
                </a:solidFill>
                <a:cs typeface="Times New Roman" pitchFamily="18" charset="0"/>
              </a:rPr>
              <a:t>Μονογονία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: Τμήματα ενός φυτού που χρησιμοποιούνται για μονογονική αναπαραγωγή </a:t>
            </a:r>
            <a:r>
              <a:rPr lang="el-GR" sz="2000" b="1">
                <a:solidFill>
                  <a:srgbClr val="00FF00"/>
                </a:solidFill>
                <a:cs typeface="Times New Roman" pitchFamily="18" charset="0"/>
              </a:rPr>
              <a:t>►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l-GR" sz="2000" b="1">
                <a:solidFill>
                  <a:srgbClr val="EC8C00"/>
                </a:solidFill>
                <a:cs typeface="Times New Roman" pitchFamily="18" charset="0"/>
              </a:rPr>
              <a:t>α)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Υπέργειος βλαστός (π.χ. γεράνι), </a:t>
            </a:r>
            <a:r>
              <a:rPr lang="el-GR" sz="2000" b="1">
                <a:solidFill>
                  <a:srgbClr val="EC8C00"/>
                </a:solidFill>
                <a:cs typeface="Times New Roman" pitchFamily="18" charset="0"/>
              </a:rPr>
              <a:t>β)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Υπόγειος βλαστός (π.χ. πατάτα, κυκλάμινο), </a:t>
            </a:r>
            <a:r>
              <a:rPr lang="el-GR" sz="2000" b="1">
                <a:solidFill>
                  <a:srgbClr val="EC8C00"/>
                </a:solidFill>
                <a:cs typeface="Times New Roman" pitchFamily="18" charset="0"/>
              </a:rPr>
              <a:t>γ)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Ρίζα, </a:t>
            </a:r>
            <a:r>
              <a:rPr lang="el-GR" sz="2000" b="1">
                <a:solidFill>
                  <a:srgbClr val="EC8C00"/>
                </a:solidFill>
                <a:cs typeface="Times New Roman" pitchFamily="18" charset="0"/>
              </a:rPr>
              <a:t>δ)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Φύλλο.</a:t>
            </a:r>
          </a:p>
          <a:p>
            <a:pPr marL="363538" indent="-363538">
              <a:buFontTx/>
              <a:buBlip>
                <a:blip r:embed="rId3"/>
              </a:buBlip>
            </a:pPr>
            <a:r>
              <a:rPr lang="el-GR" sz="2000" b="1" u="sng">
                <a:solidFill>
                  <a:srgbClr val="FFFF00"/>
                </a:solidFill>
                <a:cs typeface="Times New Roman" pitchFamily="18" charset="0"/>
              </a:rPr>
              <a:t>Ανθόφυτα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: Είναι τα φυτά που έχουν άνθη και αναπαράγονται αμφιγονικά.</a:t>
            </a:r>
          </a:p>
          <a:p>
            <a:pPr marL="363538" indent="-363538">
              <a:buFontTx/>
              <a:buBlip>
                <a:blip r:embed="rId3"/>
              </a:buBlip>
            </a:pPr>
            <a:r>
              <a:rPr lang="el-GR" sz="2000" b="1" u="sng">
                <a:solidFill>
                  <a:srgbClr val="FFFF00"/>
                </a:solidFill>
                <a:cs typeface="Times New Roman" pitchFamily="18" charset="0"/>
              </a:rPr>
              <a:t>Άνθος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: Το αναπαραγωγικό όργανο των φυτών </a:t>
            </a:r>
            <a:r>
              <a:rPr lang="el-GR" sz="2000" b="1">
                <a:solidFill>
                  <a:srgbClr val="00FF00"/>
                </a:solidFill>
                <a:cs typeface="Times New Roman" pitchFamily="18" charset="0"/>
              </a:rPr>
              <a:t>► 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Διότι παράγει τους γαμέτες που είναι απαραίτητοι για την αμφιγονική αναπαραγωγή.              </a:t>
            </a:r>
            <a:r>
              <a:rPr lang="el-GR" sz="2000" b="1">
                <a:solidFill>
                  <a:srgbClr val="00FF00"/>
                </a:solidFill>
                <a:cs typeface="Times New Roman" pitchFamily="18" charset="0"/>
              </a:rPr>
              <a:t>►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Ανάλογα με το είδος των γαμετών που παράγει χαρακτηρίζεται :            </a:t>
            </a:r>
            <a:r>
              <a:rPr lang="el-GR" sz="2000" b="1">
                <a:solidFill>
                  <a:srgbClr val="EC8C00"/>
                </a:solidFill>
                <a:cs typeface="Times New Roman" pitchFamily="18" charset="0"/>
              </a:rPr>
              <a:t>α)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Αρσενικό, </a:t>
            </a:r>
            <a:r>
              <a:rPr lang="el-GR" sz="2000" b="1">
                <a:solidFill>
                  <a:srgbClr val="EC8C00"/>
                </a:solidFill>
                <a:cs typeface="Times New Roman" pitchFamily="18" charset="0"/>
              </a:rPr>
              <a:t>β)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Θηλυκό, </a:t>
            </a:r>
            <a:r>
              <a:rPr lang="el-GR" sz="2000" b="1">
                <a:solidFill>
                  <a:srgbClr val="EC8C00"/>
                </a:solidFill>
                <a:cs typeface="Times New Roman" pitchFamily="18" charset="0"/>
              </a:rPr>
              <a:t>γ)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Τέλειο.</a:t>
            </a:r>
          </a:p>
          <a:p>
            <a:pPr marL="363538" indent="-363538">
              <a:buFontTx/>
              <a:buBlip>
                <a:blip r:embed="rId3"/>
              </a:buBlip>
            </a:pPr>
            <a:r>
              <a:rPr lang="el-GR" sz="2000" b="1" u="sng">
                <a:solidFill>
                  <a:srgbClr val="FFFF00"/>
                </a:solidFill>
                <a:cs typeface="Times New Roman" pitchFamily="18" charset="0"/>
              </a:rPr>
              <a:t>Μόνοικο Φυτό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: Το φυτό που έχει και </a:t>
            </a:r>
            <a:r>
              <a:rPr lang="el-GR" sz="2000" b="1">
                <a:solidFill>
                  <a:srgbClr val="EC8C00"/>
                </a:solidFill>
                <a:cs typeface="Times New Roman" pitchFamily="18" charset="0"/>
              </a:rPr>
              <a:t>αρσενικά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(</a:t>
            </a:r>
            <a:r>
              <a:rPr lang="el-GR" sz="2000" b="1">
                <a:solidFill>
                  <a:srgbClr val="EC8C00"/>
                </a:solidFill>
                <a:cs typeface="Times New Roman" pitchFamily="18" charset="0"/>
              </a:rPr>
              <a:t>αρσενικοί γαμέτες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) και </a:t>
            </a:r>
            <a:r>
              <a:rPr lang="el-GR" sz="2000" b="1">
                <a:solidFill>
                  <a:srgbClr val="EC8C00"/>
                </a:solidFill>
                <a:cs typeface="Times New Roman" pitchFamily="18" charset="0"/>
              </a:rPr>
              <a:t>θηλυκά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(</a:t>
            </a:r>
            <a:r>
              <a:rPr lang="el-GR" sz="2000" b="1">
                <a:solidFill>
                  <a:srgbClr val="EC8C00"/>
                </a:solidFill>
                <a:cs typeface="Times New Roman" pitchFamily="18" charset="0"/>
              </a:rPr>
              <a:t>θηλυκοί γαμέτες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) </a:t>
            </a:r>
            <a:r>
              <a:rPr lang="el-GR" sz="2000" b="1">
                <a:solidFill>
                  <a:srgbClr val="EC8C00"/>
                </a:solidFill>
                <a:cs typeface="Times New Roman" pitchFamily="18" charset="0"/>
              </a:rPr>
              <a:t>άνθη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ή που έχει </a:t>
            </a:r>
            <a:r>
              <a:rPr lang="el-GR" sz="2000" b="1">
                <a:solidFill>
                  <a:srgbClr val="EC8C00"/>
                </a:solidFill>
                <a:cs typeface="Times New Roman" pitchFamily="18" charset="0"/>
              </a:rPr>
              <a:t>τέλεια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(</a:t>
            </a:r>
            <a:r>
              <a:rPr lang="el-GR" sz="2000" b="1">
                <a:solidFill>
                  <a:srgbClr val="EC8C00"/>
                </a:solidFill>
                <a:cs typeface="Times New Roman" pitchFamily="18" charset="0"/>
              </a:rPr>
              <a:t>αρσενικοί και θηλυκοί γαμέτες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) </a:t>
            </a:r>
            <a:r>
              <a:rPr lang="el-GR" sz="2000" b="1">
                <a:solidFill>
                  <a:srgbClr val="EC8C00"/>
                </a:solidFill>
                <a:cs typeface="Times New Roman" pitchFamily="18" charset="0"/>
              </a:rPr>
              <a:t>άνθη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. </a:t>
            </a:r>
            <a:r>
              <a:rPr lang="el-GR" sz="2000" b="1">
                <a:solidFill>
                  <a:srgbClr val="00FF00"/>
                </a:solidFill>
                <a:cs typeface="Times New Roman" pitchFamily="18" charset="0"/>
              </a:rPr>
              <a:t>►</a:t>
            </a:r>
            <a:r>
              <a:rPr lang="el-GR" sz="2000" b="1" u="sng">
                <a:solidFill>
                  <a:srgbClr val="FFFF00"/>
                </a:solidFill>
                <a:cs typeface="Times New Roman" pitchFamily="18" charset="0"/>
              </a:rPr>
              <a:t>Από τα άνθη ενός μόνοικου φυτού παράγονται και τα δύο είδη γαμετών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. </a:t>
            </a:r>
          </a:p>
          <a:p>
            <a:pPr marL="363538" indent="-363538">
              <a:buFontTx/>
              <a:buBlip>
                <a:blip r:embed="rId3"/>
              </a:buBlip>
            </a:pPr>
            <a:r>
              <a:rPr lang="el-GR" sz="2000" b="1" u="sng">
                <a:solidFill>
                  <a:srgbClr val="FFFF00"/>
                </a:solidFill>
                <a:cs typeface="Times New Roman" pitchFamily="18" charset="0"/>
              </a:rPr>
              <a:t>Δίοικο Φυτό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: Το φυτό που έχει </a:t>
            </a:r>
            <a:r>
              <a:rPr lang="el-GR" sz="2000" b="1">
                <a:solidFill>
                  <a:srgbClr val="EC8C00"/>
                </a:solidFill>
                <a:cs typeface="Times New Roman" pitchFamily="18" charset="0"/>
              </a:rPr>
              <a:t>μόνο αρσενικά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ή </a:t>
            </a:r>
            <a:r>
              <a:rPr lang="el-GR" sz="2000" b="1">
                <a:solidFill>
                  <a:srgbClr val="EC8C00"/>
                </a:solidFill>
                <a:cs typeface="Times New Roman" pitchFamily="18" charset="0"/>
              </a:rPr>
              <a:t>μόνο θηλυκά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άνθη. </a:t>
            </a:r>
            <a:r>
              <a:rPr lang="el-GR" sz="2000" b="1">
                <a:solidFill>
                  <a:srgbClr val="00FF00"/>
                </a:solidFill>
                <a:cs typeface="Times New Roman" pitchFamily="18" charset="0"/>
              </a:rPr>
              <a:t>► </a:t>
            </a:r>
            <a:r>
              <a:rPr lang="el-GR" sz="2000" b="1" u="sng">
                <a:solidFill>
                  <a:srgbClr val="FFFF00"/>
                </a:solidFill>
                <a:cs typeface="Times New Roman" pitchFamily="18" charset="0"/>
              </a:rPr>
              <a:t>Από τα άνθη ενός δίοικου φυτού παράγεται μόνο ένα είδος γαμετών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.</a:t>
            </a:r>
          </a:p>
          <a:p>
            <a:pPr marL="363538" indent="-363538">
              <a:buFontTx/>
              <a:buBlip>
                <a:blip r:embed="rId3"/>
              </a:buBlip>
            </a:pPr>
            <a:r>
              <a:rPr lang="el-GR" sz="2000" b="1" u="sng">
                <a:solidFill>
                  <a:srgbClr val="FFFF00"/>
                </a:solidFill>
                <a:cs typeface="Times New Roman" pitchFamily="18" charset="0"/>
              </a:rPr>
              <a:t>Μόνοικα Φυτά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:                                                                                                                   Η πορτοκαλιά, η αμυγδαλιά, κ.ά. </a:t>
            </a:r>
            <a:r>
              <a:rPr lang="el-GR" sz="2000" b="1">
                <a:solidFill>
                  <a:srgbClr val="00FF00"/>
                </a:solidFill>
                <a:cs typeface="Times New Roman" pitchFamily="18" charset="0"/>
              </a:rPr>
              <a:t>► </a:t>
            </a:r>
            <a:r>
              <a:rPr lang="el-GR" sz="2000" b="1">
                <a:solidFill>
                  <a:srgbClr val="EC8C00"/>
                </a:solidFill>
                <a:cs typeface="Times New Roman" pitchFamily="18" charset="0"/>
              </a:rPr>
              <a:t>Τέλεια Άνθη                                           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Η Βελανιδιά, η καλαμποκιά, κ.ά. </a:t>
            </a:r>
            <a:r>
              <a:rPr lang="el-GR" sz="2000" b="1">
                <a:solidFill>
                  <a:srgbClr val="00FF00"/>
                </a:solidFill>
                <a:cs typeface="Times New Roman" pitchFamily="18" charset="0"/>
              </a:rPr>
              <a:t>► </a:t>
            </a:r>
            <a:r>
              <a:rPr lang="el-GR" sz="2000" b="1">
                <a:solidFill>
                  <a:srgbClr val="EC8C00"/>
                </a:solidFill>
                <a:cs typeface="Times New Roman" pitchFamily="18" charset="0"/>
              </a:rPr>
              <a:t>Αρσενικά και Θηλυκά Άνθη</a:t>
            </a:r>
            <a:endParaRPr lang="el-GR" sz="2000" b="1">
              <a:solidFill>
                <a:srgbClr val="FFFF00"/>
              </a:solidFill>
              <a:cs typeface="Times New Roman" pitchFamily="18" charset="0"/>
            </a:endParaRPr>
          </a:p>
          <a:p>
            <a:pPr marL="363538" indent="-363538">
              <a:buFontTx/>
              <a:buBlip>
                <a:blip r:embed="rId3"/>
              </a:buBlip>
            </a:pPr>
            <a:r>
              <a:rPr lang="el-GR" sz="2000" b="1" u="sng">
                <a:solidFill>
                  <a:srgbClr val="FFFF00"/>
                </a:solidFill>
                <a:cs typeface="Times New Roman" pitchFamily="18" charset="0"/>
              </a:rPr>
              <a:t>Δίοικα Φυτά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:                                                                                                            Η συκιά, η φιστικιά, κ.ά. </a:t>
            </a:r>
            <a:r>
              <a:rPr lang="el-GR" sz="2000" b="1">
                <a:solidFill>
                  <a:srgbClr val="00FF00"/>
                </a:solidFill>
                <a:cs typeface="Times New Roman" pitchFamily="18" charset="0"/>
              </a:rPr>
              <a:t>► </a:t>
            </a:r>
            <a:r>
              <a:rPr lang="el-GR" sz="2000" b="1">
                <a:solidFill>
                  <a:srgbClr val="EC8C00"/>
                </a:solidFill>
                <a:cs typeface="Times New Roman" pitchFamily="18" charset="0"/>
              </a:rPr>
              <a:t>Αρσενικά Άνθη σε ένα δένδρο και θηλυκά άνθη σε άλλο δένδρο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.</a:t>
            </a:r>
            <a:endParaRPr lang="el-GR" sz="2000" b="1">
              <a:solidFill>
                <a:srgbClr val="00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_s1032"/>
          <p:cNvSpPr>
            <a:spLocks noChangeArrowheads="1"/>
          </p:cNvSpPr>
          <p:nvPr/>
        </p:nvSpPr>
        <p:spPr bwMode="auto">
          <a:xfrm>
            <a:off x="3695700" y="295275"/>
            <a:ext cx="1752600" cy="3254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88900" cmpd="tri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ΤΑ  ΑΝΘΗ</a:t>
            </a:r>
            <a:endParaRPr lang="el-GR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18437" name="_s1029"/>
          <p:cNvCxnSpPr>
            <a:cxnSpLocks noChangeShapeType="1"/>
            <a:stCxn id="18441" idx="2"/>
            <a:endCxn id="18450" idx="0"/>
          </p:cNvCxnSpPr>
          <p:nvPr/>
        </p:nvCxnSpPr>
        <p:spPr bwMode="auto">
          <a:xfrm rot="5400000">
            <a:off x="2643187" y="-215899"/>
            <a:ext cx="409575" cy="3454400"/>
          </a:xfrm>
          <a:prstGeom prst="bentConnector3">
            <a:avLst>
              <a:gd name="adj1" fmla="val 21315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98513" y="5805488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εγκλείουν τους</a:t>
            </a:r>
          </a:p>
        </p:txBody>
      </p:sp>
      <p:sp>
        <p:nvSpPr>
          <p:cNvPr id="18439" name="_s1032"/>
          <p:cNvSpPr>
            <a:spLocks noChangeArrowheads="1"/>
          </p:cNvSpPr>
          <p:nvPr/>
        </p:nvSpPr>
        <p:spPr bwMode="auto">
          <a:xfrm>
            <a:off x="477838" y="6461125"/>
            <a:ext cx="2339975" cy="252413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Αρσενικούς Γαμέτες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8440" name="_s1032"/>
          <p:cNvSpPr>
            <a:spLocks noChangeArrowheads="1"/>
          </p:cNvSpPr>
          <p:nvPr/>
        </p:nvSpPr>
        <p:spPr bwMode="auto">
          <a:xfrm>
            <a:off x="6886575" y="1716088"/>
            <a:ext cx="1285875" cy="28733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 u="sng">
                <a:solidFill>
                  <a:srgbClr val="FFFF00"/>
                </a:solidFill>
                <a:cs typeface="Times New Roman" pitchFamily="18" charset="0"/>
              </a:rPr>
              <a:t>Τέλεια</a:t>
            </a:r>
            <a:endParaRPr lang="el-GR" sz="1600" b="1" u="sng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976313" y="939800"/>
            <a:ext cx="7196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Διακρίνονται με κριτήριο το είδος των γαμετών που παράγουν σε</a:t>
            </a:r>
          </a:p>
        </p:txBody>
      </p:sp>
      <p:cxnSp>
        <p:nvCxnSpPr>
          <p:cNvPr id="18442" name="_s1029"/>
          <p:cNvCxnSpPr>
            <a:cxnSpLocks noChangeShapeType="1"/>
            <a:stCxn id="18441" idx="2"/>
            <a:endCxn id="18449" idx="0"/>
          </p:cNvCxnSpPr>
          <p:nvPr/>
        </p:nvCxnSpPr>
        <p:spPr bwMode="auto">
          <a:xfrm rot="5400000">
            <a:off x="4368800" y="1509713"/>
            <a:ext cx="409575" cy="3175"/>
          </a:xfrm>
          <a:prstGeom prst="bentConnector3">
            <a:avLst>
              <a:gd name="adj1" fmla="val 53486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43" name="_s1029"/>
          <p:cNvCxnSpPr>
            <a:cxnSpLocks noChangeShapeType="1"/>
            <a:stCxn id="18441" idx="2"/>
            <a:endCxn id="18440" idx="0"/>
          </p:cNvCxnSpPr>
          <p:nvPr/>
        </p:nvCxnSpPr>
        <p:spPr bwMode="auto">
          <a:xfrm rot="16200000" flipH="1">
            <a:off x="5861844" y="19844"/>
            <a:ext cx="381000" cy="2954338"/>
          </a:xfrm>
          <a:prstGeom prst="bentConnector3">
            <a:avLst>
              <a:gd name="adj1" fmla="val 23745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44" name="_s1029"/>
          <p:cNvCxnSpPr>
            <a:cxnSpLocks noChangeShapeType="1"/>
            <a:stCxn id="18448" idx="2"/>
            <a:endCxn id="18471" idx="0"/>
          </p:cNvCxnSpPr>
          <p:nvPr/>
        </p:nvCxnSpPr>
        <p:spPr bwMode="auto">
          <a:xfrm rot="5400000">
            <a:off x="1012825" y="3321050"/>
            <a:ext cx="215900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45" name="_s1029"/>
          <p:cNvCxnSpPr>
            <a:cxnSpLocks noChangeShapeType="1"/>
            <a:stCxn id="18436" idx="2"/>
            <a:endCxn id="18441" idx="0"/>
          </p:cNvCxnSpPr>
          <p:nvPr/>
        </p:nvCxnSpPr>
        <p:spPr bwMode="auto">
          <a:xfrm rot="16200000" flipH="1">
            <a:off x="4436269" y="800894"/>
            <a:ext cx="274637" cy="3175"/>
          </a:xfrm>
          <a:prstGeom prst="bentConnector3">
            <a:avLst>
              <a:gd name="adj1" fmla="val 41620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18446" name="_s1032"/>
          <p:cNvSpPr>
            <a:spLocks noChangeArrowheads="1"/>
          </p:cNvSpPr>
          <p:nvPr/>
        </p:nvSpPr>
        <p:spPr bwMode="auto">
          <a:xfrm>
            <a:off x="798513" y="5197475"/>
            <a:ext cx="1695450" cy="358775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Γυρεόκοκκους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8447" name="_s1032"/>
          <p:cNvSpPr>
            <a:spLocks noChangeArrowheads="1"/>
          </p:cNvSpPr>
          <p:nvPr/>
        </p:nvSpPr>
        <p:spPr bwMode="auto">
          <a:xfrm>
            <a:off x="4059238" y="2925763"/>
            <a:ext cx="1031875" cy="287337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Ύπερο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8448" name="_s1032"/>
          <p:cNvSpPr>
            <a:spLocks noChangeArrowheads="1"/>
          </p:cNvSpPr>
          <p:nvPr/>
        </p:nvSpPr>
        <p:spPr bwMode="auto">
          <a:xfrm>
            <a:off x="476250" y="2906713"/>
            <a:ext cx="1287463" cy="287337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Στήμονες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8449" name="_s1032"/>
          <p:cNvSpPr>
            <a:spLocks noChangeArrowheads="1"/>
          </p:cNvSpPr>
          <p:nvPr/>
        </p:nvSpPr>
        <p:spPr bwMode="auto">
          <a:xfrm>
            <a:off x="3929063" y="1744663"/>
            <a:ext cx="1285875" cy="28733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 u="sng">
                <a:solidFill>
                  <a:srgbClr val="FFFF00"/>
                </a:solidFill>
                <a:cs typeface="Times New Roman" pitchFamily="18" charset="0"/>
              </a:rPr>
              <a:t>Θηλυκά</a:t>
            </a:r>
            <a:endParaRPr lang="el-GR" sz="1600" b="1" u="sng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8450" name="_s1032"/>
          <p:cNvSpPr>
            <a:spLocks noChangeArrowheads="1"/>
          </p:cNvSpPr>
          <p:nvPr/>
        </p:nvSpPr>
        <p:spPr bwMode="auto">
          <a:xfrm>
            <a:off x="477838" y="1744663"/>
            <a:ext cx="1285875" cy="28575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 u="sng">
                <a:solidFill>
                  <a:srgbClr val="FFFF00"/>
                </a:solidFill>
                <a:cs typeface="Times New Roman" pitchFamily="18" charset="0"/>
              </a:rPr>
              <a:t>Αρσενικά</a:t>
            </a:r>
            <a:endParaRPr lang="el-GR" sz="1600" b="1" u="sng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449263" y="2308225"/>
            <a:ext cx="1343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έχουν μόνο</a:t>
            </a:r>
          </a:p>
        </p:txBody>
      </p:sp>
      <p:cxnSp>
        <p:nvCxnSpPr>
          <p:cNvPr id="18452" name="_s1029"/>
          <p:cNvCxnSpPr>
            <a:cxnSpLocks noChangeShapeType="1"/>
            <a:stCxn id="18457" idx="2"/>
            <a:endCxn id="18462" idx="0"/>
          </p:cNvCxnSpPr>
          <p:nvPr/>
        </p:nvCxnSpPr>
        <p:spPr bwMode="auto">
          <a:xfrm rot="16200000" flipH="1">
            <a:off x="7798594" y="2405857"/>
            <a:ext cx="231775" cy="769937"/>
          </a:xfrm>
          <a:prstGeom prst="bentConnector3">
            <a:avLst>
              <a:gd name="adj1" fmla="val 54111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53" name="_s1029"/>
          <p:cNvCxnSpPr>
            <a:cxnSpLocks noChangeShapeType="1"/>
            <a:stCxn id="18457" idx="2"/>
            <a:endCxn id="18461" idx="0"/>
          </p:cNvCxnSpPr>
          <p:nvPr/>
        </p:nvCxnSpPr>
        <p:spPr bwMode="auto">
          <a:xfrm rot="5400000">
            <a:off x="7092156" y="2469357"/>
            <a:ext cx="231775" cy="642938"/>
          </a:xfrm>
          <a:prstGeom prst="bentConnector3">
            <a:avLst>
              <a:gd name="adj1" fmla="val 54111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54" name="_s1029"/>
          <p:cNvCxnSpPr>
            <a:cxnSpLocks noChangeShapeType="1"/>
            <a:stCxn id="18440" idx="2"/>
            <a:endCxn id="18457" idx="0"/>
          </p:cNvCxnSpPr>
          <p:nvPr/>
        </p:nvCxnSpPr>
        <p:spPr bwMode="auto">
          <a:xfrm rot="5400000">
            <a:off x="7391400" y="2170113"/>
            <a:ext cx="276225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55" name="_s1029"/>
          <p:cNvCxnSpPr>
            <a:cxnSpLocks noChangeShapeType="1"/>
            <a:stCxn id="18449" idx="2"/>
            <a:endCxn id="18458" idx="0"/>
          </p:cNvCxnSpPr>
          <p:nvPr/>
        </p:nvCxnSpPr>
        <p:spPr bwMode="auto">
          <a:xfrm rot="5400000">
            <a:off x="4448175" y="2184400"/>
            <a:ext cx="247650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56" name="_s1029"/>
          <p:cNvCxnSpPr>
            <a:cxnSpLocks noChangeShapeType="1"/>
            <a:stCxn id="18450" idx="2"/>
            <a:endCxn id="18451" idx="0"/>
          </p:cNvCxnSpPr>
          <p:nvPr/>
        </p:nvCxnSpPr>
        <p:spPr bwMode="auto">
          <a:xfrm rot="5400000">
            <a:off x="996156" y="2183607"/>
            <a:ext cx="249237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7064375" y="2308225"/>
            <a:ext cx="930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έχουν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3900488" y="2308225"/>
            <a:ext cx="1343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έχουν μόνο</a:t>
            </a:r>
          </a:p>
        </p:txBody>
      </p:sp>
      <p:sp>
        <p:nvSpPr>
          <p:cNvPr id="18459" name="_s1032"/>
          <p:cNvSpPr>
            <a:spLocks noChangeArrowheads="1"/>
          </p:cNvSpPr>
          <p:nvPr/>
        </p:nvSpPr>
        <p:spPr bwMode="auto">
          <a:xfrm>
            <a:off x="1120775" y="4103688"/>
            <a:ext cx="1050925" cy="252412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Ανθήρες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8460" name="_s1032"/>
          <p:cNvSpPr>
            <a:spLocks noChangeArrowheads="1"/>
          </p:cNvSpPr>
          <p:nvPr/>
        </p:nvSpPr>
        <p:spPr bwMode="auto">
          <a:xfrm>
            <a:off x="93663" y="4075113"/>
            <a:ext cx="882650" cy="280987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Νήμα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8461" name="_s1032"/>
          <p:cNvSpPr>
            <a:spLocks noChangeArrowheads="1"/>
          </p:cNvSpPr>
          <p:nvPr/>
        </p:nvSpPr>
        <p:spPr bwMode="auto">
          <a:xfrm>
            <a:off x="6242050" y="2925763"/>
            <a:ext cx="1287463" cy="287337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Στήμονες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8462" name="_s1032"/>
          <p:cNvSpPr>
            <a:spLocks noChangeArrowheads="1"/>
          </p:cNvSpPr>
          <p:nvPr/>
        </p:nvSpPr>
        <p:spPr bwMode="auto">
          <a:xfrm>
            <a:off x="7783513" y="2925763"/>
            <a:ext cx="1031875" cy="287337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Ύπερο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18463" name="_s1029"/>
          <p:cNvCxnSpPr>
            <a:cxnSpLocks noChangeShapeType="1"/>
            <a:stCxn id="18471" idx="2"/>
            <a:endCxn id="18460" idx="0"/>
          </p:cNvCxnSpPr>
          <p:nvPr/>
        </p:nvCxnSpPr>
        <p:spPr bwMode="auto">
          <a:xfrm rot="5400000">
            <a:off x="697707" y="3632994"/>
            <a:ext cx="260350" cy="585787"/>
          </a:xfrm>
          <a:prstGeom prst="bentConnector3">
            <a:avLst>
              <a:gd name="adj1" fmla="val 53657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64" name="_s1029"/>
          <p:cNvCxnSpPr>
            <a:cxnSpLocks noChangeShapeType="1"/>
            <a:stCxn id="18471" idx="2"/>
            <a:endCxn id="18459" idx="0"/>
          </p:cNvCxnSpPr>
          <p:nvPr/>
        </p:nvCxnSpPr>
        <p:spPr bwMode="auto">
          <a:xfrm rot="16200000" flipH="1">
            <a:off x="1239044" y="3677444"/>
            <a:ext cx="288925" cy="525463"/>
          </a:xfrm>
          <a:prstGeom prst="bentConnector3">
            <a:avLst>
              <a:gd name="adj1" fmla="val 52745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65" name="_s1029"/>
          <p:cNvCxnSpPr>
            <a:cxnSpLocks noChangeShapeType="1"/>
            <a:stCxn id="18447" idx="2"/>
            <a:endCxn id="18469" idx="0"/>
          </p:cNvCxnSpPr>
          <p:nvPr/>
        </p:nvCxnSpPr>
        <p:spPr bwMode="auto">
          <a:xfrm rot="5400000">
            <a:off x="4475163" y="3328987"/>
            <a:ext cx="196850" cy="3175"/>
          </a:xfrm>
          <a:prstGeom prst="bentConnector3">
            <a:avLst>
              <a:gd name="adj1" fmla="val 45162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66" name="_s1029"/>
          <p:cNvCxnSpPr>
            <a:cxnSpLocks noChangeShapeType="1"/>
            <a:stCxn id="18451" idx="2"/>
            <a:endCxn id="18448" idx="0"/>
          </p:cNvCxnSpPr>
          <p:nvPr/>
        </p:nvCxnSpPr>
        <p:spPr bwMode="auto">
          <a:xfrm rot="5400000">
            <a:off x="1014412" y="2781301"/>
            <a:ext cx="212725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67" name="_s1029"/>
          <p:cNvCxnSpPr>
            <a:cxnSpLocks noChangeShapeType="1"/>
            <a:stCxn id="18458" idx="2"/>
            <a:endCxn id="18447" idx="0"/>
          </p:cNvCxnSpPr>
          <p:nvPr/>
        </p:nvCxnSpPr>
        <p:spPr bwMode="auto">
          <a:xfrm rot="16200000" flipH="1">
            <a:off x="4457700" y="2789238"/>
            <a:ext cx="231775" cy="3175"/>
          </a:xfrm>
          <a:prstGeom prst="bentConnector3">
            <a:avLst>
              <a:gd name="adj1" fmla="val 54111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3297238" y="6403975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γονιμοποίηση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3619500" y="3429000"/>
            <a:ext cx="1903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αποτελείται από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798513" y="4579938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περιέχουν τους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93663" y="3429000"/>
            <a:ext cx="2052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αποτελούνται από</a:t>
            </a:r>
          </a:p>
        </p:txBody>
      </p:sp>
      <p:cxnSp>
        <p:nvCxnSpPr>
          <p:cNvPr id="18472" name="_s1029"/>
          <p:cNvCxnSpPr>
            <a:cxnSpLocks noChangeShapeType="1"/>
            <a:stCxn id="18438" idx="2"/>
            <a:endCxn id="18439" idx="0"/>
          </p:cNvCxnSpPr>
          <p:nvPr/>
        </p:nvCxnSpPr>
        <p:spPr bwMode="auto">
          <a:xfrm rot="16200000" flipH="1">
            <a:off x="1512094" y="6306344"/>
            <a:ext cx="269875" cy="1587"/>
          </a:xfrm>
          <a:prstGeom prst="bentConnector3">
            <a:avLst>
              <a:gd name="adj1" fmla="val 53528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73" name="_s1029"/>
          <p:cNvCxnSpPr>
            <a:cxnSpLocks noChangeShapeType="1"/>
            <a:stCxn id="18446" idx="2"/>
            <a:endCxn id="18438" idx="0"/>
          </p:cNvCxnSpPr>
          <p:nvPr/>
        </p:nvCxnSpPr>
        <p:spPr bwMode="auto">
          <a:xfrm rot="5400000">
            <a:off x="1531144" y="5690394"/>
            <a:ext cx="230188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74" name="_s1029"/>
          <p:cNvCxnSpPr>
            <a:cxnSpLocks noChangeShapeType="1"/>
            <a:stCxn id="18470" idx="2"/>
            <a:endCxn id="18446" idx="0"/>
          </p:cNvCxnSpPr>
          <p:nvPr/>
        </p:nvCxnSpPr>
        <p:spPr bwMode="auto">
          <a:xfrm rot="5400000">
            <a:off x="1530350" y="5062538"/>
            <a:ext cx="231775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75" name="_s1029"/>
          <p:cNvCxnSpPr>
            <a:cxnSpLocks noChangeShapeType="1"/>
            <a:stCxn id="18459" idx="2"/>
            <a:endCxn id="18470" idx="0"/>
          </p:cNvCxnSpPr>
          <p:nvPr/>
        </p:nvCxnSpPr>
        <p:spPr bwMode="auto">
          <a:xfrm rot="5400000">
            <a:off x="1543844" y="4477544"/>
            <a:ext cx="204788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18476" name="_s1032"/>
          <p:cNvSpPr>
            <a:spLocks noChangeArrowheads="1"/>
          </p:cNvSpPr>
          <p:nvPr/>
        </p:nvSpPr>
        <p:spPr bwMode="auto">
          <a:xfrm>
            <a:off x="5060950" y="5192713"/>
            <a:ext cx="2543175" cy="287337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Σπερματικές Βλάστες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8477" name="_s1032"/>
          <p:cNvSpPr>
            <a:spLocks noChangeArrowheads="1"/>
          </p:cNvSpPr>
          <p:nvPr/>
        </p:nvSpPr>
        <p:spPr bwMode="auto">
          <a:xfrm>
            <a:off x="1889125" y="2505075"/>
            <a:ext cx="1577975" cy="841375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>
              <a:lnSpc>
                <a:spcPct val="80000"/>
              </a:lnSpc>
            </a:pPr>
            <a:r>
              <a:rPr lang="el-GR" sz="2000" b="1" u="sng">
                <a:solidFill>
                  <a:srgbClr val="FF3300"/>
                </a:solidFill>
                <a:cs typeface="Times New Roman" pitchFamily="18" charset="0"/>
              </a:rPr>
              <a:t>Επικονίαση</a:t>
            </a:r>
          </a:p>
          <a:p>
            <a:pPr algn="ctr">
              <a:lnSpc>
                <a:spcPct val="80000"/>
              </a:lnSpc>
            </a:pP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άνεμος </a:t>
            </a:r>
          </a:p>
          <a:p>
            <a:pPr algn="ctr">
              <a:lnSpc>
                <a:spcPct val="80000"/>
              </a:lnSpc>
            </a:pP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ή έντομα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8478" name="_s1032"/>
          <p:cNvSpPr>
            <a:spLocks noChangeArrowheads="1"/>
          </p:cNvSpPr>
          <p:nvPr/>
        </p:nvSpPr>
        <p:spPr bwMode="auto">
          <a:xfrm>
            <a:off x="5448300" y="3816350"/>
            <a:ext cx="1074738" cy="287338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Ωοθήκη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8479" name="_s1032"/>
          <p:cNvSpPr>
            <a:spLocks noChangeArrowheads="1"/>
          </p:cNvSpPr>
          <p:nvPr/>
        </p:nvSpPr>
        <p:spPr bwMode="auto">
          <a:xfrm>
            <a:off x="4140200" y="4103688"/>
            <a:ext cx="862013" cy="287337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Στύλο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8480" name="_s1032"/>
          <p:cNvSpPr>
            <a:spLocks noChangeArrowheads="1"/>
          </p:cNvSpPr>
          <p:nvPr/>
        </p:nvSpPr>
        <p:spPr bwMode="auto">
          <a:xfrm>
            <a:off x="2978150" y="4075113"/>
            <a:ext cx="977900" cy="300037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Στίγμα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18481" name="_s1029"/>
          <p:cNvCxnSpPr>
            <a:cxnSpLocks noChangeShapeType="1"/>
            <a:stCxn id="18469" idx="2"/>
            <a:endCxn id="18479" idx="0"/>
          </p:cNvCxnSpPr>
          <p:nvPr/>
        </p:nvCxnSpPr>
        <p:spPr bwMode="auto">
          <a:xfrm rot="5400000">
            <a:off x="4427537" y="3940176"/>
            <a:ext cx="288925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82" name="_s1029"/>
          <p:cNvCxnSpPr>
            <a:cxnSpLocks noChangeShapeType="1"/>
            <a:stCxn id="18469" idx="2"/>
            <a:endCxn id="18480" idx="0"/>
          </p:cNvCxnSpPr>
          <p:nvPr/>
        </p:nvCxnSpPr>
        <p:spPr bwMode="auto">
          <a:xfrm rot="5400000">
            <a:off x="3889375" y="3373438"/>
            <a:ext cx="260350" cy="1104900"/>
          </a:xfrm>
          <a:prstGeom prst="bentConnector3">
            <a:avLst>
              <a:gd name="adj1" fmla="val 53657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83" name="_s1029"/>
          <p:cNvCxnSpPr>
            <a:cxnSpLocks noChangeShapeType="1"/>
            <a:stCxn id="18469" idx="2"/>
            <a:endCxn id="18478" idx="1"/>
          </p:cNvCxnSpPr>
          <p:nvPr/>
        </p:nvCxnSpPr>
        <p:spPr bwMode="auto">
          <a:xfrm rot="16200000" flipH="1">
            <a:off x="4918075" y="3449638"/>
            <a:ext cx="165100" cy="857250"/>
          </a:xfrm>
          <a:prstGeom prst="bentConnector2">
            <a:avLst/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84" name="_s1029"/>
          <p:cNvCxnSpPr>
            <a:cxnSpLocks noChangeShapeType="1"/>
            <a:stCxn id="18446" idx="3"/>
            <a:endCxn id="18477" idx="2"/>
          </p:cNvCxnSpPr>
          <p:nvPr/>
        </p:nvCxnSpPr>
        <p:spPr bwMode="auto">
          <a:xfrm flipV="1">
            <a:off x="2513013" y="3365500"/>
            <a:ext cx="165100" cy="2011363"/>
          </a:xfrm>
          <a:prstGeom prst="bentConnector2">
            <a:avLst/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85" name="_s1029"/>
          <p:cNvCxnSpPr>
            <a:cxnSpLocks noChangeShapeType="1"/>
            <a:stCxn id="18477" idx="3"/>
            <a:endCxn id="18480" idx="1"/>
          </p:cNvCxnSpPr>
          <p:nvPr/>
        </p:nvCxnSpPr>
        <p:spPr bwMode="auto">
          <a:xfrm flipH="1">
            <a:off x="2959100" y="2925763"/>
            <a:ext cx="527050" cy="1300162"/>
          </a:xfrm>
          <a:prstGeom prst="bentConnector5">
            <a:avLst>
              <a:gd name="adj1" fmla="val -17472"/>
              <a:gd name="adj2" fmla="val 49083"/>
              <a:gd name="adj3" fmla="val 123491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86" name="_s1029"/>
          <p:cNvCxnSpPr>
            <a:cxnSpLocks noChangeShapeType="1"/>
            <a:stCxn id="18487" idx="2"/>
            <a:endCxn id="18476" idx="0"/>
          </p:cNvCxnSpPr>
          <p:nvPr/>
        </p:nvCxnSpPr>
        <p:spPr bwMode="auto">
          <a:xfrm rot="5400000">
            <a:off x="6242844" y="5083969"/>
            <a:ext cx="179388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5640388" y="4627563"/>
            <a:ext cx="1384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περιέχει τις</a:t>
            </a:r>
          </a:p>
        </p:txBody>
      </p:sp>
      <p:cxnSp>
        <p:nvCxnSpPr>
          <p:cNvPr id="18488" name="_s1029"/>
          <p:cNvCxnSpPr>
            <a:cxnSpLocks noChangeShapeType="1"/>
            <a:stCxn id="18439" idx="3"/>
            <a:endCxn id="18468" idx="1"/>
          </p:cNvCxnSpPr>
          <p:nvPr/>
        </p:nvCxnSpPr>
        <p:spPr bwMode="auto">
          <a:xfrm>
            <a:off x="2836863" y="6588125"/>
            <a:ext cx="460375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89" name="_s1029"/>
          <p:cNvCxnSpPr>
            <a:cxnSpLocks noChangeShapeType="1"/>
            <a:stCxn id="18494" idx="1"/>
            <a:endCxn id="18468" idx="3"/>
          </p:cNvCxnSpPr>
          <p:nvPr/>
        </p:nvCxnSpPr>
        <p:spPr bwMode="auto">
          <a:xfrm rot="10800000">
            <a:off x="4821238" y="6588125"/>
            <a:ext cx="403225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90" name="_s1029"/>
          <p:cNvCxnSpPr>
            <a:cxnSpLocks noChangeShapeType="1"/>
            <a:stCxn id="18468" idx="0"/>
            <a:endCxn id="18500" idx="2"/>
          </p:cNvCxnSpPr>
          <p:nvPr/>
        </p:nvCxnSpPr>
        <p:spPr bwMode="auto">
          <a:xfrm rot="5400000" flipH="1">
            <a:off x="3933032" y="6277769"/>
            <a:ext cx="246062" cy="6350"/>
          </a:xfrm>
          <a:prstGeom prst="bentConnector3">
            <a:avLst>
              <a:gd name="adj1" fmla="val 53546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91" name="_s1029"/>
          <p:cNvCxnSpPr>
            <a:cxnSpLocks noChangeShapeType="1"/>
            <a:stCxn id="18478" idx="3"/>
            <a:endCxn id="18506" idx="1"/>
          </p:cNvCxnSpPr>
          <p:nvPr/>
        </p:nvCxnSpPr>
        <p:spPr bwMode="auto">
          <a:xfrm>
            <a:off x="6542088" y="3960813"/>
            <a:ext cx="684212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92" name="_s1029"/>
          <p:cNvCxnSpPr>
            <a:cxnSpLocks noChangeShapeType="1"/>
            <a:stCxn id="18478" idx="2"/>
            <a:endCxn id="18487" idx="0"/>
          </p:cNvCxnSpPr>
          <p:nvPr/>
        </p:nvCxnSpPr>
        <p:spPr bwMode="auto">
          <a:xfrm rot="16200000" flipH="1">
            <a:off x="5907088" y="4202113"/>
            <a:ext cx="504825" cy="346075"/>
          </a:xfrm>
          <a:prstGeom prst="bentConnector3">
            <a:avLst>
              <a:gd name="adj1" fmla="val 48111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5484813" y="5805488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εγκλείουν τους</a:t>
            </a:r>
          </a:p>
        </p:txBody>
      </p:sp>
      <p:sp>
        <p:nvSpPr>
          <p:cNvPr id="18494" name="_s1032"/>
          <p:cNvSpPr>
            <a:spLocks noChangeArrowheads="1"/>
          </p:cNvSpPr>
          <p:nvPr/>
        </p:nvSpPr>
        <p:spPr bwMode="auto">
          <a:xfrm>
            <a:off x="5243513" y="6442075"/>
            <a:ext cx="2192337" cy="290513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Θηλυκούς Γαμέτες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18495" name="_s1029"/>
          <p:cNvCxnSpPr>
            <a:cxnSpLocks noChangeShapeType="1"/>
            <a:stCxn id="18493" idx="2"/>
            <a:endCxn id="18494" idx="0"/>
          </p:cNvCxnSpPr>
          <p:nvPr/>
        </p:nvCxnSpPr>
        <p:spPr bwMode="auto">
          <a:xfrm rot="16200000" flipH="1">
            <a:off x="6211094" y="6293644"/>
            <a:ext cx="250825" cy="7937"/>
          </a:xfrm>
          <a:prstGeom prst="bentConnector3">
            <a:avLst>
              <a:gd name="adj1" fmla="val 53796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496" name="_s1029"/>
          <p:cNvCxnSpPr>
            <a:cxnSpLocks noChangeShapeType="1"/>
            <a:stCxn id="18476" idx="2"/>
            <a:endCxn id="18493" idx="0"/>
          </p:cNvCxnSpPr>
          <p:nvPr/>
        </p:nvCxnSpPr>
        <p:spPr bwMode="auto">
          <a:xfrm rot="5400000">
            <a:off x="6179344" y="5652294"/>
            <a:ext cx="306388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18497" name="_s1032"/>
          <p:cNvSpPr>
            <a:spLocks noChangeArrowheads="1"/>
          </p:cNvSpPr>
          <p:nvPr/>
        </p:nvSpPr>
        <p:spPr bwMode="auto">
          <a:xfrm>
            <a:off x="7794625" y="6116638"/>
            <a:ext cx="1287463" cy="287337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3300"/>
                </a:solidFill>
                <a:cs typeface="Times New Roman" pitchFamily="18" charset="0"/>
              </a:rPr>
              <a:t>Σπέρματα</a:t>
            </a:r>
            <a:endParaRPr lang="el-GR" sz="1600" b="1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18498" name="_s1032"/>
          <p:cNvSpPr>
            <a:spLocks noChangeArrowheads="1"/>
          </p:cNvSpPr>
          <p:nvPr/>
        </p:nvSpPr>
        <p:spPr bwMode="auto">
          <a:xfrm>
            <a:off x="7972425" y="4625975"/>
            <a:ext cx="933450" cy="287338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3300"/>
                </a:solidFill>
                <a:cs typeface="Times New Roman" pitchFamily="18" charset="0"/>
              </a:rPr>
              <a:t>Καρπός</a:t>
            </a:r>
            <a:endParaRPr lang="el-GR" sz="1600" b="1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18499" name="_s1032"/>
          <p:cNvSpPr>
            <a:spLocks noChangeArrowheads="1"/>
          </p:cNvSpPr>
          <p:nvPr/>
        </p:nvSpPr>
        <p:spPr bwMode="auto">
          <a:xfrm>
            <a:off x="3506788" y="4886325"/>
            <a:ext cx="1104900" cy="612775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3300"/>
                </a:solidFill>
                <a:cs typeface="Times New Roman" pitchFamily="18" charset="0"/>
              </a:rPr>
              <a:t>Φυτικό</a:t>
            </a:r>
          </a:p>
          <a:p>
            <a:pPr algn="ctr"/>
            <a:r>
              <a:rPr lang="el-GR" sz="2000" b="1">
                <a:solidFill>
                  <a:srgbClr val="FF3300"/>
                </a:solidFill>
                <a:cs typeface="Times New Roman" pitchFamily="18" charset="0"/>
              </a:rPr>
              <a:t>Έμβρυο</a:t>
            </a:r>
            <a:endParaRPr lang="el-GR" sz="1600" b="1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18500" name="_s1032"/>
          <p:cNvSpPr>
            <a:spLocks noChangeArrowheads="1"/>
          </p:cNvSpPr>
          <p:nvPr/>
        </p:nvSpPr>
        <p:spPr bwMode="auto">
          <a:xfrm>
            <a:off x="3533775" y="5851525"/>
            <a:ext cx="1038225" cy="287338"/>
          </a:xfrm>
          <a:prstGeom prst="roundRect">
            <a:avLst>
              <a:gd name="adj" fmla="val 19866"/>
            </a:avLst>
          </a:prstGeom>
          <a:gradFill rotWithShape="0">
            <a:gsLst>
              <a:gs pos="0">
                <a:srgbClr val="006600">
                  <a:gamma/>
                  <a:shade val="34902"/>
                  <a:invGamma/>
                </a:srgbClr>
              </a:gs>
              <a:gs pos="100000">
                <a:srgbClr val="006600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lIns="78638" tIns="39319" rIns="78638" bIns="39319" anchor="ctr"/>
          <a:lstStyle/>
          <a:p>
            <a:pPr algn="ctr"/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Ζυγωτό</a:t>
            </a:r>
            <a:endParaRPr lang="el-GR" sz="1600" b="1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18501" name="_s1029"/>
          <p:cNvCxnSpPr>
            <a:cxnSpLocks noChangeShapeType="1"/>
            <a:stCxn id="18506" idx="2"/>
            <a:endCxn id="18498" idx="0"/>
          </p:cNvCxnSpPr>
          <p:nvPr/>
        </p:nvCxnSpPr>
        <p:spPr bwMode="auto">
          <a:xfrm rot="16200000" flipH="1">
            <a:off x="8005763" y="4173538"/>
            <a:ext cx="449262" cy="417512"/>
          </a:xfrm>
          <a:prstGeom prst="bentConnector3">
            <a:avLst>
              <a:gd name="adj1" fmla="val 51944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502" name="_s1029"/>
          <p:cNvCxnSpPr>
            <a:cxnSpLocks noChangeShapeType="1"/>
            <a:stCxn id="18498" idx="2"/>
            <a:endCxn id="18505" idx="0"/>
          </p:cNvCxnSpPr>
          <p:nvPr/>
        </p:nvCxnSpPr>
        <p:spPr bwMode="auto">
          <a:xfrm rot="5400000">
            <a:off x="8268494" y="5103019"/>
            <a:ext cx="341312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503" name="_s1029"/>
          <p:cNvCxnSpPr>
            <a:cxnSpLocks noChangeShapeType="1"/>
            <a:stCxn id="18505" idx="2"/>
            <a:endCxn id="18497" idx="0"/>
          </p:cNvCxnSpPr>
          <p:nvPr/>
        </p:nvCxnSpPr>
        <p:spPr bwMode="auto">
          <a:xfrm rot="5400000">
            <a:off x="8252618" y="5911057"/>
            <a:ext cx="373063" cy="0"/>
          </a:xfrm>
          <a:prstGeom prst="straightConnector1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18504" name="_s1029"/>
          <p:cNvCxnSpPr>
            <a:cxnSpLocks noChangeShapeType="1"/>
            <a:stCxn id="18500" idx="0"/>
            <a:endCxn id="18499" idx="2"/>
          </p:cNvCxnSpPr>
          <p:nvPr/>
        </p:nvCxnSpPr>
        <p:spPr bwMode="auto">
          <a:xfrm rot="16200000">
            <a:off x="3898900" y="5672138"/>
            <a:ext cx="314325" cy="6350"/>
          </a:xfrm>
          <a:prstGeom prst="bentConnector3">
            <a:avLst>
              <a:gd name="adj1" fmla="val 50000"/>
            </a:avLst>
          </a:prstGeom>
          <a:noFill/>
          <a:ln w="44450">
            <a:solidFill>
              <a:srgbClr val="00FFFF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18505" name="Text Box 73"/>
          <p:cNvSpPr txBox="1">
            <a:spLocks noChangeArrowheads="1"/>
          </p:cNvSpPr>
          <p:nvPr/>
        </p:nvSpPr>
        <p:spPr bwMode="auto">
          <a:xfrm>
            <a:off x="7758113" y="5273675"/>
            <a:ext cx="136048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σ’ αυτόν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εγκλείονται</a:t>
            </a:r>
          </a:p>
        </p:txBody>
      </p:sp>
      <p:sp>
        <p:nvSpPr>
          <p:cNvPr id="18506" name="Text Box 74"/>
          <p:cNvSpPr txBox="1">
            <a:spLocks noChangeArrowheads="1"/>
          </p:cNvSpPr>
          <p:nvPr/>
        </p:nvSpPr>
        <p:spPr bwMode="auto">
          <a:xfrm>
            <a:off x="7226300" y="3762375"/>
            <a:ext cx="15890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από αυτή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l-GR" sz="1800" b="1">
                <a:solidFill>
                  <a:srgbClr val="00FFFF"/>
                </a:solidFill>
                <a:cs typeface="Times New Roman" pitchFamily="18" charset="0"/>
              </a:rPr>
              <a:t>σχηματίζεται</a:t>
            </a:r>
          </a:p>
        </p:txBody>
      </p:sp>
      <p:pic>
        <p:nvPicPr>
          <p:cNvPr id="18518" name="Picture 86" descr="FLOW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5213" y="1327150"/>
            <a:ext cx="4762500" cy="3629025"/>
          </a:xfrm>
          <a:prstGeom prst="rect">
            <a:avLst/>
          </a:prstGeom>
          <a:noFill/>
        </p:spPr>
      </p:pic>
      <p:sp>
        <p:nvSpPr>
          <p:cNvPr id="18519" name="Line 87"/>
          <p:cNvSpPr>
            <a:spLocks noChangeShapeType="1"/>
          </p:cNvSpPr>
          <p:nvPr/>
        </p:nvSpPr>
        <p:spPr bwMode="auto">
          <a:xfrm flipH="1" flipV="1">
            <a:off x="5862638" y="3771900"/>
            <a:ext cx="666750" cy="142081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l-GR"/>
          </a:p>
        </p:txBody>
      </p:sp>
      <p:pic>
        <p:nvPicPr>
          <p:cNvPr id="18511" name="Picture 79" descr="poll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382588"/>
            <a:ext cx="5143500" cy="4994275"/>
          </a:xfrm>
          <a:prstGeom prst="rect">
            <a:avLst/>
          </a:prstGeom>
          <a:noFill/>
        </p:spPr>
      </p:pic>
      <p:pic>
        <p:nvPicPr>
          <p:cNvPr id="18512" name="Picture 80" descr="pist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290513"/>
            <a:ext cx="5597525" cy="6111875"/>
          </a:xfrm>
          <a:prstGeom prst="rect">
            <a:avLst/>
          </a:prstGeom>
          <a:noFill/>
        </p:spPr>
      </p:pic>
      <p:sp>
        <p:nvSpPr>
          <p:cNvPr id="18513" name="Oval 81"/>
          <p:cNvSpPr>
            <a:spLocks noChangeArrowheads="1"/>
          </p:cNvSpPr>
          <p:nvPr/>
        </p:nvSpPr>
        <p:spPr bwMode="auto">
          <a:xfrm rot="291121">
            <a:off x="3995738" y="796925"/>
            <a:ext cx="957262" cy="54530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8514" name="Picture 82" descr="pistil_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03463" y="103188"/>
            <a:ext cx="4614862" cy="3167062"/>
          </a:xfrm>
          <a:prstGeom prst="rect">
            <a:avLst/>
          </a:prstGeom>
          <a:noFill/>
        </p:spPr>
      </p:pic>
      <p:sp>
        <p:nvSpPr>
          <p:cNvPr id="18515" name="Line 83"/>
          <p:cNvSpPr>
            <a:spLocks noChangeShapeType="1"/>
          </p:cNvSpPr>
          <p:nvPr/>
        </p:nvSpPr>
        <p:spPr bwMode="auto">
          <a:xfrm flipV="1">
            <a:off x="3956050" y="323850"/>
            <a:ext cx="1684338" cy="38274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516" name="Line 84"/>
          <p:cNvSpPr>
            <a:spLocks noChangeShapeType="1"/>
          </p:cNvSpPr>
          <p:nvPr/>
        </p:nvSpPr>
        <p:spPr bwMode="auto">
          <a:xfrm flipH="1" flipV="1">
            <a:off x="4821238" y="1466850"/>
            <a:ext cx="180975" cy="26844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517" name="Line 85"/>
          <p:cNvSpPr>
            <a:spLocks noChangeShapeType="1"/>
          </p:cNvSpPr>
          <p:nvPr/>
        </p:nvSpPr>
        <p:spPr bwMode="auto">
          <a:xfrm flipH="1" flipV="1">
            <a:off x="4059238" y="2533650"/>
            <a:ext cx="1389062" cy="13112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l-GR"/>
          </a:p>
        </p:txBody>
      </p:sp>
      <p:pic>
        <p:nvPicPr>
          <p:cNvPr id="18507" name="Picture 75" descr="lily-stame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59200" y="293688"/>
            <a:ext cx="5162550" cy="5822950"/>
          </a:xfrm>
          <a:prstGeom prst="rect">
            <a:avLst/>
          </a:prstGeom>
          <a:noFill/>
        </p:spPr>
      </p:pic>
      <p:sp>
        <p:nvSpPr>
          <p:cNvPr id="18510" name="Oval 78"/>
          <p:cNvSpPr>
            <a:spLocks noChangeArrowheads="1"/>
          </p:cNvSpPr>
          <p:nvPr/>
        </p:nvSpPr>
        <p:spPr bwMode="auto">
          <a:xfrm rot="-1007569">
            <a:off x="4424363" y="1127125"/>
            <a:ext cx="1728787" cy="47275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508" name="Line 76"/>
          <p:cNvSpPr>
            <a:spLocks noChangeShapeType="1"/>
          </p:cNvSpPr>
          <p:nvPr/>
        </p:nvSpPr>
        <p:spPr bwMode="auto">
          <a:xfrm>
            <a:off x="534988" y="4356100"/>
            <a:ext cx="5105400" cy="10207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509" name="Line 77"/>
          <p:cNvSpPr>
            <a:spLocks noChangeShapeType="1"/>
          </p:cNvSpPr>
          <p:nvPr/>
        </p:nvSpPr>
        <p:spPr bwMode="auto">
          <a:xfrm flipV="1">
            <a:off x="2171700" y="2925763"/>
            <a:ext cx="2252663" cy="12319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l-GR"/>
          </a:p>
        </p:txBody>
      </p:sp>
      <p:pic>
        <p:nvPicPr>
          <p:cNvPr id="18520" name="Picture 88" descr="20070529170127!Pollination_Bee_Dandelion_Zoo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68513" y="452438"/>
            <a:ext cx="5157787" cy="4248150"/>
          </a:xfrm>
          <a:prstGeom prst="rect">
            <a:avLst/>
          </a:prstGeom>
          <a:noFill/>
        </p:spPr>
      </p:pic>
      <p:pic>
        <p:nvPicPr>
          <p:cNvPr id="18521" name="Picture 89" descr="Bee%20with%20Polle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68513" y="382588"/>
            <a:ext cx="5143500" cy="4194175"/>
          </a:xfrm>
          <a:prstGeom prst="rect">
            <a:avLst/>
          </a:prstGeom>
          <a:noFill/>
        </p:spPr>
      </p:pic>
      <p:pic>
        <p:nvPicPr>
          <p:cNvPr id="18522" name="Picture 90" descr="Pollinatio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68513" y="525463"/>
            <a:ext cx="5321300" cy="4648200"/>
          </a:xfrm>
          <a:prstGeom prst="rect">
            <a:avLst/>
          </a:prstGeom>
          <a:noFill/>
        </p:spPr>
      </p:pic>
      <p:pic>
        <p:nvPicPr>
          <p:cNvPr id="18523" name="Picture 91" descr="fruit_festival_hom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73213" y="269875"/>
            <a:ext cx="5956300" cy="4525963"/>
          </a:xfrm>
          <a:prstGeom prst="rect">
            <a:avLst/>
          </a:prstGeom>
          <a:noFill/>
        </p:spPr>
      </p:pic>
      <p:pic>
        <p:nvPicPr>
          <p:cNvPr id="18524" name="Picture 92" descr="I10-22-plants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50938" y="174625"/>
            <a:ext cx="6921500" cy="5464175"/>
          </a:xfrm>
          <a:prstGeom prst="rect">
            <a:avLst/>
          </a:prstGeom>
          <a:noFill/>
        </p:spPr>
      </p:pic>
      <p:pic>
        <p:nvPicPr>
          <p:cNvPr id="18525" name="Picture 93" descr="Illustration_Lilium_martagon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06625" y="103188"/>
            <a:ext cx="4730750" cy="6610350"/>
          </a:xfrm>
          <a:prstGeom prst="rect">
            <a:avLst/>
          </a:prstGeom>
          <a:noFill/>
        </p:spPr>
      </p:pic>
      <p:pic>
        <p:nvPicPr>
          <p:cNvPr id="18526" name="Picture 94" descr="humingb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0" y="889000"/>
            <a:ext cx="7620000" cy="508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8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8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8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8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8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8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8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8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8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8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18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3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8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8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8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8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8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8" dur="500"/>
                                        <p:tgtEl>
                                          <p:spTgt spid="18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1" dur="500"/>
                                        <p:tgtEl>
                                          <p:spTgt spid="18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9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4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18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18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10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18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18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1000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18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/>
                                        <p:tgtEl>
                                          <p:spTgt spid="18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1000"/>
                                        <p:tgtEl>
                                          <p:spTgt spid="18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6" dur="10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4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9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1000"/>
                                        <p:tgtEl>
                                          <p:spTgt spid="1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18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18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1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1000"/>
                                        <p:tgtEl>
                                          <p:spTgt spid="18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18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18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18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6" dur="5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1" dur="5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1000"/>
                                        <p:tgtEl>
                                          <p:spTgt spid="1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9" dur="1000"/>
                                        <p:tgtEl>
                                          <p:spTgt spid="18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18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18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5" dur="1000"/>
                                        <p:tgtEl>
                                          <p:spTgt spid="1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18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/>
                                        <p:tgtEl>
                                          <p:spTgt spid="18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2" dur="1000"/>
                                        <p:tgtEl>
                                          <p:spTgt spid="18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18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18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" dur="1000"/>
                                        <p:tgtEl>
                                          <p:spTgt spid="1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2" dur="1000"/>
                                        <p:tgtEl>
                                          <p:spTgt spid="18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18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5" dur="1000"/>
                                        <p:tgtEl>
                                          <p:spTgt spid="18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3" dur="5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8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1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1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3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6" dur="1000" fill="hold"/>
                                        <p:tgtEl>
                                          <p:spTgt spid="18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1000" fill="hold"/>
                                        <p:tgtEl>
                                          <p:spTgt spid="18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1000"/>
                                        <p:tgtEl>
                                          <p:spTgt spid="1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2" dur="1000"/>
                                        <p:tgtEl>
                                          <p:spTgt spid="18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1000"/>
                                        <p:tgtEl>
                                          <p:spTgt spid="18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1000"/>
                                        <p:tgtEl>
                                          <p:spTgt spid="18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1000"/>
                                        <p:tgtEl>
                                          <p:spTgt spid="18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3" dur="50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6" dur="500" fill="hold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8" dur="500"/>
                                        <p:tgtEl>
                                          <p:spTgt spid="1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18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8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1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0" fill="hold">
                      <p:stCondLst>
                        <p:cond delay="indefinite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3" dur="1000"/>
                                        <p:tgtEl>
                                          <p:spTgt spid="18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1000"/>
                                        <p:tgtEl>
                                          <p:spTgt spid="18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1000"/>
                                        <p:tgtEl>
                                          <p:spTgt spid="18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6" dur="1000"/>
                                        <p:tgtEl>
                                          <p:spTgt spid="18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4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9" dur="500"/>
                                        <p:tgtEl>
                                          <p:spTgt spid="1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0" fill="hold">
                      <p:stCondLst>
                        <p:cond delay="indefinite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8" dur="500" fill="hold"/>
                                        <p:tgtEl>
                                          <p:spTgt spid="18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" fill="hold"/>
                                        <p:tgtEl>
                                          <p:spTgt spid="18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0" dur="500"/>
                                        <p:tgtEl>
                                          <p:spTgt spid="1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18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/>
                                        <p:tgtEl>
                                          <p:spTgt spid="18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000"/>
                                        <p:tgtEl>
                                          <p:spTgt spid="18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7" dur="1000"/>
                                        <p:tgtEl>
                                          <p:spTgt spid="18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3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5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0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1000" fill="hold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000" fill="hold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3" dur="1000"/>
                                        <p:tgtEl>
                                          <p:spTgt spid="1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4" fill="hold">
                      <p:stCondLst>
                        <p:cond delay="indefinite"/>
                      </p:stCondLst>
                      <p:childTnLst>
                        <p:par>
                          <p:cTn id="725" fill="hold">
                            <p:stCondLst>
                              <p:cond delay="0"/>
                            </p:stCondLst>
                            <p:childTnLst>
                              <p:par>
                                <p:cTn id="7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7" dur="1000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000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0" dur="1000"/>
                                        <p:tgtEl>
                                          <p:spTgt spid="18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8" grpId="0"/>
      <p:bldP spid="18439" grpId="0" animBg="1"/>
      <p:bldP spid="18440" grpId="0" animBg="1"/>
      <p:bldP spid="18441" grpId="0"/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/>
      <p:bldP spid="18457" grpId="0"/>
      <p:bldP spid="18458" grpId="0"/>
      <p:bldP spid="18459" grpId="0" animBg="1"/>
      <p:bldP spid="18460" grpId="0" animBg="1"/>
      <p:bldP spid="18461" grpId="0" animBg="1"/>
      <p:bldP spid="18462" grpId="0" animBg="1"/>
      <p:bldP spid="18468" grpId="0"/>
      <p:bldP spid="18469" grpId="0"/>
      <p:bldP spid="18470" grpId="0"/>
      <p:bldP spid="18471" grpId="0"/>
      <p:bldP spid="18476" grpId="0" animBg="1"/>
      <p:bldP spid="18477" grpId="0" animBg="1"/>
      <p:bldP spid="18478" grpId="0" animBg="1"/>
      <p:bldP spid="18479" grpId="0" animBg="1"/>
      <p:bldP spid="18480" grpId="0" animBg="1"/>
      <p:bldP spid="18487" grpId="0"/>
      <p:bldP spid="18493" grpId="0"/>
      <p:bldP spid="18494" grpId="0" animBg="1"/>
      <p:bldP spid="18497" grpId="0" animBg="1"/>
      <p:bldP spid="18498" grpId="0" animBg="1"/>
      <p:bldP spid="18499" grpId="0" animBg="1"/>
      <p:bldP spid="18500" grpId="0" animBg="1"/>
      <p:bldP spid="18505" grpId="0"/>
      <p:bldP spid="18506" grpId="0"/>
      <p:bldP spid="18519" grpId="0" animBg="1"/>
      <p:bldP spid="18519" grpId="1" animBg="1"/>
      <p:bldP spid="18513" grpId="0" animBg="1"/>
      <p:bldP spid="18513" grpId="1" animBg="1"/>
      <p:bldP spid="18515" grpId="0" animBg="1"/>
      <p:bldP spid="18515" grpId="1" animBg="1"/>
      <p:bldP spid="18516" grpId="0" animBg="1"/>
      <p:bldP spid="18516" grpId="1" animBg="1"/>
      <p:bldP spid="18517" grpId="0" animBg="1"/>
      <p:bldP spid="18517" grpId="1" animBg="1"/>
      <p:bldP spid="18510" grpId="0" animBg="1"/>
      <p:bldP spid="18510" grpId="1" animBg="1"/>
      <p:bldP spid="18508" grpId="0" animBg="1"/>
      <p:bldP spid="18508" grpId="1" animBg="1"/>
      <p:bldP spid="18509" grpId="0" animBg="1"/>
      <p:bldP spid="1850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8785225" cy="6408737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l-GR" sz="2400" b="1" u="sng">
                <a:solidFill>
                  <a:srgbClr val="FFFF00"/>
                </a:solidFill>
                <a:cs typeface="Times New Roman" pitchFamily="18" charset="0"/>
              </a:rPr>
              <a:t>Αρσενικό Άνθος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 : Έχει μόνο </a:t>
            </a:r>
            <a:r>
              <a:rPr lang="el-GR" sz="2400" b="1">
                <a:solidFill>
                  <a:srgbClr val="FF3300"/>
                </a:solidFill>
                <a:cs typeface="Times New Roman" pitchFamily="18" charset="0"/>
              </a:rPr>
              <a:t>στήμονες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.</a:t>
            </a:r>
          </a:p>
          <a:p>
            <a:pPr>
              <a:buFontTx/>
              <a:buBlip>
                <a:blip r:embed="rId3"/>
              </a:buBlip>
            </a:pPr>
            <a:r>
              <a:rPr lang="el-GR" sz="2400" b="1" u="sng">
                <a:solidFill>
                  <a:srgbClr val="FFFF00"/>
                </a:solidFill>
                <a:cs typeface="Times New Roman" pitchFamily="18" charset="0"/>
              </a:rPr>
              <a:t>Στήμονες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 : Αποτελούνται από το </a:t>
            </a:r>
            <a:r>
              <a:rPr lang="el-GR" sz="2400" b="1">
                <a:solidFill>
                  <a:srgbClr val="FF3300"/>
                </a:solidFill>
                <a:cs typeface="Times New Roman" pitchFamily="18" charset="0"/>
              </a:rPr>
              <a:t>νήμα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 και τους </a:t>
            </a:r>
            <a:r>
              <a:rPr lang="el-GR" sz="2400" b="1">
                <a:solidFill>
                  <a:srgbClr val="FF3300"/>
                </a:solidFill>
                <a:cs typeface="Times New Roman" pitchFamily="18" charset="0"/>
              </a:rPr>
              <a:t>ανθήρες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. </a:t>
            </a:r>
          </a:p>
          <a:p>
            <a:pPr>
              <a:buFontTx/>
              <a:buBlip>
                <a:blip r:embed="rId3"/>
              </a:buBlip>
            </a:pPr>
            <a:r>
              <a:rPr lang="el-GR" sz="2400" b="1" u="sng">
                <a:solidFill>
                  <a:srgbClr val="FFFF00"/>
                </a:solidFill>
                <a:cs typeface="Times New Roman" pitchFamily="18" charset="0"/>
              </a:rPr>
              <a:t>Ανθήρες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 : Σ’ αυτούς βρίσκονται οι </a:t>
            </a:r>
            <a:r>
              <a:rPr lang="el-GR" sz="2400" b="1">
                <a:solidFill>
                  <a:srgbClr val="FF3300"/>
                </a:solidFill>
                <a:cs typeface="Times New Roman" pitchFamily="18" charset="0"/>
              </a:rPr>
              <a:t>γυρεόκοκκοι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 που περιέχουν τους </a:t>
            </a:r>
            <a:r>
              <a:rPr lang="el-GR" sz="2400" b="1">
                <a:solidFill>
                  <a:srgbClr val="FF3300"/>
                </a:solidFill>
                <a:cs typeface="Times New Roman" pitchFamily="18" charset="0"/>
              </a:rPr>
              <a:t>αρσενικούς γαμέτες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. </a:t>
            </a:r>
          </a:p>
          <a:p>
            <a:pPr>
              <a:buFontTx/>
              <a:buBlip>
                <a:blip r:embed="rId3"/>
              </a:buBlip>
            </a:pPr>
            <a:r>
              <a:rPr lang="el-GR" sz="2400" b="1" u="sng">
                <a:solidFill>
                  <a:srgbClr val="FFFF00"/>
                </a:solidFill>
                <a:cs typeface="Times New Roman" pitchFamily="18" charset="0"/>
              </a:rPr>
              <a:t>Θηλυκό Άνθος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 : Έχει μόνο </a:t>
            </a:r>
            <a:r>
              <a:rPr lang="el-GR" sz="2400" b="1">
                <a:solidFill>
                  <a:srgbClr val="FF3300"/>
                </a:solidFill>
                <a:cs typeface="Times New Roman" pitchFamily="18" charset="0"/>
              </a:rPr>
              <a:t>ύπερο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.</a:t>
            </a:r>
          </a:p>
          <a:p>
            <a:pPr>
              <a:buFontTx/>
              <a:buBlip>
                <a:blip r:embed="rId3"/>
              </a:buBlip>
            </a:pPr>
            <a:r>
              <a:rPr lang="el-GR" sz="2400" b="1" u="sng">
                <a:solidFill>
                  <a:srgbClr val="FFFF00"/>
                </a:solidFill>
                <a:cs typeface="Times New Roman" pitchFamily="18" charset="0"/>
              </a:rPr>
              <a:t>Ύπερος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 : Αποτελείται από το </a:t>
            </a:r>
            <a:r>
              <a:rPr lang="el-GR" sz="2400" b="1">
                <a:solidFill>
                  <a:srgbClr val="FF3300"/>
                </a:solidFill>
                <a:cs typeface="Times New Roman" pitchFamily="18" charset="0"/>
              </a:rPr>
              <a:t>στίγμα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, το </a:t>
            </a:r>
            <a:r>
              <a:rPr lang="el-GR" sz="2400" b="1">
                <a:solidFill>
                  <a:srgbClr val="FF3300"/>
                </a:solidFill>
                <a:cs typeface="Times New Roman" pitchFamily="18" charset="0"/>
              </a:rPr>
              <a:t>στύλο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 και την </a:t>
            </a:r>
            <a:r>
              <a:rPr lang="el-GR" sz="2400" b="1">
                <a:solidFill>
                  <a:srgbClr val="FF3300"/>
                </a:solidFill>
                <a:cs typeface="Times New Roman" pitchFamily="18" charset="0"/>
              </a:rPr>
              <a:t>ωοθήκη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.</a:t>
            </a:r>
          </a:p>
          <a:p>
            <a:pPr>
              <a:buFontTx/>
              <a:buBlip>
                <a:blip r:embed="rId3"/>
              </a:buBlip>
            </a:pPr>
            <a:r>
              <a:rPr lang="el-GR" sz="2400" b="1" u="sng">
                <a:solidFill>
                  <a:srgbClr val="FFFF00"/>
                </a:solidFill>
                <a:cs typeface="Times New Roman" pitchFamily="18" charset="0"/>
              </a:rPr>
              <a:t>Σπερματικές Βλάστες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 : Βρίσκονται στην ωοθήκη και περιέχουν τους </a:t>
            </a:r>
            <a:r>
              <a:rPr lang="el-GR" sz="2400" b="1">
                <a:solidFill>
                  <a:srgbClr val="FF3300"/>
                </a:solidFill>
                <a:cs typeface="Times New Roman" pitchFamily="18" charset="0"/>
              </a:rPr>
              <a:t>θηλυκούς γαμέτες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 (</a:t>
            </a:r>
            <a:r>
              <a:rPr lang="el-GR" sz="2400" b="1">
                <a:solidFill>
                  <a:srgbClr val="FF3300"/>
                </a:solidFill>
                <a:cs typeface="Times New Roman" pitchFamily="18" charset="0"/>
              </a:rPr>
              <a:t>ωάρια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). </a:t>
            </a:r>
          </a:p>
          <a:p>
            <a:pPr>
              <a:buFontTx/>
              <a:buBlip>
                <a:blip r:embed="rId3"/>
              </a:buBlip>
            </a:pPr>
            <a:r>
              <a:rPr lang="el-GR" sz="2400" b="1" u="sng">
                <a:solidFill>
                  <a:srgbClr val="FFFF00"/>
                </a:solidFill>
                <a:cs typeface="Times New Roman" pitchFamily="18" charset="0"/>
              </a:rPr>
              <a:t>Τέλειο Άνθος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 : Έχει και </a:t>
            </a:r>
            <a:r>
              <a:rPr lang="el-GR" sz="2400" b="1">
                <a:solidFill>
                  <a:srgbClr val="FF3300"/>
                </a:solidFill>
                <a:cs typeface="Times New Roman" pitchFamily="18" charset="0"/>
              </a:rPr>
              <a:t>στήμονες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 και </a:t>
            </a:r>
            <a:r>
              <a:rPr lang="el-GR" sz="2400" b="1">
                <a:solidFill>
                  <a:srgbClr val="FF3300"/>
                </a:solidFill>
                <a:cs typeface="Times New Roman" pitchFamily="18" charset="0"/>
              </a:rPr>
              <a:t>ύπερο 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(αρσενικούς και θηλυκούς γαμέτες).</a:t>
            </a:r>
          </a:p>
          <a:p>
            <a:pPr>
              <a:buFontTx/>
              <a:buBlip>
                <a:blip r:embed="rId3"/>
              </a:buBlip>
            </a:pPr>
            <a:r>
              <a:rPr lang="el-GR" sz="2400" b="1" u="sng">
                <a:solidFill>
                  <a:srgbClr val="FFFF00"/>
                </a:solidFill>
                <a:cs typeface="Times New Roman" pitchFamily="18" charset="0"/>
              </a:rPr>
              <a:t>Επικονίαση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 : Η μεταφορά των γυρεόκοκκων από τους ανθήρες στο στίγμα του ύπερου. </a:t>
            </a:r>
            <a:r>
              <a:rPr lang="el-GR" sz="2400" b="1">
                <a:solidFill>
                  <a:srgbClr val="FF3300"/>
                </a:solidFill>
                <a:cs typeface="Times New Roman" pitchFamily="18" charset="0"/>
              </a:rPr>
              <a:t>α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) </a:t>
            </a:r>
            <a:r>
              <a:rPr lang="el-GR" sz="2400" b="1">
                <a:solidFill>
                  <a:srgbClr val="FF3300"/>
                </a:solidFill>
                <a:cs typeface="Times New Roman" pitchFamily="18" charset="0"/>
              </a:rPr>
              <a:t>με τα έντομα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 - σε άνθη με έντονα χρώματα και άρωμα . </a:t>
            </a:r>
            <a:r>
              <a:rPr lang="el-GR" sz="2400" b="1">
                <a:solidFill>
                  <a:srgbClr val="FF3300"/>
                </a:solidFill>
                <a:cs typeface="Times New Roman" pitchFamily="18" charset="0"/>
              </a:rPr>
              <a:t>β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) </a:t>
            </a:r>
            <a:r>
              <a:rPr lang="el-GR" sz="2400" b="1">
                <a:solidFill>
                  <a:srgbClr val="FF3300"/>
                </a:solidFill>
                <a:cs typeface="Times New Roman" pitchFamily="18" charset="0"/>
              </a:rPr>
              <a:t>με τον άνεμο</a:t>
            </a:r>
            <a:r>
              <a:rPr lang="el-GR" sz="2400" b="1">
                <a:solidFill>
                  <a:srgbClr val="FFFF00"/>
                </a:solidFill>
                <a:cs typeface="Times New Roman" pitchFamily="18" charset="0"/>
              </a:rPr>
              <a:t> - σε άνθη με νήμα στημόνων και στύλο ύπερου με μεγάλο μήκος. </a:t>
            </a:r>
          </a:p>
        </p:txBody>
      </p:sp>
      <p:pic>
        <p:nvPicPr>
          <p:cNvPr id="20496" name="Picture 16" descr="saglat_male_flowe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88913"/>
            <a:ext cx="7200900" cy="6192837"/>
          </a:xfrm>
          <a:prstGeom prst="rect">
            <a:avLst/>
          </a:prstGeom>
          <a:noFill/>
        </p:spPr>
      </p:pic>
      <p:pic>
        <p:nvPicPr>
          <p:cNvPr id="20495" name="Picture 15" descr="MaleJatropha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675" y="188913"/>
            <a:ext cx="7993063" cy="6408737"/>
          </a:xfrm>
          <a:prstGeom prst="rect">
            <a:avLst/>
          </a:prstGeom>
          <a:noFill/>
        </p:spPr>
      </p:pic>
      <p:pic>
        <p:nvPicPr>
          <p:cNvPr id="20493" name="Picture 13" descr="Jan16-20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675" y="233363"/>
            <a:ext cx="7993063" cy="6148387"/>
          </a:xfrm>
          <a:prstGeom prst="rect">
            <a:avLst/>
          </a:prstGeom>
          <a:noFill/>
        </p:spPr>
      </p:pic>
      <p:pic>
        <p:nvPicPr>
          <p:cNvPr id="20492" name="Picture 12" descr="Holly-fema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188913"/>
            <a:ext cx="7200900" cy="6148387"/>
          </a:xfrm>
          <a:prstGeom prst="rect">
            <a:avLst/>
          </a:prstGeom>
          <a:noFill/>
        </p:spPr>
      </p:pic>
      <p:pic>
        <p:nvPicPr>
          <p:cNvPr id="20489" name="Picture 9" descr="akebia_quinata"/>
          <p:cNvPicPr>
            <a:picLocks noChangeAspect="1" noChangeArrowheads="1"/>
          </p:cNvPicPr>
          <p:nvPr>
            <p:ph sz="quarter" idx="3"/>
          </p:nvPr>
        </p:nvPicPr>
        <p:blipFill>
          <a:blip r:embed="rId8"/>
          <a:srcRect/>
          <a:stretch>
            <a:fillRect/>
          </a:stretch>
        </p:blipFill>
        <p:spPr>
          <a:xfrm>
            <a:off x="574675" y="233363"/>
            <a:ext cx="7993063" cy="6408737"/>
          </a:xfrm>
          <a:noFill/>
          <a:ln/>
        </p:spPr>
      </p:pic>
      <p:pic>
        <p:nvPicPr>
          <p:cNvPr id="20486" name="Picture 6" descr="630px-Pumpkin_flower"/>
          <p:cNvPicPr>
            <a:picLocks noChangeAspect="1" noChangeArrowheads="1"/>
          </p:cNvPicPr>
          <p:nvPr>
            <p:ph sz="quarter" idx="2"/>
          </p:nvPr>
        </p:nvPicPr>
        <p:blipFill>
          <a:blip r:embed="rId9"/>
          <a:srcRect/>
          <a:stretch>
            <a:fillRect/>
          </a:stretch>
        </p:blipFill>
        <p:spPr>
          <a:xfrm>
            <a:off x="682625" y="233363"/>
            <a:ext cx="7777163" cy="6408737"/>
          </a:xfrm>
          <a:noFill/>
          <a:ln/>
        </p:spPr>
      </p:pic>
      <p:pic>
        <p:nvPicPr>
          <p:cNvPr id="20494" name="Picture 14" descr="Lilium_candidum_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6475" y="223838"/>
            <a:ext cx="7129463" cy="6408737"/>
          </a:xfrm>
          <a:prstGeom prst="rect">
            <a:avLst/>
          </a:prstGeom>
          <a:noFill/>
        </p:spPr>
      </p:pic>
      <p:pic>
        <p:nvPicPr>
          <p:cNvPr id="20497" name="Picture 17" descr="Oak%20male%20flowers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" y="188913"/>
            <a:ext cx="7620000" cy="6408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771525"/>
            <a:ext cx="8280400" cy="5313363"/>
          </a:xfrm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l-GR" sz="2000" b="1" u="sng">
                <a:solidFill>
                  <a:srgbClr val="FFFF00"/>
                </a:solidFill>
                <a:cs typeface="Times New Roman" pitchFamily="18" charset="0"/>
              </a:rPr>
              <a:t>Πως προκύπτει το φυτικό έμβρυο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:                                                                  </a:t>
            </a:r>
            <a:r>
              <a:rPr lang="el-GR" sz="2000" b="1">
                <a:solidFill>
                  <a:srgbClr val="FF3300"/>
                </a:solidFill>
                <a:cs typeface="Times New Roman" pitchFamily="18" charset="0"/>
              </a:rPr>
              <a:t>1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. Μεταφορά γυρεόκοκκων στο στίγμα του ύπερου (Επικονίαση)               </a:t>
            </a:r>
            <a:r>
              <a:rPr lang="el-GR" sz="2000" b="1">
                <a:solidFill>
                  <a:srgbClr val="FF3300"/>
                </a:solidFill>
                <a:cs typeface="Times New Roman" pitchFamily="18" charset="0"/>
              </a:rPr>
              <a:t>2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. Ο γυρεόκοκκος δημιουργεί προεκβολή που φτάνει στην ωοθήκη.           </a:t>
            </a:r>
            <a:r>
              <a:rPr lang="el-GR" sz="2000" b="1">
                <a:solidFill>
                  <a:srgbClr val="FF3300"/>
                </a:solidFill>
                <a:cs typeface="Times New Roman" pitchFamily="18" charset="0"/>
              </a:rPr>
              <a:t>3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. Μεταφορά του αρσενικού γαμέτη μέσω της προεκβολής στη   σπερματική βλάστη.                                                                                           </a:t>
            </a:r>
            <a:r>
              <a:rPr lang="el-GR" sz="2000" b="1">
                <a:solidFill>
                  <a:srgbClr val="FF3300"/>
                </a:solidFill>
                <a:cs typeface="Times New Roman" pitchFamily="18" charset="0"/>
              </a:rPr>
              <a:t>4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. Συνένωση του αρσενικού γαμέτη με το ωάριο μέσα στη σπερματική βλάστη και σχηματισμός του ζυγωτού (γονιμοποίηση).                                 </a:t>
            </a:r>
            <a:r>
              <a:rPr lang="el-GR" sz="2000" b="1">
                <a:solidFill>
                  <a:srgbClr val="FF3300"/>
                </a:solidFill>
                <a:cs typeface="Times New Roman" pitchFamily="18" charset="0"/>
              </a:rPr>
              <a:t>5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. Από το ζυγωτό αναπτύσσεται το φυτικό έμβρυο.</a:t>
            </a:r>
          </a:p>
          <a:p>
            <a:pPr>
              <a:buFontTx/>
              <a:buBlip>
                <a:blip r:embed="rId3"/>
              </a:buBlip>
            </a:pPr>
            <a:r>
              <a:rPr lang="el-GR" sz="2000" b="1" u="sng">
                <a:solidFill>
                  <a:srgbClr val="FFFF00"/>
                </a:solidFill>
                <a:cs typeface="Times New Roman" pitchFamily="18" charset="0"/>
              </a:rPr>
              <a:t>Καρπός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: Προκύπτει από την ωοθήκη.</a:t>
            </a:r>
          </a:p>
          <a:p>
            <a:pPr>
              <a:buFontTx/>
              <a:buBlip>
                <a:blip r:embed="rId3"/>
              </a:buBlip>
            </a:pPr>
            <a:r>
              <a:rPr lang="el-GR" sz="2000" b="1" u="sng">
                <a:solidFill>
                  <a:srgbClr val="FFFF00"/>
                </a:solidFill>
                <a:cs typeface="Times New Roman" pitchFamily="18" charset="0"/>
              </a:rPr>
              <a:t>Σπέρμα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: Περικλείει το φυτικό έμβρυο από το οποίο θα προκύψει το νέο φυτό.</a:t>
            </a:r>
          </a:p>
          <a:p>
            <a:pPr>
              <a:buFontTx/>
              <a:buBlip>
                <a:blip r:embed="rId3"/>
              </a:buBlip>
            </a:pPr>
            <a:r>
              <a:rPr lang="el-GR" sz="2000" b="1" u="sng">
                <a:solidFill>
                  <a:srgbClr val="FFFF00"/>
                </a:solidFill>
                <a:cs typeface="Times New Roman" pitchFamily="18" charset="0"/>
              </a:rPr>
              <a:t>Που βρίσκονται τα σπέρματα σ’ ένα φυτό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:                                                     </a:t>
            </a:r>
            <a:r>
              <a:rPr lang="el-GR" sz="2000" b="1">
                <a:solidFill>
                  <a:srgbClr val="FF3300"/>
                </a:solidFill>
                <a:cs typeface="Times New Roman" pitchFamily="18" charset="0"/>
              </a:rPr>
              <a:t>1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. Στα </a:t>
            </a:r>
            <a:r>
              <a:rPr lang="el-GR" sz="2000" b="1">
                <a:solidFill>
                  <a:srgbClr val="FF3300"/>
                </a:solidFill>
                <a:cs typeface="Times New Roman" pitchFamily="18" charset="0"/>
              </a:rPr>
              <a:t>αγγειόσπερμα φυτά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(π.χ. πορτοκαλιά) βρίσκονται </a:t>
            </a:r>
            <a:r>
              <a:rPr lang="el-GR" sz="2000" b="1">
                <a:solidFill>
                  <a:srgbClr val="FF3300"/>
                </a:solidFill>
                <a:cs typeface="Times New Roman" pitchFamily="18" charset="0"/>
              </a:rPr>
              <a:t>μέσα στον καρπό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.                                                                                                            </a:t>
            </a:r>
            <a:r>
              <a:rPr lang="el-GR" sz="2000" b="1">
                <a:solidFill>
                  <a:srgbClr val="FF3300"/>
                </a:solidFill>
                <a:cs typeface="Times New Roman" pitchFamily="18" charset="0"/>
              </a:rPr>
              <a:t>2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. Στα </a:t>
            </a:r>
            <a:r>
              <a:rPr lang="el-GR" sz="2000" b="1">
                <a:solidFill>
                  <a:srgbClr val="FF3300"/>
                </a:solidFill>
                <a:cs typeface="Times New Roman" pitchFamily="18" charset="0"/>
              </a:rPr>
              <a:t>γυμνόσπερμα φυτά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 (π.χ. πεύκο) τα σπέρματα </a:t>
            </a:r>
            <a:r>
              <a:rPr lang="el-GR" sz="2000" b="1">
                <a:solidFill>
                  <a:srgbClr val="FF3300"/>
                </a:solidFill>
                <a:cs typeface="Times New Roman" pitchFamily="18" charset="0"/>
              </a:rPr>
              <a:t>δεν βρίσκονται μέσα στον καρπό, αλλά είναι γυμνά</a:t>
            </a:r>
            <a:r>
              <a:rPr lang="el-GR" sz="2000" b="1">
                <a:solidFill>
                  <a:srgbClr val="FFFF00"/>
                </a:solidFill>
                <a:cs typeface="Times New Roman" pitchFamily="18" charset="0"/>
              </a:rPr>
              <a:t>.</a:t>
            </a:r>
            <a:endParaRPr lang="el-GR" sz="2000" b="1" u="sng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23564" name="Picture 12" descr="Pollin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68288"/>
            <a:ext cx="8785225" cy="6321425"/>
          </a:xfrm>
          <a:prstGeom prst="rect">
            <a:avLst/>
          </a:prstGeom>
          <a:noFill/>
        </p:spPr>
      </p:pic>
      <p:pic>
        <p:nvPicPr>
          <p:cNvPr id="23565" name="Picture 13" descr="seedcirc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800" y="471488"/>
            <a:ext cx="8280400" cy="5915025"/>
          </a:xfrm>
          <a:prstGeom prst="rect">
            <a:avLst/>
          </a:prstGeom>
          <a:noFill/>
        </p:spPr>
      </p:pic>
      <p:pic>
        <p:nvPicPr>
          <p:cNvPr id="23558" name="Picture 6" descr="83368_Full"/>
          <p:cNvPicPr>
            <a:picLocks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971550" y="471488"/>
            <a:ext cx="7200900" cy="5942012"/>
          </a:xfrm>
          <a:noFill/>
          <a:ln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</TotalTime>
  <Words>1786</Words>
  <Application>Microsoft PowerPoint</Application>
  <PresentationFormat>Προβολή στην οθόνη (4:3)</PresentationFormat>
  <Paragraphs>400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2" baseType="lpstr">
      <vt:lpstr>Times New Roman</vt:lpstr>
      <vt:lpstr>Arial</vt:lpstr>
      <vt:lpstr>Default Design</vt:lpstr>
      <vt:lpstr>6. ΑΝΑΠΑΡΑΓΩΓΗ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47</cp:revision>
  <dcterms:created xsi:type="dcterms:W3CDTF">1601-01-01T00:00:00Z</dcterms:created>
  <dcterms:modified xsi:type="dcterms:W3CDTF">2014-03-29T21:03:17Z</dcterms:modified>
</cp:coreProperties>
</file>