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ebooks.edu.gr/modules/ebook/show.php/DSGYM-C117/510/3328,13418/extras/html/kef1_en4_cross_koinothtes_popup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4-130404104122-phpapp02/95/slide-1-638.jpg?1365090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92867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.slidesharecdn.com/4-130404104122-phpapp02/95/slide-11-638.jpg?1365090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7346234" cy="5515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slidesharecdn.com/4-130404104122-phpapp02/95/slide-12-638.jpg?1365090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639" y="357166"/>
            <a:ext cx="7802400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.slidesharecdn.com/4-130404104122-phpapp02/95/slide-14-638.jpg?1365090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65" y="428604"/>
            <a:ext cx="7612098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214282" y="500042"/>
          <a:ext cx="8715435" cy="4357718"/>
        </p:xfrm>
        <a:graphic>
          <a:graphicData uri="http://schemas.openxmlformats.org/drawingml/2006/table">
            <a:tbl>
              <a:tblPr/>
              <a:tblGrid>
                <a:gridCol w="5181507"/>
                <a:gridCol w="3533928"/>
              </a:tblGrid>
              <a:tr h="2490125">
                <a:tc>
                  <a:txBody>
                    <a:bodyPr/>
                    <a:lstStyle/>
                    <a:p>
                      <a:pPr algn="just"/>
                      <a:r>
                        <a:rPr lang="el-GR" sz="1800" dirty="0"/>
                        <a:t>Για να είναι ευχαριστημένα με τη ζωή τους τα μέλη μιας κοινωνίας πρέπει να απολαμβάνουν ίσα δικαιώματα.</a:t>
                      </a:r>
                    </a:p>
                    <a:p>
                      <a:pPr algn="just"/>
                      <a:r>
                        <a:rPr lang="el-GR" sz="1800" b="1" dirty="0"/>
                        <a:t> </a:t>
                      </a:r>
                      <a:endParaRPr lang="el-GR" sz="1800" dirty="0"/>
                    </a:p>
                  </a:txBody>
                  <a:tcPr marL="42980" marR="429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 </a:t>
                      </a:r>
                      <a:r>
                        <a:rPr lang="el-GR" sz="2400" dirty="0" smtClean="0"/>
                        <a:t>Ιωάννης Χρυσόστομος</a:t>
                      </a:r>
                      <a:endParaRPr lang="el-GR" sz="2400" dirty="0"/>
                    </a:p>
                  </a:txBody>
                  <a:tcPr marL="57307" marR="57307" marT="28653" marB="28653">
                    <a:lnL>
                      <a:noFill/>
                    </a:lnL>
                  </a:tcPr>
                </a:tc>
              </a:tr>
              <a:tr h="1867593">
                <a:tc>
                  <a:txBody>
                    <a:bodyPr/>
                    <a:lstStyle/>
                    <a:p>
                      <a:pPr algn="just"/>
                      <a:r>
                        <a:rPr lang="el-GR" sz="1100" b="1"/>
                        <a:t>2.</a:t>
                      </a:r>
                      <a:endParaRPr lang="el-GR" sz="1100"/>
                    </a:p>
                  </a:txBody>
                  <a:tcPr marL="42980" marR="429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l-GR" sz="2000" dirty="0"/>
                    </a:p>
                  </a:txBody>
                  <a:tcPr marL="42980" marR="4298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214282" y="1428736"/>
          <a:ext cx="7000924" cy="2494606"/>
        </p:xfrm>
        <a:graphic>
          <a:graphicData uri="http://schemas.openxmlformats.org/drawingml/2006/table">
            <a:tbl>
              <a:tblPr/>
              <a:tblGrid>
                <a:gridCol w="3500462"/>
                <a:gridCol w="3500462"/>
              </a:tblGrid>
              <a:tr h="1214446">
                <a:tc>
                  <a:txBody>
                    <a:bodyPr/>
                    <a:lstStyle/>
                    <a:p>
                      <a:pPr algn="just"/>
                      <a:r>
                        <a:rPr lang="el-GR" sz="1400" dirty="0"/>
                        <a:t>Με πρόσχημα την «Ελεημοσύνη» αναπτύσσεται οργανωμένη εκμετάλλευση της αφέλειας και της κουταμάρας πολλών. Κατάντησε επάγγελμα η «Επαιτεία» (η «ζητιανιά»).</a:t>
                      </a:r>
                      <a:r>
                        <a:rPr lang="el-GR" sz="1400" b="1" dirty="0"/>
                        <a:t> </a:t>
                      </a:r>
                      <a:endParaRPr lang="el-GR" sz="1400" dirty="0"/>
                    </a:p>
                  </a:txBody>
                  <a:tcPr marL="42980" marR="429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 marL="57307" marR="57307" marT="28653" marB="28653">
                    <a:lnL>
                      <a:noFill/>
                    </a:lnL>
                  </a:tcPr>
                </a:tc>
              </a:tr>
              <a:tr h="515760">
                <a:tc>
                  <a:txBody>
                    <a:bodyPr/>
                    <a:lstStyle/>
                    <a:p>
                      <a:pPr algn="just"/>
                      <a:r>
                        <a:rPr lang="el-GR" sz="1400" b="1" dirty="0"/>
                        <a:t>2.</a:t>
                      </a:r>
                      <a:endParaRPr lang="el-GR" sz="1400" dirty="0"/>
                    </a:p>
                  </a:txBody>
                  <a:tcPr marL="42980" marR="429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400" dirty="0"/>
                        <a:t>Ακόμη και «μορφωμένοι» θεωρούν καθήκον τους να «δίνουν ελεημοσύνη» χωρίς να ελέγξουν «ποιος ωφελείται» από αυτήν.</a:t>
                      </a:r>
                    </a:p>
                  </a:txBody>
                  <a:tcPr marL="42980" marR="4298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  <a:tr h="343840">
                <a:tc>
                  <a:txBody>
                    <a:bodyPr/>
                    <a:lstStyle/>
                    <a:p>
                      <a:pPr algn="just"/>
                      <a:r>
                        <a:rPr lang="el-GR" sz="1400" b="1" dirty="0"/>
                        <a:t>3.</a:t>
                      </a:r>
                      <a:endParaRPr lang="el-GR" sz="1400" dirty="0"/>
                    </a:p>
                  </a:txBody>
                  <a:tcPr marL="42980" marR="429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400" dirty="0"/>
                        <a:t>Με αυτό τον τρόπο χωρίς να λύνονται κοινωνικά προβλήματα αυξάνεται η  «εκμετάλλευση»</a:t>
                      </a:r>
                    </a:p>
                  </a:txBody>
                  <a:tcPr marL="42980" marR="429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3929066"/>
            <a:ext cx="91440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Wingdings" pitchFamily="2" charset="2"/>
                <a:cs typeface="Times New Roman" pitchFamily="18" charset="0"/>
              </a:rPr>
              <a:t>Ø</a:t>
            </a:r>
            <a:r>
              <a:rPr kumimoji="0" lang="el-GR" sz="7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</a:t>
            </a:r>
            <a:r>
              <a:rPr kumimoji="0" lang="el-G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   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Οι Κινέζοι έχουν μία Παροιμία:       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   </a:t>
            </a:r>
            <a:b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   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 «Αν θέλεις να με βοηθήσεις μην μου δώσεις από τα ψάρια που έπιασες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 Μάθε με να ψαρεύω για να</a:t>
            </a:r>
            <a:b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</a:b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            μπορέσω μόνος μου να βρω την τροφή μου».            </a:t>
            </a:r>
            <a:b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</a:b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            Πόσο κοντά είναι αυτή η Παροιμία στη διδασκαλία της Πρώτης Χριστιανικής Εκκλησίας; 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Wingdings" pitchFamily="2" charset="2"/>
                <a:cs typeface="Times New Roman" pitchFamily="18" charset="0"/>
              </a:rPr>
              <a:t>Ø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    Τι προτείνεις για να λυθεί το πρόβλημα της «αδικίας» και της </a:t>
            </a:r>
            <a:r>
              <a:rPr kumimoji="0" lang="el-GR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«εκμετάλλευσης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»;        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428596" y="214290"/>
            <a:ext cx="7858180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bg1">
                    <a:lumMod val="50000"/>
                  </a:schemeClr>
                </a:solidFill>
              </a:rPr>
              <a:t>Χαρακτηριστικά Γνωρίσματα της Πρώτης Χριστιανικής Κοινότητος :    </a:t>
            </a:r>
            <a:r>
              <a:rPr lang="el-GR" dirty="0" smtClean="0"/>
              <a:t>  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2714612" y="1571612"/>
            <a:ext cx="6072230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b="1" dirty="0" smtClean="0">
                <a:solidFill>
                  <a:schemeClr val="bg1">
                    <a:lumMod val="50000"/>
                  </a:schemeClr>
                </a:solidFill>
              </a:rPr>
              <a:t> α. αφοσίωση στη Διδασκαλία των Αποστόλων  </a:t>
            </a:r>
            <a:endParaRPr lang="el-G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714612" y="2500306"/>
            <a:ext cx="550072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b="1" dirty="0" smtClean="0">
                <a:solidFill>
                  <a:schemeClr val="bg1">
                    <a:lumMod val="50000"/>
                  </a:schemeClr>
                </a:solidFill>
              </a:rPr>
              <a:t>Β. ανταμοιβή για τις υπηρεσίες που πρόσφεραν</a:t>
            </a:r>
            <a:endParaRPr lang="el-G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714612" y="3429000"/>
            <a:ext cx="557216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b="1" dirty="0" smtClean="0">
                <a:solidFill>
                  <a:schemeClr val="bg1">
                    <a:lumMod val="50000"/>
                  </a:schemeClr>
                </a:solidFill>
              </a:rPr>
              <a:t>γ.  κοινοκτημοσύνη – </a:t>
            </a:r>
            <a:r>
              <a:rPr lang="el-GR" sz="2000" b="1" dirty="0" err="1" smtClean="0">
                <a:solidFill>
                  <a:schemeClr val="bg1">
                    <a:lumMod val="50000"/>
                  </a:schemeClr>
                </a:solidFill>
              </a:rPr>
              <a:t>κοινοχρησία</a:t>
            </a:r>
            <a:endParaRPr lang="el-G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714612" y="4214818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b="1" dirty="0" smtClean="0">
                <a:solidFill>
                  <a:schemeClr val="bg1">
                    <a:lumMod val="50000"/>
                  </a:schemeClr>
                </a:solidFill>
              </a:rPr>
              <a:t>δ.        ενότητα – ομαδική προσευχή </a:t>
            </a:r>
            <a:endParaRPr lang="el-G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714612" y="5072074"/>
            <a:ext cx="4185120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bg1">
                    <a:lumMod val="50000"/>
                  </a:schemeClr>
                </a:solidFill>
              </a:rPr>
              <a:t>Ε. «Αγάπες» - Τέλεση Θείας Λειτουργίας. </a:t>
            </a:r>
            <a:endParaRPr lang="el-G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10 - Πολλαπλασιασμός"/>
          <p:cNvSpPr/>
          <p:nvPr/>
        </p:nvSpPr>
        <p:spPr>
          <a:xfrm>
            <a:off x="1285852" y="2629800"/>
            <a:ext cx="857256" cy="428628"/>
          </a:xfrm>
          <a:prstGeom prst="mathMultiply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Ήλιος"/>
          <p:cNvSpPr/>
          <p:nvPr/>
        </p:nvSpPr>
        <p:spPr>
          <a:xfrm>
            <a:off x="1428728" y="1643050"/>
            <a:ext cx="785818" cy="642942"/>
          </a:xfrm>
          <a:prstGeom prst="su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Ήλιος"/>
          <p:cNvSpPr/>
          <p:nvPr/>
        </p:nvSpPr>
        <p:spPr>
          <a:xfrm>
            <a:off x="1329394" y="3429000"/>
            <a:ext cx="785818" cy="642942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Ήλιος"/>
          <p:cNvSpPr/>
          <p:nvPr/>
        </p:nvSpPr>
        <p:spPr>
          <a:xfrm>
            <a:off x="1285852" y="4214818"/>
            <a:ext cx="785818" cy="642942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Ήλιος"/>
          <p:cNvSpPr/>
          <p:nvPr/>
        </p:nvSpPr>
        <p:spPr>
          <a:xfrm>
            <a:off x="1285852" y="5000636"/>
            <a:ext cx="785818" cy="642942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285852" y="285728"/>
            <a:ext cx="542928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Έργο των Διακόνων ήταν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3714744" y="1928802"/>
            <a:ext cx="428628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 </a:t>
            </a:r>
            <a:r>
              <a:rPr lang="el-GR" dirty="0" smtClean="0"/>
              <a:t>ανιδιοτελής προσφορά υπηρεσιών 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3714744" y="2786058"/>
            <a:ext cx="428628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Η διακονία των τραπεζών της αγάπης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3643306" y="3643314"/>
            <a:ext cx="457203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Να βοηθούν τους Αποστόλους στο κήρυγμα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3643306" y="4357694"/>
            <a:ext cx="528641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Να υπερασπίζονται τους  </a:t>
            </a:r>
            <a:r>
              <a:rPr lang="el-GR" dirty="0" err="1" smtClean="0"/>
              <a:t>Ιουδαιοχριστιανούς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9" name="8 - Αστέρι 16 ακτινών"/>
          <p:cNvSpPr/>
          <p:nvPr/>
        </p:nvSpPr>
        <p:spPr>
          <a:xfrm>
            <a:off x="1285852" y="1857364"/>
            <a:ext cx="928694" cy="571504"/>
          </a:xfrm>
          <a:prstGeom prst="star16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ναι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1" name="10 - Αστέρι 16 ακτινών"/>
          <p:cNvSpPr/>
          <p:nvPr/>
        </p:nvSpPr>
        <p:spPr>
          <a:xfrm>
            <a:off x="1285852" y="2643182"/>
            <a:ext cx="928694" cy="571504"/>
          </a:xfrm>
          <a:prstGeom prst="star16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ναι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2" name="11 - Αστέρι 16 ακτινών"/>
          <p:cNvSpPr/>
          <p:nvPr/>
        </p:nvSpPr>
        <p:spPr>
          <a:xfrm>
            <a:off x="1285852" y="3571876"/>
            <a:ext cx="928694" cy="571504"/>
          </a:xfrm>
          <a:prstGeom prst="star16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ναι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3" name="12 - Αστέρι 16 ακτινών"/>
          <p:cNvSpPr/>
          <p:nvPr/>
        </p:nvSpPr>
        <p:spPr>
          <a:xfrm>
            <a:off x="1214414" y="4429132"/>
            <a:ext cx="1143008" cy="571504"/>
          </a:xfrm>
          <a:prstGeom prst="star16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λάθος</a:t>
            </a:r>
            <a:endParaRPr lang="el-G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643042" y="357166"/>
            <a:ext cx="6143668" cy="10001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Όλοι οι διάκονοι είχαν ελληνικά ονόματα. Αυτό φανερώνει</a:t>
            </a:r>
            <a:r>
              <a:rPr lang="en-US" sz="2000" b="1" dirty="0" smtClean="0">
                <a:solidFill>
                  <a:schemeClr val="tx1"/>
                </a:solidFill>
              </a:rPr>
              <a:t> :</a:t>
            </a:r>
            <a:r>
              <a:rPr lang="el-GR" sz="2000" b="1" dirty="0" smtClean="0">
                <a:solidFill>
                  <a:schemeClr val="tx1"/>
                </a:solidFill>
              </a:rPr>
              <a:t> </a:t>
            </a:r>
            <a:endParaRPr lang="el-GR" sz="2000" b="1" dirty="0">
              <a:solidFill>
                <a:schemeClr val="tx1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643042" y="1785926"/>
            <a:ext cx="5500726" cy="6429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Πως από την αρχή η Εκκλησία έδειξε  ιδιαίτερη προτίμηση στους ελληνιστές</a:t>
            </a:r>
            <a:endParaRPr lang="el-GR" sz="2000" b="1" dirty="0">
              <a:solidFill>
                <a:schemeClr val="tx1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643042" y="2857496"/>
            <a:ext cx="5500726" cy="6429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Το άνοιγμα από την αρχή στον εθνικό κόσμο</a:t>
            </a:r>
            <a:endParaRPr lang="el-GR" sz="2000" b="1" dirty="0">
              <a:solidFill>
                <a:schemeClr val="tx1"/>
              </a:solidFill>
            </a:endParaRPr>
          </a:p>
        </p:txBody>
      </p:sp>
      <p:sp>
        <p:nvSpPr>
          <p:cNvPr id="8" name="7 - Γελαστό πρόσωπο"/>
          <p:cNvSpPr/>
          <p:nvPr/>
        </p:nvSpPr>
        <p:spPr>
          <a:xfrm>
            <a:off x="500034" y="2928934"/>
            <a:ext cx="642942" cy="500066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Γελαστό πρόσωπο"/>
          <p:cNvSpPr/>
          <p:nvPr/>
        </p:nvSpPr>
        <p:spPr>
          <a:xfrm>
            <a:off x="500034" y="1928802"/>
            <a:ext cx="642942" cy="500066"/>
          </a:xfrm>
          <a:prstGeom prst="smileyFace">
            <a:avLst>
              <a:gd name="adj" fmla="val -4653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000232" y="500042"/>
            <a:ext cx="6072230" cy="6429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Ο τρόπος ζωής της πρώτης χριστιανικής κοινότητας υπάρχει 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  <a:endParaRPr lang="el-GR" sz="2000" b="1" dirty="0">
              <a:solidFill>
                <a:schemeClr val="tx1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928794" y="1571612"/>
            <a:ext cx="5214974" cy="8572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Στις χριστιανικές ενορίες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928794" y="4000504"/>
            <a:ext cx="5214974" cy="8572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Στα φιλανθρωπικά ιδρύματα της Εκκλησίας</a:t>
            </a:r>
            <a:endParaRPr lang="el-GR" sz="2000" b="1" dirty="0">
              <a:solidFill>
                <a:schemeClr val="tx1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928794" y="2928934"/>
            <a:ext cx="5214974" cy="8572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Στα κοινόβια μοναστήρια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8" name="7 - Επεξήγηση με σύννεφο"/>
          <p:cNvSpPr/>
          <p:nvPr/>
        </p:nvSpPr>
        <p:spPr>
          <a:xfrm>
            <a:off x="285720" y="2928934"/>
            <a:ext cx="1571636" cy="714380"/>
          </a:xfrm>
          <a:prstGeom prst="cloudCallout">
            <a:avLst>
              <a:gd name="adj1" fmla="val -516"/>
              <a:gd name="adj2" fmla="val 15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μπράβο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ύλεμα διαγώνιας γωνίας του ορθογωνίου">
            <a:hlinkClick r:id="rId2"/>
          </p:cNvPr>
          <p:cNvSpPr/>
          <p:nvPr/>
        </p:nvSpPr>
        <p:spPr>
          <a:xfrm>
            <a:off x="785786" y="928670"/>
            <a:ext cx="6929486" cy="1643074"/>
          </a:xfrm>
          <a:prstGeom prst="round2Diag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/>
              </a:rPr>
              <a:t>http://ebooks.edu.gr/modules/ebook/show.php/DSGYM-C117/510/3328,13418/extras/html/kef1_en4_cross_koinothtes_popup.htm</a:t>
            </a:r>
            <a:endParaRPr lang="el-GR" dirty="0" smtClean="0"/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σταυρόλεξο</a:t>
            </a:r>
            <a:endParaRPr lang="el-G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.slidesharecdn.com/4-130404104122-phpapp02/95/slide-2-638.jpg?1365090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99424"/>
            <a:ext cx="8001056" cy="6007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.slidesharecdn.com/4-130404104122-phpapp02/95/slide-3-638.jpg?1365090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13672"/>
            <a:ext cx="7643866" cy="573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.slidesharecdn.com/4-130404104122-phpapp02/95/slide-4-638.jpg?1365090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050" y="485110"/>
            <a:ext cx="7822288" cy="5872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.slidesharecdn.com/4-130404104122-phpapp02/95/slide-5-638.jpg?1365090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789" y="285728"/>
            <a:ext cx="8183005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.slidesharecdn.com/4-130404104122-phpapp02/95/slide-6-638.jpg?1365090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201" y="285728"/>
            <a:ext cx="808785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.slidesharecdn.com/4-130404104122-phpapp02/95/slide-7-638.jpg?1365090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201" y="500042"/>
            <a:ext cx="7707249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slidesharecdn.com/4-130404104122-phpapp02/95/slide-8-638.jpg?1365090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173" y="357166"/>
            <a:ext cx="8183005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.slidesharecdn.com/4-130404104122-phpapp02/95/slide-10-638.jpg?1365090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763" y="357166"/>
            <a:ext cx="7707249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205</Words>
  <Application>Microsoft Office PowerPoint</Application>
  <PresentationFormat>Προβολή στην οθόνη (4:3)</PresentationFormat>
  <Paragraphs>37</Paragraphs>
  <Slides>18</Slides>
  <Notes>0</Notes>
  <HiddenSlides>1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cp:lastModifiedBy>user</cp:lastModifiedBy>
  <cp:revision>15</cp:revision>
  <dcterms:modified xsi:type="dcterms:W3CDTF">2023-10-01T19:22:33Z</dcterms:modified>
</cp:coreProperties>
</file>