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71" r:id="rId5"/>
    <p:sldId id="276" r:id="rId6"/>
    <p:sldId id="285" r:id="rId7"/>
    <p:sldId id="262" r:id="rId8"/>
    <p:sldId id="284" r:id="rId9"/>
    <p:sldId id="289" r:id="rId10"/>
    <p:sldId id="308" r:id="rId11"/>
    <p:sldId id="309" r:id="rId12"/>
    <p:sldId id="279" r:id="rId13"/>
    <p:sldId id="280" r:id="rId14"/>
    <p:sldId id="275" r:id="rId15"/>
    <p:sldId id="286" r:id="rId16"/>
    <p:sldId id="270" r:id="rId17"/>
    <p:sldId id="273" r:id="rId18"/>
    <p:sldId id="278" r:id="rId19"/>
    <p:sldId id="287" r:id="rId20"/>
    <p:sldId id="294" r:id="rId21"/>
    <p:sldId id="300" r:id="rId22"/>
    <p:sldId id="301" r:id="rId23"/>
    <p:sldId id="302" r:id="rId24"/>
    <p:sldId id="303" r:id="rId25"/>
    <p:sldId id="277" r:id="rId26"/>
    <p:sldId id="281" r:id="rId27"/>
    <p:sldId id="282" r:id="rId28"/>
    <p:sldId id="290" r:id="rId29"/>
    <p:sldId id="291" r:id="rId30"/>
    <p:sldId id="304" r:id="rId31"/>
    <p:sldId id="305" r:id="rId32"/>
    <p:sldId id="306" r:id="rId33"/>
    <p:sldId id="307" r:id="rId34"/>
    <p:sldId id="292" r:id="rId35"/>
    <p:sldId id="298" r:id="rId36"/>
    <p:sldId id="299" r:id="rId37"/>
    <p:sldId id="293" r:id="rId38"/>
    <p:sldId id="296" r:id="rId39"/>
    <p:sldId id="297" r:id="rId40"/>
    <p:sldId id="295" r:id="rId41"/>
    <p:sldId id="264" r:id="rId42"/>
    <p:sldId id="260" r:id="rId43"/>
    <p:sldId id="268"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acebook.com/mdmgreece.gr/videos/1015740976069935?locale=el_G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zZ4-_EjxI7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hotodentro.edu.gr/lor/r/8521/1091?locale=el" TargetMode="External"/><Relationship Id="rId2" Type="http://schemas.openxmlformats.org/officeDocument/2006/relationships/hyperlink" Target="http://photodentro.edu.gr/v/item/ds/73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l.wikipedia.org/wiki/%CE%92%CE%BF%CF%85%CE%BB%CE%B3%CE%B1%CF%81%CE%AF%CE%B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l.wikipedia.org/wiki/%CE%92%CF%8C%CF%81%CE%B5%CE%B9%CE%B1_%CE%9C%CE%B1%CE%BA%CE%B5%CE%B4%CE%BF%CE%BD%CE%AF%CE%B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l.wikipedia.org/wiki/%CE%A3%CE%BB%CE%BF%CE%B2%CE%B1%CE%BA%CE%AF%CE%B1" TargetMode="External"/><Relationship Id="rId2" Type="http://schemas.openxmlformats.org/officeDocument/2006/relationships/hyperlink" Target="https://el.wikipedia.org/wiki/%CE%A4%CF%83%CE%B5%CF%87%CE%AF%CE%B1" TargetMode="External"/><Relationship Id="rId1" Type="http://schemas.openxmlformats.org/officeDocument/2006/relationships/slideLayout" Target="../slideLayouts/slideLayout2.xml"/><Relationship Id="rId4" Type="http://schemas.openxmlformats.org/officeDocument/2006/relationships/hyperlink" Target="https://el.wikipedia.org/wiki/%CE%A1%CF%89%CF%83%CE%AF%CE%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quizizz.com/join?gc=7585257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y7JwtHpUE0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JN_TygoVXic" TargetMode="External"/><Relationship Id="rId2" Type="http://schemas.openxmlformats.org/officeDocument/2006/relationships/hyperlink" Target="http://www.youtube.com/watch?v=8F8-bs5N3Q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cPBhIzCog8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621OP-HLMB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layer.slideplayer.gr/66/11868293/slides/slide_23.jpg"/>
          <p:cNvPicPr>
            <a:picLocks noChangeAspect="1" noChangeArrowheads="1"/>
          </p:cNvPicPr>
          <p:nvPr/>
        </p:nvPicPr>
        <p:blipFill>
          <a:blip r:embed="rId2" cstate="print"/>
          <a:srcRect/>
          <a:stretch>
            <a:fillRect/>
          </a:stretch>
        </p:blipFill>
        <p:spPr bwMode="auto">
          <a:xfrm>
            <a:off x="285720" y="285728"/>
            <a:ext cx="8388344" cy="629125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Διάλεξε τη σωστή απάντηση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Πώς έσωσε ο Επίσκοπος Ακάκιος τους κρατούμενους;</a:t>
            </a:r>
          </a:p>
          <a:p>
            <a:pPr lvl="0"/>
            <a:r>
              <a:rPr lang="el-GR" dirty="0" smtClean="0"/>
              <a:t>A) Τους εξαγόρασε από τους φρουρούς  , αφού έλιωσε τα εκκλησιαστικά κειμήλια </a:t>
            </a:r>
          </a:p>
          <a:p>
            <a:pPr lvl="0"/>
            <a:r>
              <a:rPr lang="el-GR" dirty="0" smtClean="0"/>
              <a:t>B) Πολέμησε τους στρατιώτες και τους έσωσε</a:t>
            </a:r>
          </a:p>
          <a:p>
            <a:pPr lvl="0"/>
            <a:r>
              <a:rPr lang="el-GR" dirty="0" smtClean="0"/>
              <a:t>C) Ζήτησε βοήθεια από τον βασιλιά</a:t>
            </a:r>
          </a:p>
          <a:p>
            <a:pPr lvl="0"/>
            <a:r>
              <a:rPr lang="el-GR" dirty="0" smtClean="0"/>
              <a:t>D) Τους πήγε στην εκκλησία του</a:t>
            </a:r>
          </a:p>
          <a:p>
            <a:r>
              <a:rPr lang="el-GR" dirty="0" smtClean="0"/>
              <a:t> </a:t>
            </a:r>
          </a:p>
          <a:p>
            <a:pPr lvl="0"/>
            <a:r>
              <a:rPr lang="el-GR" dirty="0" smtClean="0"/>
              <a:t>2. Γιατί εντυπωσιάστηκε ο βασιλιάς της Περσίας από τον Ακάκιο;</a:t>
            </a:r>
          </a:p>
          <a:p>
            <a:pPr lvl="0"/>
            <a:r>
              <a:rPr lang="el-GR" dirty="0" smtClean="0"/>
              <a:t>A) Γιατί ο Ακάκιος είχε μια μεγάλη στρατιά</a:t>
            </a:r>
          </a:p>
          <a:p>
            <a:pPr lvl="0"/>
            <a:r>
              <a:rPr lang="el-GR" dirty="0" smtClean="0"/>
              <a:t>B) Γιατί ο Ακάκιος ήταν πολύ πλούσιος</a:t>
            </a:r>
          </a:p>
          <a:p>
            <a:pPr lvl="0"/>
            <a:r>
              <a:rPr lang="el-GR" dirty="0" smtClean="0"/>
              <a:t>C) Γιατί ο Ακάκιος ήξερε πώς να κερδίζει πολέμους</a:t>
            </a:r>
          </a:p>
          <a:p>
            <a:pPr lvl="0"/>
            <a:r>
              <a:rPr lang="el-GR" dirty="0" smtClean="0"/>
              <a:t>D) Γιατί ο Ακάκιος έδειξε πώς να ευεργετεί τους άλλους χωρίς διακρίσεις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κατανόησης</a:t>
            </a:r>
            <a:endParaRPr lang="el-GR" dirty="0"/>
          </a:p>
        </p:txBody>
      </p:sp>
      <p:sp>
        <p:nvSpPr>
          <p:cNvPr id="3" name="2 - Θέση περιεχομένου"/>
          <p:cNvSpPr>
            <a:spLocks noGrp="1"/>
          </p:cNvSpPr>
          <p:nvPr>
            <p:ph idx="1"/>
          </p:nvPr>
        </p:nvSpPr>
        <p:spPr/>
        <p:txBody>
          <a:bodyPr/>
          <a:lstStyle/>
          <a:p>
            <a:r>
              <a:rPr lang="el-GR" dirty="0" smtClean="0"/>
              <a:t>. Γιατί ο βασιλιάς των Περσών εντυπωσιάστηκε από τις πράξεις του Ακακίου</a:t>
            </a:r>
            <a:r>
              <a:rPr lang="el-GR" dirty="0" smtClean="0"/>
              <a:t>;</a:t>
            </a:r>
          </a:p>
          <a:p>
            <a:r>
              <a:rPr lang="el-GR" dirty="0" smtClean="0"/>
              <a:t> </a:t>
            </a:r>
            <a:r>
              <a:rPr lang="el-GR" dirty="0" smtClean="0"/>
              <a:t>Γιατί νομίζετε ότι είναι σημαντικό να βοηθάμε τους άλλους, ακόμα κι αν αυτό σημαίνει ότι πρέπει να αποχωριστούμε κάτι πολύτιμο;</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50f60-cf86cf86.jpg"/>
          <p:cNvPicPr>
            <a:picLocks noChangeAspect="1" noChangeArrowheads="1"/>
          </p:cNvPicPr>
          <p:nvPr/>
        </p:nvPicPr>
        <p:blipFill>
          <a:blip r:embed="rId2" cstate="print"/>
          <a:srcRect/>
          <a:stretch>
            <a:fillRect/>
          </a:stretch>
        </p:blipFill>
        <p:spPr bwMode="auto">
          <a:xfrm>
            <a:off x="467544" y="476672"/>
            <a:ext cx="3405708" cy="6120680"/>
          </a:xfrm>
          <a:prstGeom prst="rect">
            <a:avLst/>
          </a:prstGeom>
          <a:noFill/>
        </p:spPr>
      </p:pic>
      <p:sp>
        <p:nvSpPr>
          <p:cNvPr id="3" name="2 - Θέση περιεχομένου"/>
          <p:cNvSpPr>
            <a:spLocks noGrp="1"/>
          </p:cNvSpPr>
          <p:nvPr>
            <p:ph idx="1"/>
          </p:nvPr>
        </p:nvSpPr>
        <p:spPr>
          <a:xfrm>
            <a:off x="4067944" y="260648"/>
            <a:ext cx="4618856" cy="5865515"/>
          </a:xfrm>
        </p:spPr>
        <p:txBody>
          <a:bodyPr>
            <a:normAutofit fontScale="92500" lnSpcReduction="20000"/>
          </a:bodyPr>
          <a:lstStyle/>
          <a:p>
            <a:r>
              <a:rPr lang="el-GR" dirty="0" smtClean="0"/>
              <a:t>Πέρα από δικαιώματα και</a:t>
            </a:r>
          </a:p>
          <a:p>
            <a:r>
              <a:rPr lang="el-GR" dirty="0" smtClean="0"/>
              <a:t> υποχρεώσεις</a:t>
            </a:r>
            <a:r>
              <a:rPr lang="en-US" dirty="0" smtClean="0"/>
              <a:t>: H  </a:t>
            </a:r>
            <a:r>
              <a:rPr lang="el-GR" dirty="0" smtClean="0"/>
              <a:t>αγάπη </a:t>
            </a:r>
          </a:p>
          <a:p>
            <a:r>
              <a:rPr lang="el-GR" dirty="0" smtClean="0"/>
              <a:t> άνευ όρων και ορίων</a:t>
            </a:r>
          </a:p>
          <a:p>
            <a:r>
              <a:rPr lang="el-GR" dirty="0" smtClean="0"/>
              <a:t>&lt;Πάτερ, </a:t>
            </a:r>
            <a:r>
              <a:rPr lang="el-GR" dirty="0" err="1" smtClean="0"/>
              <a:t>άφες</a:t>
            </a:r>
            <a:r>
              <a:rPr lang="el-GR" dirty="0" smtClean="0"/>
              <a:t> </a:t>
            </a:r>
            <a:r>
              <a:rPr lang="el-GR" dirty="0" err="1" smtClean="0"/>
              <a:t>αυτοίς</a:t>
            </a:r>
            <a:r>
              <a:rPr lang="el-GR" dirty="0" smtClean="0"/>
              <a:t> ου </a:t>
            </a:r>
          </a:p>
          <a:p>
            <a:r>
              <a:rPr lang="el-GR" dirty="0" smtClean="0"/>
              <a:t> γαρ </a:t>
            </a:r>
            <a:r>
              <a:rPr lang="el-GR" dirty="0" err="1" smtClean="0"/>
              <a:t>οίδασι</a:t>
            </a:r>
            <a:r>
              <a:rPr lang="el-GR" dirty="0" smtClean="0"/>
              <a:t> τι </a:t>
            </a:r>
            <a:r>
              <a:rPr lang="el-GR" dirty="0" err="1" smtClean="0"/>
              <a:t>ποιούσι</a:t>
            </a:r>
            <a:r>
              <a:rPr lang="el-GR" dirty="0" smtClean="0"/>
              <a:t>&gt;</a:t>
            </a:r>
          </a:p>
          <a:p>
            <a:r>
              <a:rPr lang="el-GR" dirty="0" smtClean="0"/>
              <a:t>                                               Γιατί ο Ιησούς Χριστός   </a:t>
            </a:r>
          </a:p>
          <a:p>
            <a:r>
              <a:rPr lang="el-GR" dirty="0" smtClean="0"/>
              <a:t>                                               παραμένει αξεπέραστο </a:t>
            </a:r>
          </a:p>
          <a:p>
            <a:r>
              <a:rPr lang="el-GR" dirty="0" smtClean="0"/>
              <a:t>                                               πρότυπο  ειλικρινούς </a:t>
            </a:r>
          </a:p>
          <a:p>
            <a:r>
              <a:rPr lang="el-GR" dirty="0" smtClean="0"/>
              <a:t>Αγάπης</a:t>
            </a:r>
            <a:r>
              <a:rPr lang="en-US" dirty="0" smtClean="0"/>
              <a:t>;</a:t>
            </a:r>
            <a:r>
              <a:rPr lang="el-GR" dirty="0" smtClean="0"/>
              <a:t>             </a:t>
            </a:r>
          </a:p>
          <a:p>
            <a:r>
              <a:rPr lang="el-GR" dirty="0" smtClean="0"/>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Ο Άγιος </a:t>
            </a:r>
            <a:r>
              <a:rPr lang="el-GR" sz="2000" dirty="0" err="1" smtClean="0"/>
              <a:t>Επιφάνιος</a:t>
            </a:r>
            <a:r>
              <a:rPr lang="el-GR" sz="2000" dirty="0" smtClean="0"/>
              <a:t>, Αρχιεπίσκοπος  Κύπρου (4ος – 5ος αι.), στο λόγο του  για την ταφή του Κυρίου,  αρχίζει και επαναλαμβάνει τη φράση:</a:t>
            </a:r>
            <a:br>
              <a:rPr lang="el-GR" sz="2000" dirty="0" smtClean="0"/>
            </a:br>
            <a:r>
              <a:rPr lang="el-GR" sz="2800" b="1" dirty="0" smtClean="0">
                <a:solidFill>
                  <a:srgbClr val="FF0000"/>
                </a:solidFill>
              </a:rPr>
              <a:t>«</a:t>
            </a:r>
            <a:r>
              <a:rPr lang="el-GR" sz="2800" b="1" dirty="0" err="1" smtClean="0">
                <a:solidFill>
                  <a:srgbClr val="FF0000"/>
                </a:solidFill>
              </a:rPr>
              <a:t>δος</a:t>
            </a:r>
            <a:r>
              <a:rPr lang="el-GR" sz="2800" b="1" dirty="0" smtClean="0">
                <a:solidFill>
                  <a:srgbClr val="FF0000"/>
                </a:solidFill>
              </a:rPr>
              <a:t> </a:t>
            </a:r>
            <a:r>
              <a:rPr lang="el-GR" sz="2800" b="1" dirty="0" err="1" smtClean="0">
                <a:solidFill>
                  <a:srgbClr val="FF0000"/>
                </a:solidFill>
              </a:rPr>
              <a:t>μοι</a:t>
            </a:r>
            <a:r>
              <a:rPr lang="el-GR" sz="2800" b="1" dirty="0" smtClean="0">
                <a:solidFill>
                  <a:srgbClr val="FF0000"/>
                </a:solidFill>
              </a:rPr>
              <a:t> τούτον τον </a:t>
            </a:r>
            <a:r>
              <a:rPr lang="el-GR" sz="2800" b="1" dirty="0" smtClean="0">
                <a:solidFill>
                  <a:srgbClr val="FF0000"/>
                </a:solidFill>
                <a:hlinkClick r:id="rId2"/>
              </a:rPr>
              <a:t>ξένον</a:t>
            </a:r>
            <a:r>
              <a:rPr lang="el-GR" sz="2000" dirty="0" smtClean="0"/>
              <a:t>»</a:t>
            </a:r>
            <a:endParaRPr lang="el-GR" sz="2000" dirty="0"/>
          </a:p>
        </p:txBody>
      </p:sp>
      <p:pic>
        <p:nvPicPr>
          <p:cNvPr id="1026" name="Picture 2" descr="C:\Users\user\Pictures\Apokathilosi.jpg"/>
          <p:cNvPicPr>
            <a:picLocks noGrp="1" noChangeAspect="1" noChangeArrowheads="1"/>
          </p:cNvPicPr>
          <p:nvPr>
            <p:ph idx="1"/>
          </p:nvPr>
        </p:nvPicPr>
        <p:blipFill>
          <a:blip r:embed="rId3" cstate="print"/>
          <a:srcRect/>
          <a:stretch>
            <a:fillRect/>
          </a:stretch>
        </p:blipFill>
        <p:spPr bwMode="auto">
          <a:xfrm>
            <a:off x="0" y="1412776"/>
            <a:ext cx="4356397" cy="4061048"/>
          </a:xfrm>
          <a:prstGeom prst="rect">
            <a:avLst/>
          </a:prstGeom>
          <a:noFill/>
        </p:spPr>
      </p:pic>
      <p:sp>
        <p:nvSpPr>
          <p:cNvPr id="5" name="4 - Ορθογώνιο"/>
          <p:cNvSpPr/>
          <p:nvPr/>
        </p:nvSpPr>
        <p:spPr>
          <a:xfrm>
            <a:off x="4788024" y="1340768"/>
            <a:ext cx="4032448"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err="1" smtClean="0">
                <a:solidFill>
                  <a:schemeClr val="tx1"/>
                </a:solidFill>
              </a:rPr>
              <a:t>Δ</a:t>
            </a:r>
            <a:r>
              <a:rPr lang="el-GR" dirty="0" err="1" smtClean="0">
                <a:solidFill>
                  <a:schemeClr val="tx1"/>
                </a:solidFill>
              </a:rPr>
              <a:t>ος</a:t>
            </a:r>
            <a:r>
              <a:rPr lang="el-GR" dirty="0" smtClean="0">
                <a:solidFill>
                  <a:schemeClr val="tx1"/>
                </a:solidFill>
              </a:rPr>
              <a:t> μου αυτόν τον ξένο, γιατί ήλθε εδώ από μακρινή χώρα για να σώσει τον άνθρωπο που αποξενώθηκε από τον Θεό. Γιατί κατέβηκε στη σκοτεινή γη για να ανεβάσει τον ξένο.</a:t>
            </a:r>
            <a:r>
              <a:rPr lang="el-GR" b="1" dirty="0" smtClean="0"/>
              <a:t> </a:t>
            </a:r>
          </a:p>
          <a:p>
            <a:pPr algn="ctr"/>
            <a:r>
              <a:rPr lang="el-GR" b="1" dirty="0" err="1" smtClean="0">
                <a:solidFill>
                  <a:schemeClr val="tx1"/>
                </a:solidFill>
              </a:rPr>
              <a:t>Δ</a:t>
            </a:r>
            <a:r>
              <a:rPr lang="el-GR" dirty="0" err="1" smtClean="0">
                <a:solidFill>
                  <a:schemeClr val="tx1"/>
                </a:solidFill>
              </a:rPr>
              <a:t>ος</a:t>
            </a:r>
            <a:r>
              <a:rPr lang="el-GR" dirty="0" smtClean="0">
                <a:solidFill>
                  <a:schemeClr val="tx1"/>
                </a:solidFill>
              </a:rPr>
              <a:t> μου αυτόν που με τη θέληση Του είναι ξένος και εδώ δεν έχει πού να γείρει το κεφάλι.</a:t>
            </a:r>
            <a:br>
              <a:rPr lang="el-GR" dirty="0" smtClean="0">
                <a:solidFill>
                  <a:schemeClr val="tx1"/>
                </a:solidFill>
              </a:rPr>
            </a:br>
            <a:r>
              <a:rPr lang="el-GR" dirty="0" smtClean="0">
                <a:solidFill>
                  <a:schemeClr val="tx1"/>
                </a:solidFill>
              </a:rPr>
              <a:t>–</a:t>
            </a:r>
            <a:r>
              <a:rPr lang="el-GR" b="1" dirty="0" err="1" smtClean="0">
                <a:solidFill>
                  <a:schemeClr val="tx1"/>
                </a:solidFill>
              </a:rPr>
              <a:t>Δ</a:t>
            </a:r>
            <a:r>
              <a:rPr lang="el-GR" dirty="0" err="1" smtClean="0">
                <a:solidFill>
                  <a:schemeClr val="tx1"/>
                </a:solidFill>
              </a:rPr>
              <a:t>ος</a:t>
            </a:r>
            <a:r>
              <a:rPr lang="el-GR" dirty="0" smtClean="0">
                <a:solidFill>
                  <a:schemeClr val="tx1"/>
                </a:solidFill>
              </a:rPr>
              <a:t> μου αυτόν τον ξένο, που σαν ξένος σε ξένη χώρα, άστεγος γεννήθηκε στη φάτνη ,</a:t>
            </a:r>
            <a:r>
              <a:rPr lang="el-GR" dirty="0" err="1" smtClean="0">
                <a:solidFill>
                  <a:schemeClr val="tx1"/>
                </a:solidFill>
              </a:rPr>
              <a:t>ξενιτεύθηκε</a:t>
            </a:r>
            <a:r>
              <a:rPr lang="el-GR" dirty="0" smtClean="0">
                <a:solidFill>
                  <a:schemeClr val="tx1"/>
                </a:solidFill>
              </a:rPr>
              <a:t> στην Αίγυπτο..  </a:t>
            </a:r>
            <a:r>
              <a:rPr lang="el-GR" b="1" dirty="0" smtClean="0">
                <a:solidFill>
                  <a:schemeClr val="tx1"/>
                </a:solidFill>
              </a:rPr>
              <a:t>Για έναν νεκρό σε παρακαλώ, που αδικήθηκε από όλους, που πουλήθηκε από φίλο, που προδόθηκε από μαθητή, που διώχθηκε από τους αδελφούς του, που ραπίσθηκε από δούλο.</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8229600" cy="5865515"/>
          </a:xfrm>
        </p:spPr>
        <p:txBody>
          <a:bodyPr>
            <a:normAutofit fontScale="85000" lnSpcReduction="10000"/>
          </a:bodyPr>
          <a:lstStyle/>
          <a:p>
            <a:r>
              <a:rPr lang="el-GR" dirty="0" smtClean="0">
                <a:solidFill>
                  <a:srgbClr val="FF0000"/>
                </a:solidFill>
              </a:rPr>
              <a:t>Ο Ιωσήφ ο από </a:t>
            </a:r>
            <a:r>
              <a:rPr lang="el-GR" dirty="0" err="1" smtClean="0">
                <a:solidFill>
                  <a:srgbClr val="FF0000"/>
                </a:solidFill>
              </a:rPr>
              <a:t>Αριμαθαίας</a:t>
            </a:r>
            <a:r>
              <a:rPr lang="el-GR" dirty="0" smtClean="0">
                <a:solidFill>
                  <a:srgbClr val="FF0000"/>
                </a:solidFill>
              </a:rPr>
              <a:t> </a:t>
            </a:r>
            <a:r>
              <a:rPr lang="el-GR" dirty="0" smtClean="0"/>
              <a:t>είναι μορφωμένος και πλούσιος Ισραηλίτης.                                                                     Ανήκει στο Μεγάλο Συνέδριο των Ιεροσολύμων  το οποίο αποτελείται από  Φαρισαίους  και Σαδδουκαίους. Είναι κρυφός μαθητής του Χριστού επειδή καταλαβαίνει ότι ο Ιησούς είναι ο Μεσσίας που περιέγραφαν οι προφήτες της Παλαιάς Διαθήκης. Μετά την Αποκαθήλωση του Χριστού ζητά το Σώμα Του από τον Πιλάτο για  να το ενταφιάσει σε τάφο που είχε προετοιμάσει για τον εαυτό του.</a:t>
            </a:r>
          </a:p>
          <a:p>
            <a:r>
              <a:rPr lang="el-GR" dirty="0" smtClean="0"/>
              <a:t>  </a:t>
            </a:r>
            <a:r>
              <a:rPr lang="el-GR" dirty="0" smtClean="0">
                <a:solidFill>
                  <a:srgbClr val="FF0000"/>
                </a:solidFill>
              </a:rPr>
              <a:t>Ο Νικόδημος </a:t>
            </a:r>
            <a:r>
              <a:rPr lang="el-GR" dirty="0" smtClean="0"/>
              <a:t>είναι Ισραηλίτης. Ανήκει και αυτός σε ιουδαϊκή θρησκευτική ομάδα. Η οικογένειά του έλαβε ελληνική παιδεία  γι αυτό είχε ελληνικό όνομα.</a:t>
            </a:r>
          </a:p>
          <a:p>
            <a:r>
              <a:rPr lang="el-GR" dirty="0" smtClean="0"/>
              <a:t>(Νικόδημος: νικητής του λαού) Είναι κρυφός μαθητής που προσφέρει στο Χριστό σμύρνα και αλόη.</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23528" y="260648"/>
            <a:ext cx="8496944" cy="5328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Ο Ιωσήφ όταν παρουσιάστηκε φέρθηκε με μεγάλη σοφία για να πετύχει  αυτό που ήθελε. Γι’ αυτό δεν χρησιμοποιεί μπροστά στον Πιλάτο  υπερήφανα και υψηλά λόγια  για να μην του ανάψει την οργή και χάσει το ζητούμενο</a:t>
            </a:r>
            <a:r>
              <a:rPr lang="en-US" sz="2400" dirty="0" smtClean="0">
                <a:solidFill>
                  <a:schemeClr val="tx1"/>
                </a:solidFill>
              </a:rPr>
              <a:t>:</a:t>
            </a:r>
            <a:r>
              <a:rPr lang="el-GR" sz="2400" dirty="0" smtClean="0">
                <a:solidFill>
                  <a:schemeClr val="tx1"/>
                </a:solidFill>
              </a:rPr>
              <a:t> </a:t>
            </a:r>
            <a:r>
              <a:rPr lang="en-US" sz="2400" dirty="0" smtClean="0">
                <a:solidFill>
                  <a:schemeClr val="tx1"/>
                </a:solidFill>
              </a:rPr>
              <a:t> </a:t>
            </a:r>
            <a:r>
              <a:rPr lang="el-GR" sz="2400" dirty="0" smtClean="0">
                <a:solidFill>
                  <a:schemeClr val="tx1"/>
                </a:solidFill>
              </a:rPr>
              <a:t>Ούτε του λέει </a:t>
            </a:r>
            <a:r>
              <a:rPr lang="en-US" sz="2400" dirty="0" smtClean="0">
                <a:solidFill>
                  <a:schemeClr val="tx1"/>
                </a:solidFill>
              </a:rPr>
              <a:t>: </a:t>
            </a:r>
            <a:r>
              <a:rPr lang="el-GR" sz="2400" dirty="0" smtClean="0">
                <a:solidFill>
                  <a:schemeClr val="tx1"/>
                </a:solidFill>
              </a:rPr>
              <a:t>&lt;</a:t>
            </a:r>
            <a:r>
              <a:rPr lang="el-GR" sz="2400" dirty="0" err="1" smtClean="0">
                <a:solidFill>
                  <a:schemeClr val="tx1"/>
                </a:solidFill>
              </a:rPr>
              <a:t>Δος</a:t>
            </a:r>
            <a:r>
              <a:rPr lang="el-GR" sz="2400" dirty="0" smtClean="0">
                <a:solidFill>
                  <a:schemeClr val="tx1"/>
                </a:solidFill>
              </a:rPr>
              <a:t> μου το σώμα του Ιησού που σκοτείνιασε  πριν από λίγο τον </a:t>
            </a:r>
            <a:r>
              <a:rPr lang="el-GR" sz="2400" dirty="0" smtClean="0">
                <a:solidFill>
                  <a:schemeClr val="tx1"/>
                </a:solidFill>
              </a:rPr>
              <a:t>ήλιο, που έσεισε  </a:t>
            </a:r>
            <a:r>
              <a:rPr lang="el-GR" sz="2400" dirty="0" smtClean="0">
                <a:solidFill>
                  <a:schemeClr val="tx1"/>
                </a:solidFill>
              </a:rPr>
              <a:t>τη γη και άνοιξε τους </a:t>
            </a:r>
            <a:r>
              <a:rPr lang="el-GR" sz="2400" dirty="0" smtClean="0">
                <a:solidFill>
                  <a:schemeClr val="tx1"/>
                </a:solidFill>
              </a:rPr>
              <a:t>τάφους&gt;.  </a:t>
            </a:r>
            <a:r>
              <a:rPr lang="el-GR" sz="2400" dirty="0" smtClean="0">
                <a:solidFill>
                  <a:schemeClr val="tx1"/>
                </a:solidFill>
              </a:rPr>
              <a:t>Τίποτα τέτοιο δεν του λέει.</a:t>
            </a:r>
          </a:p>
          <a:p>
            <a:pPr algn="ctr"/>
            <a:r>
              <a:rPr lang="el-GR" sz="2400" dirty="0" smtClean="0">
                <a:solidFill>
                  <a:schemeClr val="tx1"/>
                </a:solidFill>
              </a:rPr>
              <a:t> Αλλά τι του λέει</a:t>
            </a:r>
            <a:r>
              <a:rPr lang="en-US" sz="2400" dirty="0" smtClean="0">
                <a:solidFill>
                  <a:schemeClr val="tx1"/>
                </a:solidFill>
              </a:rPr>
              <a:t>; </a:t>
            </a:r>
            <a:r>
              <a:rPr lang="el-GR" sz="2400" dirty="0" smtClean="0">
                <a:solidFill>
                  <a:schemeClr val="tx1"/>
                </a:solidFill>
              </a:rPr>
              <a:t>&lt;Ένα τιποτένιο αίτημα , και για όλους μικρό , άρχοντά μου, ήρθα να σου ζητήσω.  </a:t>
            </a:r>
            <a:r>
              <a:rPr lang="el-GR" sz="2400" dirty="0" err="1" smtClean="0">
                <a:solidFill>
                  <a:schemeClr val="tx1"/>
                </a:solidFill>
              </a:rPr>
              <a:t>Δος</a:t>
            </a:r>
            <a:r>
              <a:rPr lang="el-GR" sz="2400" dirty="0" smtClean="0">
                <a:solidFill>
                  <a:schemeClr val="tx1"/>
                </a:solidFill>
              </a:rPr>
              <a:t> μου να θάψω το νεκρό σώμα εκείνου που καταδικάστηκε από εσένα , του Ιησού του Ναζωραίου, </a:t>
            </a:r>
            <a:r>
              <a:rPr lang="el-GR" sz="2400" dirty="0" smtClean="0">
                <a:solidFill>
                  <a:schemeClr val="tx1"/>
                </a:solidFill>
              </a:rPr>
              <a:t>του </a:t>
            </a:r>
            <a:r>
              <a:rPr lang="el-GR" sz="2400" dirty="0" smtClean="0">
                <a:solidFill>
                  <a:schemeClr val="tx1"/>
                </a:solidFill>
              </a:rPr>
              <a:t>φτωχού, του </a:t>
            </a:r>
            <a:r>
              <a:rPr lang="el-GR" sz="2400" dirty="0" smtClean="0">
                <a:solidFill>
                  <a:schemeClr val="tx1"/>
                </a:solidFill>
              </a:rPr>
              <a:t>άστεγου </a:t>
            </a:r>
            <a:r>
              <a:rPr lang="el-GR" sz="2400" dirty="0" smtClean="0">
                <a:solidFill>
                  <a:schemeClr val="tx1"/>
                </a:solidFill>
              </a:rPr>
              <a:t>που κρέμεται στο Σταυρό, γυμνός και περιφρονημένος, του Ιησού του γιου του ξυλουργού, </a:t>
            </a:r>
            <a:r>
              <a:rPr lang="el-GR" sz="2400" dirty="0" smtClean="0">
                <a:solidFill>
                  <a:schemeClr val="tx1"/>
                </a:solidFill>
              </a:rPr>
              <a:t> </a:t>
            </a:r>
            <a:r>
              <a:rPr lang="el-GR" sz="2400" dirty="0" smtClean="0">
                <a:solidFill>
                  <a:schemeClr val="tx1"/>
                </a:solidFill>
              </a:rPr>
              <a:t>που έμενε στο ύπαιθρο, του ξένου, </a:t>
            </a:r>
            <a:r>
              <a:rPr lang="el-GR" sz="2400" dirty="0" smtClean="0">
                <a:solidFill>
                  <a:schemeClr val="tx1"/>
                </a:solidFill>
              </a:rPr>
              <a:t>του </a:t>
            </a:r>
            <a:r>
              <a:rPr lang="el-GR" sz="2400" dirty="0" smtClean="0">
                <a:solidFill>
                  <a:schemeClr val="tx1"/>
                </a:solidFill>
              </a:rPr>
              <a:t>περιφρονημένου και μαζί με όλα και κρεμασμένου στο σταυρό&gt;.</a:t>
            </a:r>
            <a:endParaRPr lang="el-GR" sz="2400" dirty="0">
              <a:solidFill>
                <a:schemeClr val="tx1"/>
              </a:solidFill>
            </a:endParaRPr>
          </a:p>
        </p:txBody>
      </p:sp>
      <p:sp>
        <p:nvSpPr>
          <p:cNvPr id="5" name="4 - Ορθογώνιο"/>
          <p:cNvSpPr/>
          <p:nvPr/>
        </p:nvSpPr>
        <p:spPr>
          <a:xfrm>
            <a:off x="827584" y="5805264"/>
            <a:ext cx="770485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Πέντε λέξεις και συναισθήματα που έρχονται στο νου σας , διαβάζοντας το κείμενο</a:t>
            </a:r>
            <a:endParaRPr lang="el-GR" sz="20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ÎÎÎÎÎ£ ÎÎÎ ÎÎ Â«ÎÎÎÎÎÂ»&#10;ÎÎ. Î Â«ÎÎÎÎÎ£Â» ÎÎÎ Î¤ÎÎ¥Î£ Î§Î¡ÎÎ£ÎÎ¤ÎÎÎÎ¥Î£&#10;iii ÎÎ³. ÎÏÎ¹ÏÎ±Î½Î¯Î¿Ï,Â« Î´Î¿Ï Î¼Î¿Î¹ ÏÎ¿ÏÏÎ¿Î½ ÏÎ¿Î½ Î¾Î­Î½Î¿Î½Â»&#10;ÎÎ¿Ï Î¼Î¿Ï Î±ÏÏÏÎ½ ÏÎ¿Î½ Î¾Î­..."/>
          <p:cNvPicPr>
            <a:picLocks noChangeAspect="1" noChangeArrowheads="1"/>
          </p:cNvPicPr>
          <p:nvPr/>
        </p:nvPicPr>
        <p:blipFill>
          <a:blip r:embed="rId2" cstate="print"/>
          <a:srcRect t="9395"/>
          <a:stretch>
            <a:fillRect/>
          </a:stretch>
        </p:blipFill>
        <p:spPr bwMode="auto">
          <a:xfrm>
            <a:off x="0" y="171091"/>
            <a:ext cx="9080936" cy="617731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ÎÏÎ¿ÏÎ­Î»ÎµÏÎ¼Î± ÎµÎ¹ÎºÏÎ½Î±Ï Î³Î¹Î± ÏÏÏÎ³Î¿Ï ÏÎ·Ï Î²Î±Î²Î­Î»"/>
          <p:cNvPicPr>
            <a:picLocks noChangeAspect="1" noChangeArrowheads="1"/>
          </p:cNvPicPr>
          <p:nvPr/>
        </p:nvPicPr>
        <p:blipFill>
          <a:blip r:embed="rId2" cstate="print"/>
          <a:srcRect/>
          <a:stretch>
            <a:fillRect/>
          </a:stretch>
        </p:blipFill>
        <p:spPr bwMode="auto">
          <a:xfrm>
            <a:off x="94847" y="428604"/>
            <a:ext cx="4548591" cy="3326970"/>
          </a:xfrm>
          <a:prstGeom prst="rect">
            <a:avLst/>
          </a:prstGeom>
          <a:noFill/>
        </p:spPr>
      </p:pic>
      <p:pic>
        <p:nvPicPr>
          <p:cNvPr id="7172" name="Picture 4" descr="ÎÏÎ¿ÏÎ­Î»ÎµÏÎ¼Î± ÎµÎ¹ÎºÏÎ½Î±Ï Î³Î¹Î± ÏÎµÎ½ÏÎ·ÎºÎ¿ÏÏÎ®"/>
          <p:cNvPicPr>
            <a:picLocks noChangeAspect="1" noChangeArrowheads="1"/>
          </p:cNvPicPr>
          <p:nvPr/>
        </p:nvPicPr>
        <p:blipFill>
          <a:blip r:embed="rId3" cstate="print"/>
          <a:srcRect/>
          <a:stretch>
            <a:fillRect/>
          </a:stretch>
        </p:blipFill>
        <p:spPr bwMode="auto">
          <a:xfrm>
            <a:off x="4286248" y="3541421"/>
            <a:ext cx="4857752" cy="2959413"/>
          </a:xfrm>
          <a:prstGeom prst="rect">
            <a:avLst/>
          </a:prstGeom>
          <a:noFill/>
        </p:spPr>
      </p:pic>
      <p:sp>
        <p:nvSpPr>
          <p:cNvPr id="6" name="5 - Ορθογώνιο"/>
          <p:cNvSpPr/>
          <p:nvPr/>
        </p:nvSpPr>
        <p:spPr>
          <a:xfrm>
            <a:off x="285720" y="4000504"/>
            <a:ext cx="378621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Βαβέλ</a:t>
            </a:r>
            <a:endParaRPr lang="el-GR" sz="2800" b="1" dirty="0">
              <a:solidFill>
                <a:schemeClr val="tx1"/>
              </a:solidFill>
            </a:endParaRPr>
          </a:p>
        </p:txBody>
      </p:sp>
      <p:sp>
        <p:nvSpPr>
          <p:cNvPr id="7" name="6 - Ορθογώνιο"/>
          <p:cNvSpPr/>
          <p:nvPr/>
        </p:nvSpPr>
        <p:spPr>
          <a:xfrm>
            <a:off x="5429256" y="2643182"/>
            <a:ext cx="3429024"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Πεντηκοστή</a:t>
            </a:r>
            <a:endParaRPr lang="el-GR" sz="28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a:bodyPr>
          <a:lstStyle/>
          <a:p>
            <a:r>
              <a:rPr lang="en-US" dirty="0" smtClean="0">
                <a:hlinkClick r:id="rId2"/>
              </a:rPr>
              <a:t>https://www.youtube.com/watch?v=zZ4-_EjxI7E</a:t>
            </a:r>
            <a:endParaRPr lang="el-GR" dirty="0" smtClean="0"/>
          </a:p>
          <a:p>
            <a:r>
              <a:rPr lang="el-GR" dirty="0" smtClean="0"/>
              <a:t>Πύργος της Βαβέλ και Πεντηκοστή</a:t>
            </a:r>
          </a:p>
          <a:p>
            <a:r>
              <a:rPr lang="el-GR" dirty="0" smtClean="0"/>
              <a:t>Εντοπίστε τις διαφορές ανάμεσα στα δύο γεγονότα</a:t>
            </a:r>
          </a:p>
          <a:p>
            <a:r>
              <a:rPr lang="el-GR" dirty="0" smtClean="0"/>
              <a:t>Τι φανερώνει η σύγχυση των γλωσσών στον Πύργο της Βαβέλ</a:t>
            </a:r>
            <a:r>
              <a:rPr lang="en-US" dirty="0" smtClean="0"/>
              <a:t>;</a:t>
            </a:r>
          </a:p>
          <a:p>
            <a:r>
              <a:rPr lang="el-GR" dirty="0" smtClean="0"/>
              <a:t>Τι είναι αυτό που ενώνει τους ανθρώπους παρά τις διαφορές τους</a:t>
            </a:r>
            <a:r>
              <a:rPr lang="en-US" dirty="0" smtClean="0"/>
              <a:t>;</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normAutofit fontScale="85000" lnSpcReduction="20000"/>
          </a:bodyPr>
          <a:lstStyle/>
          <a:p>
            <a:r>
              <a:rPr lang="el-GR" dirty="0" smtClean="0"/>
              <a:t>Την ημέρα της Πεντηκοστής , η </a:t>
            </a:r>
            <a:r>
              <a:rPr lang="el-GR" b="1" dirty="0" smtClean="0"/>
              <a:t>σύγχυση</a:t>
            </a:r>
            <a:r>
              <a:rPr lang="el-GR" dirty="0" smtClean="0"/>
              <a:t> των γλωσσών του Πύργου της Βαβέλ, ξεπεράστηκε με την </a:t>
            </a:r>
            <a:r>
              <a:rPr lang="el-GR" b="1" dirty="0" smtClean="0"/>
              <a:t>ενότητα</a:t>
            </a:r>
            <a:r>
              <a:rPr lang="el-GR" dirty="0" smtClean="0"/>
              <a:t> μέσα από την αποδοχή της ποικιλίας γλωσσών και πολιτισμών που χάρισε ο Παράκλητος. </a:t>
            </a:r>
          </a:p>
          <a:p>
            <a:r>
              <a:rPr lang="el-GR" dirty="0" smtClean="0"/>
              <a:t>Το Άγιο Πνεύμα γίνεται ο </a:t>
            </a:r>
            <a:r>
              <a:rPr lang="el-GR" b="1" dirty="0" smtClean="0"/>
              <a:t>οδηγός της Εκκλησίας </a:t>
            </a:r>
            <a:r>
              <a:rPr lang="el-GR" dirty="0" smtClean="0"/>
              <a:t>και δίνει τη δυνατότητα στους ανθρώπους να γνωρίσουν </a:t>
            </a:r>
            <a:r>
              <a:rPr lang="el-GR" b="1" dirty="0" smtClean="0"/>
              <a:t>την αλήθεια , δηλαδή τον Χριστό</a:t>
            </a:r>
            <a:r>
              <a:rPr lang="el-GR" dirty="0" smtClean="0"/>
              <a:t>. Η γνώση αυτής της αλήθειας </a:t>
            </a:r>
            <a:r>
              <a:rPr lang="el-GR" b="1" dirty="0" smtClean="0"/>
              <a:t>απελευθερώνει</a:t>
            </a:r>
            <a:r>
              <a:rPr lang="el-GR" dirty="0" smtClean="0"/>
              <a:t> τον άνθρωπο και τη δημιουργία από τα </a:t>
            </a:r>
            <a:r>
              <a:rPr lang="el-GR" b="1" dirty="0" smtClean="0"/>
              <a:t>δεσμά του θανάτου</a:t>
            </a:r>
            <a:r>
              <a:rPr lang="el-GR" dirty="0" smtClean="0"/>
              <a:t>. </a:t>
            </a:r>
          </a:p>
          <a:p>
            <a:r>
              <a:rPr lang="el-GR" dirty="0" smtClean="0"/>
              <a:t>Μέσα στην Εκκλησία με τη δράση του Αγίου Πνεύματος </a:t>
            </a:r>
            <a:r>
              <a:rPr lang="el-GR" b="1" dirty="0" smtClean="0"/>
              <a:t>συντελείται η ενότητα, ο αγιασμός και η μεταμόρφωση των ανθρώπων</a:t>
            </a:r>
            <a:r>
              <a:rPr lang="el-GR" dirty="0" smtClean="0"/>
              <a:t>. Μαθαίνουν να αλλάζουν τον εαυτό τους, να αγαπούν και να θυσιάζονται για τους συνανθρώπους τους , να βλέπουν σε όλο τον κόσμο τη δημιουργία του Θεού.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layer.slideplayer.gr/66/11868293/slides/slide_25.jpg"/>
          <p:cNvPicPr>
            <a:picLocks noChangeAspect="1" noChangeArrowheads="1"/>
          </p:cNvPicPr>
          <p:nvPr/>
        </p:nvPicPr>
        <p:blipFill>
          <a:blip r:embed="rId2" cstate="print"/>
          <a:srcRect/>
          <a:stretch>
            <a:fillRect/>
          </a:stretch>
        </p:blipFill>
        <p:spPr bwMode="auto">
          <a:xfrm>
            <a:off x="357158" y="285728"/>
            <a:ext cx="8102592" cy="60769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Σε μια πολυπολιτισμική κοινωνία τι είναι αυτό που μπορεί να ενώσει τους ανθρώπους παρά τις διαφορές τους</a:t>
            </a:r>
            <a:r>
              <a:rPr lang="en-US" sz="3200" dirty="0" smtClean="0"/>
              <a:t>;</a:t>
            </a:r>
            <a:endParaRPr lang="el-GR" sz="3200"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σημερινή κοινωνία είναι </a:t>
            </a:r>
            <a:r>
              <a:rPr lang="el-GR" b="1" dirty="0" smtClean="0"/>
              <a:t>πολυπολιτισμική, δηλ. συνυπάρχουν άνθρωποι με διαφορετικούς πολιτισμούς. Αυτό δημιουργεί εντάσεις και αντιπαλότητες που δυσκολεύουν την ειρηνική συνύπαρξη των ανθρώπων.                                                   Η κάθοδος του Αγίου Πνεύματος, την Πεντηκοστή απέδειξε ότι οι άνθρωποι μπορούν να ενωθούν και να μιλάνε την ίδια &lt;γλώσσα&gt; όταν υπάρχει </a:t>
            </a:r>
            <a:r>
              <a:rPr lang="el-GR" b="1" dirty="0" smtClean="0">
                <a:solidFill>
                  <a:srgbClr val="C00000"/>
                </a:solidFill>
              </a:rPr>
              <a:t>έμπρακτη αγάπη</a:t>
            </a:r>
            <a:r>
              <a:rPr lang="el-GR" b="1" dirty="0" smtClean="0"/>
              <a:t>. Για να γίνει κάτι τέτοιο θα πρέπει να γνωρίσουμε τον εαυτό μας, να καταλάβουμε ότι δεν κινδυνεύουμε από τους άλλους</a:t>
            </a:r>
            <a:r>
              <a:rPr lang="el-GR" b="1" dirty="0" smtClean="0">
                <a:solidFill>
                  <a:srgbClr val="C00000"/>
                </a:solidFill>
              </a:rPr>
              <a:t>, να αποδεχτούμε τη διαφορετικότητα του άλλου</a:t>
            </a:r>
            <a:r>
              <a:rPr lang="el-GR" b="1" dirty="0" smtClean="0"/>
              <a:t> , να τη σεβαστούμε και να εστιάσουμε σε </a:t>
            </a:r>
            <a:r>
              <a:rPr lang="el-GR" b="1" dirty="0" err="1" smtClean="0"/>
              <a:t>ό,τι</a:t>
            </a:r>
            <a:r>
              <a:rPr lang="el-GR" b="1" dirty="0" smtClean="0"/>
              <a:t> μας ενώνει και όχι σε </a:t>
            </a:r>
            <a:r>
              <a:rPr lang="el-GR" b="1" dirty="0" err="1" smtClean="0"/>
              <a:t>ό,τι</a:t>
            </a:r>
            <a:r>
              <a:rPr lang="el-GR" b="1" dirty="0" smtClean="0"/>
              <a:t> μας χωρίζει.</a:t>
            </a:r>
            <a:endParaRPr lang="el-GR" dirty="0" smtClean="0"/>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Ερωτήσεις κατανόησης στο κείμενο του Κάλλιστου </a:t>
            </a:r>
            <a:r>
              <a:rPr lang="en-US" dirty="0" smtClean="0"/>
              <a:t>Ware</a:t>
            </a:r>
            <a:endParaRPr lang="el-GR" dirty="0"/>
          </a:p>
        </p:txBody>
      </p:sp>
      <p:sp>
        <p:nvSpPr>
          <p:cNvPr id="3" name="2 - Θέση περιεχομένου"/>
          <p:cNvSpPr>
            <a:spLocks noGrp="1"/>
          </p:cNvSpPr>
          <p:nvPr>
            <p:ph idx="1"/>
          </p:nvPr>
        </p:nvSpPr>
        <p:spPr/>
        <p:txBody>
          <a:bodyPr>
            <a:normAutofit/>
          </a:bodyPr>
          <a:lstStyle/>
          <a:p>
            <a:r>
              <a:rPr lang="en-US" b="1" dirty="0" smtClean="0"/>
              <a:t>1. </a:t>
            </a:r>
            <a:r>
              <a:rPr lang="el-GR" b="1" dirty="0" smtClean="0"/>
              <a:t>Πώς το Άγιο Πνεύμα φέρνει ενότητα στους πιστούς;</a:t>
            </a:r>
            <a:r>
              <a:rPr lang="en-US" b="1" dirty="0" smtClean="0"/>
              <a:t>                                                                                                            </a:t>
            </a:r>
            <a:r>
              <a:rPr lang="el-GR" dirty="0" smtClean="0"/>
              <a:t> </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Πώς </a:t>
            </a:r>
            <a:r>
              <a:rPr lang="el-GR" sz="2800" b="1" dirty="0" smtClean="0"/>
              <a:t>το Άγιο Πνεύμα διασφαλίζει την </a:t>
            </a:r>
            <a:r>
              <a:rPr lang="el-GR" sz="2800" b="1" dirty="0" smtClean="0"/>
              <a:t>ελευθερία και την μοναδικότητα του ατόμου;</a:t>
            </a:r>
            <a:endParaRPr lang="el-GR" sz="2800" dirty="0"/>
          </a:p>
        </p:txBody>
      </p:sp>
      <p:sp>
        <p:nvSpPr>
          <p:cNvPr id="3" name="2 - Θέση περιεχομένου"/>
          <p:cNvSpPr>
            <a:spLocks noGrp="1"/>
          </p:cNvSpPr>
          <p:nvPr>
            <p:ph idx="1"/>
          </p:nvPr>
        </p:nvSpPr>
        <p:spPr>
          <a:xfrm>
            <a:off x="179512" y="1412776"/>
            <a:ext cx="8784976" cy="5256584"/>
          </a:xfrm>
        </p:spPr>
        <p:txBody>
          <a:bodyPr>
            <a:normAutofit fontScale="25000" lnSpcReduction="20000"/>
          </a:bodyPr>
          <a:lstStyle/>
          <a:p>
            <a:r>
              <a:rPr lang="el-GR" sz="9600" dirty="0" smtClean="0"/>
              <a:t>Το Άγιο Πνεύμα χαρίζεται σε </a:t>
            </a:r>
            <a:r>
              <a:rPr lang="el-GR" sz="9600" b="1" dirty="0" smtClean="0"/>
              <a:t>όλους</a:t>
            </a:r>
            <a:r>
              <a:rPr lang="el-GR" sz="9600" dirty="0" smtClean="0"/>
              <a:t> τους πιστούς, </a:t>
            </a:r>
            <a:r>
              <a:rPr lang="el-GR" sz="9600" b="1" dirty="0" smtClean="0"/>
              <a:t>ανεξάρτητα</a:t>
            </a:r>
            <a:r>
              <a:rPr lang="el-GR" sz="9600" dirty="0" smtClean="0"/>
              <a:t> από τάξη ή ιεραρχία.</a:t>
            </a:r>
          </a:p>
          <a:p>
            <a:r>
              <a:rPr lang="el-GR" sz="9600" dirty="0" smtClean="0"/>
              <a:t>Κάθε άτομο λαμβάνει </a:t>
            </a:r>
            <a:r>
              <a:rPr lang="el-GR" sz="9600" b="1" dirty="0" smtClean="0"/>
              <a:t>μοναδικά χαρίσματα</a:t>
            </a:r>
            <a:r>
              <a:rPr lang="el-GR" sz="9600" dirty="0" smtClean="0"/>
              <a:t>, τα οποία διαμορφώνουν την </a:t>
            </a:r>
            <a:r>
              <a:rPr lang="el-GR" sz="9600" b="1" dirty="0" smtClean="0"/>
              <a:t>ξεχωριστή</a:t>
            </a:r>
            <a:r>
              <a:rPr lang="el-GR" sz="9600" dirty="0" smtClean="0"/>
              <a:t> του προσωπικότητα.</a:t>
            </a:r>
          </a:p>
          <a:p>
            <a:r>
              <a:rPr lang="el-GR" sz="9600" dirty="0" smtClean="0"/>
              <a:t>Το </a:t>
            </a:r>
            <a:r>
              <a:rPr lang="el-GR" sz="9600" dirty="0" smtClean="0"/>
              <a:t>Πνεύμα </a:t>
            </a:r>
            <a:r>
              <a:rPr lang="el-GR" sz="9600" b="1" dirty="0" smtClean="0"/>
              <a:t>ενώνει</a:t>
            </a:r>
            <a:r>
              <a:rPr lang="el-GR" sz="9600" dirty="0" smtClean="0"/>
              <a:t> τους πιστούς, </a:t>
            </a:r>
            <a:r>
              <a:rPr lang="el-GR" sz="9600" b="1" dirty="0" smtClean="0"/>
              <a:t>υπερνικώντας</a:t>
            </a:r>
            <a:r>
              <a:rPr lang="el-GR" sz="9600" dirty="0" smtClean="0"/>
              <a:t> κάθε </a:t>
            </a:r>
            <a:r>
              <a:rPr lang="el-GR" sz="9600" dirty="0" smtClean="0"/>
              <a:t>είδους </a:t>
            </a:r>
            <a:r>
              <a:rPr lang="el-GR" sz="9600" dirty="0" smtClean="0"/>
              <a:t>διαίρεση, </a:t>
            </a:r>
            <a:r>
              <a:rPr lang="el-GR" sz="9600" b="1" dirty="0" smtClean="0"/>
              <a:t>απελευθερώνει </a:t>
            </a:r>
            <a:r>
              <a:rPr lang="el-GR" sz="9600" dirty="0" smtClean="0"/>
              <a:t> από </a:t>
            </a:r>
            <a:r>
              <a:rPr lang="el-GR" sz="9600" b="1" dirty="0" smtClean="0"/>
              <a:t>εγωισμό</a:t>
            </a:r>
            <a:r>
              <a:rPr lang="el-GR" sz="9600" dirty="0" smtClean="0"/>
              <a:t>, </a:t>
            </a:r>
            <a:r>
              <a:rPr lang="el-GR" sz="9600" b="1" dirty="0" smtClean="0"/>
              <a:t>αμαρτία</a:t>
            </a:r>
            <a:r>
              <a:rPr lang="el-GR" sz="9600" dirty="0" smtClean="0"/>
              <a:t>, και </a:t>
            </a:r>
            <a:r>
              <a:rPr lang="el-GR" sz="9600" b="1" dirty="0" smtClean="0"/>
              <a:t>φόβο</a:t>
            </a:r>
            <a:r>
              <a:rPr lang="el-GR" sz="9600" dirty="0" smtClean="0"/>
              <a:t>.</a:t>
            </a:r>
          </a:p>
          <a:p>
            <a:r>
              <a:rPr lang="el-GR" sz="9600" dirty="0" smtClean="0"/>
              <a:t>Ο πνευματικός άνθρωπος γίνεται </a:t>
            </a:r>
            <a:r>
              <a:rPr lang="el-GR" sz="9600" b="1" dirty="0" smtClean="0"/>
              <a:t>αυθεντικός</a:t>
            </a:r>
            <a:r>
              <a:rPr lang="el-GR" sz="9600" dirty="0" smtClean="0"/>
              <a:t> και </a:t>
            </a:r>
            <a:r>
              <a:rPr lang="el-GR" sz="9600" b="1" dirty="0" smtClean="0"/>
              <a:t>ελεύθερος</a:t>
            </a:r>
            <a:r>
              <a:rPr lang="el-GR" sz="9600" dirty="0" smtClean="0"/>
              <a:t> να εκφράσει τον αληθινό εαυτό του.</a:t>
            </a:r>
          </a:p>
          <a:p>
            <a:r>
              <a:rPr lang="el-GR" sz="9600" dirty="0" smtClean="0"/>
              <a:t>Η πνευματικότητα βοηθά τον άνθρωπο να </a:t>
            </a:r>
            <a:r>
              <a:rPr lang="el-GR" sz="9600" b="1" dirty="0" smtClean="0"/>
              <a:t>ανακαλύψει</a:t>
            </a:r>
            <a:r>
              <a:rPr lang="el-GR" sz="9600" dirty="0" smtClean="0"/>
              <a:t> τον </a:t>
            </a:r>
            <a:r>
              <a:rPr lang="el-GR" sz="9600" b="1" dirty="0" smtClean="0"/>
              <a:t>θεϊκό σκοπό</a:t>
            </a:r>
            <a:r>
              <a:rPr lang="el-GR" sz="9600" dirty="0" smtClean="0"/>
              <a:t> της ζωής του</a:t>
            </a:r>
            <a:r>
              <a:rPr lang="en-US" sz="9600" dirty="0" smtClean="0"/>
              <a:t> </a:t>
            </a:r>
            <a:r>
              <a:rPr lang="el-GR" sz="9600" dirty="0" smtClean="0"/>
              <a:t>δηλ.  </a:t>
            </a:r>
            <a:r>
              <a:rPr lang="el-GR" sz="9600" dirty="0" smtClean="0"/>
              <a:t>τον</a:t>
            </a:r>
            <a:r>
              <a:rPr lang="el-GR" sz="9600" dirty="0" smtClean="0"/>
              <a:t> </a:t>
            </a:r>
            <a:r>
              <a:rPr lang="el-GR" sz="9600" b="1" dirty="0" smtClean="0"/>
              <a:t>προορισμού</a:t>
            </a:r>
            <a:r>
              <a:rPr lang="el-GR" sz="9600" dirty="0" smtClean="0"/>
              <a:t> του .</a:t>
            </a:r>
          </a:p>
          <a:p>
            <a:r>
              <a:rPr lang="el-GR" sz="9600" b="1" dirty="0" smtClean="0"/>
              <a:t>Συμπέρασμα</a:t>
            </a:r>
            <a:r>
              <a:rPr lang="el-GR" sz="9600" b="1" dirty="0" smtClean="0"/>
              <a:t>:</a:t>
            </a:r>
            <a:endParaRPr lang="el-GR" sz="9600" dirty="0" smtClean="0"/>
          </a:p>
          <a:p>
            <a:r>
              <a:rPr lang="el-GR" sz="9600" dirty="0" smtClean="0"/>
              <a:t>Η πνευματικότητα δεν καταπιέζει την ελευθερία ή την μοναδικότητα, αλλά </a:t>
            </a:r>
            <a:r>
              <a:rPr lang="el-GR" sz="9600" b="1" dirty="0" smtClean="0"/>
              <a:t>τις καλλιεργεί</a:t>
            </a:r>
            <a:r>
              <a:rPr lang="el-GR" sz="9600" dirty="0" smtClean="0"/>
              <a:t> και </a:t>
            </a:r>
            <a:r>
              <a:rPr lang="el-GR" sz="9600" b="1" dirty="0" smtClean="0"/>
              <a:t>τις ενδυναμώνει</a:t>
            </a:r>
            <a:r>
              <a:rPr lang="el-GR" sz="9600" dirty="0" smtClean="0"/>
              <a:t>. Ο πνευματικός άνθρωπος γίνεται </a:t>
            </a:r>
            <a:r>
              <a:rPr lang="el-GR" sz="9600" b="1" dirty="0" smtClean="0"/>
              <a:t>ελεύθερος</a:t>
            </a:r>
            <a:r>
              <a:rPr lang="el-GR" sz="9600" dirty="0" smtClean="0"/>
              <a:t> να </a:t>
            </a:r>
            <a:r>
              <a:rPr lang="el-GR" sz="9600" b="1" dirty="0" smtClean="0"/>
              <a:t>εκφράσει</a:t>
            </a:r>
            <a:r>
              <a:rPr lang="el-GR" sz="9600" dirty="0" smtClean="0"/>
              <a:t> τον αληθινό εαυτό του, </a:t>
            </a:r>
            <a:r>
              <a:rPr lang="el-GR" sz="9600" b="1" dirty="0" smtClean="0"/>
              <a:t>συμβάλλοντας</a:t>
            </a:r>
            <a:r>
              <a:rPr lang="el-GR" sz="9600" dirty="0" smtClean="0"/>
              <a:t> στην </a:t>
            </a:r>
            <a:r>
              <a:rPr lang="el-GR" sz="9600" b="1" dirty="0" smtClean="0"/>
              <a:t>οικοδόμηση</a:t>
            </a:r>
            <a:r>
              <a:rPr lang="el-GR" sz="9600" dirty="0" smtClean="0"/>
              <a:t> της Εκκλησίας και της κοινωνία</a:t>
            </a:r>
            <a:r>
              <a:rPr lang="el-GR" sz="8000" dirty="0" smtClean="0"/>
              <a:t>ς.</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Πώς μπορούμε να αποφύγουμε την ομοιομορφία και να καλλιεργήσουμε την μοναδικότητά μας μέσα στην Εκκλησία;</a:t>
            </a:r>
            <a:endParaRPr lang="el-GR" sz="2800" dirty="0"/>
          </a:p>
        </p:txBody>
      </p:sp>
      <p:sp>
        <p:nvSpPr>
          <p:cNvPr id="3" name="2 - Θέση περιεχομένου"/>
          <p:cNvSpPr>
            <a:spLocks noGrp="1"/>
          </p:cNvSpPr>
          <p:nvPr>
            <p:ph idx="1"/>
          </p:nvPr>
        </p:nvSpPr>
        <p:spPr/>
        <p:txBody>
          <a:bodyPr>
            <a:normAutofit fontScale="32500" lnSpcReduction="20000"/>
          </a:bodyPr>
          <a:lstStyle/>
          <a:p>
            <a:r>
              <a:rPr lang="el-GR" sz="7100" dirty="0" smtClean="0"/>
              <a:t>Κάθε πιστός οφείλει να  α</a:t>
            </a:r>
            <a:r>
              <a:rPr lang="el-GR" sz="7100" b="1" dirty="0" smtClean="0"/>
              <a:t>νακαλύψει</a:t>
            </a:r>
            <a:r>
              <a:rPr lang="el-GR" sz="7100" dirty="0" smtClean="0"/>
              <a:t> τα </a:t>
            </a:r>
            <a:r>
              <a:rPr lang="el-GR" sz="7100" b="1" dirty="0" smtClean="0"/>
              <a:t>μοναδικά</a:t>
            </a:r>
            <a:r>
              <a:rPr lang="el-GR" sz="7100" dirty="0" smtClean="0"/>
              <a:t> του </a:t>
            </a:r>
            <a:r>
              <a:rPr lang="el-GR" sz="7100" b="1" dirty="0" smtClean="0"/>
              <a:t>χαρίσματα</a:t>
            </a:r>
            <a:r>
              <a:rPr lang="el-GR" sz="7100" dirty="0" smtClean="0"/>
              <a:t> και να τα </a:t>
            </a:r>
            <a:r>
              <a:rPr lang="el-GR" sz="7100" b="1" dirty="0" smtClean="0"/>
              <a:t>αξιοποιήσει</a:t>
            </a:r>
            <a:r>
              <a:rPr lang="el-GR" sz="7100" dirty="0" smtClean="0"/>
              <a:t> για την </a:t>
            </a:r>
            <a:r>
              <a:rPr lang="el-GR" sz="7100" b="1" dirty="0" smtClean="0"/>
              <a:t>υπηρεσία</a:t>
            </a:r>
            <a:r>
              <a:rPr lang="el-GR" sz="7100" dirty="0" smtClean="0"/>
              <a:t> του σώματος της Εκκλησίας.</a:t>
            </a:r>
          </a:p>
          <a:p>
            <a:r>
              <a:rPr lang="el-GR" sz="7100" dirty="0" smtClean="0"/>
              <a:t>Η πνευματική αναζήτηση οδηγεί στην </a:t>
            </a:r>
            <a:r>
              <a:rPr lang="el-GR" sz="7100" b="1" dirty="0" smtClean="0"/>
              <a:t>αυτογνωσία</a:t>
            </a:r>
            <a:r>
              <a:rPr lang="el-GR" sz="7100" dirty="0" smtClean="0"/>
              <a:t> και στην </a:t>
            </a:r>
            <a:r>
              <a:rPr lang="el-GR" sz="7100" b="1" dirty="0" smtClean="0"/>
              <a:t>ωρίμανση</a:t>
            </a:r>
            <a:r>
              <a:rPr lang="el-GR" sz="7100" dirty="0" smtClean="0"/>
              <a:t> της πίστης.</a:t>
            </a:r>
          </a:p>
          <a:p>
            <a:r>
              <a:rPr lang="el-GR" sz="7100" dirty="0" smtClean="0"/>
              <a:t>Η Εκκλησία οφείλει να   </a:t>
            </a:r>
            <a:r>
              <a:rPr lang="el-GR" sz="7100" b="1" dirty="0" smtClean="0"/>
              <a:t>προσφέρει</a:t>
            </a:r>
            <a:r>
              <a:rPr lang="el-GR" sz="7100" dirty="0" smtClean="0"/>
              <a:t> ευκαιρίες  </a:t>
            </a:r>
            <a:r>
              <a:rPr lang="el-GR" sz="7100" b="1" dirty="0" smtClean="0"/>
              <a:t>πνευματικής </a:t>
            </a:r>
            <a:r>
              <a:rPr lang="el-GR" sz="7100" dirty="0" smtClean="0"/>
              <a:t> </a:t>
            </a:r>
            <a:r>
              <a:rPr lang="el-GR" sz="7100" b="1" dirty="0" smtClean="0"/>
              <a:t>ανάπτυξης</a:t>
            </a:r>
            <a:r>
              <a:rPr lang="el-GR" sz="7100" dirty="0" smtClean="0"/>
              <a:t> λαμβάνοντας υπόψη τις </a:t>
            </a:r>
            <a:r>
              <a:rPr lang="el-GR" sz="7100" b="1" dirty="0" smtClean="0"/>
              <a:t>διαφορετικές</a:t>
            </a:r>
            <a:r>
              <a:rPr lang="el-GR" sz="7100" dirty="0" smtClean="0"/>
              <a:t> </a:t>
            </a:r>
            <a:r>
              <a:rPr lang="el-GR" sz="7100" b="1" dirty="0" smtClean="0"/>
              <a:t>ανάγκες</a:t>
            </a:r>
            <a:r>
              <a:rPr lang="el-GR" sz="7100" dirty="0" smtClean="0"/>
              <a:t> και </a:t>
            </a:r>
            <a:r>
              <a:rPr lang="el-GR" sz="7100" b="1" dirty="0" smtClean="0"/>
              <a:t>ικανότητες</a:t>
            </a:r>
            <a:r>
              <a:rPr lang="el-GR" sz="7100" dirty="0" smtClean="0"/>
              <a:t> των </a:t>
            </a:r>
            <a:r>
              <a:rPr lang="el-GR" sz="7100" dirty="0" smtClean="0"/>
              <a:t>πιστών.                                                                                                                                    </a:t>
            </a:r>
            <a:r>
              <a:rPr lang="el-GR" sz="7100" dirty="0" smtClean="0"/>
              <a:t>Η ενότητα της Εκκλησίας </a:t>
            </a:r>
            <a:r>
              <a:rPr lang="el-GR" sz="7100" dirty="0" smtClean="0"/>
              <a:t> </a:t>
            </a:r>
            <a:r>
              <a:rPr lang="el-GR" sz="7100" dirty="0" smtClean="0"/>
              <a:t>βασίζεται στην  </a:t>
            </a:r>
            <a:r>
              <a:rPr lang="el-GR" sz="7100" b="1" dirty="0" smtClean="0"/>
              <a:t>αγάπη</a:t>
            </a:r>
            <a:r>
              <a:rPr lang="el-GR" sz="7100" dirty="0" smtClean="0"/>
              <a:t> και τον </a:t>
            </a:r>
            <a:r>
              <a:rPr lang="el-GR" sz="7100" b="1" dirty="0" smtClean="0"/>
              <a:t>σεβασμό</a:t>
            </a:r>
            <a:r>
              <a:rPr lang="el-GR" sz="7100" dirty="0" smtClean="0"/>
              <a:t> προς τον </a:t>
            </a:r>
            <a:r>
              <a:rPr lang="el-GR" sz="7100" b="1" dirty="0" smtClean="0"/>
              <a:t>άλλον, στην </a:t>
            </a:r>
            <a:r>
              <a:rPr lang="el-GR" sz="7100" dirty="0" smtClean="0"/>
              <a:t> </a:t>
            </a:r>
            <a:r>
              <a:rPr lang="el-GR" sz="7100" b="1" dirty="0" smtClean="0"/>
              <a:t>αλληλεγγύη</a:t>
            </a:r>
            <a:r>
              <a:rPr lang="el-GR" sz="7100" dirty="0" smtClean="0"/>
              <a:t> και η </a:t>
            </a:r>
            <a:r>
              <a:rPr lang="el-GR" sz="7100" b="1" dirty="0" smtClean="0"/>
              <a:t>συνεργασία</a:t>
            </a:r>
            <a:r>
              <a:rPr lang="el-GR" sz="7100" dirty="0" smtClean="0"/>
              <a:t> μεταξύ των </a:t>
            </a:r>
            <a:r>
              <a:rPr lang="el-GR" sz="7100" dirty="0" smtClean="0"/>
              <a:t>πιστών</a:t>
            </a:r>
            <a:r>
              <a:rPr lang="el-GR" sz="7100" dirty="0" smtClean="0"/>
              <a:t> </a:t>
            </a:r>
            <a:r>
              <a:rPr lang="el-GR" sz="7100" dirty="0" smtClean="0"/>
              <a:t>.</a:t>
            </a:r>
            <a:endParaRPr lang="el-GR" sz="7100" dirty="0" smtClean="0"/>
          </a:p>
          <a:p>
            <a:r>
              <a:rPr lang="el-GR" sz="7100" dirty="0" smtClean="0"/>
              <a:t>Η Εκκλησία οφείλει να </a:t>
            </a:r>
            <a:r>
              <a:rPr lang="el-GR" sz="7100" b="1" dirty="0" smtClean="0"/>
              <a:t>καταπολεμά</a:t>
            </a:r>
            <a:r>
              <a:rPr lang="el-GR" sz="7100" dirty="0" smtClean="0"/>
              <a:t> κάθε είδος </a:t>
            </a:r>
            <a:r>
              <a:rPr lang="el-GR" sz="7100" b="1" dirty="0" smtClean="0"/>
              <a:t>διάκρισης</a:t>
            </a:r>
            <a:r>
              <a:rPr lang="el-GR" sz="7100" dirty="0" smtClean="0"/>
              <a:t> και </a:t>
            </a:r>
            <a:r>
              <a:rPr lang="el-GR" sz="7100" b="1" dirty="0" smtClean="0"/>
              <a:t>προκατάληψης</a:t>
            </a:r>
            <a:r>
              <a:rPr lang="el-GR" sz="7100" dirty="0" smtClean="0"/>
              <a:t>, </a:t>
            </a:r>
            <a:r>
              <a:rPr lang="el-GR" sz="7100" b="1" dirty="0" smtClean="0"/>
              <a:t>προωθώντας</a:t>
            </a:r>
            <a:r>
              <a:rPr lang="el-GR" sz="7100" dirty="0" smtClean="0"/>
              <a:t> την </a:t>
            </a:r>
            <a:r>
              <a:rPr lang="el-GR" sz="7100" b="1" dirty="0" smtClean="0"/>
              <a:t>κοινωνική</a:t>
            </a:r>
            <a:r>
              <a:rPr lang="el-GR" sz="7100" dirty="0" smtClean="0"/>
              <a:t> </a:t>
            </a:r>
            <a:r>
              <a:rPr lang="el-GR" sz="7100" dirty="0" smtClean="0"/>
              <a:t>                </a:t>
            </a:r>
            <a:r>
              <a:rPr lang="el-GR" sz="7100" b="1" dirty="0" smtClean="0"/>
              <a:t>δικαιοσύνη</a:t>
            </a:r>
            <a:r>
              <a:rPr lang="el-GR" sz="7100" dirty="0" smtClean="0"/>
              <a:t>.</a:t>
            </a:r>
          </a:p>
          <a:p>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t>Πώς η εμπειρία της πρώτης χριστιανικής κοινότητας στα Ιεροσόλυμα μπορεί να αποτελέσει πρότυπο για τις σύγχρονες χριστιανικές κοινότητες;</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p:txBody>
          <a:bodyPr>
            <a:normAutofit/>
          </a:bodyPr>
          <a:lstStyle/>
          <a:p>
            <a:r>
              <a:rPr lang="el-GR" dirty="0" smtClean="0"/>
              <a:t>Η εμπειρία της πρώτης χριστιανικής κοινότητας στα Ιεροσόλυμα αποτελεί </a:t>
            </a:r>
            <a:r>
              <a:rPr lang="el-GR" b="1" dirty="0" smtClean="0"/>
              <a:t>πηγή έμπνευσης</a:t>
            </a:r>
            <a:r>
              <a:rPr lang="el-GR" dirty="0" smtClean="0"/>
              <a:t> και </a:t>
            </a:r>
            <a:r>
              <a:rPr lang="el-GR" b="1" dirty="0" smtClean="0"/>
              <a:t>πρότυπο</a:t>
            </a:r>
            <a:r>
              <a:rPr lang="el-GR" dirty="0" smtClean="0"/>
              <a:t> για τις σύγχρονες χριστιανικές κοινότητες. Η </a:t>
            </a:r>
            <a:r>
              <a:rPr lang="el-GR" b="1" dirty="0" smtClean="0"/>
              <a:t>αγάπη και η αλληλεγγύη </a:t>
            </a:r>
            <a:r>
              <a:rPr lang="el-GR" dirty="0" smtClean="0"/>
              <a:t>, η </a:t>
            </a:r>
            <a:r>
              <a:rPr lang="el-GR" b="1" dirty="0" smtClean="0"/>
              <a:t>πίστη</a:t>
            </a:r>
            <a:r>
              <a:rPr lang="el-GR" dirty="0" smtClean="0"/>
              <a:t>, και η </a:t>
            </a:r>
            <a:r>
              <a:rPr lang="el-GR" b="1" dirty="0" smtClean="0"/>
              <a:t>αφοσίωση</a:t>
            </a:r>
            <a:r>
              <a:rPr lang="el-GR" dirty="0" smtClean="0"/>
              <a:t> στο Θεό, η </a:t>
            </a:r>
            <a:r>
              <a:rPr lang="el-GR" b="1" dirty="0" smtClean="0"/>
              <a:t>ενότητα</a:t>
            </a:r>
            <a:r>
              <a:rPr lang="el-GR" dirty="0" smtClean="0"/>
              <a:t> και η </a:t>
            </a:r>
            <a:r>
              <a:rPr lang="el-GR" b="1" dirty="0" smtClean="0"/>
              <a:t>ομοψυχία</a:t>
            </a:r>
            <a:r>
              <a:rPr lang="el-GR" dirty="0" smtClean="0"/>
              <a:t> καθώς και το </a:t>
            </a:r>
            <a:r>
              <a:rPr lang="el-GR" b="1" dirty="0" smtClean="0"/>
              <a:t>ιεραποστολικό</a:t>
            </a:r>
            <a:r>
              <a:rPr lang="el-GR" dirty="0" smtClean="0"/>
              <a:t> </a:t>
            </a:r>
            <a:r>
              <a:rPr lang="el-GR" b="1" dirty="0" smtClean="0"/>
              <a:t>φρόνημα</a:t>
            </a:r>
            <a:r>
              <a:rPr lang="el-GR" dirty="0" smtClean="0"/>
              <a:t> είναι τα θεμέλια μίας ζωντανής και </a:t>
            </a:r>
            <a:r>
              <a:rPr lang="el-GR" b="1" dirty="0" smtClean="0"/>
              <a:t>δυναμικής</a:t>
            </a:r>
            <a:r>
              <a:rPr lang="el-GR" dirty="0" smtClean="0"/>
              <a:t> Εκκλησίας που </a:t>
            </a:r>
            <a:r>
              <a:rPr lang="el-GR" b="1" dirty="0" smtClean="0"/>
              <a:t>μεταμορφώνει</a:t>
            </a:r>
            <a:r>
              <a:rPr lang="el-GR" dirty="0" smtClean="0"/>
              <a:t> τον κόσμο.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100" dirty="0" smtClean="0">
                <a:hlinkClick r:id="rId2"/>
              </a:rPr>
              <a:t>http://photodentro.edu.gr/v/item/ds/7378</a:t>
            </a:r>
            <a:r>
              <a:rPr lang="el-GR" dirty="0" smtClean="0"/>
              <a:t/>
            </a:r>
            <a:br>
              <a:rPr lang="el-GR" dirty="0" smtClean="0"/>
            </a:br>
            <a:r>
              <a:rPr lang="el-GR" dirty="0" smtClean="0"/>
              <a:t>ο εκχριστιανισμός των Σλάβων</a:t>
            </a:r>
            <a:endParaRPr lang="el-GR" dirty="0"/>
          </a:p>
        </p:txBody>
      </p:sp>
      <p:sp>
        <p:nvSpPr>
          <p:cNvPr id="3" name="2 - Θέση περιεχομένου"/>
          <p:cNvSpPr>
            <a:spLocks noGrp="1"/>
          </p:cNvSpPr>
          <p:nvPr>
            <p:ph idx="1"/>
          </p:nvPr>
        </p:nvSpPr>
        <p:spPr/>
        <p:txBody>
          <a:bodyPr/>
          <a:lstStyle/>
          <a:p>
            <a:r>
              <a:rPr lang="en-US" dirty="0" smtClean="0">
                <a:hlinkClick r:id="rId3"/>
              </a:rPr>
              <a:t>http://photodentro.edu.gr/lor/r/8521/1091?locale=el</a:t>
            </a:r>
            <a:r>
              <a:rPr lang="el-GR" dirty="0" smtClean="0"/>
              <a:t> άγιοι Κύριλλος και Μεθόδιος</a:t>
            </a:r>
          </a:p>
          <a:p>
            <a:r>
              <a:rPr lang="el-GR" dirty="0" smtClean="0"/>
              <a:t>Τι φανέρωσε η Ορθόδοξη Εκκλησία με τον εκχριστιανισμό των Σλάβων</a:t>
            </a:r>
            <a:r>
              <a:rPr lang="en-US" dirty="0" smtClean="0"/>
              <a:t>;</a:t>
            </a:r>
            <a:endParaRPr 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Saint_Sophia_Monastery_kiev_ukraine.jpg"/>
          <p:cNvPicPr>
            <a:picLocks noGrp="1" noChangeAspect="1" noChangeArrowheads="1"/>
          </p:cNvPicPr>
          <p:nvPr>
            <p:ph idx="1"/>
          </p:nvPr>
        </p:nvPicPr>
        <p:blipFill>
          <a:blip r:embed="rId2" cstate="print"/>
          <a:srcRect/>
          <a:stretch>
            <a:fillRect/>
          </a:stretch>
        </p:blipFill>
        <p:spPr bwMode="auto">
          <a:xfrm>
            <a:off x="323528" y="476672"/>
            <a:ext cx="3617272" cy="4824536"/>
          </a:xfrm>
          <a:prstGeom prst="rect">
            <a:avLst/>
          </a:prstGeom>
          <a:noFill/>
        </p:spPr>
      </p:pic>
      <p:sp>
        <p:nvSpPr>
          <p:cNvPr id="5" name="4 - Ορθογώνιο"/>
          <p:cNvSpPr/>
          <p:nvPr/>
        </p:nvSpPr>
        <p:spPr>
          <a:xfrm>
            <a:off x="467544" y="5589240"/>
            <a:ext cx="28803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Αγία Σοφία του Κιέβου</a:t>
            </a:r>
            <a:endParaRPr lang="el-GR" b="1" dirty="0">
              <a:solidFill>
                <a:schemeClr val="tx1"/>
              </a:solidFill>
            </a:endParaRPr>
          </a:p>
        </p:txBody>
      </p:sp>
      <p:pic>
        <p:nvPicPr>
          <p:cNvPr id="2051" name="Picture 3" descr="C:\Users\user\Pictures\200px-Michael_of_salonica.jpg"/>
          <p:cNvPicPr>
            <a:picLocks noChangeAspect="1" noChangeArrowheads="1"/>
          </p:cNvPicPr>
          <p:nvPr/>
        </p:nvPicPr>
        <p:blipFill>
          <a:blip r:embed="rId3" cstate="print"/>
          <a:srcRect/>
          <a:stretch>
            <a:fillRect/>
          </a:stretch>
        </p:blipFill>
        <p:spPr bwMode="auto">
          <a:xfrm>
            <a:off x="6156176" y="620688"/>
            <a:ext cx="2607532" cy="4680520"/>
          </a:xfrm>
          <a:prstGeom prst="rect">
            <a:avLst/>
          </a:prstGeom>
          <a:noFill/>
        </p:spPr>
      </p:pic>
      <p:sp>
        <p:nvSpPr>
          <p:cNvPr id="7" name="6 - Ορθογώνιο"/>
          <p:cNvSpPr/>
          <p:nvPr/>
        </p:nvSpPr>
        <p:spPr>
          <a:xfrm>
            <a:off x="5292080" y="5517232"/>
            <a:ext cx="3312368"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solidFill>
                <a:schemeClr val="tx1"/>
              </a:solidFill>
            </a:endParaRPr>
          </a:p>
          <a:p>
            <a:pPr algn="ctr"/>
            <a:r>
              <a:rPr lang="el-GR" b="1" dirty="0" smtClean="0">
                <a:solidFill>
                  <a:schemeClr val="tx1"/>
                </a:solidFill>
              </a:rPr>
              <a:t>Ψηφιδωτό του Αγίου Δημητρίου από  τη Μονή του  Αγίου Μιχαήλ (Κίεβο)</a:t>
            </a:r>
          </a:p>
          <a:p>
            <a:pPr algn="ctr"/>
            <a:endParaRPr lang="el-GR"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435280" cy="6336704"/>
          </a:xfrm>
        </p:spPr>
        <p:txBody>
          <a:bodyPr>
            <a:noAutofit/>
          </a:bodyPr>
          <a:lstStyle/>
          <a:p>
            <a:r>
              <a:rPr lang="el-GR" sz="2800" dirty="0" smtClean="0"/>
              <a:t>Η ημέρα αυτή εορτάζεται ως αργία στις ακόλουθες χώρες :</a:t>
            </a:r>
          </a:p>
          <a:p>
            <a:r>
              <a:rPr lang="el-GR" sz="2800" dirty="0" smtClean="0"/>
              <a:t>στη </a:t>
            </a:r>
            <a:r>
              <a:rPr lang="el-GR" sz="2800" dirty="0" smtClean="0">
                <a:hlinkClick r:id="rId2" tooltip="Βουλγαρία"/>
              </a:rPr>
              <a:t>Βουλγαρία</a:t>
            </a:r>
            <a:r>
              <a:rPr lang="el-GR" sz="2800" dirty="0" smtClean="0"/>
              <a:t> γιορτάζεται στις 24 Μαΐου και είναι γνωστή ως </a:t>
            </a:r>
            <a:r>
              <a:rPr lang="el-GR" sz="2800" b="1" dirty="0" smtClean="0">
                <a:solidFill>
                  <a:srgbClr val="FF0000"/>
                </a:solidFill>
              </a:rPr>
              <a:t>"Ημέρα Βουλγαρικής Παιδείας και Πολιτισμού και Σλαβονικής Λογοτεχνίας</a:t>
            </a:r>
            <a:r>
              <a:rPr lang="el-GR" sz="2800" dirty="0" smtClean="0"/>
              <a:t>» , μια εθνική αργία εορτασμού του Βουλγαρικού πολιτισμού λογοτεχνίας και του  αλφάβητου.  Οι Άγιοι Κύριλλος και Μεθόδιος είναι προστάτες της Εθνικής Βιβλιοθήκης της Βουλγαρίας . Είναι οι δημοφιλέστεροι άγιοι στην Ορθόδοξη εκκλησία της Βουλγαρίας και εικόνες τους βρίσκονται σε κάθε εκκλησία.</a:t>
            </a:r>
          </a:p>
          <a:p>
            <a:endParaRPr lang="el-GR"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lstStyle/>
          <a:p>
            <a:r>
              <a:rPr lang="el-GR" sz="3400" dirty="0" smtClean="0"/>
              <a:t>στην </a:t>
            </a:r>
            <a:r>
              <a:rPr lang="el-GR" sz="3400" dirty="0" smtClean="0">
                <a:hlinkClick r:id="rId2" tooltip="Βόρεια Μακεδονία"/>
              </a:rPr>
              <a:t>Βόρεια Μακεδονία</a:t>
            </a:r>
            <a:r>
              <a:rPr lang="el-GR" sz="3400" dirty="0" smtClean="0"/>
              <a:t> γιορτάζεται στις 24 Μαΐου και είναι γνωστή ως "Ημέρα Αγίων Κυρίλλου και Μεθοδίου, Σλαβονικών Διαφωτιστών», εθνική αργία.  Προηγουμένως γιορταζόταν μόνο στα σχολεία. Είναι επίσης γνωστή ως η ημέρα των &lt;Θεσσαλονικέων Αδελφών&gt; .</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649491"/>
          </a:xfrm>
        </p:spPr>
        <p:txBody>
          <a:bodyPr>
            <a:normAutofit/>
          </a:bodyPr>
          <a:lstStyle/>
          <a:p>
            <a:r>
              <a:rPr lang="el-GR" dirty="0" smtClean="0"/>
              <a:t>στην </a:t>
            </a:r>
            <a:r>
              <a:rPr lang="el-GR" dirty="0" smtClean="0">
                <a:hlinkClick r:id="rId2" tooltip="Τσεχία"/>
              </a:rPr>
              <a:t>Τσεχία</a:t>
            </a:r>
            <a:r>
              <a:rPr lang="el-GR" dirty="0" smtClean="0"/>
              <a:t> και στη </a:t>
            </a:r>
            <a:r>
              <a:rPr lang="el-GR" dirty="0" smtClean="0">
                <a:hlinkClick r:id="rId3" tooltip="Σλοβακία"/>
              </a:rPr>
              <a:t>Σλοβακία</a:t>
            </a:r>
            <a:r>
              <a:rPr lang="el-GR" dirty="0" smtClean="0"/>
              <a:t> οι δύο αδελφοί τιμώνται ως εθνικοί άγιοι και η ημέρα της εορτής τους (5 Ιουλίου), "Ημέρα Αγίων Κυρίλλου και Μεθοδίου" είναι εθνική εορτή .</a:t>
            </a:r>
          </a:p>
          <a:p>
            <a:r>
              <a:rPr lang="el-GR" dirty="0" smtClean="0"/>
              <a:t>στη </a:t>
            </a:r>
            <a:r>
              <a:rPr lang="el-GR" dirty="0" smtClean="0">
                <a:hlinkClick r:id="rId4" tooltip="Ρωσία"/>
              </a:rPr>
              <a:t>Ρωσία</a:t>
            </a:r>
            <a:r>
              <a:rPr lang="el-GR" dirty="0" smtClean="0"/>
              <a:t> γιορτάζεται στις 24 Μαΐου και είναι γνωστή ως "Ημέρα Σλαβονικής Λογοτεχνίας και Πολιτισμού«  γιορτάζοντας το Σλαβονικό πολιτισμό  τη λογοτεχνία και το αλφάβητο</a:t>
            </a:r>
            <a:r>
              <a:rPr lang="el-GR" smtClean="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229600" cy="5904656"/>
          </a:xfrm>
        </p:spPr>
        <p:txBody>
          <a:bodyPr>
            <a:normAutofit/>
          </a:bodyPr>
          <a:lstStyle/>
          <a:p>
            <a:r>
              <a:rPr lang="el-GR" dirty="0" smtClean="0"/>
              <a:t>Χωριζόμαστε σε ομάδες</a:t>
            </a:r>
          </a:p>
          <a:p>
            <a:r>
              <a:rPr lang="el-GR" dirty="0" smtClean="0">
                <a:solidFill>
                  <a:srgbClr val="FF0000"/>
                </a:solidFill>
              </a:rPr>
              <a:t>Μετανάστης σε μια ξένη χώρα</a:t>
            </a:r>
          </a:p>
          <a:p>
            <a:r>
              <a:rPr lang="el-GR" dirty="0" smtClean="0"/>
              <a:t> Είσαι σε μια ξένη χώρα και  πρέπει να τακτοποιήσεις την άδεια παραμονής σου.</a:t>
            </a:r>
          </a:p>
          <a:p>
            <a:r>
              <a:rPr lang="el-GR" dirty="0" smtClean="0"/>
              <a:t>Τι κάνεις</a:t>
            </a:r>
            <a:r>
              <a:rPr lang="en-US" dirty="0" smtClean="0"/>
              <a:t>;</a:t>
            </a:r>
          </a:p>
          <a:p>
            <a:r>
              <a:rPr lang="el-GR" dirty="0" smtClean="0"/>
              <a:t>Ποια είναι τα συναισθήματά σου</a:t>
            </a:r>
            <a:r>
              <a:rPr lang="en-US" dirty="0" smtClean="0"/>
              <a:t>;</a:t>
            </a:r>
            <a:endParaRPr lang="el-GR" dirty="0" smtClean="0"/>
          </a:p>
          <a:p>
            <a:r>
              <a:rPr lang="el-GR" dirty="0" smtClean="0">
                <a:solidFill>
                  <a:srgbClr val="FF0000"/>
                </a:solidFill>
              </a:rPr>
              <a:t>Κάτοικος της χώρας</a:t>
            </a:r>
          </a:p>
          <a:p>
            <a:r>
              <a:rPr lang="el-GR" dirty="0" smtClean="0"/>
              <a:t>Χρειάζονται τη βοήθειά σου</a:t>
            </a:r>
          </a:p>
          <a:p>
            <a:r>
              <a:rPr lang="el-GR" dirty="0" smtClean="0"/>
              <a:t>Μέχρι που μπορείς να φτάσεις για να βοηθήσεις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l-GR" sz="2800" dirty="0" smtClean="0"/>
              <a:t>Ερωτήσεις κατανόησης</a:t>
            </a:r>
            <a:endParaRPr lang="el-GR" sz="2800" dirty="0"/>
          </a:p>
        </p:txBody>
      </p:sp>
      <p:sp>
        <p:nvSpPr>
          <p:cNvPr id="3" name="2 - Θέση περιεχομένου"/>
          <p:cNvSpPr>
            <a:spLocks noGrp="1"/>
          </p:cNvSpPr>
          <p:nvPr>
            <p:ph idx="1"/>
          </p:nvPr>
        </p:nvSpPr>
        <p:spPr>
          <a:xfrm>
            <a:off x="457200" y="908720"/>
            <a:ext cx="8229600" cy="5217443"/>
          </a:xfrm>
        </p:spPr>
        <p:txBody>
          <a:bodyPr>
            <a:normAutofit/>
          </a:bodyPr>
          <a:lstStyle/>
          <a:p>
            <a:r>
              <a:rPr lang="el-GR" b="1" dirty="0" smtClean="0"/>
              <a:t>1. Γιατί οι Σλάβοι χρειάζονταν λειτουργικά βιβλία και άλλα κείμενα μεταφρασμένα στη γλώσσα τους;                                                                                              </a:t>
            </a:r>
            <a:r>
              <a:rPr lang="el-GR" dirty="0" smtClean="0"/>
              <a:t>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t>
            </a:r>
            <a:r>
              <a:rPr lang="el-GR" sz="3100" b="1" dirty="0" smtClean="0"/>
              <a:t>Πώς η σλαβική γλώσσα συνέβαλε στη μεταφορά του βυζαντινού πολιτισμού στους Σλάβους;</a:t>
            </a:r>
            <a:endParaRPr lang="el-GR" sz="3100" dirty="0"/>
          </a:p>
        </p:txBody>
      </p:sp>
      <p:sp>
        <p:nvSpPr>
          <p:cNvPr id="3" name="2 - Θέση περιεχομένου"/>
          <p:cNvSpPr>
            <a:spLocks noGrp="1"/>
          </p:cNvSpPr>
          <p:nvPr>
            <p:ph idx="1"/>
          </p:nvPr>
        </p:nvSpPr>
        <p:spPr>
          <a:xfrm>
            <a:off x="179512" y="1600200"/>
            <a:ext cx="8784976" cy="4997152"/>
          </a:xfrm>
        </p:spPr>
        <p:txBody>
          <a:bodyPr>
            <a:normAutofit fontScale="62500" lnSpcReduction="20000"/>
          </a:bodyPr>
          <a:lstStyle/>
          <a:p>
            <a:r>
              <a:rPr lang="el-GR" sz="3400" dirty="0" smtClean="0"/>
              <a:t>Οι Κύριλλος και Μεθόδιος δημιούργησαν το </a:t>
            </a:r>
            <a:r>
              <a:rPr lang="el-GR" sz="3400" dirty="0" smtClean="0"/>
              <a:t>αλφάβητο</a:t>
            </a:r>
            <a:r>
              <a:rPr lang="el-GR" sz="3400" dirty="0" smtClean="0"/>
              <a:t>, το οποίο προσαρμόστηκε στις ιδιαιτερότητες της σλαβικής φωνολογίας.</a:t>
            </a:r>
          </a:p>
          <a:p>
            <a:r>
              <a:rPr lang="el-GR" sz="3400" dirty="0" smtClean="0"/>
              <a:t>Μετέφρασαν λειτουργικά βιβλία, πατερικές </a:t>
            </a:r>
            <a:r>
              <a:rPr lang="el-GR" sz="3400" dirty="0" smtClean="0"/>
              <a:t>ομιλίες </a:t>
            </a:r>
            <a:r>
              <a:rPr lang="el-GR" sz="3400" dirty="0" smtClean="0"/>
              <a:t>και άλλα κείμενα από τα ελληνικά στα σλαβικά.</a:t>
            </a:r>
          </a:p>
          <a:p>
            <a:r>
              <a:rPr lang="el-GR" sz="3400" dirty="0" smtClean="0"/>
              <a:t>Συνέθεσαν πρωτότυπα λογοτεχνικά έργα, θέτοντας τα θεμέλια μίας νέας λογοτεχνικής παράδοσης. </a:t>
            </a:r>
            <a:r>
              <a:rPr lang="el-GR" sz="3400" dirty="0" smtClean="0"/>
              <a:t>                                                                                                       Η </a:t>
            </a:r>
            <a:r>
              <a:rPr lang="el-GR" sz="3400" dirty="0" smtClean="0"/>
              <a:t>μετάφραση της Αγίας Γραφής και άλλων θρησκευτικών κειμένων στη σλαβική γλώσσα ώθησε την εξάπλωση του χριστιανισμού στους Σλάβους.</a:t>
            </a:r>
          </a:p>
          <a:p>
            <a:r>
              <a:rPr lang="el-GR" sz="3400" dirty="0" smtClean="0"/>
              <a:t>Η σλαβική λογοτεχνία άντλησε έμπνευση από βυζαντινά </a:t>
            </a:r>
            <a:r>
              <a:rPr lang="el-GR" sz="3400" dirty="0" smtClean="0"/>
              <a:t>πρότυπα.</a:t>
            </a:r>
            <a:endParaRPr lang="el-GR" sz="3400" dirty="0" smtClean="0"/>
          </a:p>
          <a:p>
            <a:r>
              <a:rPr lang="el-GR" sz="3400" dirty="0" smtClean="0"/>
              <a:t>Η υιοθέτηση του βυζαντινού πολιτισμού επηρέασε τους Σλάβους σε πνευματικό, καλλιτεχνικό και κοινωνικό επίπεδο.</a:t>
            </a:r>
          </a:p>
          <a:p>
            <a:r>
              <a:rPr lang="el-GR" sz="3400" dirty="0" smtClean="0"/>
              <a:t>Η ανάπτυξη της σλαβικής γραφής και λογοτεχνίας συνέβαλε στην ανάδειξη της σλαβικής γλώσσας ως μέσο πολιτισμού.</a:t>
            </a:r>
          </a:p>
          <a:p>
            <a:r>
              <a:rPr lang="el-GR" sz="3400" dirty="0" smtClean="0"/>
              <a:t>Η σλαβική γλώσσα </a:t>
            </a:r>
            <a:r>
              <a:rPr lang="el-GR" sz="3400" dirty="0" smtClean="0"/>
              <a:t>και λογοτεχνία έγινε </a:t>
            </a:r>
            <a:r>
              <a:rPr lang="el-GR" sz="3400" dirty="0" smtClean="0"/>
              <a:t>σύμβολο εθνικής ταυτότητας και ενότητας για τους </a:t>
            </a:r>
            <a:r>
              <a:rPr lang="el-GR" sz="3400" dirty="0" smtClean="0"/>
              <a:t>Σλάβους και διαμόρφωσε την εθνική τους συνείδηση </a:t>
            </a:r>
            <a:r>
              <a:rPr lang="el-GR" sz="3400" dirty="0" smtClean="0"/>
              <a:t>.</a:t>
            </a:r>
          </a:p>
          <a:p>
            <a:endParaRPr lang="el-GR" sz="3400" dirty="0" smtClean="0"/>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Πώς η δράση των Κύριλλου και Μεθοδίου επηρέασε τον πολιτισμό και την θρησκεία των Σλάβων;</a:t>
            </a:r>
            <a:endParaRPr lang="el-GR" sz="3200" dirty="0"/>
          </a:p>
        </p:txBody>
      </p:sp>
      <p:sp>
        <p:nvSpPr>
          <p:cNvPr id="3" name="2 - Θέση περιεχομένου"/>
          <p:cNvSpPr>
            <a:spLocks noGrp="1"/>
          </p:cNvSpPr>
          <p:nvPr>
            <p:ph idx="1"/>
          </p:nvPr>
        </p:nvSpPr>
        <p:spPr/>
        <p:txBody>
          <a:bodyPr/>
          <a:lstStyle/>
          <a:p>
            <a:r>
              <a:rPr lang="el-GR" dirty="0" smtClean="0"/>
              <a:t>Η δράση των Κύριλλου και Μεθοδίου άφησε ανεξίτηλο το σημάδι της στον πολιτισμό και την θρησκεία των Σλάβων. Η μετάφραση θρησκευτικών κειμένων, η δημιουργία σλαβικής γραφής και λογοτεχνίας, και η υιοθέτηση του βυζαντινού πολιτισμού συνέβαλαν στην ανάπτυξη μίας πλούσιας σλαβικής κουλτούρας και στην διαμόρφωση της εθνικής ταυτότητας των Σλάβων.</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Autofit/>
          </a:bodyPr>
          <a:lstStyle/>
          <a:p>
            <a:r>
              <a:rPr lang="el-GR" sz="2800" b="1" dirty="0" smtClean="0"/>
              <a:t>Πώς το έργο των Κύριλλου και Μεθοδίου μπορεί να αποτελέσει πρότυπο για σύγχρονες ιεραποστολικές δράσεις </a:t>
            </a:r>
            <a:endParaRPr lang="el-GR" sz="2800" dirty="0"/>
          </a:p>
        </p:txBody>
      </p:sp>
      <p:sp>
        <p:nvSpPr>
          <p:cNvPr id="3" name="2 - Θέση περιεχομένου"/>
          <p:cNvSpPr>
            <a:spLocks noGrp="1"/>
          </p:cNvSpPr>
          <p:nvPr>
            <p:ph idx="1"/>
          </p:nvPr>
        </p:nvSpPr>
        <p:spPr/>
        <p:txBody>
          <a:bodyPr>
            <a:normAutofit fontScale="77500" lnSpcReduction="20000"/>
          </a:bodyPr>
          <a:lstStyle/>
          <a:p>
            <a:r>
              <a:rPr lang="el-GR" dirty="0" smtClean="0"/>
              <a:t>Εργάστηκαν με ζήλο και αφοσίωση.</a:t>
            </a:r>
          </a:p>
          <a:p>
            <a:r>
              <a:rPr lang="el-GR" dirty="0" smtClean="0"/>
              <a:t>Η πίστη τους τούς ώθησε να ξεπεράσουν δυσκολίες και να φέρουν εις πέρας ένα μνημειώδες έργο.</a:t>
            </a:r>
          </a:p>
          <a:p>
            <a:r>
              <a:rPr lang="el-GR" dirty="0" smtClean="0"/>
              <a:t>Όχι μόνο μετέφρασαν τα πρωτότυπα κείμενα, αλλά και τα  προσάρμοσαν στη σλαβική γλώσσα ώστε να είναι κατανοητά από το σλαβικό </a:t>
            </a:r>
            <a:r>
              <a:rPr lang="el-GR" dirty="0" smtClean="0"/>
              <a:t> λαό.                                                     </a:t>
            </a:r>
            <a:endParaRPr lang="el-GR" dirty="0" smtClean="0"/>
          </a:p>
          <a:p>
            <a:r>
              <a:rPr lang="el-GR" dirty="0" smtClean="0"/>
              <a:t>Η εργασία των Κύριλλου και Μεθοδίου ώθησε την ανάπτυξη της σλαβικής γραφής και λογοτεχνίας.</a:t>
            </a:r>
          </a:p>
          <a:p>
            <a:r>
              <a:rPr lang="el-GR" dirty="0" smtClean="0"/>
              <a:t>Η σλαβική γλώσσα έγινε όχημα πολιτισμού και σύμβολο εθνικής ταυτότητας για τους Σλάβους                                          Συνέβαλαν  στην πολιτιστική ανάπτυξη και στην διατήρηση της γλωσσικής και πολιτισμικής κληρονομιάς των Σλάβων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dirty="0" smtClean="0"/>
              <a:t>Φανταστείτε ότι ανήκετε σε μια Ορθόδοξη ομάδα νέων που διοργανώνει μια κοινοτική εκδήλωση. Πώς θα διασφαλίζατε ότι θα επιδεικνύεται σεβασμός προς όλους τους συμμετέχοντες, ανεξάρτητα από τις θρησκευτικές ή πολιτιστικές πεποιθήσεις τους;</a:t>
            </a:r>
          </a:p>
          <a:p>
            <a:endParaRPr lang="el-G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5793507"/>
          </a:xfrm>
        </p:spPr>
        <p:txBody>
          <a:bodyPr>
            <a:normAutofit fontScale="92500" lnSpcReduction="20000"/>
          </a:bodyPr>
          <a:lstStyle/>
          <a:p>
            <a:r>
              <a:rPr lang="el-GR" dirty="0" smtClean="0"/>
              <a:t>Στόχοι της εκδήλωσης:</a:t>
            </a:r>
          </a:p>
          <a:p>
            <a:r>
              <a:rPr lang="el-GR" dirty="0" smtClean="0"/>
              <a:t>Προώθηση του σεβασμού και της κατανόησης μεταξύ διαφορετικών ομάδων.</a:t>
            </a:r>
          </a:p>
          <a:p>
            <a:r>
              <a:rPr lang="el-GR" dirty="0" smtClean="0"/>
              <a:t>Ενίσχυση της πολυπολιτισμικής αλληλεπίδρασης και του διαλόγου.</a:t>
            </a:r>
          </a:p>
          <a:p>
            <a:r>
              <a:rPr lang="el-GR" dirty="0" smtClean="0"/>
              <a:t>Προώθηση της συναισθηματικής ασφάλειας και της ενσωμάτωσης όλων των συμμετεχόντων.</a:t>
            </a:r>
          </a:p>
          <a:p>
            <a:r>
              <a:rPr lang="el-GR" dirty="0" smtClean="0"/>
              <a:t>Διάδοση ενημερώσεων και οδηγιών σε πολλές γλώσσες για την προσβασιμότητα.</a:t>
            </a:r>
          </a:p>
          <a:p>
            <a:r>
              <a:rPr lang="el-GR" dirty="0" smtClean="0"/>
              <a:t>Προώθηση της συμμετοχής και της ενεργούς συμμετοχής σε δραστηριότητες και συζητήσεις.</a:t>
            </a:r>
          </a:p>
          <a:p>
            <a:r>
              <a:rPr lang="el-GR" dirty="0" smtClean="0"/>
              <a:t>Αναγνώριση και σεβασμός των διαφορετικών θρησκευτικών και πολιτιστικών πρακτικών.</a:t>
            </a:r>
          </a:p>
          <a:p>
            <a:endParaRPr lang="el-G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649491"/>
          </a:xfrm>
        </p:spPr>
        <p:txBody>
          <a:bodyPr/>
          <a:lstStyle/>
          <a:p>
            <a:r>
              <a:rPr lang="el-GR" dirty="0" smtClean="0"/>
              <a:t>Φιλόξενο περιβάλλον με θερμό καλωσόρισμα.</a:t>
            </a:r>
          </a:p>
          <a:p>
            <a:r>
              <a:rPr lang="el-GR" dirty="0" smtClean="0"/>
              <a:t>Παροχή πληροφοριών και οδηγιών σε πολλές γλώσσες.</a:t>
            </a:r>
          </a:p>
          <a:p>
            <a:r>
              <a:rPr lang="el-GR" dirty="0" smtClean="0"/>
              <a:t>Διάφορες δραστηριότητες για προώθηση του διαλόγου και της αλληλεπίδρασης.</a:t>
            </a:r>
          </a:p>
          <a:p>
            <a:r>
              <a:rPr lang="el-GR" dirty="0" smtClean="0"/>
              <a:t>Σεβασμός των θρησκευτικών και πολιτιστικών πρακτικών.</a:t>
            </a:r>
          </a:p>
          <a:p>
            <a:endParaRPr lang="el-GR"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dirty="0" smtClean="0"/>
              <a:t>Φανταστείτε έναν κόσμο όπου όλοι συμπεριφέρονταν ο ένας στον άλλον με τον απόλυτο σεβασμό. Ποιες αλλαγές πιστεύετε ότι θα επέλθουν στην κοινωνία; Πώς θα επηρεάσει την ευημερία και τις σχέσεις των ατόμων;</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6264696"/>
          </a:xfrm>
        </p:spPr>
        <p:txBody>
          <a:bodyPr>
            <a:normAutofit fontScale="55000" lnSpcReduction="20000"/>
          </a:bodyPr>
          <a:lstStyle/>
          <a:p>
            <a:r>
              <a:rPr lang="en-US" sz="5500" dirty="0" smtClean="0"/>
              <a:t>O</a:t>
            </a:r>
            <a:r>
              <a:rPr lang="el-GR" sz="5500" dirty="0" smtClean="0"/>
              <a:t> απόλυτος σεβασμός είναι ένας ιδανικός στόχος. Είναι πιθανό να μην επιτευχθεί ποτέ πλήρως. Ωστόσο, το να προσπαθούμε να είμαστε πιο σεβαστικοί ο ένας στον άλλον μπορεί να κάνει μεγάλη διαφορά στον κόσμο.</a:t>
            </a:r>
          </a:p>
          <a:p>
            <a:r>
              <a:rPr lang="el-GR" sz="5500" b="1" dirty="0" smtClean="0"/>
              <a:t>Η κοινωνία θα ήταν πιο ειρηνική.</a:t>
            </a:r>
            <a:r>
              <a:rPr lang="el-GR" sz="5500" dirty="0" smtClean="0"/>
              <a:t> Θα υπήρχαν λιγότερες συγκρούσεις και διαμάχες, καθώς οι άνθρωποι θα ήταν πιο πρόθυμοι να ακούσουν και να κατανοήσουν τις απόψεις των άλλων.</a:t>
            </a:r>
          </a:p>
          <a:p>
            <a:r>
              <a:rPr lang="el-GR" sz="5500" b="1" dirty="0" smtClean="0"/>
              <a:t>Οι άνθρωποι θα ήταν πιο ευτυχισμένοι.</a:t>
            </a:r>
            <a:r>
              <a:rPr lang="el-GR" sz="5500" dirty="0" smtClean="0"/>
              <a:t> Η αίσθηση του σεβασμού και της αποδοχής θα οδηγούσε σε αυξημένη αυτοεκτίμηση και αυτοπεποίθηση.</a:t>
            </a:r>
          </a:p>
          <a:p>
            <a:r>
              <a:rPr lang="el-GR" sz="5500" b="1" dirty="0" smtClean="0"/>
              <a:t>Οι σχέσεις θα ήταν πιο ισχυρές.</a:t>
            </a:r>
            <a:r>
              <a:rPr lang="el-GR" sz="5500" dirty="0" smtClean="0"/>
              <a:t> Οι άνθρωποι θα εμπιστεύονταν ο ένας τον άλλον περισσότερο και θα ήταν πιο πρόθυμοι να συνεργαστούν.</a:t>
            </a:r>
          </a:p>
          <a:p>
            <a:endParaRPr lang="el-GR" sz="5500" dirty="0" smtClean="0"/>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649491"/>
          </a:xfrm>
        </p:spPr>
        <p:txBody>
          <a:bodyPr>
            <a:normAutofit fontScale="92500" lnSpcReduction="10000"/>
          </a:bodyPr>
          <a:lstStyle/>
          <a:p>
            <a:r>
              <a:rPr lang="el-GR" b="1" dirty="0" smtClean="0"/>
              <a:t>Ευημερία:</a:t>
            </a:r>
            <a:r>
              <a:rPr lang="el-GR" dirty="0" smtClean="0"/>
              <a:t>  Όταν οι άνθρωποι νιώθουν ότι τους σέβονται, είναι πιο πιθανό να είναι υγιείς, ευτυχισμένοι και παραγωγικοί. Ο σεβασμός μπορεί να βοηθήσει στη μείωση του </a:t>
            </a:r>
            <a:r>
              <a:rPr lang="el-GR" dirty="0" smtClean="0"/>
              <a:t>άγχους </a:t>
            </a:r>
            <a:r>
              <a:rPr lang="el-GR" dirty="0" smtClean="0"/>
              <a:t>και της κατάθλιψης. Μπορεί επίσης να αυξήσει την αυτοεκτίμηση και την αυτοπεποίθηση.</a:t>
            </a:r>
          </a:p>
          <a:p>
            <a:r>
              <a:rPr lang="el-GR" b="1" dirty="0" smtClean="0"/>
              <a:t>Σχέσεις:</a:t>
            </a:r>
            <a:r>
              <a:rPr lang="el-GR" dirty="0" smtClean="0"/>
              <a:t> Ο σεβασμός δημιουργεί ισχυρές σχέσεις. Όταν οι άνθρωποι σέβονται ο ένας τον άλλον, είναι πιο πιθανό να εμπιστεύονται ο ένας τον άλλον, να επικοινωνούν αποτελεσματικά και να επιλύουν συγκρούσεις ειρηνικά. Ο σεβασμός μπορεί επίσης να βοηθήσει στην οικοδόμηση οικειότητας και σύνδεσης.</a:t>
            </a:r>
          </a:p>
          <a:p>
            <a:endParaRPr lang="el-GR"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ÎÏÎ¿ÏÎ­Î»ÎµÏÎ¼Î± ÎµÎ¹ÎºÏÎ½Î±Ï Î³Î¹Î± Î¿ Î±Î»Î»Î¿Ï Î³Î¹Î± ÏÎ¿ÏÏ ÏÏÎ¹ÏÏÎ¹Î±Î½Î¿ÏÏ"/>
          <p:cNvPicPr>
            <a:picLocks noChangeAspect="1" noChangeArrowheads="1"/>
          </p:cNvPicPr>
          <p:nvPr/>
        </p:nvPicPr>
        <p:blipFill>
          <a:blip r:embed="rId2" cstate="print"/>
          <a:srcRect/>
          <a:stretch>
            <a:fillRect/>
          </a:stretch>
        </p:blipFill>
        <p:spPr bwMode="auto">
          <a:xfrm>
            <a:off x="3500430" y="214290"/>
            <a:ext cx="5134321" cy="6472138"/>
          </a:xfrm>
          <a:prstGeom prst="rect">
            <a:avLst/>
          </a:prstGeom>
          <a:noFill/>
        </p:spPr>
      </p:pic>
      <p:sp>
        <p:nvSpPr>
          <p:cNvPr id="5" name="4 - Ορθογώνιο"/>
          <p:cNvSpPr/>
          <p:nvPr/>
        </p:nvSpPr>
        <p:spPr>
          <a:xfrm>
            <a:off x="285720" y="620688"/>
            <a:ext cx="3071834"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l-GR" sz="2400" dirty="0" smtClean="0">
                <a:solidFill>
                  <a:schemeClr val="tx1"/>
                </a:solidFill>
              </a:rPr>
              <a:t>Πως </a:t>
            </a:r>
            <a:r>
              <a:rPr lang="en-US" sz="2400" dirty="0" smtClean="0">
                <a:solidFill>
                  <a:schemeClr val="tx1"/>
                </a:solidFill>
              </a:rPr>
              <a:t>o </a:t>
            </a:r>
            <a:r>
              <a:rPr lang="el-GR" sz="2400" dirty="0" smtClean="0">
                <a:solidFill>
                  <a:schemeClr val="tx1"/>
                </a:solidFill>
              </a:rPr>
              <a:t>Θεός παρουσιάζεται στον Αβραάμ και τι συμβολίζει η παρουσία του</a:t>
            </a:r>
            <a:r>
              <a:rPr lang="en-US" sz="2400" dirty="0" smtClean="0">
                <a:solidFill>
                  <a:schemeClr val="tx1"/>
                </a:solidFill>
              </a:rPr>
              <a:t>;</a:t>
            </a:r>
          </a:p>
          <a:p>
            <a:pPr marL="457200" indent="-457200" algn="ctr">
              <a:buAutoNum type="arabicPeriod"/>
            </a:pPr>
            <a:r>
              <a:rPr lang="el-GR" sz="2400" dirty="0" smtClean="0">
                <a:solidFill>
                  <a:schemeClr val="tx1"/>
                </a:solidFill>
              </a:rPr>
              <a:t>Πως ο Αβραάμ αντιδρά στην παρουσία των τριών ξένων και τι δηλώνει η στάση του</a:t>
            </a:r>
            <a:r>
              <a:rPr lang="en-US" sz="2400" dirty="0" smtClean="0">
                <a:solidFill>
                  <a:schemeClr val="tx1"/>
                </a:solidFill>
              </a:rPr>
              <a:t>;</a:t>
            </a:r>
            <a:endParaRPr lang="el-GR" sz="2400" dirty="0" smtClean="0">
              <a:solidFill>
                <a:schemeClr val="tx1"/>
              </a:solidFill>
            </a:endParaRPr>
          </a:p>
          <a:p>
            <a:pPr marL="457200" indent="-457200" algn="ctr">
              <a:buAutoNum type="arabicPeriod"/>
            </a:pPr>
            <a:r>
              <a:rPr lang="el-GR" sz="2400" dirty="0" smtClean="0">
                <a:solidFill>
                  <a:schemeClr val="tx1"/>
                </a:solidFill>
              </a:rPr>
              <a:t>Εσύ τι θα έκανες αν ήσουν στη θέση του Αβραάμ</a:t>
            </a:r>
            <a:r>
              <a:rPr lang="en-US" sz="2400" dirty="0" smtClean="0">
                <a:solidFill>
                  <a:schemeClr val="tx1"/>
                </a:solidFill>
              </a:rPr>
              <a:t>;</a:t>
            </a:r>
          </a:p>
          <a:p>
            <a:pPr marL="457200" indent="-457200" algn="ctr">
              <a:buAutoNum type="arabicPeriod"/>
            </a:pPr>
            <a:endParaRPr lang="el-GR" sz="2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u="sng" dirty="0" smtClean="0">
                <a:hlinkClick r:id="rId2"/>
              </a:rPr>
              <a:t>https://quizizz.com/join?gc=75852572</a:t>
            </a:r>
            <a:endParaRPr lang="el-GR" dirty="0" smtClean="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n-US" dirty="0" smtClean="0">
                <a:hlinkClick r:id="rId2"/>
              </a:rPr>
              <a:t>http://www.youtube.com/watch?v=y7JwtHpUE08</a:t>
            </a:r>
            <a:endParaRPr lang="en-US" dirty="0" smtClean="0"/>
          </a:p>
          <a:p>
            <a:r>
              <a:rPr lang="el-GR" dirty="0" smtClean="0"/>
              <a:t>Εβραίοι οι απόλυτοι πρόσφυγες</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764704"/>
            <a:ext cx="7416823" cy="1015663"/>
          </a:xfrm>
          <a:prstGeom prst="rect">
            <a:avLst/>
          </a:prstGeom>
        </p:spPr>
        <p:txBody>
          <a:bodyPr wrap="square">
            <a:spAutoFit/>
          </a:bodyPr>
          <a:lstStyle/>
          <a:p>
            <a:pPr algn="ctr"/>
            <a:r>
              <a:rPr lang="en-US" sz="2800" dirty="0" smtClean="0">
                <a:solidFill>
                  <a:schemeClr val="bg1"/>
                </a:solidFill>
                <a:hlinkClick r:id="rId2"/>
              </a:rPr>
              <a:t>www.youtube.com/watch?v=8F8-bs5N3Qg</a:t>
            </a:r>
            <a:r>
              <a:rPr lang="el-GR" sz="2800" dirty="0" smtClean="0"/>
              <a:t> </a:t>
            </a:r>
            <a:endParaRPr lang="en-US" sz="2800" dirty="0" smtClean="0"/>
          </a:p>
          <a:p>
            <a:pPr algn="ctr"/>
            <a:r>
              <a:rPr lang="el-GR" sz="3200" dirty="0" smtClean="0"/>
              <a:t>ΥΑ για τους πρόσφυγες</a:t>
            </a:r>
          </a:p>
        </p:txBody>
      </p:sp>
      <p:sp>
        <p:nvSpPr>
          <p:cNvPr id="3" name="2 - Ορθογώνιο"/>
          <p:cNvSpPr/>
          <p:nvPr/>
        </p:nvSpPr>
        <p:spPr>
          <a:xfrm>
            <a:off x="1259632" y="3105835"/>
            <a:ext cx="5598368" cy="1384995"/>
          </a:xfrm>
          <a:prstGeom prst="rect">
            <a:avLst/>
          </a:prstGeom>
        </p:spPr>
        <p:txBody>
          <a:bodyPr wrap="square">
            <a:spAutoFit/>
          </a:bodyPr>
          <a:lstStyle/>
          <a:p>
            <a:r>
              <a:rPr lang="en-US" sz="2800" dirty="0" smtClean="0">
                <a:hlinkClick r:id="rId3"/>
              </a:rPr>
              <a:t>http://www.youtube.com/watch?v=JN_TygoVXic</a:t>
            </a:r>
            <a:r>
              <a:rPr lang="en-US" sz="2800" dirty="0" smtClean="0"/>
              <a:t> YA </a:t>
            </a:r>
            <a:r>
              <a:rPr lang="el-GR" sz="2800" dirty="0" smtClean="0"/>
              <a:t>για τους πρόσφυγες</a:t>
            </a:r>
            <a:endParaRPr lang="en-US" sz="2800" dirty="0" smtClean="0"/>
          </a:p>
          <a:p>
            <a:endParaRPr lang="el-G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hlinkClick r:id="rId2"/>
              </a:rPr>
              <a:t>http://www.youtube.com/watch?v=cPBhIzCog8s</a:t>
            </a:r>
            <a:r>
              <a:rPr lang="en-US" dirty="0" smtClean="0"/>
              <a:t> </a:t>
            </a:r>
            <a:r>
              <a:rPr lang="el-GR" sz="3100" dirty="0" smtClean="0">
                <a:solidFill>
                  <a:srgbClr val="FF0000"/>
                </a:solidFill>
              </a:rPr>
              <a:t>ένα παραμύθι για το ρατσισμό</a:t>
            </a:r>
            <a:endParaRPr lang="el-GR" sz="31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 </a:t>
            </a:r>
            <a:r>
              <a:rPr lang="el-GR" sz="3200" dirty="0" smtClean="0"/>
              <a:t>η παραβολή του καλού Σαμαρείτη</a:t>
            </a:r>
            <a:r>
              <a:rPr lang="en-US" sz="3200" dirty="0" smtClean="0"/>
              <a:t> </a:t>
            </a:r>
            <a:endParaRPr lang="el-GR" sz="3200" dirty="0"/>
          </a:p>
        </p:txBody>
      </p:sp>
      <p:sp>
        <p:nvSpPr>
          <p:cNvPr id="3" name="2 - Θέση περιεχομένου"/>
          <p:cNvSpPr>
            <a:spLocks noGrp="1"/>
          </p:cNvSpPr>
          <p:nvPr>
            <p:ph idx="1"/>
          </p:nvPr>
        </p:nvSpPr>
        <p:spPr/>
        <p:txBody>
          <a:bodyPr/>
          <a:lstStyle/>
          <a:p>
            <a:endParaRPr lang="en-US" dirty="0" smtClean="0"/>
          </a:p>
          <a:p>
            <a:r>
              <a:rPr lang="el-GR" dirty="0" smtClean="0"/>
              <a:t>Ποια είναι η θέση της Κ.Δ. για την αντιμετώπιση του &lt;άλλου&gt; , πως αυτή εκφράζεται</a:t>
            </a:r>
            <a:r>
              <a:rPr lang="en-US" dirty="0" smtClean="0"/>
              <a:t>;</a:t>
            </a:r>
          </a:p>
          <a:p>
            <a:r>
              <a:rPr lang="el-GR" dirty="0" smtClean="0"/>
              <a:t>Ποιος είναι ο πλησίον για τους χριστιανούς</a:t>
            </a:r>
            <a:r>
              <a:rPr lang="en-US" dirty="0" smtClean="0"/>
              <a:t>;</a:t>
            </a:r>
          </a:p>
          <a:p>
            <a:r>
              <a:rPr lang="el-GR" dirty="0" smtClean="0"/>
              <a:t>Να βρείτε εικόνες με θέμα τον Καλό Σαμαρείτη, μέχρι πέντε εικόνες…</a:t>
            </a:r>
            <a:endParaRPr lang="el-GR" dirty="0"/>
          </a:p>
        </p:txBody>
      </p:sp>
      <p:sp>
        <p:nvSpPr>
          <p:cNvPr id="4" name="3 - Ορθογώνιο">
            <a:hlinkClick r:id="rId2"/>
          </p:cNvPr>
          <p:cNvSpPr/>
          <p:nvPr/>
        </p:nvSpPr>
        <p:spPr>
          <a:xfrm>
            <a:off x="899592" y="1412776"/>
            <a:ext cx="714380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www.youtube.com/watch?v=621OP-HLMBc</a:t>
            </a:r>
            <a:endParaRPr lang="el-GR"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620688"/>
            <a:ext cx="8352928"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5" name="Rectangle 1"/>
          <p:cNvSpPr>
            <a:spLocks noChangeArrowheads="1"/>
          </p:cNvSpPr>
          <p:nvPr/>
        </p:nvSpPr>
        <p:spPr bwMode="auto">
          <a:xfrm>
            <a:off x="683568" y="209925"/>
            <a:ext cx="7848872" cy="627864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j-lt"/>
                <a:ea typeface="Times New Roman" pitchFamily="18" charset="0"/>
                <a:cs typeface="Times New Roman" pitchFamily="18" charset="0"/>
              </a:rPr>
              <a:t>Πρωτότυπο και τολμηρό εύρημα ο Σαμαρείτης , για να προσελκύσει την προσοχή και το ενδιαφέρον και να προκαλέσει δραστικά και ανατρεπτικά τη συνείδηση και τη σκέψη των ακροατών, ώστε να συζητηθεί και να περάσει το μήνυμά του αποτελεσματικότερα· </a:t>
            </a:r>
            <a:endParaRPr kumimoji="0" lang="el-G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mj-lt"/>
                <a:ea typeface="Times New Roman" pitchFamily="18" charset="0"/>
                <a:cs typeface="Times New Roman" pitchFamily="18" charset="0"/>
              </a:rPr>
              <a:t>Σκοπός</a:t>
            </a:r>
            <a:r>
              <a:rPr kumimoji="0" lang="el-GR" sz="2400" b="0" i="0" u="none" strike="noStrike" cap="none" normalizeH="0" baseline="0" dirty="0" smtClean="0">
                <a:ln>
                  <a:noFill/>
                </a:ln>
                <a:solidFill>
                  <a:schemeClr val="tx1"/>
                </a:solidFill>
                <a:effectLst/>
                <a:latin typeface="+mj-lt"/>
                <a:ea typeface="Times New Roman" pitchFamily="18" charset="0"/>
                <a:cs typeface="Times New Roman" pitchFamily="18" charset="0"/>
              </a:rPr>
              <a:t> του  να τονίσει την ανάγκη και την αξία της αγάπης από όλους προς όλους έμπρακτα - κάτι αδιανόητο τότε ή μήπως και σήμερα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l-GR" sz="2400" b="0" i="0" u="none" strike="noStrike" cap="none" normalizeH="0" baseline="0" dirty="0" smtClean="0">
                <a:ln>
                  <a:noFill/>
                </a:ln>
                <a:solidFill>
                  <a:schemeClr val="tx1"/>
                </a:solidFill>
                <a:effectLst/>
                <a:latin typeface="+mj-lt"/>
                <a:ea typeface="Times New Roman" pitchFamily="18" charset="0"/>
                <a:cs typeface="Times New Roman" pitchFamily="18" charset="0"/>
              </a:rPr>
              <a:t> Ο Σαμαρείτης αποδείχτηκε ο πραγματικός άνθρωπος του Θεού, που διαθέτει αγάπη και μπορεί να βάλει τον εαυτό του στη θέση του άλλου</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l-GR" sz="2400" b="1" i="0" u="none" strike="noStrike" cap="none" normalizeH="0" baseline="0" dirty="0" smtClean="0">
                <a:ln>
                  <a:noFill/>
                </a:ln>
                <a:solidFill>
                  <a:srgbClr val="FF0000"/>
                </a:solidFill>
                <a:effectLst/>
                <a:latin typeface="+mj-lt"/>
                <a:ea typeface="Times New Roman" pitchFamily="18" charset="0"/>
                <a:cs typeface="Times New Roman" pitchFamily="18" charset="0"/>
              </a:rPr>
              <a:t>(</a:t>
            </a:r>
            <a:r>
              <a:rPr kumimoji="0" lang="el-GR" sz="2400" b="1" i="0" u="none" strike="noStrike" cap="none" normalizeH="0" baseline="0" dirty="0" err="1" smtClean="0">
                <a:ln>
                  <a:noFill/>
                </a:ln>
                <a:solidFill>
                  <a:srgbClr val="FF0000"/>
                </a:solidFill>
                <a:effectLst/>
                <a:latin typeface="+mj-lt"/>
                <a:ea typeface="Times New Roman" pitchFamily="18" charset="0"/>
                <a:cs typeface="Times New Roman" pitchFamily="18" charset="0"/>
              </a:rPr>
              <a:t>ενσυναίσθηση</a:t>
            </a:r>
            <a:r>
              <a:rPr kumimoji="0" lang="el-GR" sz="2400" b="1"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el-GR" sz="2400" b="0" i="0" u="none" strike="noStrike" cap="none" normalizeH="0" baseline="0" dirty="0" smtClean="0">
                <a:ln>
                  <a:noFill/>
                </a:ln>
                <a:solidFill>
                  <a:schemeClr val="tx1"/>
                </a:solidFill>
                <a:effectLst/>
                <a:latin typeface="+mj-lt"/>
                <a:ea typeface="Times New Roman" pitchFamily="18" charset="0"/>
                <a:cs typeface="Times New Roman" pitchFamily="18" charset="0"/>
              </a:rPr>
              <a:t>Μπαίνει στη θέση του, κάνει τις πληγές του δικές του, γι’ αυτό τον σπλαχνίζεται και τον βοηθά. Ο Σαμαρείτης αγαπά τον πλησίον του όπως τον εαυτό του. Παίρνει τη θέση του, συμμετέχει, δρα όπως θα ήθελε οι άλλοι να δράσουν στον πόνο του. Η αγάπη του δεν γνωρίζει σύνορα από εθνικότητες, θρησκείες ή κοινωνικές τάξεις.</a:t>
            </a:r>
            <a:endParaRPr kumimoji="0" lang="el-G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yer.slideplayer.gr/66/11868293/slides/slide_24.jpg"/>
          <p:cNvPicPr>
            <a:picLocks noChangeAspect="1" noChangeArrowheads="1"/>
          </p:cNvPicPr>
          <p:nvPr/>
        </p:nvPicPr>
        <p:blipFill>
          <a:blip r:embed="rId2" cstate="print"/>
          <a:srcRect/>
          <a:stretch>
            <a:fillRect/>
          </a:stretch>
        </p:blipFill>
        <p:spPr bwMode="auto">
          <a:xfrm>
            <a:off x="214282" y="214290"/>
            <a:ext cx="8610592" cy="6457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3. </a:t>
            </a:r>
            <a:r>
              <a:rPr lang="el-GR" dirty="0" smtClean="0">
                <a:solidFill>
                  <a:srgbClr val="FF0000"/>
                </a:solidFill>
              </a:rPr>
              <a:t>ΧΑΡΑΚΤΗΡΙΣΤΙΚΑ ΑΓΑΠΗΣ ΤΟΥ ΣΑΜΑΡΕΙΤΗ </a:t>
            </a:r>
          </a:p>
          <a:p>
            <a:r>
              <a:rPr lang="el-GR" b="1" dirty="0" smtClean="0"/>
              <a:t>Αυθόρμητη       Σπλαχνική              Τολμηρή             Συγκεκριμένη           Μελετημένη          Έμπρακτη πλήρης και ολοκληρωμένη           Αποτελεσματική               Ανιδιοτελής με θυσίες</a:t>
            </a:r>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5793507"/>
          </a:xfrm>
        </p:spPr>
        <p:txBody>
          <a:bodyPr>
            <a:normAutofit fontScale="92500"/>
          </a:bodyPr>
          <a:lstStyle/>
          <a:p>
            <a:r>
              <a:rPr lang="el-GR" sz="2300" dirty="0" smtClean="0"/>
              <a:t>Σε μια μάχη ανάμεσα στους Βυζαντινούς και τους Πέρσες το 421/22 οι Βυζαντινοί συνέλαβαν 7000 αιχμαλώτους οι οποίοι κινδύνευαν να πεθάνουν από την πείνα, επειδή οι φρουροί κατόπιν εντολής δεν τους τάιζαν. Ο επίσκοπος της περιοχής Ακάκιος </a:t>
            </a:r>
            <a:r>
              <a:rPr lang="el-GR" sz="2300" dirty="0" err="1" smtClean="0"/>
              <a:t>Αμίδης</a:t>
            </a:r>
            <a:r>
              <a:rPr lang="el-GR" sz="2300" dirty="0" smtClean="0"/>
              <a:t>, μόλις το έμαθε κάλεσε τους ιερείς και τους είπε</a:t>
            </a:r>
            <a:r>
              <a:rPr lang="en-US" sz="2300" dirty="0" smtClean="0"/>
              <a:t>: </a:t>
            </a:r>
            <a:r>
              <a:rPr lang="el-GR" sz="2300" dirty="0" smtClean="0"/>
              <a:t>Ο Θεός μας δεν έχει ανάγκη από πιάτα και ποτήρια γιατί ούτε τρώει ούτε πίνει. Επειδή η Εκκλησία έχει πολλά χρυσά και ασημένια κειμήλια από τις προσφορές των πιστών ,πρέπει να σώσει τους αιχμαλώτους από τους στρατιώτες και να τους θρέψει. Πήρε λοιπόν την απόφαση και έλιωσε κειμήλια της εκκλησίας και με τα χρήματα εξαγόρασε τους αιχμαλώτους από τους φρουρούς. Αφού τους τάισε και τους έδωσε τα αναγκαία τους βοήθησε να επιστρέψουν στην πατρίδα τους. Και η διήγηση συνεχίζει</a:t>
            </a:r>
            <a:r>
              <a:rPr lang="en-US" sz="2300" dirty="0" smtClean="0"/>
              <a:t>:</a:t>
            </a:r>
            <a:r>
              <a:rPr lang="el-GR" sz="2300" dirty="0" smtClean="0"/>
              <a:t> Αυτή η θαυμάσια πράξη του Ακάκιου, εντυπωσίασε πολύ τον βασιλιά των Περσών, επειδή και τα δυο έχουν μελετήσει οι Έλληνες ώστε να νικούν και με πόλεμο και με ευεργεσία.</a:t>
            </a:r>
          </a:p>
          <a:p>
            <a:r>
              <a:rPr lang="el-GR" sz="2300" dirty="0" smtClean="0"/>
              <a:t>Το περιστατικό αφηγείται ο ιστορικός της Εκκλησίας Σωκράτης</a:t>
            </a:r>
            <a:endParaRPr lang="el-GR" sz="2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1884</Words>
  <Application>Microsoft Office PowerPoint</Application>
  <PresentationFormat>Προβολή στην οθόνη (4:3)</PresentationFormat>
  <Paragraphs>141</Paragraphs>
  <Slides>43</Slides>
  <Notes>0</Notes>
  <HiddenSlides>4</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Διαφάνεια 1</vt:lpstr>
      <vt:lpstr>Διαφάνεια 2</vt:lpstr>
      <vt:lpstr>Διαφάνεια 3</vt:lpstr>
      <vt:lpstr>Διαφάνεια 4</vt:lpstr>
      <vt:lpstr> η παραβολή του καλού Σαμαρείτη </vt:lpstr>
      <vt:lpstr>Διαφάνεια 6</vt:lpstr>
      <vt:lpstr>Διαφάνεια 7</vt:lpstr>
      <vt:lpstr>Διαφάνεια 8</vt:lpstr>
      <vt:lpstr>Διαφάνεια 9</vt:lpstr>
      <vt:lpstr>Διάλεξε τη σωστή απάντηση</vt:lpstr>
      <vt:lpstr>Ερωτήσεις κατανόησης</vt:lpstr>
      <vt:lpstr>Διαφάνεια 12</vt:lpstr>
      <vt:lpstr>Ο Άγιος Επιφάνιος, Αρχιεπίσκοπος  Κύπρου (4ος – 5ος αι.), στο λόγο του  για την ταφή του Κυρίου,  αρχίζει και επαναλαμβάνει τη φράση: «δος μοι τούτον τον ξένον»</vt:lpstr>
      <vt:lpstr>Διαφάνεια 14</vt:lpstr>
      <vt:lpstr>Διαφάνεια 15</vt:lpstr>
      <vt:lpstr>Διαφάνεια 16</vt:lpstr>
      <vt:lpstr>Διαφάνεια 17</vt:lpstr>
      <vt:lpstr>Διαφάνεια 18</vt:lpstr>
      <vt:lpstr>Διαφάνεια 19</vt:lpstr>
      <vt:lpstr>Σε μια πολυπολιτισμική κοινωνία τι είναι αυτό που μπορεί να ενώσει τους ανθρώπους παρά τις διαφορές τους;</vt:lpstr>
      <vt:lpstr>Ερωτήσεις κατανόησης στο κείμενο του Κάλλιστου Ware</vt:lpstr>
      <vt:lpstr>Πώς το Άγιο Πνεύμα διασφαλίζει την ελευθερία και την μοναδικότητα του ατόμου;</vt:lpstr>
      <vt:lpstr>Πώς μπορούμε να αποφύγουμε την ομοιομορφία και να καλλιεργήσουμε την μοναδικότητά μας μέσα στην Εκκλησία;</vt:lpstr>
      <vt:lpstr>Πώς η εμπειρία της πρώτης χριστιανικής κοινότητας στα Ιεροσόλυμα μπορεί να αποτελέσει πρότυπο για τις σύγχρονες χριστιανικές κοινότητες; </vt:lpstr>
      <vt:lpstr>http://photodentro.edu.gr/v/item/ds/7378 ο εκχριστιανισμός των Σλάβων</vt:lpstr>
      <vt:lpstr>Διαφάνεια 26</vt:lpstr>
      <vt:lpstr>Διαφάνεια 27</vt:lpstr>
      <vt:lpstr>Διαφάνεια 28</vt:lpstr>
      <vt:lpstr>Διαφάνεια 29</vt:lpstr>
      <vt:lpstr>Ερωτήσεις κατανόησης</vt:lpstr>
      <vt:lpstr> Πώς η σλαβική γλώσσα συνέβαλε στη μεταφορά του βυζαντινού πολιτισμού στους Σλάβους;</vt:lpstr>
      <vt:lpstr>Πώς η δράση των Κύριλλου και Μεθοδίου επηρέασε τον πολιτισμό και την θρησκεία των Σλάβων;</vt:lpstr>
      <vt:lpstr>Πώς το έργο των Κύριλλου και Μεθοδίου μπορεί να αποτελέσει πρότυπο για σύγχρονες ιεραποστολικές δράσεις </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http://www.youtube.com/watch?v=cPBhIzCog8s ένα παραμύθι για το ρατσισμό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74</cp:revision>
  <dcterms:created xsi:type="dcterms:W3CDTF">2019-03-04T20:02:56Z</dcterms:created>
  <dcterms:modified xsi:type="dcterms:W3CDTF">2024-03-26T12:30:12Z</dcterms:modified>
</cp:coreProperties>
</file>