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78" r:id="rId4"/>
    <p:sldId id="271" r:id="rId5"/>
    <p:sldId id="272" r:id="rId6"/>
    <p:sldId id="273" r:id="rId7"/>
    <p:sldId id="274" r:id="rId8"/>
    <p:sldId id="275" r:id="rId9"/>
    <p:sldId id="276" r:id="rId10"/>
    <p:sldId id="260" r:id="rId11"/>
    <p:sldId id="262" r:id="rId12"/>
    <p:sldId id="261" r:id="rId13"/>
    <p:sldId id="257" r:id="rId14"/>
    <p:sldId id="279" r:id="rId15"/>
    <p:sldId id="259" r:id="rId16"/>
    <p:sldId id="268" r:id="rId17"/>
    <p:sldId id="258" r:id="rId18"/>
    <p:sldId id="280" r:id="rId19"/>
    <p:sldId id="266" r:id="rId20"/>
    <p:sldId id="270" r:id="rId21"/>
    <p:sldId id="265" r:id="rId22"/>
    <p:sldId id="264" r:id="rId23"/>
    <p:sldId id="269" r:id="rId24"/>
    <p:sldId id="263" r:id="rId25"/>
    <p:sldId id="267"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8" autoAdjust="0"/>
    <p:restoredTop sz="94660"/>
  </p:normalViewPr>
  <p:slideViewPr>
    <p:cSldViewPr>
      <p:cViewPr>
        <p:scale>
          <a:sx n="70" d="100"/>
          <a:sy n="70" d="100"/>
        </p:scale>
        <p:origin x="-498" y="15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Κάντε κλικ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Κάντε κλικ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Κάντε κλικ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Κάντε κλικ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2342CEA3-3058-4D43-AE35-B3DA76CB4003}" type="datetimeFigureOut">
              <a:rPr lang="el-GR" smtClean="0"/>
              <a:pPr/>
              <a:t>23/1/2022</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Κάντε κλικ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42CEA3-3058-4D43-AE35-B3DA76CB4003}" type="datetimeFigureOut">
              <a:rPr lang="el-GR" smtClean="0"/>
              <a:pPr/>
              <a:t>23/1/2022</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cdJWI2XhJj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etwinning.gr/courses/povertysocialexclusion/_______.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rWp0DvYHo2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_1DjcNXlv9U"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3zLfMblEAL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11560" y="260648"/>
            <a:ext cx="7916416" cy="1296143"/>
          </a:xfrm>
        </p:spPr>
        <p:txBody>
          <a:bodyPr>
            <a:normAutofit fontScale="90000"/>
          </a:bodyPr>
          <a:lstStyle/>
          <a:p>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6.1 ΚΟΙΝΩΝΙΚΑ ΠΡΟΒΛΗΜΑΤΑ: ΠΡΟΣΔΙΟΡΙΣΜΟΣ ΚΑΙ ΣΥΝΕΠΕΙΕΣ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r>
            <a:br>
              <a:rPr lang="el-GR" b="1" u="sng" dirty="0" smtClean="0"/>
            </a:br>
            <a:r>
              <a:rPr lang="el-GR" b="1" u="sng" dirty="0" smtClean="0"/>
              <a:t> </a:t>
            </a:r>
            <a:r>
              <a:rPr lang="el-GR" dirty="0" smtClean="0"/>
              <a:t/>
            </a:r>
            <a:br>
              <a:rPr lang="el-GR" dirty="0" smtClean="0"/>
            </a:br>
            <a:r>
              <a:rPr lang="el-GR" dirty="0" smtClean="0"/>
              <a:t/>
            </a:r>
            <a:br>
              <a:rPr lang="el-GR" dirty="0" smtClean="0"/>
            </a:br>
            <a:endParaRPr lang="el-GR" dirty="0"/>
          </a:p>
        </p:txBody>
      </p:sp>
      <p:sp>
        <p:nvSpPr>
          <p:cNvPr id="5" name="4 - Ορθογώνιο"/>
          <p:cNvSpPr/>
          <p:nvPr/>
        </p:nvSpPr>
        <p:spPr>
          <a:xfrm>
            <a:off x="1214414" y="2214554"/>
            <a:ext cx="7286676" cy="378621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Oi</a:t>
            </a:r>
            <a:endParaRPr lang="el-GR" dirty="0">
              <a:solidFill>
                <a:schemeClr val="tx1"/>
              </a:solidFill>
            </a:endParaRPr>
          </a:p>
        </p:txBody>
      </p:sp>
      <p:sp>
        <p:nvSpPr>
          <p:cNvPr id="6" name="5 - Ορθογώνιο"/>
          <p:cNvSpPr/>
          <p:nvPr/>
        </p:nvSpPr>
        <p:spPr>
          <a:xfrm>
            <a:off x="1000100" y="2143116"/>
            <a:ext cx="6786610" cy="321471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smtClean="0">
                <a:solidFill>
                  <a:schemeClr val="tx1"/>
                </a:solidFill>
              </a:rPr>
              <a:t>Οι καταστάσεις , οι οποίες δεν είναι επιθυμητές για μεγάλες κοινωνικές ομάδες και για τις οποίες καταβάλλονται προσπάθειες να βελτιωθούν ώστε να μην προκαλούν αρνητικά αισθήματα και  δυσφορία στους πολίτες, θα μπορούσαμε να τις χαρακτηρίσουμε ως  </a:t>
            </a:r>
            <a:r>
              <a:rPr lang="en-US" sz="2000" dirty="0" smtClean="0">
                <a:solidFill>
                  <a:schemeClr val="tx1"/>
                </a:solidFill>
              </a:rPr>
              <a:t> </a:t>
            </a:r>
            <a:endParaRPr lang="el-GR" sz="2000" dirty="0" smtClean="0">
              <a:solidFill>
                <a:schemeClr val="tx1"/>
              </a:solidFill>
            </a:endParaRPr>
          </a:p>
          <a:p>
            <a:pPr algn="ctr"/>
            <a:r>
              <a:rPr lang="el-GR" sz="2400" dirty="0" smtClean="0">
                <a:solidFill>
                  <a:srgbClr val="C00000"/>
                </a:solidFill>
              </a:rPr>
              <a:t>Κοινωνικά προβλήματα.</a:t>
            </a:r>
          </a:p>
          <a:p>
            <a:pPr algn="ctr"/>
            <a:endParaRPr lang="el-GR" sz="2000" dirty="0" smtClean="0">
              <a:solidFill>
                <a:schemeClr val="tx1"/>
              </a:solidFill>
            </a:endParaRPr>
          </a:p>
          <a:p>
            <a:pPr algn="ctr"/>
            <a:r>
              <a:rPr lang="el-GR" sz="2000" dirty="0" smtClean="0">
                <a:solidFill>
                  <a:srgbClr val="C00000"/>
                </a:solidFill>
              </a:rPr>
              <a:t>Τα  κοινωνικά προβλήματα είναι χαρακτηριστικό όλων των κοινωνιών</a:t>
            </a:r>
            <a:endParaRPr lang="el-GR" sz="20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857224" y="500042"/>
            <a:ext cx="7056784" cy="1512168"/>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chemeClr val="tx1"/>
                </a:solidFill>
              </a:rPr>
              <a:t>Σημαντικά κοινωνικά προβλήματα</a:t>
            </a:r>
            <a:endParaRPr lang="el-GR" sz="3600" b="1" dirty="0">
              <a:solidFill>
                <a:schemeClr val="tx1"/>
              </a:solidFill>
            </a:endParaRPr>
          </a:p>
        </p:txBody>
      </p:sp>
      <p:sp>
        <p:nvSpPr>
          <p:cNvPr id="3" name="2 - Στρογγυλεμένο ορθογώνιο"/>
          <p:cNvSpPr/>
          <p:nvPr/>
        </p:nvSpPr>
        <p:spPr>
          <a:xfrm>
            <a:off x="1428728" y="2428868"/>
            <a:ext cx="7272808" cy="324036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l-GR" sz="3200" dirty="0" smtClean="0">
                <a:solidFill>
                  <a:schemeClr val="tx1"/>
                </a:solidFill>
              </a:rPr>
              <a:t>Σημαντικά κοινωνικά προβλήματα είναι: ανεργία, φτώχεια, </a:t>
            </a:r>
            <a:r>
              <a:rPr lang="el-GR" sz="3200" dirty="0" smtClean="0">
                <a:solidFill>
                  <a:schemeClr val="tx1"/>
                </a:solidFill>
                <a:hlinkClick r:id="rId2"/>
              </a:rPr>
              <a:t>παιδική εργασία</a:t>
            </a:r>
            <a:endParaRPr lang="el-GR" sz="3200" dirty="0" smtClean="0">
              <a:solidFill>
                <a:schemeClr val="tx1"/>
              </a:solidFill>
            </a:endParaRPr>
          </a:p>
          <a:p>
            <a:pPr lvl="0"/>
            <a:r>
              <a:rPr lang="el-GR" sz="3200" dirty="0" smtClean="0">
                <a:solidFill>
                  <a:schemeClr val="tx1"/>
                </a:solidFill>
              </a:rPr>
              <a:t>τροχαία ατυχήματα, υπογεννητικότητα, βία , εγκληματικότητα , ναρκωτικά, ρύπανση, </a:t>
            </a:r>
            <a:r>
              <a:rPr lang="en-US" sz="3200" dirty="0" smtClean="0">
                <a:solidFill>
                  <a:schemeClr val="tx1"/>
                </a:solidFill>
              </a:rPr>
              <a:t>AIDS ,</a:t>
            </a:r>
            <a:endParaRPr lang="el-GR" sz="3200" dirty="0" smtClean="0">
              <a:solidFill>
                <a:schemeClr val="tx1"/>
              </a:solidFill>
            </a:endParaRPr>
          </a:p>
          <a:p>
            <a:r>
              <a:rPr lang="el-GR" dirty="0" smtClean="0"/>
              <a:t/>
            </a:r>
            <a:br>
              <a:rPr lang="el-GR" dirty="0" smtClean="0"/>
            </a:br>
            <a:r>
              <a:rPr lang="el-GR" dirty="0" smtClean="0"/>
              <a:t/>
            </a:r>
            <a:br>
              <a:rPr lang="el-GR" dirty="0" smtClean="0"/>
            </a:br>
            <a:endParaRPr lang="el-GR" dirty="0"/>
          </a:p>
        </p:txBody>
      </p:sp>
      <p:pic>
        <p:nvPicPr>
          <p:cNvPr id="3074" name="Picture 2" descr="Αποτέλεσμα εικόνας για φιγούρες κόμικ"/>
          <p:cNvPicPr>
            <a:picLocks noChangeAspect="1" noChangeArrowheads="1"/>
          </p:cNvPicPr>
          <p:nvPr/>
        </p:nvPicPr>
        <p:blipFill>
          <a:blip r:embed="rId3" cstate="print"/>
          <a:srcRect l="77174" t="16800" b="34901"/>
          <a:stretch>
            <a:fillRect/>
          </a:stretch>
        </p:blipFill>
        <p:spPr bwMode="auto">
          <a:xfrm>
            <a:off x="323528" y="3501008"/>
            <a:ext cx="1043608" cy="16561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123728" y="404664"/>
            <a:ext cx="4464496" cy="936104"/>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4000" b="1" dirty="0" smtClean="0">
                <a:solidFill>
                  <a:schemeClr val="tx1"/>
                </a:solidFill>
              </a:rPr>
              <a:t>ΣΥΝΕΠΕΙΕΣ</a:t>
            </a:r>
            <a:endParaRPr lang="el-GR" sz="4000" b="1" dirty="0">
              <a:solidFill>
                <a:schemeClr val="tx1"/>
              </a:solidFill>
            </a:endParaRPr>
          </a:p>
        </p:txBody>
      </p:sp>
      <p:sp>
        <p:nvSpPr>
          <p:cNvPr id="3" name="2 - Έλλειψη"/>
          <p:cNvSpPr/>
          <p:nvPr/>
        </p:nvSpPr>
        <p:spPr>
          <a:xfrm>
            <a:off x="683568" y="1412776"/>
            <a:ext cx="3600400" cy="144016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tx1"/>
                </a:solidFill>
              </a:rPr>
              <a:t>ΣΤΟ ΑΤΟΜΟ</a:t>
            </a:r>
            <a:endParaRPr lang="el-GR" sz="3200" b="1" dirty="0">
              <a:solidFill>
                <a:schemeClr val="tx1"/>
              </a:solidFill>
            </a:endParaRPr>
          </a:p>
        </p:txBody>
      </p:sp>
      <p:sp>
        <p:nvSpPr>
          <p:cNvPr id="4" name="3 - Έλλειψη"/>
          <p:cNvSpPr/>
          <p:nvPr/>
        </p:nvSpPr>
        <p:spPr>
          <a:xfrm>
            <a:off x="4427984" y="1484784"/>
            <a:ext cx="3600400" cy="1224136"/>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rPr>
              <a:t>ΣΤΗΝ ΚΟΙΝΩΝΙΑ</a:t>
            </a:r>
            <a:endParaRPr lang="el-GR" sz="2800" b="1" dirty="0">
              <a:solidFill>
                <a:schemeClr val="tx1"/>
              </a:solidFill>
            </a:endParaRPr>
          </a:p>
        </p:txBody>
      </p:sp>
      <p:cxnSp>
        <p:nvCxnSpPr>
          <p:cNvPr id="6" name="5 - Ευθύγραμμο βέλος σύνδεσης"/>
          <p:cNvCxnSpPr/>
          <p:nvPr/>
        </p:nvCxnSpPr>
        <p:spPr>
          <a:xfrm>
            <a:off x="2483768" y="2708920"/>
            <a:ext cx="1584176"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 Ευθύγραμμο βέλος σύνδεσης"/>
          <p:cNvCxnSpPr>
            <a:stCxn id="4" idx="4"/>
          </p:cNvCxnSpPr>
          <p:nvPr/>
        </p:nvCxnSpPr>
        <p:spPr>
          <a:xfrm flipH="1">
            <a:off x="4355976" y="2708920"/>
            <a:ext cx="187220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 Έλλειψη"/>
          <p:cNvSpPr/>
          <p:nvPr/>
        </p:nvSpPr>
        <p:spPr>
          <a:xfrm>
            <a:off x="539552" y="3501008"/>
            <a:ext cx="7344816" cy="2736304"/>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b="1" dirty="0" smtClean="0">
                <a:solidFill>
                  <a:schemeClr val="tx1"/>
                </a:solidFill>
              </a:rPr>
              <a:t>Ένα κοινωνικό πρόβλημα προκαλεί και άλλα προβλήματα π.χ.</a:t>
            </a:r>
          </a:p>
        </p:txBody>
      </p:sp>
      <p:sp>
        <p:nvSpPr>
          <p:cNvPr id="15" name="14 - Ορθογώνιο"/>
          <p:cNvSpPr/>
          <p:nvPr/>
        </p:nvSpPr>
        <p:spPr>
          <a:xfrm>
            <a:off x="3347864" y="5301208"/>
            <a:ext cx="1944216" cy="36004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εγκληματικότητα</a:t>
            </a:r>
            <a:endParaRPr lang="el-GR" b="1" dirty="0">
              <a:solidFill>
                <a:schemeClr val="tx1"/>
              </a:solidFill>
            </a:endParaRPr>
          </a:p>
        </p:txBody>
      </p:sp>
      <p:sp>
        <p:nvSpPr>
          <p:cNvPr id="16" name="15 - Ορθογώνιο"/>
          <p:cNvSpPr/>
          <p:nvPr/>
        </p:nvSpPr>
        <p:spPr>
          <a:xfrm>
            <a:off x="1619672" y="5301208"/>
            <a:ext cx="1368152" cy="43204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φτώχεια</a:t>
            </a:r>
            <a:endParaRPr lang="el-GR" b="1" dirty="0">
              <a:solidFill>
                <a:schemeClr val="tx1"/>
              </a:solidFill>
            </a:endParaRPr>
          </a:p>
        </p:txBody>
      </p:sp>
      <p:cxnSp>
        <p:nvCxnSpPr>
          <p:cNvPr id="18" name="17 - Ευθύγραμμο βέλος σύνδεσης"/>
          <p:cNvCxnSpPr/>
          <p:nvPr/>
        </p:nvCxnSpPr>
        <p:spPr>
          <a:xfrm flipV="1">
            <a:off x="5724128" y="5517232"/>
            <a:ext cx="576064"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19 - Ευθύγραμμο βέλος σύνδεσης"/>
          <p:cNvCxnSpPr/>
          <p:nvPr/>
        </p:nvCxnSpPr>
        <p:spPr>
          <a:xfrm flipV="1">
            <a:off x="2857488" y="5500702"/>
            <a:ext cx="642942" cy="11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20 - Στρογγυλεμένο ορθογώνιο"/>
          <p:cNvSpPr/>
          <p:nvPr/>
        </p:nvSpPr>
        <p:spPr>
          <a:xfrm>
            <a:off x="5580112" y="5157192"/>
            <a:ext cx="1440160"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εγκληματίας</a:t>
            </a:r>
            <a:endParaRPr lang="el-GR" b="1" dirty="0">
              <a:solidFill>
                <a:schemeClr val="tx1"/>
              </a:solidFill>
            </a:endParaRPr>
          </a:p>
        </p:txBody>
      </p:sp>
      <p:sp>
        <p:nvSpPr>
          <p:cNvPr id="22" name="21 - Στρογγυλεμένο ορθογώνιο"/>
          <p:cNvSpPr/>
          <p:nvPr/>
        </p:nvSpPr>
        <p:spPr>
          <a:xfrm>
            <a:off x="5580112" y="5517232"/>
            <a:ext cx="864096" cy="2160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solidFill>
                  <a:schemeClr val="tx1"/>
                </a:solidFill>
              </a:rPr>
              <a:t>θύμα</a:t>
            </a:r>
            <a:endParaRPr lang="el-GR" b="1"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Έλλειψη"/>
          <p:cNvSpPr/>
          <p:nvPr/>
        </p:nvSpPr>
        <p:spPr>
          <a:xfrm>
            <a:off x="2699792" y="332656"/>
            <a:ext cx="3096344" cy="1296144"/>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u="sng" dirty="0" smtClean="0">
                <a:solidFill>
                  <a:schemeClr val="tx1"/>
                </a:solidFill>
              </a:rPr>
              <a:t>6.2 ΑΙΤΙΕΣ  </a:t>
            </a:r>
            <a:endParaRPr lang="el-GR" sz="3600" b="1" dirty="0">
              <a:solidFill>
                <a:schemeClr val="tx1"/>
              </a:solidFill>
            </a:endParaRPr>
          </a:p>
        </p:txBody>
      </p:sp>
      <p:sp>
        <p:nvSpPr>
          <p:cNvPr id="3" name="2 - Ορθογώνιο"/>
          <p:cNvSpPr/>
          <p:nvPr/>
        </p:nvSpPr>
        <p:spPr>
          <a:xfrm>
            <a:off x="251520" y="2564904"/>
            <a:ext cx="8640960" cy="396044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l-GR" b="1" dirty="0" smtClean="0">
                <a:solidFill>
                  <a:schemeClr val="tx1"/>
                </a:solidFill>
                <a:latin typeface="Arial" pitchFamily="34" charset="0"/>
                <a:cs typeface="Arial" pitchFamily="34" charset="0"/>
              </a:rPr>
              <a:t>α) κοινωνική ανισότητα</a:t>
            </a:r>
            <a:endParaRPr lang="el-GR"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l-GR" dirty="0" smtClean="0">
                <a:solidFill>
                  <a:schemeClr val="tx1"/>
                </a:solidFill>
                <a:latin typeface="Arial" pitchFamily="34" charset="0"/>
                <a:cs typeface="Arial" pitchFamily="34" charset="0"/>
              </a:rPr>
              <a:t>Π.χ. Όταν δεν υπάρχει ισότητα ευκαιριών, μεγάλο μέρος του κοινωνικού συνόλου δεν απολαμβάνει τα ίδια αγαθά και υπηρεσίες που απολαμβάνουν οι υπόλοιποι και οδηγείται στη φτώχεια, πείνα, ανεργία.</a:t>
            </a:r>
          </a:p>
          <a:p>
            <a:pPr lvl="0" algn="ctr" eaLnBrk="0" fontAlgn="base" hangingPunct="0">
              <a:spcBef>
                <a:spcPct val="0"/>
              </a:spcBef>
              <a:spcAft>
                <a:spcPct val="0"/>
              </a:spcAft>
            </a:pPr>
            <a:r>
              <a:rPr lang="el-GR" b="1" dirty="0" smtClean="0">
                <a:solidFill>
                  <a:schemeClr val="tx1"/>
                </a:solidFill>
                <a:latin typeface="Arial" pitchFamily="34" charset="0"/>
                <a:cs typeface="Arial" pitchFamily="34" charset="0"/>
              </a:rPr>
              <a:t>β) κοινωνική μεταβολή</a:t>
            </a:r>
            <a:endParaRPr lang="el-GR"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l-GR" dirty="0" smtClean="0">
                <a:solidFill>
                  <a:schemeClr val="tx1"/>
                </a:solidFill>
                <a:latin typeface="Arial" pitchFamily="34" charset="0"/>
                <a:cs typeface="Arial" pitchFamily="34" charset="0"/>
              </a:rPr>
              <a:t>Π.χ. Λόγω των κοινωνικών, πολιτικών και τεχνολογικών μεταβολών.</a:t>
            </a:r>
          </a:p>
          <a:p>
            <a:pPr lvl="0" algn="ctr" eaLnBrk="0" fontAlgn="base" hangingPunct="0">
              <a:spcBef>
                <a:spcPct val="0"/>
              </a:spcBef>
              <a:spcAft>
                <a:spcPct val="0"/>
              </a:spcAft>
            </a:pPr>
            <a:r>
              <a:rPr lang="el-GR" b="1" dirty="0" smtClean="0">
                <a:solidFill>
                  <a:schemeClr val="tx1"/>
                </a:solidFill>
                <a:latin typeface="Arial" pitchFamily="34" charset="0"/>
                <a:cs typeface="Arial" pitchFamily="34" charset="0"/>
              </a:rPr>
              <a:t>Νέα μηχανήματα…… ανεργία, πολιτικές μεταρρυθμίσεις…. φορολογία, πόλεμος, ανεργία σε μια χώρα…. πρόσφυγες, μετανάστες σε άλλη χώρα</a:t>
            </a:r>
          </a:p>
          <a:p>
            <a:pPr lvl="0" algn="ctr" eaLnBrk="0" fontAlgn="base" hangingPunct="0">
              <a:spcBef>
                <a:spcPct val="0"/>
              </a:spcBef>
              <a:spcAft>
                <a:spcPct val="0"/>
              </a:spcAft>
            </a:pPr>
            <a:endParaRPr lang="el-GR" b="1"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l-GR" b="1" dirty="0" smtClean="0">
                <a:solidFill>
                  <a:schemeClr val="tx1"/>
                </a:solidFill>
                <a:latin typeface="Arial" pitchFamily="34" charset="0"/>
                <a:cs typeface="Arial" pitchFamily="34" charset="0"/>
              </a:rPr>
              <a:t>                                γ) κοινωνικές αντιλήψεις, κοινωνικές προκαταλήψεις……..</a:t>
            </a:r>
            <a:r>
              <a:rPr lang="el-GR" dirty="0" smtClean="0">
                <a:solidFill>
                  <a:schemeClr val="tx1"/>
                </a:solidFill>
              </a:rPr>
              <a:t> </a:t>
            </a:r>
            <a:r>
              <a:rPr lang="el-GR" sz="2000" b="1" dirty="0" smtClean="0">
                <a:solidFill>
                  <a:schemeClr val="tx1"/>
                </a:solidFill>
              </a:rPr>
              <a:t>Ρατσισμό και Εγκληματικότητα</a:t>
            </a:r>
          </a:p>
          <a:p>
            <a:pPr lvl="0" algn="ctr" eaLnBrk="0" fontAlgn="base" hangingPunct="0">
              <a:spcBef>
                <a:spcPct val="0"/>
              </a:spcBef>
              <a:spcAft>
                <a:spcPct val="0"/>
              </a:spcAft>
            </a:pPr>
            <a:r>
              <a:rPr lang="el-GR" sz="2000" b="1" dirty="0" smtClean="0">
                <a:solidFill>
                  <a:schemeClr val="tx1"/>
                </a:solidFill>
              </a:rPr>
              <a:t> </a:t>
            </a:r>
            <a:endParaRPr lang="el-GR" dirty="0" smtClean="0">
              <a:solidFill>
                <a:srgbClr val="0000CC"/>
              </a:solidFill>
              <a:latin typeface="Arial" pitchFamily="34" charset="0"/>
              <a:cs typeface="Arial" pitchFamily="34" charset="0"/>
            </a:endParaRPr>
          </a:p>
        </p:txBody>
      </p:sp>
      <p:pic>
        <p:nvPicPr>
          <p:cNvPr id="2052" name="Picture 4" descr="Σχετική εικόνα"/>
          <p:cNvPicPr>
            <a:picLocks noChangeAspect="1" noChangeArrowheads="1"/>
          </p:cNvPicPr>
          <p:nvPr/>
        </p:nvPicPr>
        <p:blipFill>
          <a:blip r:embed="rId2" cstate="print"/>
          <a:srcRect l="1041" t="13662" r="68761" b="49904"/>
          <a:stretch>
            <a:fillRect/>
          </a:stretch>
        </p:blipFill>
        <p:spPr bwMode="auto">
          <a:xfrm>
            <a:off x="395536" y="764704"/>
            <a:ext cx="2088232" cy="17281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Στρογγυλεμένο ορθογώνιο"/>
          <p:cNvSpPr/>
          <p:nvPr/>
        </p:nvSpPr>
        <p:spPr>
          <a:xfrm>
            <a:off x="1115616" y="260648"/>
            <a:ext cx="6552728" cy="108012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tx1"/>
                </a:solidFill>
              </a:rPr>
              <a:t>ΑΝΤΙΜΕΤΩΠΙΣΗ</a:t>
            </a:r>
            <a:endParaRPr lang="el-GR" sz="3200" b="1" dirty="0">
              <a:solidFill>
                <a:schemeClr val="tx1"/>
              </a:solidFill>
            </a:endParaRPr>
          </a:p>
        </p:txBody>
      </p:sp>
      <p:sp>
        <p:nvSpPr>
          <p:cNvPr id="6" name="5 - Έλλειψη"/>
          <p:cNvSpPr/>
          <p:nvPr/>
        </p:nvSpPr>
        <p:spPr>
          <a:xfrm>
            <a:off x="4071934" y="1428736"/>
            <a:ext cx="4572032" cy="4824536"/>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000" dirty="0" smtClean="0">
              <a:solidFill>
                <a:schemeClr val="tx1"/>
              </a:solidFill>
            </a:endParaRPr>
          </a:p>
          <a:p>
            <a:endParaRPr lang="el-GR" sz="2000" dirty="0" smtClean="0">
              <a:solidFill>
                <a:schemeClr val="tx1"/>
              </a:solidFill>
            </a:endParaRPr>
          </a:p>
          <a:p>
            <a:r>
              <a:rPr lang="el-GR" sz="2000" dirty="0" err="1" smtClean="0">
                <a:solidFill>
                  <a:schemeClr val="tx1"/>
                </a:solidFill>
              </a:rPr>
              <a:t>ατομοκεντρική</a:t>
            </a:r>
            <a:r>
              <a:rPr lang="el-GR" sz="2000" dirty="0" smtClean="0">
                <a:solidFill>
                  <a:schemeClr val="tx1"/>
                </a:solidFill>
              </a:rPr>
              <a:t> προσέγγιση</a:t>
            </a:r>
          </a:p>
          <a:p>
            <a:r>
              <a:rPr lang="el-GR" sz="2000" b="1" dirty="0" smtClean="0">
                <a:solidFill>
                  <a:schemeClr val="tx1"/>
                </a:solidFill>
              </a:rPr>
              <a:t>α)</a:t>
            </a:r>
            <a:r>
              <a:rPr lang="el-GR" sz="2000" dirty="0" smtClean="0">
                <a:solidFill>
                  <a:schemeClr val="tx1"/>
                </a:solidFill>
              </a:rPr>
              <a:t> με </a:t>
            </a:r>
            <a:r>
              <a:rPr lang="el-GR" sz="2000" b="1" dirty="0" smtClean="0">
                <a:solidFill>
                  <a:schemeClr val="tx1"/>
                </a:solidFill>
              </a:rPr>
              <a:t>αλλαγή</a:t>
            </a:r>
            <a:r>
              <a:rPr lang="el-GR" sz="2000" dirty="0" smtClean="0">
                <a:solidFill>
                  <a:schemeClr val="tx1"/>
                </a:solidFill>
              </a:rPr>
              <a:t> νοοτροπίας των </a:t>
            </a:r>
            <a:r>
              <a:rPr lang="el-GR" sz="2000" b="1" dirty="0" smtClean="0">
                <a:solidFill>
                  <a:schemeClr val="tx1"/>
                </a:solidFill>
              </a:rPr>
              <a:t>ατόμων</a:t>
            </a:r>
            <a:r>
              <a:rPr lang="el-GR" sz="2000" dirty="0" smtClean="0">
                <a:solidFill>
                  <a:schemeClr val="tx1"/>
                </a:solidFill>
              </a:rPr>
              <a:t> </a:t>
            </a:r>
          </a:p>
          <a:p>
            <a:r>
              <a:rPr lang="el-GR" sz="2000" dirty="0" smtClean="0">
                <a:solidFill>
                  <a:schemeClr val="tx1"/>
                </a:solidFill>
              </a:rPr>
              <a:t>Π.χ. η ενημέρωση και η παιδεία στο θέμα της καταπολέμησης των ναρκωτικών μπορεί να οδηγήσει σε μείωση του κοινωνικού προβλήματος</a:t>
            </a:r>
          </a:p>
          <a:p>
            <a:pPr algn="ctr"/>
            <a:endParaRPr lang="el-GR" dirty="0" smtClean="0">
              <a:solidFill>
                <a:schemeClr val="tx1"/>
              </a:solidFill>
            </a:endParaRPr>
          </a:p>
          <a:p>
            <a:pPr algn="ctr"/>
            <a:endParaRPr lang="el-GR" dirty="0"/>
          </a:p>
        </p:txBody>
      </p:sp>
      <p:pic>
        <p:nvPicPr>
          <p:cNvPr id="6146" name="Picture 2" descr="Αποτέλεσμα εικόνας για φιγούρες κόμικ"/>
          <p:cNvPicPr>
            <a:picLocks noChangeAspect="1" noChangeArrowheads="1"/>
          </p:cNvPicPr>
          <p:nvPr/>
        </p:nvPicPr>
        <p:blipFill>
          <a:blip r:embed="rId2" cstate="print"/>
          <a:srcRect l="12000" t="17640" r="16000" b="8021"/>
          <a:stretch>
            <a:fillRect/>
          </a:stretch>
        </p:blipFill>
        <p:spPr bwMode="auto">
          <a:xfrm>
            <a:off x="642910" y="1857364"/>
            <a:ext cx="2592288" cy="424847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Στρογγυλεμένο ορθογώνιο"/>
          <p:cNvSpPr/>
          <p:nvPr/>
        </p:nvSpPr>
        <p:spPr>
          <a:xfrm>
            <a:off x="1115616" y="260648"/>
            <a:ext cx="6552728" cy="108012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b="1" dirty="0" smtClean="0">
                <a:solidFill>
                  <a:schemeClr val="tx1"/>
                </a:solidFill>
                <a:hlinkClick r:id="rId2"/>
              </a:rPr>
              <a:t>ΑΝΤΙΜΕΤΩΠΙΣΗ</a:t>
            </a:r>
            <a:endParaRPr lang="el-GR" sz="2800" b="1" dirty="0" smtClean="0">
              <a:solidFill>
                <a:schemeClr val="tx1"/>
              </a:solidFill>
            </a:endParaRPr>
          </a:p>
          <a:p>
            <a:pPr algn="ctr"/>
            <a:r>
              <a:rPr lang="el-GR" sz="2800" b="1" dirty="0" smtClean="0">
                <a:solidFill>
                  <a:schemeClr val="tx1"/>
                </a:solidFill>
              </a:rPr>
              <a:t>Φτώχεια και κοινωνικός αποκλεισμός</a:t>
            </a:r>
            <a:endParaRPr lang="el-GR" sz="2800" b="1" dirty="0">
              <a:solidFill>
                <a:schemeClr val="tx1"/>
              </a:solidFill>
            </a:endParaRPr>
          </a:p>
        </p:txBody>
      </p:sp>
      <p:sp>
        <p:nvSpPr>
          <p:cNvPr id="5" name="4 - Έλλειψη"/>
          <p:cNvSpPr/>
          <p:nvPr/>
        </p:nvSpPr>
        <p:spPr>
          <a:xfrm>
            <a:off x="285720" y="1428736"/>
            <a:ext cx="2643206" cy="49685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err="1" smtClean="0">
                <a:solidFill>
                  <a:schemeClr val="tx1"/>
                </a:solidFill>
              </a:rPr>
              <a:t>κοινωνιοκεντρική</a:t>
            </a:r>
            <a:r>
              <a:rPr lang="el-GR" sz="2000" dirty="0" smtClean="0">
                <a:solidFill>
                  <a:schemeClr val="tx1"/>
                </a:solidFill>
              </a:rPr>
              <a:t> προσέγγιση</a:t>
            </a:r>
          </a:p>
          <a:p>
            <a:r>
              <a:rPr lang="el-GR" sz="2000" dirty="0" smtClean="0">
                <a:solidFill>
                  <a:schemeClr val="tx1"/>
                </a:solidFill>
              </a:rPr>
              <a:t> </a:t>
            </a:r>
            <a:r>
              <a:rPr lang="el-GR" sz="2000" b="1" dirty="0" smtClean="0">
                <a:solidFill>
                  <a:schemeClr val="tx1"/>
                </a:solidFill>
              </a:rPr>
              <a:t>β)</a:t>
            </a:r>
            <a:r>
              <a:rPr lang="el-GR" sz="2000" dirty="0" smtClean="0">
                <a:solidFill>
                  <a:schemeClr val="tx1"/>
                </a:solidFill>
              </a:rPr>
              <a:t> με </a:t>
            </a:r>
            <a:r>
              <a:rPr lang="el-GR" sz="2000" b="1" dirty="0" smtClean="0">
                <a:solidFill>
                  <a:schemeClr val="tx1"/>
                </a:solidFill>
              </a:rPr>
              <a:t>αλλαγή</a:t>
            </a:r>
            <a:r>
              <a:rPr lang="el-GR" sz="2000" dirty="0" smtClean="0">
                <a:solidFill>
                  <a:schemeClr val="tx1"/>
                </a:solidFill>
              </a:rPr>
              <a:t> στην </a:t>
            </a:r>
            <a:r>
              <a:rPr lang="el-GR" sz="2000" b="1" dirty="0" smtClean="0">
                <a:solidFill>
                  <a:schemeClr val="tx1"/>
                </a:solidFill>
              </a:rPr>
              <a:t>κοινωνική</a:t>
            </a:r>
            <a:r>
              <a:rPr lang="el-GR" sz="2000" dirty="0" smtClean="0">
                <a:solidFill>
                  <a:schemeClr val="tx1"/>
                </a:solidFill>
              </a:rPr>
              <a:t> οργάνωση</a:t>
            </a:r>
          </a:p>
          <a:p>
            <a:r>
              <a:rPr lang="el-GR" sz="2000" dirty="0" smtClean="0">
                <a:solidFill>
                  <a:schemeClr val="tx1"/>
                </a:solidFill>
              </a:rPr>
              <a:t>Π.χ. η επαγγελματική κατάρτιση των ανέργων μπορεί να οδηγήσει σε μείωση της ανεργίας</a:t>
            </a:r>
          </a:p>
        </p:txBody>
      </p:sp>
      <p:sp>
        <p:nvSpPr>
          <p:cNvPr id="6" name="5 - Έλλειψη"/>
          <p:cNvSpPr/>
          <p:nvPr/>
        </p:nvSpPr>
        <p:spPr>
          <a:xfrm>
            <a:off x="3071802" y="1428736"/>
            <a:ext cx="2714644" cy="49685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schemeClr val="tx1"/>
                </a:solidFill>
              </a:rPr>
              <a:t>Μέτρα κοινωνικής πολιτικής</a:t>
            </a:r>
            <a:r>
              <a:rPr lang="en-US" sz="2000" dirty="0" smtClean="0">
                <a:solidFill>
                  <a:schemeClr val="tx1"/>
                </a:solidFill>
              </a:rPr>
              <a:t>: </a:t>
            </a:r>
            <a:r>
              <a:rPr lang="el-GR" sz="2000" dirty="0" smtClean="0">
                <a:solidFill>
                  <a:schemeClr val="tx1"/>
                </a:solidFill>
              </a:rPr>
              <a:t>η πολιτική αντιμετώπιση κοινωνικών προβλημάτων και στήριξης όλων όσοι πλήττονται από κάποιο πρόβλημα </a:t>
            </a:r>
          </a:p>
        </p:txBody>
      </p:sp>
      <p:sp>
        <p:nvSpPr>
          <p:cNvPr id="7" name="6 - Έλλειψη"/>
          <p:cNvSpPr/>
          <p:nvPr/>
        </p:nvSpPr>
        <p:spPr>
          <a:xfrm>
            <a:off x="6072198" y="1428736"/>
            <a:ext cx="2667748" cy="4968552"/>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smtClean="0">
                <a:solidFill>
                  <a:schemeClr val="tx1"/>
                </a:solidFill>
              </a:rPr>
              <a:t>Μέσω δράσης και παρέμβασης των οργανώσεων των πολιτών </a:t>
            </a:r>
            <a:r>
              <a:rPr lang="en-US" sz="2000" dirty="0" smtClean="0">
                <a:solidFill>
                  <a:schemeClr val="tx1"/>
                </a:solidFill>
              </a:rPr>
              <a:t>:</a:t>
            </a:r>
            <a:r>
              <a:rPr lang="el-GR" sz="2000" dirty="0" smtClean="0">
                <a:solidFill>
                  <a:schemeClr val="tx1"/>
                </a:solidFill>
              </a:rPr>
              <a:t> πχ. Μη Κυβερνητικών Οργανώσεων</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Έλλειψη"/>
          <p:cNvSpPr/>
          <p:nvPr/>
        </p:nvSpPr>
        <p:spPr>
          <a:xfrm>
            <a:off x="251520" y="188640"/>
            <a:ext cx="8892480" cy="108012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Για να υπάρξει σωστή αντιμετώπιση των κοινωνικών  προβλημάτων απαιτείται</a:t>
            </a:r>
            <a:r>
              <a:rPr lang="en-US" sz="2400" b="1" dirty="0" smtClean="0">
                <a:solidFill>
                  <a:schemeClr val="tx1"/>
                </a:solidFill>
              </a:rPr>
              <a:t>:</a:t>
            </a:r>
            <a:endParaRPr lang="el-GR" sz="2400" b="1" dirty="0">
              <a:solidFill>
                <a:schemeClr val="tx1"/>
              </a:solidFill>
            </a:endParaRPr>
          </a:p>
        </p:txBody>
      </p:sp>
      <p:sp>
        <p:nvSpPr>
          <p:cNvPr id="3" name="2 - Ορθογώνιο"/>
          <p:cNvSpPr/>
          <p:nvPr/>
        </p:nvSpPr>
        <p:spPr>
          <a:xfrm>
            <a:off x="827584" y="1340768"/>
            <a:ext cx="7920880" cy="532859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endParaRPr lang="el-GR" b="1" dirty="0" smtClean="0">
              <a:solidFill>
                <a:srgbClr val="FFFFFF"/>
              </a:solidFill>
              <a:latin typeface="Arial" pitchFamily="34" charset="0"/>
              <a:cs typeface="Arial" pitchFamily="34" charset="0"/>
            </a:endParaRPr>
          </a:p>
          <a:p>
            <a:pPr lvl="0" algn="ctr" fontAlgn="base">
              <a:spcBef>
                <a:spcPct val="0"/>
              </a:spcBef>
              <a:spcAft>
                <a:spcPct val="0"/>
              </a:spcAft>
            </a:pPr>
            <a:endParaRPr lang="el-GR" sz="2000" b="1" dirty="0" smtClean="0">
              <a:solidFill>
                <a:schemeClr val="tx1"/>
              </a:solidFill>
              <a:latin typeface="Arial" pitchFamily="34" charset="0"/>
              <a:cs typeface="Arial" pitchFamily="34" charset="0"/>
            </a:endParaRPr>
          </a:p>
          <a:p>
            <a:pPr lvl="0" algn="ctr" fontAlgn="base">
              <a:spcBef>
                <a:spcPct val="0"/>
              </a:spcBef>
              <a:spcAft>
                <a:spcPct val="0"/>
              </a:spcAft>
            </a:pPr>
            <a:endParaRPr lang="el-GR" sz="2000" b="1" dirty="0" smtClean="0">
              <a:solidFill>
                <a:schemeClr val="tx1"/>
              </a:solidFill>
              <a:latin typeface="Arial" pitchFamily="34" charset="0"/>
              <a:cs typeface="Arial" pitchFamily="34" charset="0"/>
            </a:endParaRPr>
          </a:p>
          <a:p>
            <a:pPr lvl="0" algn="ctr" fontAlgn="base">
              <a:spcBef>
                <a:spcPct val="0"/>
              </a:spcBef>
              <a:spcAft>
                <a:spcPct val="0"/>
              </a:spcAft>
            </a:pPr>
            <a:r>
              <a:rPr lang="el-GR" sz="2000" b="1" dirty="0" smtClean="0">
                <a:solidFill>
                  <a:schemeClr val="tx1"/>
                </a:solidFill>
                <a:latin typeface="Arial" pitchFamily="34" charset="0"/>
                <a:cs typeface="Arial" pitchFamily="34" charset="0"/>
              </a:rPr>
              <a:t>α) Συνδυασμός </a:t>
            </a:r>
            <a:r>
              <a:rPr lang="el-GR" sz="2000" b="1" dirty="0" err="1" smtClean="0">
                <a:solidFill>
                  <a:schemeClr val="tx1"/>
                </a:solidFill>
                <a:latin typeface="Arial" pitchFamily="34" charset="0"/>
                <a:cs typeface="Arial" pitchFamily="34" charset="0"/>
              </a:rPr>
              <a:t>ατομοκεντρικής</a:t>
            </a:r>
            <a:r>
              <a:rPr lang="el-GR" sz="2000" b="1" dirty="0" smtClean="0">
                <a:solidFill>
                  <a:schemeClr val="tx1"/>
                </a:solidFill>
                <a:latin typeface="Arial" pitchFamily="34" charset="0"/>
                <a:cs typeface="Arial" pitchFamily="34" charset="0"/>
              </a:rPr>
              <a:t> και </a:t>
            </a:r>
            <a:r>
              <a:rPr lang="el-GR" sz="2000" b="1" dirty="0" err="1" smtClean="0">
                <a:solidFill>
                  <a:schemeClr val="tx1"/>
                </a:solidFill>
                <a:latin typeface="Arial" pitchFamily="34" charset="0"/>
                <a:cs typeface="Arial" pitchFamily="34" charset="0"/>
              </a:rPr>
              <a:t>κοινωνιοκεντρικής</a:t>
            </a:r>
            <a:r>
              <a:rPr lang="el-GR" sz="2000" b="1" dirty="0" smtClean="0">
                <a:solidFill>
                  <a:schemeClr val="tx1"/>
                </a:solidFill>
                <a:latin typeface="Arial" pitchFamily="34" charset="0"/>
                <a:cs typeface="Arial" pitchFamily="34" charset="0"/>
              </a:rPr>
              <a:t> προσέγγισης</a:t>
            </a:r>
            <a:endParaRPr lang="el-GR" sz="20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l-GR" sz="2000" dirty="0" smtClean="0">
                <a:solidFill>
                  <a:schemeClr val="tx1"/>
                </a:solidFill>
                <a:latin typeface="Arial" pitchFamily="34" charset="0"/>
                <a:cs typeface="Arial" pitchFamily="34" charset="0"/>
              </a:rPr>
              <a:t>Π.χ. Για να υπάρχουν λιγότερα τροχαία ατυχήματα απαιτείται και το κράτος να παρέχει καλύτερες συνθήκες οδικής κυκλοφορίας αλλά και να είναι περισσότερο υπεύθυνοι οι πολίτες.</a:t>
            </a:r>
          </a:p>
          <a:p>
            <a:pPr lvl="0" algn="ctr" eaLnBrk="0" fontAlgn="base" hangingPunct="0">
              <a:spcBef>
                <a:spcPct val="0"/>
              </a:spcBef>
              <a:spcAft>
                <a:spcPct val="0"/>
              </a:spcAft>
            </a:pPr>
            <a:r>
              <a:rPr lang="el-GR" sz="2000" b="1" dirty="0" smtClean="0">
                <a:solidFill>
                  <a:schemeClr val="tx1"/>
                </a:solidFill>
                <a:latin typeface="Arial" pitchFamily="34" charset="0"/>
                <a:cs typeface="Arial" pitchFamily="34" charset="0"/>
              </a:rPr>
              <a:t>β) Συνεργασία επιστημόνων διαφορετικών κλάδων</a:t>
            </a:r>
            <a:endParaRPr lang="el-GR" sz="20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l-GR" sz="2000" dirty="0" smtClean="0">
                <a:solidFill>
                  <a:schemeClr val="tx1"/>
                </a:solidFill>
                <a:latin typeface="Arial" pitchFamily="34" charset="0"/>
                <a:cs typeface="Arial" pitchFamily="34" charset="0"/>
              </a:rPr>
              <a:t>Π.χ. για να αντιμετωπιστεί το πρόβλημα της βίας χρειάζεται συνδρομή των κοινωνιολόγων, για να οργανωθεί καλύτερα η κοινωνία, και των αρχιτεκτόνων, για να σχεδιαστούν καλύτερα οι μεγαλουπόλεις.</a:t>
            </a:r>
          </a:p>
          <a:p>
            <a:pPr lvl="0" algn="ctr" eaLnBrk="0" fontAlgn="base" hangingPunct="0">
              <a:spcBef>
                <a:spcPct val="0"/>
              </a:spcBef>
              <a:spcAft>
                <a:spcPct val="0"/>
              </a:spcAft>
            </a:pPr>
            <a:r>
              <a:rPr lang="el-GR" sz="2000" b="1" dirty="0" smtClean="0">
                <a:solidFill>
                  <a:schemeClr val="tx1"/>
                </a:solidFill>
                <a:latin typeface="Arial" pitchFamily="34" charset="0"/>
                <a:cs typeface="Arial" pitchFamily="34" charset="0"/>
              </a:rPr>
              <a:t>γ) Συντονισμός ενεργειών κρατικών και ιδιωτικών φορέων</a:t>
            </a:r>
            <a:endParaRPr lang="el-GR" sz="2000" dirty="0" smtClean="0">
              <a:solidFill>
                <a:schemeClr val="tx1"/>
              </a:solidFill>
              <a:latin typeface="Arial" pitchFamily="34" charset="0"/>
              <a:cs typeface="Arial" pitchFamily="34" charset="0"/>
            </a:endParaRPr>
          </a:p>
          <a:p>
            <a:pPr lvl="0" algn="ctr" eaLnBrk="0" fontAlgn="base" hangingPunct="0">
              <a:spcBef>
                <a:spcPct val="0"/>
              </a:spcBef>
              <a:spcAft>
                <a:spcPct val="0"/>
              </a:spcAft>
            </a:pPr>
            <a:r>
              <a:rPr lang="el-GR" sz="2000" dirty="0" smtClean="0">
                <a:solidFill>
                  <a:schemeClr val="tx1"/>
                </a:solidFill>
                <a:latin typeface="Arial" pitchFamily="34" charset="0"/>
                <a:cs typeface="Arial" pitchFamily="34" charset="0"/>
              </a:rPr>
              <a:t>Π.χ. για να αντιμετωπιστεί το πρόβλημα της φτώχειας στον Τρίτο Κόσμο χρειάζεται τόσο η συνδρομή κρατικών φορέων και διεθνών οργανισμών (π.χ. </a:t>
            </a:r>
            <a:r>
              <a:rPr lang="el-GR" sz="2000" dirty="0" err="1" smtClean="0">
                <a:solidFill>
                  <a:schemeClr val="tx1"/>
                </a:solidFill>
                <a:latin typeface="Arial" pitchFamily="34" charset="0"/>
                <a:cs typeface="Arial" pitchFamily="34" charset="0"/>
              </a:rPr>
              <a:t>Unicef</a:t>
            </a:r>
            <a:r>
              <a:rPr lang="el-GR" sz="2000" dirty="0" smtClean="0">
                <a:solidFill>
                  <a:schemeClr val="tx1"/>
                </a:solidFill>
                <a:latin typeface="Arial" pitchFamily="34" charset="0"/>
                <a:cs typeface="Arial" pitchFamily="34" charset="0"/>
              </a:rPr>
              <a:t>) όσο και η συνεργασία των Μη Κυβερνητικών Οργανώσεων, που μπορεί να συνεισφέρουν σε τομείς που κρατικοί φορείς αδυνατούν</a:t>
            </a:r>
          </a:p>
          <a:p>
            <a:pPr lvl="0" algn="ctr" eaLnBrk="0" fontAlgn="ctr" hangingPunct="0">
              <a:spcBef>
                <a:spcPct val="0"/>
              </a:spcBef>
              <a:spcAft>
                <a:spcPct val="0"/>
              </a:spcAft>
            </a:pPr>
            <a:r>
              <a:rPr lang="el-GR" sz="2000" dirty="0" smtClean="0">
                <a:solidFill>
                  <a:schemeClr val="tx1"/>
                </a:solidFill>
                <a:latin typeface="Arial" pitchFamily="34" charset="0"/>
                <a:cs typeface="Arial" pitchFamily="34" charset="0"/>
              </a:rPr>
              <a:t/>
            </a:r>
            <a:br>
              <a:rPr lang="el-GR" sz="2000" dirty="0" smtClean="0">
                <a:solidFill>
                  <a:schemeClr val="tx1"/>
                </a:solidFill>
                <a:latin typeface="Arial" pitchFamily="34" charset="0"/>
                <a:cs typeface="Arial" pitchFamily="34" charset="0"/>
              </a:rPr>
            </a:br>
            <a:endParaRPr lang="el-GR" sz="2000" dirty="0">
              <a:solidFill>
                <a:schemeClr val="tx1"/>
              </a:solidFill>
            </a:endParaRPr>
          </a:p>
        </p:txBody>
      </p:sp>
      <p:sp>
        <p:nvSpPr>
          <p:cNvPr id="4097" name="Rectangle 1"/>
          <p:cNvSpPr>
            <a:spLocks noChangeArrowheads="1"/>
          </p:cNvSpPr>
          <p:nvPr/>
        </p:nvSpPr>
        <p:spPr bwMode="auto">
          <a:xfrm>
            <a:off x="4571968" y="-276999"/>
            <a:ext cx="64" cy="553998"/>
          </a:xfrm>
          <a:prstGeom prst="rect">
            <a:avLst/>
          </a:prstGeom>
          <a:solidFill>
            <a:srgbClr val="EBECED"/>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sz="1800" b="0" i="0" u="none" strike="noStrike" cap="none" normalizeH="0" baseline="0" dirty="0" smtClean="0">
                <a:ln>
                  <a:noFill/>
                </a:ln>
                <a:solidFill>
                  <a:srgbClr val="0000CC"/>
                </a:solidFill>
                <a:effectLst/>
                <a:latin typeface="Arial" pitchFamily="34" charset="0"/>
                <a:cs typeface="Arial" pitchFamily="34" charset="0"/>
              </a:rPr>
              <a:t/>
            </a:r>
            <a:br>
              <a:rPr kumimoji="0" lang="el-GR" sz="1800" b="0" i="0" u="none" strike="noStrike" cap="none" normalizeH="0" baseline="0" dirty="0" smtClean="0">
                <a:ln>
                  <a:noFill/>
                </a:ln>
                <a:solidFill>
                  <a:srgbClr val="0000CC"/>
                </a:solidFill>
                <a:effectLst/>
                <a:latin typeface="Arial" pitchFamily="34" charset="0"/>
                <a:cs typeface="Arial" pitchFamily="34" charset="0"/>
              </a:rPr>
            </a:br>
            <a:endParaRPr kumimoji="0" lang="el-G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332656"/>
            <a:ext cx="8363272" cy="2232248"/>
          </a:xfrm>
        </p:spPr>
        <p:txBody>
          <a:bodyPr>
            <a:normAutofit/>
          </a:bodyPr>
          <a:lstStyle/>
          <a:p>
            <a:r>
              <a:rPr lang="el-GR" sz="2400" dirty="0" smtClean="0"/>
              <a:t>Η ξενοφοβία αποτελεί την κύρια αιτία εκδηλώσεων ρατσισμού κατά των αλλοδαπών </a:t>
            </a:r>
            <a:br>
              <a:rPr lang="el-GR" sz="2400" dirty="0" smtClean="0"/>
            </a:br>
            <a:r>
              <a:rPr lang="el-GR" sz="2400" dirty="0" smtClean="0"/>
              <a:t>Με ποιους τρόπους η ισότητα και η αξιοπρέπεια θα γίνονται σεβαστές για όλα τα άτομα</a:t>
            </a:r>
            <a:r>
              <a:rPr lang="en-US" sz="2400" dirty="0" smtClean="0"/>
              <a:t>;</a:t>
            </a:r>
            <a:endParaRPr lang="el-GR" sz="2400" dirty="0"/>
          </a:p>
        </p:txBody>
      </p:sp>
      <p:sp>
        <p:nvSpPr>
          <p:cNvPr id="3" name="2 - Θέση περιεχομένου"/>
          <p:cNvSpPr>
            <a:spLocks noGrp="1"/>
          </p:cNvSpPr>
          <p:nvPr>
            <p:ph idx="1"/>
          </p:nvPr>
        </p:nvSpPr>
        <p:spPr>
          <a:xfrm>
            <a:off x="611560" y="3212976"/>
            <a:ext cx="8075240" cy="2913187"/>
          </a:xfrm>
        </p:spPr>
        <p:txBody>
          <a:bodyPr>
            <a:normAutofit fontScale="77500" lnSpcReduction="20000"/>
          </a:bodyPr>
          <a:lstStyle/>
          <a:p>
            <a:r>
              <a:rPr lang="el-GR" dirty="0" smtClean="0"/>
              <a:t>Μέσω της παιδείας . Όλοι έχουμε και πρέπει να έχουμε τα ίδια δικαιώματα και τις ίδιες ελευθερίες ανεξάρτητα από την εθνικότητα και την οικονομική κατάσταση</a:t>
            </a:r>
          </a:p>
          <a:p>
            <a:r>
              <a:rPr lang="el-GR" dirty="0" smtClean="0"/>
              <a:t>Η παιδεία θα πρέπει να πείθει τους μαθητές ότι δεν μπορεί κανείς λαός να θεωρείται πολιτισμένος και δημοκρατικός αν δεν τηρεί τις αρχές της ισότητας και του σεβασμού της προσωπικότητας κάθε συνανθρώπου του, διαφορετικού ή μη.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3 - Έλλειψη"/>
          <p:cNvSpPr/>
          <p:nvPr/>
        </p:nvSpPr>
        <p:spPr>
          <a:xfrm>
            <a:off x="395536" y="332656"/>
            <a:ext cx="8208912" cy="1440160"/>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smtClean="0">
                <a:solidFill>
                  <a:schemeClr val="tx1"/>
                </a:solidFill>
              </a:rPr>
              <a:t>6.3 ΤΟ ΠΡΟΒΛΗΜΑ ΤΗΣ ΦΤΩΧΕΙΑΣ – ΕΙΔΗ ΦΤΩΧΕΙΑΣ</a:t>
            </a:r>
            <a:endParaRPr lang="el-GR" sz="3600" b="1" dirty="0">
              <a:solidFill>
                <a:schemeClr val="tx1"/>
              </a:solidFill>
            </a:endParaRPr>
          </a:p>
        </p:txBody>
      </p:sp>
      <p:sp>
        <p:nvSpPr>
          <p:cNvPr id="9" name="8 - Έλλειψη"/>
          <p:cNvSpPr/>
          <p:nvPr/>
        </p:nvSpPr>
        <p:spPr>
          <a:xfrm>
            <a:off x="0" y="1700808"/>
            <a:ext cx="3600400" cy="4392488"/>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ctr" hangingPunct="0">
              <a:spcBef>
                <a:spcPct val="0"/>
              </a:spcBef>
              <a:spcAft>
                <a:spcPct val="0"/>
              </a:spcAft>
            </a:pPr>
            <a:r>
              <a:rPr lang="el-GR" i="1" dirty="0" smtClean="0">
                <a:solidFill>
                  <a:schemeClr val="tx1"/>
                </a:solidFill>
                <a:latin typeface="Arial" pitchFamily="34" charset="0"/>
                <a:cs typeface="Arial" pitchFamily="34" charset="0"/>
              </a:rPr>
              <a:t>α. </a:t>
            </a:r>
            <a:r>
              <a:rPr lang="el-GR" b="1" i="1" dirty="0" smtClean="0">
                <a:solidFill>
                  <a:srgbClr val="FF0000"/>
                </a:solidFill>
                <a:latin typeface="Arial" pitchFamily="34" charset="0"/>
                <a:cs typeface="Arial" pitchFamily="34" charset="0"/>
              </a:rPr>
              <a:t>Απόλυτη</a:t>
            </a:r>
          </a:p>
          <a:p>
            <a:pPr lvl="0" algn="ctr" eaLnBrk="0" fontAlgn="ctr" hangingPunct="0">
              <a:spcBef>
                <a:spcPct val="0"/>
              </a:spcBef>
              <a:spcAft>
                <a:spcPct val="0"/>
              </a:spcAft>
            </a:pPr>
            <a:r>
              <a:rPr lang="el-GR" dirty="0" smtClean="0">
                <a:solidFill>
                  <a:schemeClr val="tx1"/>
                </a:solidFill>
                <a:latin typeface="Arial" pitchFamily="34" charset="0"/>
                <a:cs typeface="Arial" pitchFamily="34" charset="0"/>
              </a:rPr>
              <a:t> Η κατάσταση κατά την οποία τα άτομα στερούνται τα στοιχειώδη αγαθά επιβίωσης (δηλ. τροφή, νερό κλπ.)</a:t>
            </a:r>
          </a:p>
          <a:p>
            <a:pPr lvl="0" algn="ctr" eaLnBrk="0" fontAlgn="base" hangingPunct="0">
              <a:spcBef>
                <a:spcPct val="0"/>
              </a:spcBef>
              <a:spcAft>
                <a:spcPct val="0"/>
              </a:spcAft>
            </a:pPr>
            <a:r>
              <a:rPr lang="el-GR" dirty="0" smtClean="0">
                <a:solidFill>
                  <a:schemeClr val="tx1"/>
                </a:solidFill>
                <a:latin typeface="Arial" pitchFamily="34" charset="0"/>
                <a:cs typeface="Arial" pitchFamily="34" charset="0"/>
              </a:rPr>
              <a:t>-Παραδείγματα: οι χώρες του Τρίτου Κόσμου αλλά και </a:t>
            </a:r>
          </a:p>
          <a:p>
            <a:pPr lvl="0" algn="ctr" eaLnBrk="0" fontAlgn="base" hangingPunct="0">
              <a:spcBef>
                <a:spcPct val="0"/>
              </a:spcBef>
              <a:spcAft>
                <a:spcPct val="0"/>
              </a:spcAft>
            </a:pPr>
            <a:r>
              <a:rPr lang="el-GR" dirty="0" smtClean="0">
                <a:solidFill>
                  <a:schemeClr val="tx1"/>
                </a:solidFill>
                <a:latin typeface="Arial" pitchFamily="34" charset="0"/>
                <a:cs typeface="Arial" pitchFamily="34" charset="0"/>
              </a:rPr>
              <a:t> οι άστεγοι στις ανεπτυγμένες χώρες</a:t>
            </a:r>
          </a:p>
        </p:txBody>
      </p:sp>
      <p:sp>
        <p:nvSpPr>
          <p:cNvPr id="10" name="9 - Έλλειψη"/>
          <p:cNvSpPr/>
          <p:nvPr/>
        </p:nvSpPr>
        <p:spPr>
          <a:xfrm>
            <a:off x="5399584" y="1916832"/>
            <a:ext cx="3744416" cy="4392488"/>
          </a:xfrm>
          <a:prstGeom prst="ellipse">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ctr" hangingPunct="0">
              <a:spcBef>
                <a:spcPct val="0"/>
              </a:spcBef>
              <a:spcAft>
                <a:spcPct val="0"/>
              </a:spcAft>
            </a:pPr>
            <a:r>
              <a:rPr lang="el-GR" i="1" dirty="0" smtClean="0">
                <a:solidFill>
                  <a:schemeClr val="tx1"/>
                </a:solidFill>
                <a:latin typeface="Arial" pitchFamily="34" charset="0"/>
                <a:cs typeface="Arial" pitchFamily="34" charset="0"/>
              </a:rPr>
              <a:t>β. </a:t>
            </a:r>
            <a:r>
              <a:rPr lang="el-GR" b="1" i="1" dirty="0" smtClean="0">
                <a:solidFill>
                  <a:srgbClr val="FF0000"/>
                </a:solidFill>
                <a:latin typeface="Arial" pitchFamily="34" charset="0"/>
                <a:cs typeface="Arial" pitchFamily="34" charset="0"/>
              </a:rPr>
              <a:t>Σχετική</a:t>
            </a:r>
            <a:endParaRPr lang="el-GR" b="1" dirty="0" smtClean="0">
              <a:solidFill>
                <a:srgbClr val="FF0000"/>
              </a:solidFill>
              <a:latin typeface="Arial" pitchFamily="34" charset="0"/>
              <a:cs typeface="Arial" pitchFamily="34" charset="0"/>
            </a:endParaRPr>
          </a:p>
          <a:p>
            <a:pPr lvl="0" algn="ctr" eaLnBrk="0" fontAlgn="base" hangingPunct="0">
              <a:spcBef>
                <a:spcPct val="0"/>
              </a:spcBef>
              <a:spcAft>
                <a:spcPct val="0"/>
              </a:spcAft>
            </a:pPr>
            <a:r>
              <a:rPr lang="el-GR" dirty="0" smtClean="0">
                <a:solidFill>
                  <a:schemeClr val="tx1"/>
                </a:solidFill>
                <a:latin typeface="Arial" pitchFamily="34" charset="0"/>
                <a:cs typeface="Arial" pitchFamily="34" charset="0"/>
              </a:rPr>
              <a:t> Η κατάσταση κατά την οποία τα άτομα δεν στερούνται τα στοιχειώδη αγαθά επιβίωσης, αλλά το εισόδημά τους δεν φτάνει τα</a:t>
            </a:r>
            <a:r>
              <a:rPr lang="el-GR" dirty="0" smtClean="0">
                <a:solidFill>
                  <a:schemeClr val="tx1"/>
                </a:solidFill>
                <a:hlinkClick r:id="rId2"/>
              </a:rPr>
              <a:t> καταναλωτικά</a:t>
            </a:r>
            <a:r>
              <a:rPr lang="el-GR" dirty="0" smtClean="0">
                <a:solidFill>
                  <a:schemeClr val="tx1"/>
                </a:solidFill>
              </a:rPr>
              <a:t>,</a:t>
            </a:r>
            <a:r>
              <a:rPr lang="el-GR" dirty="0" smtClean="0">
                <a:solidFill>
                  <a:schemeClr val="tx1"/>
                </a:solidFill>
                <a:latin typeface="Arial" pitchFamily="34" charset="0"/>
                <a:cs typeface="Arial" pitchFamily="34" charset="0"/>
              </a:rPr>
              <a:t>  πρότυπα της κοινωνίας που ζουν (π.χ. κατοχή τηλεφώνου ή τηλεόρασης).</a:t>
            </a:r>
          </a:p>
          <a:p>
            <a:pPr lvl="0" algn="ctr" eaLnBrk="0" fontAlgn="base" hangingPunct="0">
              <a:spcBef>
                <a:spcPct val="0"/>
              </a:spcBef>
              <a:spcAft>
                <a:spcPct val="0"/>
              </a:spcAft>
            </a:pPr>
            <a:r>
              <a:rPr lang="el-GR" dirty="0" smtClean="0">
                <a:solidFill>
                  <a:schemeClr val="tx1"/>
                </a:solidFill>
                <a:latin typeface="Arial" pitchFamily="34" charset="0"/>
                <a:cs typeface="Arial" pitchFamily="34" charset="0"/>
              </a:rPr>
              <a:t>-Παραδείγματα: μέρος του πληθυσμού στις αναπτυγμένες χώρες</a:t>
            </a:r>
          </a:p>
        </p:txBody>
      </p:sp>
      <p:pic>
        <p:nvPicPr>
          <p:cNvPr id="5124" name="Picture 4" descr="Αποτέλεσμα εικόνας για φτώχεια κόμικ"/>
          <p:cNvPicPr>
            <a:picLocks noChangeAspect="1" noChangeArrowheads="1"/>
          </p:cNvPicPr>
          <p:nvPr/>
        </p:nvPicPr>
        <p:blipFill>
          <a:blip r:embed="rId3" cstate="print"/>
          <a:srcRect l="3780" t="24590" r="50105" b="52536"/>
          <a:stretch>
            <a:fillRect/>
          </a:stretch>
        </p:blipFill>
        <p:spPr bwMode="auto">
          <a:xfrm>
            <a:off x="3203848" y="4869160"/>
            <a:ext cx="2745305" cy="18002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1691680" y="908720"/>
            <a:ext cx="6048672" cy="30243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hlinkClick r:id="rId2"/>
              </a:rPr>
              <a:t>https://www.youtube.com/watch?v=A5Kiu1Ab1O0 </a:t>
            </a:r>
          </a:p>
          <a:p>
            <a:pPr algn="ctr"/>
            <a:r>
              <a:rPr lang="el-GR" dirty="0" smtClean="0">
                <a:solidFill>
                  <a:schemeClr val="tx1"/>
                </a:solidFill>
                <a:hlinkClick r:id="rId2"/>
              </a:rPr>
              <a:t>Η φτώχεια</a:t>
            </a:r>
            <a:r>
              <a:rPr lang="en-US" dirty="0" smtClean="0">
                <a:solidFill>
                  <a:schemeClr val="tx1"/>
                </a:solidFill>
                <a:hlinkClick r:id="rId2"/>
              </a:rPr>
              <a:t> </a:t>
            </a:r>
          </a:p>
          <a:p>
            <a:pPr algn="ctr"/>
            <a:r>
              <a:rPr lang="en-US" dirty="0" smtClean="0">
                <a:solidFill>
                  <a:schemeClr val="tx1"/>
                </a:solidFill>
                <a:hlinkClick r:id="rId2"/>
              </a:rPr>
              <a:t>https://www.youtube.com/watch?v=_1DjcNXlv9U</a:t>
            </a:r>
            <a:endParaRPr lang="en-US" dirty="0" smtClean="0">
              <a:solidFill>
                <a:schemeClr val="tx1"/>
              </a:solidFill>
            </a:endParaRPr>
          </a:p>
          <a:p>
            <a:pPr algn="ctr"/>
            <a:r>
              <a:rPr lang="en-US" dirty="0" smtClean="0">
                <a:solidFill>
                  <a:schemeClr val="tx1"/>
                </a:solidFill>
              </a:rPr>
              <a:t>O </a:t>
            </a:r>
            <a:r>
              <a:rPr lang="el-GR" dirty="0" smtClean="0">
                <a:solidFill>
                  <a:schemeClr val="tx1"/>
                </a:solidFill>
              </a:rPr>
              <a:t> καλός καταναλωτής</a:t>
            </a:r>
          </a:p>
          <a:p>
            <a:pPr algn="ctr"/>
            <a:endParaRPr lang="en-US" dirty="0" smtClean="0">
              <a:solidFill>
                <a:schemeClr val="tx1"/>
              </a:solidFill>
            </a:endParaRPr>
          </a:p>
          <a:p>
            <a:pPr algn="ctr"/>
            <a:endParaRPr lang="el-GR"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 Ορθογώνιο"/>
          <p:cNvSpPr/>
          <p:nvPr/>
        </p:nvSpPr>
        <p:spPr>
          <a:xfrm>
            <a:off x="1331640" y="188640"/>
            <a:ext cx="5832648" cy="648072"/>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pPr>
            <a:r>
              <a:rPr lang="el-GR" sz="3600" b="1" dirty="0" smtClean="0">
                <a:solidFill>
                  <a:schemeClr val="tx1"/>
                </a:solidFill>
                <a:latin typeface="Arial" pitchFamily="34" charset="0"/>
                <a:cs typeface="Arial" pitchFamily="34" charset="0"/>
              </a:rPr>
              <a:t>ΑΙΤΙΕΣ ΦΤΩΧΕΙΑΣ</a:t>
            </a:r>
          </a:p>
        </p:txBody>
      </p:sp>
      <p:sp>
        <p:nvSpPr>
          <p:cNvPr id="3" name="2 - Στρογγυλεμένο ορθογώνιο"/>
          <p:cNvSpPr/>
          <p:nvPr/>
        </p:nvSpPr>
        <p:spPr>
          <a:xfrm>
            <a:off x="251520" y="980728"/>
            <a:ext cx="6192688" cy="540060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α. άνιση κατανομή εισοδήματος</a:t>
            </a:r>
          </a:p>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β. αλλαγές στην τεχνολογία</a:t>
            </a:r>
          </a:p>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γ. προκαταλήψεις – ρατσισμός</a:t>
            </a:r>
          </a:p>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δ. παραοικονομία (=οικονομικές δραστηριότητες που δεν δηλώνονται στο κράτος)</a:t>
            </a:r>
          </a:p>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ε. ανεργία</a:t>
            </a:r>
          </a:p>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στ. καταναλωτισμός δυτικών χωρών </a:t>
            </a:r>
            <a:r>
              <a:rPr lang="en-US" sz="2800" b="1" dirty="0" smtClean="0">
                <a:solidFill>
                  <a:schemeClr val="tx1"/>
                </a:solidFill>
                <a:latin typeface="Arial" pitchFamily="34" charset="0"/>
                <a:cs typeface="Arial" pitchFamily="34" charset="0"/>
              </a:rPr>
              <a:t>:</a:t>
            </a:r>
            <a:r>
              <a:rPr lang="el-GR" sz="2800" b="1" dirty="0" smtClean="0">
                <a:solidFill>
                  <a:schemeClr val="tx1"/>
                </a:solidFill>
                <a:latin typeface="Arial" pitchFamily="34" charset="0"/>
                <a:cs typeface="Arial" pitchFamily="34" charset="0"/>
              </a:rPr>
              <a:t> α. υπερβολική κατανάλωση αγαθών</a:t>
            </a:r>
          </a:p>
          <a:p>
            <a:pPr lvl="0" algn="ctr" eaLnBrk="0" fontAlgn="base" hangingPunct="0">
              <a:spcBef>
                <a:spcPct val="0"/>
              </a:spcBef>
              <a:spcAft>
                <a:spcPct val="0"/>
              </a:spcAft>
            </a:pPr>
            <a:r>
              <a:rPr lang="el-GR" sz="2800" b="1" dirty="0" smtClean="0">
                <a:solidFill>
                  <a:schemeClr val="tx1"/>
                </a:solidFill>
                <a:latin typeface="Arial" pitchFamily="34" charset="0"/>
                <a:cs typeface="Arial" pitchFamily="34" charset="0"/>
              </a:rPr>
              <a:t>β. υπερεκμετάλλευση φυσικού περιβάλλοντος για </a:t>
            </a:r>
          </a:p>
        </p:txBody>
      </p:sp>
      <p:pic>
        <p:nvPicPr>
          <p:cNvPr id="20483" name="Picture 3" descr="Αποτέλεσμα εικόνας για φτώχεια κόμικ"/>
          <p:cNvPicPr>
            <a:picLocks noChangeAspect="1" noChangeArrowheads="1"/>
          </p:cNvPicPr>
          <p:nvPr/>
        </p:nvPicPr>
        <p:blipFill>
          <a:blip r:embed="rId2" cstate="print"/>
          <a:srcRect l="56699" t="22235" r="14573" b="55025"/>
          <a:stretch>
            <a:fillRect/>
          </a:stretch>
        </p:blipFill>
        <p:spPr bwMode="auto">
          <a:xfrm>
            <a:off x="6623720" y="3284984"/>
            <a:ext cx="2520280" cy="324036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251520" y="500042"/>
            <a:ext cx="8424936" cy="595329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l-GR" sz="2400" dirty="0" smtClean="0">
              <a:solidFill>
                <a:schemeClr val="tx1"/>
              </a:solidFill>
            </a:endParaRPr>
          </a:p>
          <a:p>
            <a:pPr lvl="0"/>
            <a:endParaRPr lang="el-GR" sz="2400" dirty="0" smtClean="0">
              <a:solidFill>
                <a:schemeClr val="tx1"/>
              </a:solidFill>
            </a:endParaRPr>
          </a:p>
          <a:p>
            <a:pPr lvl="0"/>
            <a:r>
              <a:rPr lang="el-GR" sz="2400" dirty="0" smtClean="0">
                <a:solidFill>
                  <a:schemeClr val="tx1"/>
                </a:solidFill>
              </a:rPr>
              <a:t>Ένα  πρόβλημα είναι  κοινωνικό όταν:</a:t>
            </a:r>
          </a:p>
          <a:p>
            <a:r>
              <a:rPr lang="el-GR" sz="2400" b="1" dirty="0" smtClean="0">
                <a:solidFill>
                  <a:schemeClr val="tx1"/>
                </a:solidFill>
              </a:rPr>
              <a:t>α)</a:t>
            </a:r>
            <a:r>
              <a:rPr lang="el-GR" sz="2400" dirty="0" smtClean="0">
                <a:solidFill>
                  <a:schemeClr val="tx1"/>
                </a:solidFill>
              </a:rPr>
              <a:t> επηρεάζει μεγάλο </a:t>
            </a:r>
            <a:r>
              <a:rPr lang="el-GR" sz="2400" b="1" dirty="0" smtClean="0">
                <a:solidFill>
                  <a:schemeClr val="tx1"/>
                </a:solidFill>
              </a:rPr>
              <a:t>μέρος του κοινωνικού συνόλου</a:t>
            </a:r>
            <a:r>
              <a:rPr lang="el-GR" sz="2400" dirty="0" smtClean="0">
                <a:solidFill>
                  <a:schemeClr val="tx1"/>
                </a:solidFill>
              </a:rPr>
              <a:t> (π.χ. ανεργία) και όχι  μεμονωμένα άτομα</a:t>
            </a:r>
          </a:p>
          <a:p>
            <a:r>
              <a:rPr lang="el-GR" sz="2400" b="1" dirty="0" smtClean="0">
                <a:solidFill>
                  <a:schemeClr val="tx1"/>
                </a:solidFill>
              </a:rPr>
              <a:t>Άρα κοινωνικό και όχι ατομικό πρόβλημα</a:t>
            </a:r>
          </a:p>
          <a:p>
            <a:r>
              <a:rPr lang="el-GR" sz="2400" b="1" dirty="0" smtClean="0">
                <a:solidFill>
                  <a:schemeClr val="tx1"/>
                </a:solidFill>
              </a:rPr>
              <a:t>β)</a:t>
            </a:r>
            <a:r>
              <a:rPr lang="el-GR" sz="2400" dirty="0" smtClean="0">
                <a:solidFill>
                  <a:schemeClr val="tx1"/>
                </a:solidFill>
              </a:rPr>
              <a:t> οφείλεται σε  </a:t>
            </a:r>
            <a:r>
              <a:rPr lang="el-GR" sz="2400" b="1" dirty="0" smtClean="0">
                <a:solidFill>
                  <a:schemeClr val="tx1"/>
                </a:solidFill>
              </a:rPr>
              <a:t>κοινωνικά, οικονομικά, πολιτικά </a:t>
            </a:r>
            <a:r>
              <a:rPr lang="el-GR" sz="2400" dirty="0" smtClean="0">
                <a:solidFill>
                  <a:schemeClr val="tx1"/>
                </a:solidFill>
              </a:rPr>
              <a:t> (π.χ. εισαγωγή τεχνολογίας) και όχι </a:t>
            </a:r>
            <a:r>
              <a:rPr lang="el-GR" sz="2400" b="1" dirty="0" smtClean="0">
                <a:solidFill>
                  <a:schemeClr val="tx1"/>
                </a:solidFill>
              </a:rPr>
              <a:t>ατομικά </a:t>
            </a:r>
            <a:r>
              <a:rPr lang="el-GR" sz="2400" dirty="0" smtClean="0">
                <a:solidFill>
                  <a:schemeClr val="tx1"/>
                </a:solidFill>
              </a:rPr>
              <a:t>(π.χ. επιλογή επαγγέλματος)</a:t>
            </a:r>
          </a:p>
          <a:p>
            <a:r>
              <a:rPr lang="el-GR" sz="2400" b="1" dirty="0" smtClean="0">
                <a:solidFill>
                  <a:schemeClr val="tx1"/>
                </a:solidFill>
              </a:rPr>
              <a:t>γ</a:t>
            </a:r>
            <a:r>
              <a:rPr lang="el-GR" sz="2400" dirty="0" smtClean="0">
                <a:solidFill>
                  <a:schemeClr val="tx1"/>
                </a:solidFill>
              </a:rPr>
              <a:t>) παραβιάζει </a:t>
            </a:r>
            <a:r>
              <a:rPr lang="el-GR" sz="2400" b="1" dirty="0" smtClean="0">
                <a:solidFill>
                  <a:schemeClr val="tx1"/>
                </a:solidFill>
              </a:rPr>
              <a:t>κοινωνικές αξίες, ιδεώδη, αντιλήψεις, πεποιθήσεις, επιθυμίες, επιλογές και προτεραιότητες μιας ολόκληρης κοινωνίας π.χ. αναλφαβητισμός , τρομοκρατία</a:t>
            </a:r>
          </a:p>
          <a:p>
            <a:r>
              <a:rPr lang="el-GR" sz="2400" b="1" dirty="0" smtClean="0">
                <a:solidFill>
                  <a:schemeClr val="tx1"/>
                </a:solidFill>
              </a:rPr>
              <a:t>δ)</a:t>
            </a:r>
            <a:r>
              <a:rPr lang="el-GR" sz="2400" dirty="0" smtClean="0">
                <a:solidFill>
                  <a:schemeClr val="tx1"/>
                </a:solidFill>
              </a:rPr>
              <a:t> αντιμετωπίζεται από  το </a:t>
            </a:r>
            <a:r>
              <a:rPr lang="el-GR" sz="2400" b="1" dirty="0" smtClean="0">
                <a:solidFill>
                  <a:schemeClr val="tx1"/>
                </a:solidFill>
              </a:rPr>
              <a:t>κράτος</a:t>
            </a:r>
            <a:r>
              <a:rPr lang="el-GR" sz="2400" dirty="0" smtClean="0">
                <a:solidFill>
                  <a:schemeClr val="tx1"/>
                </a:solidFill>
              </a:rPr>
              <a:t> είτε από την </a:t>
            </a:r>
            <a:r>
              <a:rPr lang="el-GR" sz="2400" b="1" dirty="0" smtClean="0">
                <a:solidFill>
                  <a:schemeClr val="tx1"/>
                </a:solidFill>
              </a:rPr>
              <a:t>κοινωνία</a:t>
            </a:r>
            <a:r>
              <a:rPr lang="el-GR" sz="2400" dirty="0" smtClean="0">
                <a:solidFill>
                  <a:schemeClr val="tx1"/>
                </a:solidFill>
              </a:rPr>
              <a:t> και  όχι από το </a:t>
            </a:r>
            <a:r>
              <a:rPr lang="el-GR" sz="2400" b="1" dirty="0" smtClean="0">
                <a:solidFill>
                  <a:schemeClr val="tx1"/>
                </a:solidFill>
              </a:rPr>
              <a:t>άτομο</a:t>
            </a:r>
          </a:p>
          <a:p>
            <a:pPr lvl="0"/>
            <a:r>
              <a:rPr lang="el-GR" sz="2400" dirty="0" smtClean="0">
                <a:solidFill>
                  <a:schemeClr val="tx1"/>
                </a:solidFill>
              </a:rPr>
              <a:t> </a:t>
            </a:r>
          </a:p>
          <a:p>
            <a:r>
              <a:rPr lang="el-GR" sz="2400" dirty="0" smtClean="0">
                <a:solidFill>
                  <a:schemeClr val="tx1"/>
                </a:solidFill>
              </a:rPr>
              <a:t/>
            </a:r>
            <a:br>
              <a:rPr lang="el-GR" sz="2400" dirty="0" smtClean="0">
                <a:solidFill>
                  <a:schemeClr val="tx1"/>
                </a:solidFill>
              </a:rPr>
            </a:br>
            <a:r>
              <a:rPr lang="el-GR" dirty="0" smtClean="0"/>
              <a:t/>
            </a:r>
            <a:br>
              <a:rPr lang="el-GR" dirty="0" smtClean="0"/>
            </a:b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Πως σχετίζεται η παραοικονομία με τη διατήρηση της φτώχειας</a:t>
            </a:r>
            <a:r>
              <a:rPr lang="en-US" dirty="0" smtClean="0"/>
              <a:t>;</a:t>
            </a:r>
            <a:endParaRPr lang="el-GR" dirty="0"/>
          </a:p>
        </p:txBody>
      </p:sp>
      <p:sp>
        <p:nvSpPr>
          <p:cNvPr id="3" name="2 - Θέση περιεχομένου"/>
          <p:cNvSpPr>
            <a:spLocks noGrp="1"/>
          </p:cNvSpPr>
          <p:nvPr>
            <p:ph idx="1"/>
          </p:nvPr>
        </p:nvSpPr>
        <p:spPr/>
        <p:txBody>
          <a:bodyPr/>
          <a:lstStyle/>
          <a:p>
            <a:r>
              <a:rPr lang="el-GR" dirty="0" smtClean="0"/>
              <a:t>Το κράτος χάνει αρκετά χρήματα που θα μπορούσε να εισπράξει ως φόρους . Άρα όσο λιγότερα χρήματα στα ταμεία τόσο λιγότερα μέτρα κοινωνικής πολιτικής για την αντιμετώπιση της φτώχειας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1475656" y="404664"/>
            <a:ext cx="5832648" cy="100811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505" name="Rectangle 1"/>
          <p:cNvSpPr>
            <a:spLocks noChangeArrowheads="1"/>
          </p:cNvSpPr>
          <p:nvPr/>
        </p:nvSpPr>
        <p:spPr bwMode="auto">
          <a:xfrm>
            <a:off x="1763688" y="620688"/>
            <a:ext cx="496855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3200" b="1" i="0" u="none" strike="noStrike" cap="none" normalizeH="0" baseline="0" dirty="0" smtClean="0">
                <a:ln>
                  <a:noFill/>
                </a:ln>
                <a:solidFill>
                  <a:schemeClr val="tx1"/>
                </a:solidFill>
                <a:effectLst/>
                <a:latin typeface="Arial" pitchFamily="34" charset="0"/>
                <a:cs typeface="Arial" pitchFamily="34" charset="0"/>
              </a:rPr>
              <a:t>ΣΥΝΕΠΕΙΕΣ ΦΤΩΧΕΙΑΣ</a:t>
            </a:r>
            <a:endParaRPr kumimoji="0" lang="el-GR" sz="32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 Έλλειψη"/>
          <p:cNvSpPr/>
          <p:nvPr/>
        </p:nvSpPr>
        <p:spPr>
          <a:xfrm>
            <a:off x="0" y="1484784"/>
            <a:ext cx="3672408" cy="3744416"/>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dirty="0" smtClean="0"/>
              <a:t>α.</a:t>
            </a:r>
          </a:p>
          <a:p>
            <a:endParaRPr lang="el-GR" dirty="0" smtClean="0"/>
          </a:p>
          <a:p>
            <a:endParaRPr lang="el-GR" dirty="0" smtClean="0"/>
          </a:p>
          <a:p>
            <a:r>
              <a:rPr lang="el-GR" sz="2800" b="1" dirty="0" smtClean="0">
                <a:solidFill>
                  <a:schemeClr val="tx1"/>
                </a:solidFill>
              </a:rPr>
              <a:t>Στα άτομα (δεν απολαμβάνουν αγαθά και δραστηριότητες</a:t>
            </a:r>
          </a:p>
          <a:p>
            <a:r>
              <a:rPr lang="el-GR" dirty="0" smtClean="0"/>
              <a:t/>
            </a:r>
            <a:br>
              <a:rPr lang="el-GR" dirty="0" smtClean="0"/>
            </a:br>
            <a:endParaRPr lang="el-GR" dirty="0"/>
          </a:p>
        </p:txBody>
      </p:sp>
      <p:sp>
        <p:nvSpPr>
          <p:cNvPr id="6" name="5 - Έλλειψη"/>
          <p:cNvSpPr/>
          <p:nvPr/>
        </p:nvSpPr>
        <p:spPr>
          <a:xfrm>
            <a:off x="5615608" y="1556792"/>
            <a:ext cx="3528392" cy="3960440"/>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800" dirty="0" smtClean="0">
              <a:solidFill>
                <a:schemeClr val="tx1"/>
              </a:solidFill>
            </a:endParaRPr>
          </a:p>
          <a:p>
            <a:endParaRPr lang="el-GR" sz="2800" dirty="0" smtClean="0">
              <a:solidFill>
                <a:schemeClr val="tx1"/>
              </a:solidFill>
            </a:endParaRPr>
          </a:p>
          <a:p>
            <a:r>
              <a:rPr lang="el-GR" sz="2400" b="1" dirty="0" smtClean="0">
                <a:solidFill>
                  <a:schemeClr val="tx1"/>
                </a:solidFill>
              </a:rPr>
              <a:t>β. Στην κοινωνία (αιτία κοινωνικών προβλημάτων: μετανάστευση, εγκληματικότητα</a:t>
            </a:r>
          </a:p>
          <a:p>
            <a:r>
              <a:rPr lang="el-GR" sz="2800" dirty="0" smtClean="0">
                <a:solidFill>
                  <a:schemeClr val="tx1"/>
                </a:solidFill>
              </a:rPr>
              <a:t/>
            </a:r>
            <a:br>
              <a:rPr lang="el-GR" sz="2800" dirty="0" smtClean="0">
                <a:solidFill>
                  <a:schemeClr val="tx1"/>
                </a:solidFill>
              </a:rPr>
            </a:br>
            <a:endParaRPr lang="el-GR" sz="2800" dirty="0">
              <a:solidFill>
                <a:schemeClr val="tx1"/>
              </a:solidFill>
            </a:endParaRPr>
          </a:p>
        </p:txBody>
      </p:sp>
      <p:pic>
        <p:nvPicPr>
          <p:cNvPr id="21507" name="Picture 3" descr="Αποτέλεσμα εικόνας για φτώχεια κόμικ"/>
          <p:cNvPicPr>
            <a:picLocks noChangeAspect="1" noChangeArrowheads="1"/>
          </p:cNvPicPr>
          <p:nvPr/>
        </p:nvPicPr>
        <p:blipFill>
          <a:blip r:embed="rId2" cstate="print"/>
          <a:srcRect/>
          <a:stretch>
            <a:fillRect/>
          </a:stretch>
        </p:blipFill>
        <p:spPr bwMode="auto">
          <a:xfrm>
            <a:off x="2987824" y="5013176"/>
            <a:ext cx="2857500" cy="16002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1043608" y="188640"/>
            <a:ext cx="7704856" cy="86409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lang="el-GR" sz="3200" b="1" dirty="0" smtClean="0">
                <a:solidFill>
                  <a:schemeClr val="tx1"/>
                </a:solidFill>
                <a:latin typeface="Arial" pitchFamily="34" charset="0"/>
                <a:cs typeface="Arial" pitchFamily="34" charset="0"/>
              </a:rPr>
              <a:t>ΑΝΤΙΜΕΤΩΠΙΣΗ ΤΗΣ ΦΤΩΧΕΙΑΣ</a:t>
            </a:r>
            <a:endParaRPr lang="el-GR" sz="3200" dirty="0" smtClean="0">
              <a:solidFill>
                <a:schemeClr val="tx1"/>
              </a:solidFill>
              <a:latin typeface="Arial" pitchFamily="34" charset="0"/>
              <a:cs typeface="Arial" pitchFamily="34" charset="0"/>
            </a:endParaRPr>
          </a:p>
        </p:txBody>
      </p:sp>
      <p:sp>
        <p:nvSpPr>
          <p:cNvPr id="4" name="3 - Ορθογώνιο"/>
          <p:cNvSpPr/>
          <p:nvPr/>
        </p:nvSpPr>
        <p:spPr>
          <a:xfrm>
            <a:off x="755576" y="1340768"/>
            <a:ext cx="7200800" cy="511256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400" dirty="0" smtClean="0">
              <a:solidFill>
                <a:schemeClr val="tx1"/>
              </a:solidFill>
            </a:endParaRPr>
          </a:p>
          <a:p>
            <a:r>
              <a:rPr lang="el-GR" sz="2800" b="1" dirty="0" smtClean="0">
                <a:solidFill>
                  <a:schemeClr val="tx1"/>
                </a:solidFill>
              </a:rPr>
              <a:t>α. περιορισμός άνισης διανομής του πλούτου</a:t>
            </a:r>
          </a:p>
          <a:p>
            <a:r>
              <a:rPr lang="el-GR" sz="2800" dirty="0" smtClean="0">
                <a:solidFill>
                  <a:schemeClr val="tx1"/>
                </a:solidFill>
              </a:rPr>
              <a:t>με δικαιότερη κατανομή εισοδήματος από Κυβερνήσεις </a:t>
            </a:r>
          </a:p>
          <a:p>
            <a:r>
              <a:rPr lang="el-GR" sz="2800" b="1" dirty="0" smtClean="0">
                <a:solidFill>
                  <a:schemeClr val="tx1"/>
                </a:solidFill>
              </a:rPr>
              <a:t>β. πολιτική για την ανεργία </a:t>
            </a:r>
            <a:r>
              <a:rPr lang="el-GR" sz="2800" dirty="0" smtClean="0">
                <a:solidFill>
                  <a:schemeClr val="tx1"/>
                </a:solidFill>
              </a:rPr>
              <a:t>…. </a:t>
            </a:r>
          </a:p>
          <a:p>
            <a:r>
              <a:rPr lang="el-GR" sz="2800" b="1" dirty="0" smtClean="0">
                <a:solidFill>
                  <a:schemeClr val="tx1"/>
                </a:solidFill>
              </a:rPr>
              <a:t>γ. εκπαίδευση και κατάρτιση  για όλους</a:t>
            </a:r>
          </a:p>
          <a:p>
            <a:r>
              <a:rPr lang="el-GR" sz="2800" b="1" dirty="0" smtClean="0">
                <a:solidFill>
                  <a:schemeClr val="tx1"/>
                </a:solidFill>
              </a:rPr>
              <a:t> δ. παροχή παιδείας που δεν επιτρέπει την καλλιέργεια προκαταλήψεων σε βάρος ευάλωτων κοινωνικών ομάδων</a:t>
            </a:r>
          </a:p>
          <a:p>
            <a:r>
              <a:rPr lang="el-GR" sz="2800" b="1" dirty="0" smtClean="0">
                <a:solidFill>
                  <a:schemeClr val="tx1"/>
                </a:solidFill>
              </a:rPr>
              <a:t>ε. ο καταναλωτισμός οδηγεί στη φτώχεια.</a:t>
            </a:r>
          </a:p>
          <a:p>
            <a:r>
              <a:rPr lang="el-GR" sz="2800" b="1" dirty="0" smtClean="0">
                <a:solidFill>
                  <a:schemeClr val="tx1"/>
                </a:solidFill>
              </a:rPr>
              <a:t>στ</a:t>
            </a:r>
            <a:r>
              <a:rPr lang="el-GR" sz="2800" dirty="0" smtClean="0">
                <a:solidFill>
                  <a:schemeClr val="tx1"/>
                </a:solidFill>
              </a:rPr>
              <a:t>. </a:t>
            </a:r>
            <a:r>
              <a:rPr lang="el-GR" sz="2800" b="1" dirty="0" smtClean="0">
                <a:solidFill>
                  <a:schemeClr val="tx1"/>
                </a:solidFill>
              </a:rPr>
              <a:t>η υπερεκμετάλλευση  της γης οδηγεί στη φτώχεια</a:t>
            </a:r>
          </a:p>
          <a:p>
            <a:r>
              <a:rPr lang="el-GR" sz="2400" dirty="0" smtClean="0">
                <a:solidFill>
                  <a:schemeClr val="tx1"/>
                </a:solidFill>
              </a:rPr>
              <a:t/>
            </a:r>
            <a:br>
              <a:rPr lang="el-GR" sz="2400" dirty="0" smtClean="0">
                <a:solidFill>
                  <a:schemeClr val="tx1"/>
                </a:solidFill>
              </a:rPr>
            </a:br>
            <a:r>
              <a:rPr lang="el-GR" dirty="0" smtClean="0"/>
              <a:t/>
            </a:r>
            <a:br>
              <a:rPr lang="el-GR" dirty="0" smtClean="0"/>
            </a:b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hlinkClick r:id="rId2"/>
              </a:rPr>
              <a:t>Τρόποι συμπεριφοράς </a:t>
            </a:r>
            <a:r>
              <a:rPr lang="el-GR" sz="2400" dirty="0" smtClean="0"/>
              <a:t>του καταναλωτή που βοηθούν στη διατήρηση του οικοσυστήματος</a:t>
            </a:r>
            <a:endParaRPr lang="el-GR" sz="2400" dirty="0"/>
          </a:p>
        </p:txBody>
      </p:sp>
      <p:sp>
        <p:nvSpPr>
          <p:cNvPr id="3" name="2 - Θέση περιεχομένου"/>
          <p:cNvSpPr>
            <a:spLocks noGrp="1"/>
          </p:cNvSpPr>
          <p:nvPr>
            <p:ph idx="1"/>
          </p:nvPr>
        </p:nvSpPr>
        <p:spPr/>
        <p:txBody>
          <a:bodyPr>
            <a:normAutofit fontScale="92500" lnSpcReduction="20000"/>
          </a:bodyPr>
          <a:lstStyle/>
          <a:p>
            <a:r>
              <a:rPr lang="el-GR" dirty="0" smtClean="0"/>
              <a:t>Όχι σπατάλη ηλεκτρικού ρεύματος</a:t>
            </a:r>
          </a:p>
          <a:p>
            <a:r>
              <a:rPr lang="el-GR" dirty="0" smtClean="0"/>
              <a:t>Δεν καίμε άσκοπα καλοριφέρ ή τζάκι (καύσιμη ύλη που δεν επιβαρύνει το περιβάλλον)</a:t>
            </a:r>
          </a:p>
          <a:p>
            <a:r>
              <a:rPr lang="el-GR" dirty="0" smtClean="0"/>
              <a:t>Όχι γούνες</a:t>
            </a:r>
          </a:p>
          <a:p>
            <a:r>
              <a:rPr lang="el-GR" dirty="0" smtClean="0"/>
              <a:t>Ανακύκλωση σκουπιδιών</a:t>
            </a:r>
          </a:p>
          <a:p>
            <a:r>
              <a:rPr lang="el-GR" dirty="0" smtClean="0"/>
              <a:t>Βιολογικά </a:t>
            </a:r>
            <a:r>
              <a:rPr lang="el-GR" dirty="0" err="1" smtClean="0"/>
              <a:t>προΐόντα</a:t>
            </a:r>
            <a:r>
              <a:rPr lang="el-GR" dirty="0" smtClean="0"/>
              <a:t> </a:t>
            </a:r>
          </a:p>
          <a:p>
            <a:r>
              <a:rPr lang="el-GR" dirty="0" smtClean="0"/>
              <a:t>Ανακυκλώσιμα υλικά συσκευασίας</a:t>
            </a:r>
          </a:p>
          <a:p>
            <a:r>
              <a:rPr lang="el-GR" dirty="0" smtClean="0"/>
              <a:t>Ανανεώσιμες πηγές ενέργειας (</a:t>
            </a:r>
            <a:r>
              <a:rPr lang="el-GR" dirty="0" err="1" smtClean="0"/>
              <a:t>βιοκαύσιμα</a:t>
            </a:r>
            <a:r>
              <a:rPr lang="el-GR" dirty="0" smtClean="0"/>
              <a:t>, αιολική και ηλιακή ενέργεια)</a:t>
            </a:r>
          </a:p>
          <a:p>
            <a:r>
              <a:rPr lang="el-GR" dirty="0" smtClean="0"/>
              <a:t>Ηλεκτρικές συσκευές σε ειδικούς κάδους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95536" y="260648"/>
            <a:ext cx="8352928" cy="12241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200" b="1" dirty="0" smtClean="0">
                <a:solidFill>
                  <a:schemeClr val="tx1"/>
                </a:solidFill>
              </a:rPr>
              <a:t>Πως ο καταναλωτισμός επιδρά στην ανάπτυξη της φτώχειας</a:t>
            </a:r>
            <a:r>
              <a:rPr lang="en-US" sz="3200" b="1" dirty="0" smtClean="0">
                <a:solidFill>
                  <a:schemeClr val="tx1"/>
                </a:solidFill>
              </a:rPr>
              <a:t>;</a:t>
            </a:r>
            <a:endParaRPr lang="el-GR" sz="3200" b="1" dirty="0">
              <a:solidFill>
                <a:schemeClr val="tx1"/>
              </a:solidFill>
            </a:endParaRPr>
          </a:p>
        </p:txBody>
      </p:sp>
      <p:sp>
        <p:nvSpPr>
          <p:cNvPr id="3" name="2 - Ορθογώνιο"/>
          <p:cNvSpPr/>
          <p:nvPr/>
        </p:nvSpPr>
        <p:spPr>
          <a:xfrm>
            <a:off x="2987824" y="1772816"/>
            <a:ext cx="5760640" cy="48965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lgn="ctr">
              <a:buAutoNum type="arabicPeriod"/>
            </a:pPr>
            <a:endParaRPr lang="el-GR" sz="2800" dirty="0" smtClean="0">
              <a:latin typeface="Arial" pitchFamily="34" charset="0"/>
              <a:cs typeface="Arial" pitchFamily="34" charset="0"/>
            </a:endParaRPr>
          </a:p>
          <a:p>
            <a:pPr marL="514350" indent="-514350" algn="ctr">
              <a:buAutoNum type="arabicPeriod"/>
            </a:pPr>
            <a:r>
              <a:rPr lang="el-GR" sz="2800" dirty="0" smtClean="0">
                <a:solidFill>
                  <a:schemeClr val="tx1"/>
                </a:solidFill>
                <a:latin typeface="Arial" pitchFamily="34" charset="0"/>
                <a:cs typeface="Arial" pitchFamily="34" charset="0"/>
              </a:rPr>
              <a:t>Οι επιχειρήσεις εξασφαλίζουν στους πολίτες ό, τι αυτοί καταναλώνουν</a:t>
            </a:r>
            <a:r>
              <a:rPr lang="en-US" sz="2800" dirty="0" smtClean="0">
                <a:solidFill>
                  <a:schemeClr val="tx1"/>
                </a:solidFill>
                <a:latin typeface="Arial" pitchFamily="34" charset="0"/>
                <a:cs typeface="Arial" pitchFamily="34" charset="0"/>
              </a:rPr>
              <a:t> </a:t>
            </a:r>
            <a:r>
              <a:rPr lang="el-GR" sz="2800" dirty="0" smtClean="0">
                <a:solidFill>
                  <a:schemeClr val="tx1"/>
                </a:solidFill>
                <a:latin typeface="Arial" pitchFamily="34" charset="0"/>
                <a:cs typeface="Arial" pitchFamily="34" charset="0"/>
              </a:rPr>
              <a:t>ενώ δεν διαθέτουν μέρος των εσόδων τους για την αντιμετώπιση της φτώχειας</a:t>
            </a:r>
          </a:p>
          <a:p>
            <a:pPr marL="514350" indent="-514350" algn="ctr">
              <a:buAutoNum type="arabicPeriod"/>
            </a:pPr>
            <a:r>
              <a:rPr lang="el-GR" sz="2800" dirty="0" smtClean="0">
                <a:solidFill>
                  <a:schemeClr val="tx1"/>
                </a:solidFill>
                <a:latin typeface="Arial" pitchFamily="34" charset="0"/>
                <a:cs typeface="Arial" pitchFamily="34" charset="0"/>
              </a:rPr>
              <a:t>Τα κράτη αφιερώνουν μεγάλο μέρος του εθνικού πλούτου στη δυνατότητα των πολιτών να καταναλώνουν</a:t>
            </a:r>
            <a:endParaRPr lang="el-GR" sz="2800" dirty="0">
              <a:solidFill>
                <a:schemeClr val="tx1"/>
              </a:solidFill>
              <a:latin typeface="Arial" pitchFamily="34" charset="0"/>
              <a:cs typeface="Arial" pitchFamily="34" charset="0"/>
            </a:endParaRPr>
          </a:p>
        </p:txBody>
      </p:sp>
      <p:pic>
        <p:nvPicPr>
          <p:cNvPr id="23554" name="Picture 2" descr="Σχετική εικόνα"/>
          <p:cNvPicPr>
            <a:picLocks noChangeAspect="1" noChangeArrowheads="1"/>
          </p:cNvPicPr>
          <p:nvPr/>
        </p:nvPicPr>
        <p:blipFill>
          <a:blip r:embed="rId2" cstate="print"/>
          <a:srcRect/>
          <a:stretch>
            <a:fillRect/>
          </a:stretch>
        </p:blipFill>
        <p:spPr bwMode="auto">
          <a:xfrm>
            <a:off x="179512" y="2852936"/>
            <a:ext cx="3266728" cy="163336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99592" y="404664"/>
            <a:ext cx="6984776" cy="100811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smtClean="0">
                <a:solidFill>
                  <a:schemeClr val="tx1"/>
                </a:solidFill>
              </a:rPr>
              <a:t>Πως σχετίζεται η υπερεκμετάλλευση των πόρων των τριτοκοσμικών χωρών με τη φτώχεια</a:t>
            </a:r>
            <a:endParaRPr lang="el-GR" sz="2400" b="1" dirty="0">
              <a:solidFill>
                <a:schemeClr val="tx1"/>
              </a:solidFill>
            </a:endParaRPr>
          </a:p>
        </p:txBody>
      </p:sp>
      <p:sp>
        <p:nvSpPr>
          <p:cNvPr id="3" name="2 - Ορθογώνιο"/>
          <p:cNvSpPr/>
          <p:nvPr/>
        </p:nvSpPr>
        <p:spPr>
          <a:xfrm>
            <a:off x="4427984" y="1628800"/>
            <a:ext cx="4392488" cy="475252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smtClean="0">
                <a:solidFill>
                  <a:schemeClr val="tx1"/>
                </a:solidFill>
              </a:rPr>
              <a:t>Η υπερκατανάλωση του Δυτικού κόσμου οδηγεί στην υπερεκμετάλλευση και εξάντληση των φυσικών πόρων του Τρίτου Κόσμου που μαστίζονται από φτώχεια , πείνα, έλλειψη νερού, φαρμάκων. Άρα όταν μια χώρα δεν έχει επαρκείς φυσικούς πόρους δεν μπορεί να αντιμετωπίσει αποτελεσματικά </a:t>
            </a:r>
            <a:r>
              <a:rPr lang="el-GR" sz="2400" b="1" dirty="0" smtClean="0">
                <a:solidFill>
                  <a:srgbClr val="C00000"/>
                </a:solidFill>
              </a:rPr>
              <a:t>τη φτώχεια</a:t>
            </a:r>
            <a:endParaRPr lang="el-GR" sz="2400" b="1" dirty="0">
              <a:solidFill>
                <a:srgbClr val="C00000"/>
              </a:solidFill>
            </a:endParaRPr>
          </a:p>
        </p:txBody>
      </p:sp>
      <p:pic>
        <p:nvPicPr>
          <p:cNvPr id="24578" name="Picture 2" descr="http://3.bp.blogspot.com/-OEACkZOkDWk/UacYw5x-DfI/AAAAAAAAB8M/cNlvXnURE5Y/s1600/stoxos-h-pagkosmia-ftwxeia..jpg"/>
          <p:cNvPicPr>
            <a:picLocks noChangeAspect="1" noChangeArrowheads="1"/>
          </p:cNvPicPr>
          <p:nvPr/>
        </p:nvPicPr>
        <p:blipFill>
          <a:blip r:embed="rId2" cstate="print"/>
          <a:srcRect t="-2054" r="26593"/>
          <a:stretch>
            <a:fillRect/>
          </a:stretch>
        </p:blipFill>
        <p:spPr bwMode="auto">
          <a:xfrm>
            <a:off x="0" y="2708920"/>
            <a:ext cx="4355976" cy="357720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ÎÏÎ¿ÏÎ­Î»ÎµÏÎ¼Î± ÎµÎ¹ÎºÏÎ½Î±Ï Î³Î¹Î± ÏÎ±ÏÏÏÎ±ÏÎºÎ¯Î±"/>
          <p:cNvPicPr>
            <a:picLocks noChangeAspect="1" noChangeArrowheads="1"/>
          </p:cNvPicPr>
          <p:nvPr/>
        </p:nvPicPr>
        <p:blipFill>
          <a:blip r:embed="rId2" cstate="print"/>
          <a:srcRect/>
          <a:stretch>
            <a:fillRect/>
          </a:stretch>
        </p:blipFill>
        <p:spPr bwMode="auto">
          <a:xfrm>
            <a:off x="5143504" y="1428736"/>
            <a:ext cx="3714777" cy="4429156"/>
          </a:xfrm>
          <a:prstGeom prst="rect">
            <a:avLst/>
          </a:prstGeom>
          <a:noFill/>
        </p:spPr>
      </p:pic>
      <p:pic>
        <p:nvPicPr>
          <p:cNvPr id="5" name="Picture 2" descr="https://image.slidesharecdn.com/6-170415044631/95/61amp-62-5-1024.jpg?cb=1492231607"/>
          <p:cNvPicPr>
            <a:picLocks noChangeAspect="1" noChangeArrowheads="1"/>
          </p:cNvPicPr>
          <p:nvPr/>
        </p:nvPicPr>
        <p:blipFill>
          <a:blip r:embed="rId3" cstate="print"/>
          <a:srcRect r="44000"/>
          <a:stretch>
            <a:fillRect/>
          </a:stretch>
        </p:blipFill>
        <p:spPr bwMode="auto">
          <a:xfrm>
            <a:off x="214282" y="214290"/>
            <a:ext cx="5000660" cy="642942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age.slidesharecdn.com/6-170415044631/95/61amp-62-5-1024.jpg?cb=1492231607"/>
          <p:cNvPicPr>
            <a:picLocks noChangeAspect="1" noChangeArrowheads="1"/>
          </p:cNvPicPr>
          <p:nvPr/>
        </p:nvPicPr>
        <p:blipFill>
          <a:blip r:embed="rId2" cstate="print"/>
          <a:srcRect/>
          <a:stretch>
            <a:fillRect/>
          </a:stretch>
        </p:blipFill>
        <p:spPr bwMode="auto">
          <a:xfrm>
            <a:off x="214282" y="214290"/>
            <a:ext cx="8929718" cy="64294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s://image.slidesharecdn.com/6-170415044631/95/61amp-62-6-638.jpg?cb=1492231607"/>
          <p:cNvPicPr>
            <a:picLocks noChangeAspect="1" noChangeArrowheads="1"/>
          </p:cNvPicPr>
          <p:nvPr/>
        </p:nvPicPr>
        <p:blipFill>
          <a:blip r:embed="rId2" cstate="print"/>
          <a:srcRect/>
          <a:stretch>
            <a:fillRect/>
          </a:stretch>
        </p:blipFill>
        <p:spPr bwMode="auto">
          <a:xfrm>
            <a:off x="214282" y="285728"/>
            <a:ext cx="8715436" cy="635798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image.slidesharecdn.com/6-170415044631/95/61amp-62-7-638.jpg?cb=1492231607"/>
          <p:cNvPicPr>
            <a:picLocks noChangeAspect="1" noChangeArrowheads="1"/>
          </p:cNvPicPr>
          <p:nvPr/>
        </p:nvPicPr>
        <p:blipFill>
          <a:blip r:embed="rId2" cstate="print"/>
          <a:srcRect/>
          <a:stretch>
            <a:fillRect/>
          </a:stretch>
        </p:blipFill>
        <p:spPr bwMode="auto">
          <a:xfrm>
            <a:off x="142191" y="285728"/>
            <a:ext cx="8760010" cy="6286544"/>
          </a:xfrm>
          <a:prstGeom prst="rect">
            <a:avLst/>
          </a:prstGeom>
          <a:noFill/>
        </p:spPr>
      </p:pic>
      <p:pic>
        <p:nvPicPr>
          <p:cNvPr id="30724" name="Picture 4" descr="Î£ÏÎµÏÎ¹ÎºÎ® ÎµÎ¹ÎºÏÎ½Î±"/>
          <p:cNvPicPr>
            <a:picLocks noChangeAspect="1" noChangeArrowheads="1"/>
          </p:cNvPicPr>
          <p:nvPr/>
        </p:nvPicPr>
        <p:blipFill>
          <a:blip r:embed="rId3" cstate="print"/>
          <a:srcRect/>
          <a:stretch>
            <a:fillRect/>
          </a:stretch>
        </p:blipFill>
        <p:spPr bwMode="auto">
          <a:xfrm>
            <a:off x="5072066" y="214290"/>
            <a:ext cx="3786214" cy="641594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image.slidesharecdn.com/6-170415044631/95/61amp-62-8-638.jpg?cb=1492231607"/>
          <p:cNvPicPr>
            <a:picLocks noChangeAspect="1" noChangeArrowheads="1"/>
          </p:cNvPicPr>
          <p:nvPr/>
        </p:nvPicPr>
        <p:blipFill>
          <a:blip r:embed="rId2" cstate="print"/>
          <a:srcRect/>
          <a:stretch>
            <a:fillRect/>
          </a:stretch>
        </p:blipFill>
        <p:spPr bwMode="auto">
          <a:xfrm>
            <a:off x="285720" y="285728"/>
            <a:ext cx="8643998" cy="628654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image.slidesharecdn.com/6-170415044631/95/61amp-62-9-638.jpg?cb=1492231607"/>
          <p:cNvPicPr>
            <a:picLocks noChangeAspect="1" noChangeArrowheads="1"/>
          </p:cNvPicPr>
          <p:nvPr/>
        </p:nvPicPr>
        <p:blipFill>
          <a:blip r:embed="rId2" cstate="print"/>
          <a:srcRect/>
          <a:stretch>
            <a:fillRect/>
          </a:stretch>
        </p:blipFill>
        <p:spPr bwMode="auto">
          <a:xfrm>
            <a:off x="181791" y="214290"/>
            <a:ext cx="8760010" cy="642942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image.slidesharecdn.com/6-170415044631/95/61amp-62-10-638.jpg?cb=1492231607"/>
          <p:cNvPicPr>
            <a:picLocks noChangeAspect="1" noChangeArrowheads="1"/>
          </p:cNvPicPr>
          <p:nvPr/>
        </p:nvPicPr>
        <p:blipFill>
          <a:blip r:embed="rId2" cstate="print"/>
          <a:srcRect/>
          <a:stretch>
            <a:fillRect/>
          </a:stretch>
        </p:blipFill>
        <p:spPr bwMode="auto">
          <a:xfrm>
            <a:off x="86673" y="357166"/>
            <a:ext cx="8886966" cy="6286544"/>
          </a:xfrm>
          <a:prstGeom prst="rect">
            <a:avLst/>
          </a:prstGeom>
          <a:noFill/>
        </p:spPr>
      </p:pic>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TotalTime>
  <Words>947</Words>
  <Application>Microsoft Office PowerPoint</Application>
  <PresentationFormat>Προβολή στην οθόνη (4:3)</PresentationFormat>
  <Paragraphs>122</Paragraphs>
  <Slides>25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Θέμα του Office</vt:lpstr>
      <vt:lpstr>              6.1 ΚΟΙΝΩΝΙΚΑ ΠΡΟΒΛΗΜΑΤΑ: ΠΡΟΣΔΙΟΡΙΣΜΟΣ ΚΑΙ ΣΥΝΕΠΕΙΕΣ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Η ξενοφοβία αποτελεί την κύρια αιτία εκδηλώσεων ρατσισμού κατά των αλλοδαπών  Με ποιους τρόπους η ισότητα και η αξιοπρέπεια θα γίνονται σεβαστές για όλα τα άτομα;</vt:lpstr>
      <vt:lpstr>Διαφάνεια 17</vt:lpstr>
      <vt:lpstr>Διαφάνεια 18</vt:lpstr>
      <vt:lpstr>Διαφάνεια 19</vt:lpstr>
      <vt:lpstr>Πως σχετίζεται η παραοικονομία με τη διατήρηση της φτώχειας;</vt:lpstr>
      <vt:lpstr>Διαφάνεια 21</vt:lpstr>
      <vt:lpstr>Διαφάνεια 22</vt:lpstr>
      <vt:lpstr>Τρόποι συμπεριφοράς του καταναλωτή που βοηθούν στη διατήρηση του οικοσυστήματος</vt:lpstr>
      <vt:lpstr>Διαφάνεια 24</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ΚΟΙΝΩΝΙΚΑ ΠΡΟΒΛΗΜΑΤΑ: ΠΡΟΣΔΙΟΡΙΣΜΟΣ ΚΑΙ ΣΥΝΕΠΕΙΕΣ                </dc:title>
  <dc:creator>user</dc:creator>
  <cp:lastModifiedBy>user</cp:lastModifiedBy>
  <cp:revision>80</cp:revision>
  <dcterms:created xsi:type="dcterms:W3CDTF">2017-01-29T19:24:57Z</dcterms:created>
  <dcterms:modified xsi:type="dcterms:W3CDTF">2022-01-23T16:10:52Z</dcterms:modified>
</cp:coreProperties>
</file>