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2/5/2023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23A1CC3-2375-41D4-9E03-427CAF2A4C1A}" type="datetimeFigureOut">
              <a:rPr lang="en-US" dirty="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FF16868-8199-4C2C-A5B1-63AEE139F88E}"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AD9FF7F-6988-44CC-821B-644E70CD2F73}"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C12C299-16B2-4475-990D-751901EACC14}"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2/5/2023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34E6425-0181-43F2-84FC-787E803FD2F8}"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6E86A4C-8E40-4F87-A4F0-01A0687C5742}" type="datetimeFigureOut">
              <a:rPr lang="en-US" dirty="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5E72C73-2D91-4E12-BA25-F0AA0C03599B}" type="datetimeFigureOut">
              <a:rPr lang="en-US" dirty="0"/>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2/5/2023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users.sch.gr/ipap/Ellinikos%20Politismos/Yliko/askisis%20nea/antikeimeno-nea/antikeimeno-nea-1.htm" TargetMode="External"/><Relationship Id="rId7" Type="http://schemas.openxmlformats.org/officeDocument/2006/relationships/hyperlink" Target="https://www.youtube.com/watch?v=xAfdInW537I" TargetMode="External"/><Relationship Id="rId2" Type="http://schemas.openxmlformats.org/officeDocument/2006/relationships/hyperlink" Target="http://users.sch.gr/ipap/Ellinikos%20Politismos/Yliko/askisis%20nea/antikeimeno-the.htm" TargetMode="External"/><Relationship Id="rId1" Type="http://schemas.openxmlformats.org/officeDocument/2006/relationships/slideLayout" Target="../slideLayouts/slideLayout1.xml"/><Relationship Id="rId6" Type="http://schemas.openxmlformats.org/officeDocument/2006/relationships/hyperlink" Target="http://users.sch.gr/ipap/Ellinikos%20Politismos/Yliko/askisis%20nea/antikeimeno-nea/anti-ktg-nea-1.htm" TargetMode="External"/><Relationship Id="rId5" Type="http://schemas.openxmlformats.org/officeDocument/2006/relationships/hyperlink" Target="http://users.sch.gr/ipap/Ellinikos%20Politismos/Yliko/askisis%20nea/ant-nea11.htm" TargetMode="External"/><Relationship Id="rId4" Type="http://schemas.openxmlformats.org/officeDocument/2006/relationships/hyperlink" Target="http://users.sch.gr/ipap/Ellinikos%20Politismos/Yliko/askisis%20nea/mon-dip.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F61A4-528B-408B-931D-930CBA2A55D0}"/>
              </a:ext>
            </a:extLst>
          </p:cNvPr>
          <p:cNvSpPr txBox="1"/>
          <p:nvPr/>
        </p:nvSpPr>
        <p:spPr>
          <a:xfrm>
            <a:off x="2199861" y="1470991"/>
            <a:ext cx="7023652" cy="584775"/>
          </a:xfrm>
          <a:prstGeom prst="rect">
            <a:avLst/>
          </a:prstGeom>
          <a:noFill/>
        </p:spPr>
        <p:txBody>
          <a:bodyPr wrap="square" rtlCol="0">
            <a:spAutoFit/>
          </a:bodyPr>
          <a:lstStyle/>
          <a:p>
            <a:pPr algn="ctr"/>
            <a:r>
              <a:rPr lang="el-GR" sz="3200" b="1" dirty="0">
                <a:solidFill>
                  <a:schemeClr val="bg1"/>
                </a:solidFill>
              </a:rPr>
              <a:t>ΑΝΤΙΚΕΙΜΕΝΟ</a:t>
            </a:r>
          </a:p>
        </p:txBody>
      </p:sp>
      <p:pic>
        <p:nvPicPr>
          <p:cNvPr id="6" name="Εικόνα 5">
            <a:extLst>
              <a:ext uri="{FF2B5EF4-FFF2-40B4-BE49-F238E27FC236}">
                <a16:creationId xmlns:a16="http://schemas.microsoft.com/office/drawing/2014/main" id="{2FBBA370-4F9E-4595-B809-C396A96BBC98}"/>
              </a:ext>
            </a:extLst>
          </p:cNvPr>
          <p:cNvPicPr>
            <a:picLocks noChangeAspect="1"/>
          </p:cNvPicPr>
          <p:nvPr/>
        </p:nvPicPr>
        <p:blipFill>
          <a:blip r:embed="rId2"/>
          <a:stretch>
            <a:fillRect/>
          </a:stretch>
        </p:blipFill>
        <p:spPr>
          <a:xfrm>
            <a:off x="2849217" y="2895599"/>
            <a:ext cx="6374295" cy="1570383"/>
          </a:xfrm>
          <a:prstGeom prst="rect">
            <a:avLst/>
          </a:prstGeom>
        </p:spPr>
      </p:pic>
      <p:sp>
        <p:nvSpPr>
          <p:cNvPr id="7" name="TextBox 6">
            <a:extLst>
              <a:ext uri="{FF2B5EF4-FFF2-40B4-BE49-F238E27FC236}">
                <a16:creationId xmlns:a16="http://schemas.microsoft.com/office/drawing/2014/main" id="{1A41A217-F26F-4ED6-BDB9-CFFB1D566A72}"/>
              </a:ext>
            </a:extLst>
          </p:cNvPr>
          <p:cNvSpPr txBox="1"/>
          <p:nvPr/>
        </p:nvSpPr>
        <p:spPr>
          <a:xfrm>
            <a:off x="2650435" y="5380383"/>
            <a:ext cx="7315200" cy="646331"/>
          </a:xfrm>
          <a:prstGeom prst="rect">
            <a:avLst/>
          </a:prstGeom>
          <a:noFill/>
        </p:spPr>
        <p:txBody>
          <a:bodyPr wrap="square" rtlCol="0">
            <a:spAutoFit/>
          </a:bodyPr>
          <a:lstStyle/>
          <a:p>
            <a:r>
              <a:rPr lang="el-GR" b="1" dirty="0">
                <a:solidFill>
                  <a:schemeClr val="bg1"/>
                </a:solidFill>
              </a:rPr>
              <a:t>Μπαίνει συνήθως σε αιτιατική και το βρίσκουμε αν απαντήσουμε στην ερώτηση:  τι; ποιον; ποια; σε ποιον,  σε ποια;</a:t>
            </a:r>
          </a:p>
        </p:txBody>
      </p:sp>
    </p:spTree>
    <p:extLst>
      <p:ext uri="{BB962C8B-B14F-4D97-AF65-F5344CB8AC3E}">
        <p14:creationId xmlns:p14="http://schemas.microsoft.com/office/powerpoint/2010/main" val="213127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576DD6-5CDA-41EB-AE34-05E6BA4C9ABF}"/>
              </a:ext>
            </a:extLst>
          </p:cNvPr>
          <p:cNvSpPr txBox="1"/>
          <p:nvPr/>
        </p:nvSpPr>
        <p:spPr>
          <a:xfrm>
            <a:off x="1444487" y="889843"/>
            <a:ext cx="7951305" cy="5078313"/>
          </a:xfrm>
          <a:prstGeom prst="rect">
            <a:avLst/>
          </a:prstGeom>
          <a:noFill/>
        </p:spPr>
        <p:txBody>
          <a:bodyPr wrap="square" rtlCol="0">
            <a:spAutoFit/>
          </a:bodyPr>
          <a:lstStyle/>
          <a:p>
            <a:r>
              <a:rPr lang="el-GR" dirty="0">
                <a:solidFill>
                  <a:schemeClr val="bg1"/>
                </a:solidFill>
              </a:rPr>
              <a:t>  </a:t>
            </a:r>
            <a:r>
              <a:rPr lang="el-GR" b="1" dirty="0">
                <a:solidFill>
                  <a:schemeClr val="bg1"/>
                </a:solidFill>
              </a:rPr>
              <a:t>Άσκηση: Στις παρακάτω προτάσεις να βρείτε</a:t>
            </a:r>
          </a:p>
          <a:p>
            <a:r>
              <a:rPr lang="el-GR" b="1" dirty="0">
                <a:solidFill>
                  <a:schemeClr val="bg1"/>
                </a:solidFill>
              </a:rPr>
              <a:t>α)τα μεταβατικά και αμετάβατα, τα μονόπτωτα και δίπτωτα ρήματα,</a:t>
            </a:r>
          </a:p>
          <a:p>
            <a:r>
              <a:rPr lang="el-GR" b="1" dirty="0">
                <a:solidFill>
                  <a:schemeClr val="bg1"/>
                </a:solidFill>
              </a:rPr>
              <a:t>β)τα αντικείμενα,</a:t>
            </a:r>
          </a:p>
          <a:p>
            <a:r>
              <a:rPr lang="el-GR" b="1" dirty="0">
                <a:solidFill>
                  <a:schemeClr val="bg1"/>
                </a:solidFill>
              </a:rPr>
              <a:t>γ) τη μορφή των αντικειμένων. </a:t>
            </a:r>
          </a:p>
          <a:p>
            <a:endParaRPr lang="el-GR" b="1" dirty="0">
              <a:solidFill>
                <a:schemeClr val="bg1"/>
              </a:solidFill>
            </a:endParaRPr>
          </a:p>
          <a:p>
            <a:r>
              <a:rPr lang="el-GR" b="1" dirty="0">
                <a:solidFill>
                  <a:schemeClr val="bg1"/>
                </a:solidFill>
              </a:rPr>
              <a:t>1.	Ο ήλιος ανέτειλε νωρίς σήμερα.</a:t>
            </a:r>
          </a:p>
          <a:p>
            <a:r>
              <a:rPr lang="el-GR" b="1" dirty="0">
                <a:solidFill>
                  <a:schemeClr val="bg1"/>
                </a:solidFill>
              </a:rPr>
              <a:t>2.     Ο Δημήτρης αγόρασε καινούργιο αυτοκίνητο.</a:t>
            </a:r>
          </a:p>
          <a:p>
            <a:r>
              <a:rPr lang="el-GR" b="1" dirty="0">
                <a:solidFill>
                  <a:schemeClr val="bg1"/>
                </a:solidFill>
              </a:rPr>
              <a:t>3.     Ο παππούς μας έστειλε πολλά δώρα για τις γιορτές.</a:t>
            </a:r>
          </a:p>
          <a:p>
            <a:r>
              <a:rPr lang="el-GR" b="1" dirty="0">
                <a:solidFill>
                  <a:schemeClr val="bg1"/>
                </a:solidFill>
              </a:rPr>
              <a:t>4.     Εχθές αγόρασαν γλυκά, σοκολατάκια και καραμέλες.</a:t>
            </a:r>
          </a:p>
          <a:p>
            <a:r>
              <a:rPr lang="el-GR" b="1" dirty="0">
                <a:solidFill>
                  <a:schemeClr val="bg1"/>
                </a:solidFill>
              </a:rPr>
              <a:t>5.     Έζησε δύσκολη ζωή ως μετανάστης.</a:t>
            </a:r>
          </a:p>
          <a:p>
            <a:r>
              <a:rPr lang="el-GR" b="1" dirty="0">
                <a:solidFill>
                  <a:schemeClr val="bg1"/>
                </a:solidFill>
              </a:rPr>
              <a:t>6.     Δεν εκτιμά καθόλου τους άπληστους.</a:t>
            </a:r>
          </a:p>
          <a:p>
            <a:r>
              <a:rPr lang="el-GR" b="1" dirty="0">
                <a:solidFill>
                  <a:schemeClr val="bg1"/>
                </a:solidFill>
              </a:rPr>
              <a:t>7.     Συνέχεια υποστήριζε τους αδικημένους.</a:t>
            </a:r>
          </a:p>
          <a:p>
            <a:r>
              <a:rPr lang="el-GR" b="1" dirty="0">
                <a:solidFill>
                  <a:schemeClr val="bg1"/>
                </a:solidFill>
              </a:rPr>
              <a:t>8.     Αποφάσισαν να αγοράσουν σπίτι.</a:t>
            </a:r>
          </a:p>
          <a:p>
            <a:r>
              <a:rPr lang="el-GR" b="1" dirty="0">
                <a:solidFill>
                  <a:schemeClr val="bg1"/>
                </a:solidFill>
              </a:rPr>
              <a:t>9.     Ενδιαφερόμαστε πολύ για την πρόοδό σου.</a:t>
            </a:r>
          </a:p>
          <a:p>
            <a:r>
              <a:rPr lang="el-GR" b="1" dirty="0">
                <a:solidFill>
                  <a:schemeClr val="bg1"/>
                </a:solidFill>
              </a:rPr>
              <a:t>10.   Έβαλε τα ξύλα στο τζάκι.</a:t>
            </a:r>
          </a:p>
          <a:p>
            <a:r>
              <a:rPr lang="el-GR" b="1" dirty="0">
                <a:solidFill>
                  <a:schemeClr val="bg1"/>
                </a:solidFill>
              </a:rPr>
              <a:t>11.   Συζητούν σήμερα οι γονείς με τα παιδιά τους;</a:t>
            </a:r>
          </a:p>
          <a:p>
            <a:r>
              <a:rPr lang="el-GR" b="1" dirty="0">
                <a:solidFill>
                  <a:schemeClr val="bg1"/>
                </a:solidFill>
              </a:rPr>
              <a:t>12.   Φυσικά, θεωρώ τον Ανέστη εγωιστή.</a:t>
            </a:r>
          </a:p>
          <a:p>
            <a:endParaRPr lang="el-GR" dirty="0"/>
          </a:p>
        </p:txBody>
      </p:sp>
    </p:spTree>
    <p:extLst>
      <p:ext uri="{BB962C8B-B14F-4D97-AF65-F5344CB8AC3E}">
        <p14:creationId xmlns:p14="http://schemas.microsoft.com/office/powerpoint/2010/main" val="141829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30F1F6-0039-484C-B3BC-1CE670A76CC5}"/>
              </a:ext>
            </a:extLst>
          </p:cNvPr>
          <p:cNvSpPr txBox="1"/>
          <p:nvPr/>
        </p:nvSpPr>
        <p:spPr>
          <a:xfrm>
            <a:off x="-238538" y="728869"/>
            <a:ext cx="5883966" cy="461665"/>
          </a:xfrm>
          <a:prstGeom prst="rect">
            <a:avLst/>
          </a:prstGeom>
          <a:noFill/>
        </p:spPr>
        <p:txBody>
          <a:bodyPr wrap="square" rtlCol="0">
            <a:spAutoFit/>
          </a:bodyPr>
          <a:lstStyle/>
          <a:p>
            <a:pPr algn="ctr"/>
            <a:r>
              <a:rPr lang="el-GR" sz="2400" b="1" dirty="0">
                <a:solidFill>
                  <a:schemeClr val="bg1"/>
                </a:solidFill>
              </a:rPr>
              <a:t>ΜΟΡΦΕΣ ΑΝΤΙΚΕΙΜΕΝΟΥ</a:t>
            </a:r>
          </a:p>
        </p:txBody>
      </p:sp>
      <p:pic>
        <p:nvPicPr>
          <p:cNvPr id="7" name="Εικόνα 6">
            <a:extLst>
              <a:ext uri="{FF2B5EF4-FFF2-40B4-BE49-F238E27FC236}">
                <a16:creationId xmlns:a16="http://schemas.microsoft.com/office/drawing/2014/main" id="{515DDB8B-CB5F-4E00-85B2-C296EC3C3860}"/>
              </a:ext>
            </a:extLst>
          </p:cNvPr>
          <p:cNvPicPr>
            <a:picLocks noChangeAspect="1"/>
          </p:cNvPicPr>
          <p:nvPr/>
        </p:nvPicPr>
        <p:blipFill>
          <a:blip r:embed="rId2"/>
          <a:stretch>
            <a:fillRect/>
          </a:stretch>
        </p:blipFill>
        <p:spPr>
          <a:xfrm>
            <a:off x="2849218" y="0"/>
            <a:ext cx="8110330" cy="6754953"/>
          </a:xfrm>
          <a:prstGeom prst="rect">
            <a:avLst/>
          </a:prstGeom>
        </p:spPr>
      </p:pic>
      <p:sp>
        <p:nvSpPr>
          <p:cNvPr id="8" name="TextBox 7">
            <a:extLst>
              <a:ext uri="{FF2B5EF4-FFF2-40B4-BE49-F238E27FC236}">
                <a16:creationId xmlns:a16="http://schemas.microsoft.com/office/drawing/2014/main" id="{2B031438-CFD8-4EFE-8B93-3661A0D76412}"/>
              </a:ext>
            </a:extLst>
          </p:cNvPr>
          <p:cNvSpPr txBox="1"/>
          <p:nvPr/>
        </p:nvSpPr>
        <p:spPr>
          <a:xfrm>
            <a:off x="781879" y="3429000"/>
            <a:ext cx="2279373" cy="2031325"/>
          </a:xfrm>
          <a:prstGeom prst="rect">
            <a:avLst/>
          </a:prstGeom>
          <a:noFill/>
        </p:spPr>
        <p:txBody>
          <a:bodyPr wrap="square" rtlCol="0">
            <a:spAutoFit/>
          </a:bodyPr>
          <a:lstStyle/>
          <a:p>
            <a:r>
              <a:rPr lang="el-GR" b="1" i="1" dirty="0">
                <a:solidFill>
                  <a:schemeClr val="bg1"/>
                </a:solidFill>
              </a:rPr>
              <a:t>Το αντικείμενο μπαίνει μόνο στις πλάγιες πτώσεις, δηλαδή στη γενική και στην αιτιατική. </a:t>
            </a:r>
            <a:r>
              <a:rPr lang="el-GR" b="1" i="1" u="sng" dirty="0">
                <a:solidFill>
                  <a:schemeClr val="bg1"/>
                </a:solidFill>
              </a:rPr>
              <a:t>Ποτέ δεν μπαίνει στην ονομαστική.</a:t>
            </a:r>
          </a:p>
        </p:txBody>
      </p:sp>
    </p:spTree>
    <p:extLst>
      <p:ext uri="{BB962C8B-B14F-4D97-AF65-F5344CB8AC3E}">
        <p14:creationId xmlns:p14="http://schemas.microsoft.com/office/powerpoint/2010/main" val="87892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919F12-3EBA-499F-857F-21AFCE72615B}"/>
              </a:ext>
            </a:extLst>
          </p:cNvPr>
          <p:cNvSpPr txBox="1"/>
          <p:nvPr/>
        </p:nvSpPr>
        <p:spPr>
          <a:xfrm>
            <a:off x="671121" y="821635"/>
            <a:ext cx="5506636" cy="461665"/>
          </a:xfrm>
          <a:prstGeom prst="rect">
            <a:avLst/>
          </a:prstGeom>
          <a:noFill/>
        </p:spPr>
        <p:txBody>
          <a:bodyPr wrap="none" rtlCol="0">
            <a:spAutoFit/>
          </a:bodyPr>
          <a:lstStyle/>
          <a:p>
            <a:pPr algn="ctr"/>
            <a:r>
              <a:rPr lang="el-GR" sz="2000" b="1" dirty="0">
                <a:solidFill>
                  <a:schemeClr val="bg1"/>
                </a:solidFill>
              </a:rPr>
              <a:t>ΜΕΤΑΒΑΤΙΚΑ</a:t>
            </a:r>
            <a:r>
              <a:rPr lang="el-GR" sz="2400" b="1" dirty="0">
                <a:solidFill>
                  <a:schemeClr val="bg1"/>
                </a:solidFill>
              </a:rPr>
              <a:t> ΚΑΙ ΑΜΕΤΑΒΑΤΑ ΡΗΜΑΤΑ</a:t>
            </a:r>
          </a:p>
        </p:txBody>
      </p:sp>
      <p:pic>
        <p:nvPicPr>
          <p:cNvPr id="6" name="Εικόνα 5">
            <a:extLst>
              <a:ext uri="{FF2B5EF4-FFF2-40B4-BE49-F238E27FC236}">
                <a16:creationId xmlns:a16="http://schemas.microsoft.com/office/drawing/2014/main" id="{E09E8282-897F-48F8-AF14-485DBE076AB7}"/>
              </a:ext>
            </a:extLst>
          </p:cNvPr>
          <p:cNvPicPr>
            <a:picLocks noChangeAspect="1"/>
          </p:cNvPicPr>
          <p:nvPr/>
        </p:nvPicPr>
        <p:blipFill>
          <a:blip r:embed="rId2"/>
          <a:stretch>
            <a:fillRect/>
          </a:stretch>
        </p:blipFill>
        <p:spPr>
          <a:xfrm>
            <a:off x="1378227" y="-98168"/>
            <a:ext cx="9327438" cy="4656916"/>
          </a:xfrm>
          <a:prstGeom prst="rect">
            <a:avLst/>
          </a:prstGeom>
        </p:spPr>
      </p:pic>
      <p:sp>
        <p:nvSpPr>
          <p:cNvPr id="7" name="TextBox 6">
            <a:extLst>
              <a:ext uri="{FF2B5EF4-FFF2-40B4-BE49-F238E27FC236}">
                <a16:creationId xmlns:a16="http://schemas.microsoft.com/office/drawing/2014/main" id="{9A816A7C-512D-43A4-98F5-5CE5A6E9AF42}"/>
              </a:ext>
            </a:extLst>
          </p:cNvPr>
          <p:cNvSpPr txBox="1"/>
          <p:nvPr/>
        </p:nvSpPr>
        <p:spPr>
          <a:xfrm>
            <a:off x="6639339" y="5725803"/>
            <a:ext cx="728869" cy="369332"/>
          </a:xfrm>
          <a:prstGeom prst="rect">
            <a:avLst/>
          </a:prstGeom>
          <a:noFill/>
        </p:spPr>
        <p:txBody>
          <a:bodyPr wrap="square" rtlCol="0">
            <a:spAutoFit/>
          </a:bodyPr>
          <a:lstStyle/>
          <a:p>
            <a:endParaRPr lang="el-GR" dirty="0"/>
          </a:p>
        </p:txBody>
      </p:sp>
      <p:sp>
        <p:nvSpPr>
          <p:cNvPr id="8" name="TextBox 7">
            <a:extLst>
              <a:ext uri="{FF2B5EF4-FFF2-40B4-BE49-F238E27FC236}">
                <a16:creationId xmlns:a16="http://schemas.microsoft.com/office/drawing/2014/main" id="{FFDDE061-7325-4629-B935-6A8F599C549A}"/>
              </a:ext>
            </a:extLst>
          </p:cNvPr>
          <p:cNvSpPr txBox="1"/>
          <p:nvPr/>
        </p:nvSpPr>
        <p:spPr>
          <a:xfrm>
            <a:off x="728869" y="4756307"/>
            <a:ext cx="10813773" cy="1323439"/>
          </a:xfrm>
          <a:prstGeom prst="rect">
            <a:avLst/>
          </a:prstGeom>
          <a:noFill/>
        </p:spPr>
        <p:txBody>
          <a:bodyPr wrap="square" rtlCol="0">
            <a:spAutoFit/>
          </a:bodyPr>
          <a:lstStyle/>
          <a:p>
            <a:r>
              <a:rPr lang="el-GR" sz="1600" b="1" dirty="0">
                <a:solidFill>
                  <a:schemeClr val="bg1"/>
                </a:solidFill>
              </a:rPr>
              <a:t>ΠΡΟΣΟΧΗ!!!</a:t>
            </a:r>
          </a:p>
          <a:p>
            <a:r>
              <a:rPr lang="el-GR" sz="1600" b="1" dirty="0">
                <a:solidFill>
                  <a:schemeClr val="bg1"/>
                </a:solidFill>
              </a:rPr>
              <a:t>Πολλά ρήματα είναι κάποιες φορές μεταβατικά και κάποιες φορές αμετάβατα ανάλογα με τα συμφραζόμενα.</a:t>
            </a:r>
          </a:p>
          <a:p>
            <a:r>
              <a:rPr lang="el-GR" sz="1600" b="1" dirty="0">
                <a:solidFill>
                  <a:schemeClr val="bg1"/>
                </a:solidFill>
              </a:rPr>
              <a:t>π.χ. Ο μαθητής διάβασε δυνατά. (αμετάβατο)</a:t>
            </a:r>
          </a:p>
          <a:p>
            <a:r>
              <a:rPr lang="el-GR" sz="1600" b="1" dirty="0">
                <a:solidFill>
                  <a:schemeClr val="bg1"/>
                </a:solidFill>
              </a:rPr>
              <a:t>Ο μαθητής διάβασε το βιβλίο. (μεταβατικό)</a:t>
            </a:r>
          </a:p>
        </p:txBody>
      </p:sp>
    </p:spTree>
    <p:extLst>
      <p:ext uri="{BB962C8B-B14F-4D97-AF65-F5344CB8AC3E}">
        <p14:creationId xmlns:p14="http://schemas.microsoft.com/office/powerpoint/2010/main" val="43409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12B490-35FD-4155-900A-6A9965A69CD9}"/>
              </a:ext>
            </a:extLst>
          </p:cNvPr>
          <p:cNvSpPr txBox="1"/>
          <p:nvPr/>
        </p:nvSpPr>
        <p:spPr>
          <a:xfrm>
            <a:off x="768626" y="821636"/>
            <a:ext cx="3352200" cy="461665"/>
          </a:xfrm>
          <a:prstGeom prst="rect">
            <a:avLst/>
          </a:prstGeom>
          <a:noFill/>
        </p:spPr>
        <p:txBody>
          <a:bodyPr wrap="none" rtlCol="0">
            <a:spAutoFit/>
          </a:bodyPr>
          <a:lstStyle/>
          <a:p>
            <a:pPr algn="ctr"/>
            <a:r>
              <a:rPr lang="el-GR" sz="2400" b="1" dirty="0">
                <a:solidFill>
                  <a:schemeClr val="bg1"/>
                </a:solidFill>
              </a:rPr>
              <a:t>ΜΕΤΑΒΑΤΙΚΑ ΡΗΜΑΤΑ</a:t>
            </a:r>
          </a:p>
        </p:txBody>
      </p:sp>
      <p:pic>
        <p:nvPicPr>
          <p:cNvPr id="6" name="Εικόνα 5">
            <a:extLst>
              <a:ext uri="{FF2B5EF4-FFF2-40B4-BE49-F238E27FC236}">
                <a16:creationId xmlns:a16="http://schemas.microsoft.com/office/drawing/2014/main" id="{9977A7D5-C55A-4B67-9E80-54AF66E03CC3}"/>
              </a:ext>
            </a:extLst>
          </p:cNvPr>
          <p:cNvPicPr>
            <a:picLocks noChangeAspect="1"/>
          </p:cNvPicPr>
          <p:nvPr/>
        </p:nvPicPr>
        <p:blipFill>
          <a:blip r:embed="rId2"/>
          <a:stretch>
            <a:fillRect/>
          </a:stretch>
        </p:blipFill>
        <p:spPr>
          <a:xfrm>
            <a:off x="1974574" y="1630018"/>
            <a:ext cx="7474225" cy="3737112"/>
          </a:xfrm>
          <a:prstGeom prst="rect">
            <a:avLst/>
          </a:prstGeom>
        </p:spPr>
      </p:pic>
    </p:spTree>
    <p:extLst>
      <p:ext uri="{BB962C8B-B14F-4D97-AF65-F5344CB8AC3E}">
        <p14:creationId xmlns:p14="http://schemas.microsoft.com/office/powerpoint/2010/main" val="283678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545BF9-72DB-463D-BBCB-1C01991D6F93}"/>
              </a:ext>
            </a:extLst>
          </p:cNvPr>
          <p:cNvSpPr txBox="1"/>
          <p:nvPr/>
        </p:nvSpPr>
        <p:spPr>
          <a:xfrm>
            <a:off x="901148" y="967409"/>
            <a:ext cx="2972289" cy="400110"/>
          </a:xfrm>
          <a:prstGeom prst="rect">
            <a:avLst/>
          </a:prstGeom>
          <a:noFill/>
        </p:spPr>
        <p:txBody>
          <a:bodyPr wrap="none" rtlCol="0">
            <a:spAutoFit/>
          </a:bodyPr>
          <a:lstStyle/>
          <a:p>
            <a:pPr algn="ctr"/>
            <a:r>
              <a:rPr lang="el-GR" sz="2000" b="1" dirty="0">
                <a:solidFill>
                  <a:schemeClr val="bg1"/>
                </a:solidFill>
              </a:rPr>
              <a:t>ΜΟΝΟΠΤΩΤΑ ΡΗΜΑΤΑ</a:t>
            </a:r>
          </a:p>
        </p:txBody>
      </p:sp>
      <p:sp>
        <p:nvSpPr>
          <p:cNvPr id="5" name="TextBox 4">
            <a:extLst>
              <a:ext uri="{FF2B5EF4-FFF2-40B4-BE49-F238E27FC236}">
                <a16:creationId xmlns:a16="http://schemas.microsoft.com/office/drawing/2014/main" id="{DA88AE9A-436C-45B3-B1B4-E46AFF3EB789}"/>
              </a:ext>
            </a:extLst>
          </p:cNvPr>
          <p:cNvSpPr txBox="1"/>
          <p:nvPr/>
        </p:nvSpPr>
        <p:spPr>
          <a:xfrm>
            <a:off x="1152940" y="1550504"/>
            <a:ext cx="3254417" cy="400110"/>
          </a:xfrm>
          <a:prstGeom prst="rect">
            <a:avLst/>
          </a:prstGeom>
          <a:noFill/>
        </p:spPr>
        <p:txBody>
          <a:bodyPr wrap="none" rtlCol="0">
            <a:spAutoFit/>
          </a:bodyPr>
          <a:lstStyle/>
          <a:p>
            <a:pPr algn="ctr"/>
            <a:r>
              <a:rPr lang="el-GR" sz="2000" b="1" dirty="0">
                <a:solidFill>
                  <a:schemeClr val="bg1"/>
                </a:solidFill>
              </a:rPr>
              <a:t>Παίρνουν αντικείμενο σε:</a:t>
            </a:r>
          </a:p>
        </p:txBody>
      </p:sp>
      <p:pic>
        <p:nvPicPr>
          <p:cNvPr id="7" name="Εικόνα 6">
            <a:extLst>
              <a:ext uri="{FF2B5EF4-FFF2-40B4-BE49-F238E27FC236}">
                <a16:creationId xmlns:a16="http://schemas.microsoft.com/office/drawing/2014/main" id="{91F63F74-9903-4B2F-81BC-42E3E9EA5BBA}"/>
              </a:ext>
            </a:extLst>
          </p:cNvPr>
          <p:cNvPicPr>
            <a:picLocks noChangeAspect="1"/>
          </p:cNvPicPr>
          <p:nvPr/>
        </p:nvPicPr>
        <p:blipFill>
          <a:blip r:embed="rId2"/>
          <a:stretch>
            <a:fillRect/>
          </a:stretch>
        </p:blipFill>
        <p:spPr>
          <a:xfrm>
            <a:off x="789514" y="2133599"/>
            <a:ext cx="5955843" cy="3525079"/>
          </a:xfrm>
          <a:prstGeom prst="rect">
            <a:avLst/>
          </a:prstGeom>
        </p:spPr>
      </p:pic>
      <p:sp>
        <p:nvSpPr>
          <p:cNvPr id="8" name="TextBox 7">
            <a:extLst>
              <a:ext uri="{FF2B5EF4-FFF2-40B4-BE49-F238E27FC236}">
                <a16:creationId xmlns:a16="http://schemas.microsoft.com/office/drawing/2014/main" id="{F13A200B-5DC6-4B5D-9E8E-10DE7274ECA7}"/>
              </a:ext>
            </a:extLst>
          </p:cNvPr>
          <p:cNvSpPr txBox="1"/>
          <p:nvPr/>
        </p:nvSpPr>
        <p:spPr>
          <a:xfrm>
            <a:off x="8613913" y="1550504"/>
            <a:ext cx="583096" cy="369332"/>
          </a:xfrm>
          <a:prstGeom prst="rect">
            <a:avLst/>
          </a:prstGeom>
          <a:noFill/>
        </p:spPr>
        <p:txBody>
          <a:bodyPr wrap="square" rtlCol="0">
            <a:spAutoFit/>
          </a:bodyPr>
          <a:lstStyle/>
          <a:p>
            <a:endParaRPr lang="el-GR" dirty="0"/>
          </a:p>
        </p:txBody>
      </p:sp>
      <p:sp>
        <p:nvSpPr>
          <p:cNvPr id="9" name="TextBox 8">
            <a:extLst>
              <a:ext uri="{FF2B5EF4-FFF2-40B4-BE49-F238E27FC236}">
                <a16:creationId xmlns:a16="http://schemas.microsoft.com/office/drawing/2014/main" id="{3ED3DAE5-1AE7-49C8-AE8F-43BA2AC0AC09}"/>
              </a:ext>
            </a:extLst>
          </p:cNvPr>
          <p:cNvSpPr txBox="1"/>
          <p:nvPr/>
        </p:nvSpPr>
        <p:spPr>
          <a:xfrm>
            <a:off x="7209183" y="967409"/>
            <a:ext cx="4193303" cy="5078313"/>
          </a:xfrm>
          <a:prstGeom prst="rect">
            <a:avLst/>
          </a:prstGeom>
          <a:noFill/>
        </p:spPr>
        <p:txBody>
          <a:bodyPr wrap="square" rtlCol="0">
            <a:spAutoFit/>
          </a:bodyPr>
          <a:lstStyle/>
          <a:p>
            <a:r>
              <a:rPr lang="el-GR" b="1" dirty="0">
                <a:solidFill>
                  <a:schemeClr val="bg1"/>
                </a:solidFill>
              </a:rPr>
              <a:t>ΠΑΡΑΤΗΡΗΣΕΙΣ:</a:t>
            </a:r>
          </a:p>
          <a:p>
            <a:r>
              <a:rPr lang="el-GR" b="1" dirty="0">
                <a:solidFill>
                  <a:schemeClr val="bg1"/>
                </a:solidFill>
              </a:rPr>
              <a:t>    1.Συχνά το αντικείμενο σε γενική αντικαθίσταται από εμπρόθετο αντικείμενο.</a:t>
            </a:r>
          </a:p>
          <a:p>
            <a:r>
              <a:rPr lang="el-GR" b="1" dirty="0">
                <a:solidFill>
                  <a:schemeClr val="bg1"/>
                </a:solidFill>
              </a:rPr>
              <a:t>        π.χ. Ο μαθητής μιλάει σε μένα.</a:t>
            </a:r>
          </a:p>
          <a:p>
            <a:endParaRPr lang="el-GR" b="1" dirty="0">
              <a:solidFill>
                <a:schemeClr val="bg1"/>
              </a:solidFill>
            </a:endParaRPr>
          </a:p>
          <a:p>
            <a:r>
              <a:rPr lang="el-GR" b="1" dirty="0">
                <a:solidFill>
                  <a:schemeClr val="bg1"/>
                </a:solidFill>
              </a:rPr>
              <a:t>    2.Όταν ένα ρήμα παίρνει ως αντικείμενο μια λέξη που παράγεται από την ίδια ρίζα με το ρήμα ή από μια ρίζα με παρόμοια σημασία, τότε το αντικείμενο λέγεται </a:t>
            </a:r>
            <a:r>
              <a:rPr lang="el-GR" b="1" u="sng" dirty="0">
                <a:solidFill>
                  <a:schemeClr val="bg1"/>
                </a:solidFill>
              </a:rPr>
              <a:t>σύστοιχο</a:t>
            </a:r>
            <a:r>
              <a:rPr lang="el-GR" b="1" dirty="0">
                <a:solidFill>
                  <a:schemeClr val="bg1"/>
                </a:solidFill>
              </a:rPr>
              <a:t>. Σε διαφορετική περίπτωση ονομάζεται εξωτερικό.</a:t>
            </a:r>
          </a:p>
          <a:p>
            <a:endParaRPr lang="el-GR" b="1" dirty="0">
              <a:solidFill>
                <a:schemeClr val="bg1"/>
              </a:solidFill>
            </a:endParaRPr>
          </a:p>
          <a:p>
            <a:pPr marL="285750" indent="-285750">
              <a:buFont typeface="Arial" panose="020B0604020202020204" pitchFamily="34" charset="0"/>
              <a:buChar char="•"/>
            </a:pPr>
            <a:r>
              <a:rPr lang="el-GR" b="1" dirty="0">
                <a:solidFill>
                  <a:schemeClr val="bg1"/>
                </a:solidFill>
              </a:rPr>
              <a:t> Τραγουδούσε </a:t>
            </a:r>
            <a:r>
              <a:rPr lang="el-GR" b="1" u="sng" dirty="0">
                <a:solidFill>
                  <a:schemeClr val="bg1"/>
                </a:solidFill>
              </a:rPr>
              <a:t>το τραγούδι </a:t>
            </a:r>
            <a:r>
              <a:rPr lang="el-GR" b="1" dirty="0">
                <a:solidFill>
                  <a:schemeClr val="bg1"/>
                </a:solidFill>
              </a:rPr>
              <a:t>(ίδια ρίζα)</a:t>
            </a:r>
          </a:p>
          <a:p>
            <a:pPr marL="285750" indent="-285750">
              <a:buFont typeface="Arial" panose="020B0604020202020204" pitchFamily="34" charset="0"/>
              <a:buChar char="•"/>
            </a:pPr>
            <a:r>
              <a:rPr lang="el-GR" b="1" dirty="0">
                <a:solidFill>
                  <a:schemeClr val="bg1"/>
                </a:solidFill>
              </a:rPr>
              <a:t>   Χόρευαν </a:t>
            </a:r>
            <a:r>
              <a:rPr lang="el-GR" b="1" u="sng" dirty="0">
                <a:solidFill>
                  <a:schemeClr val="bg1"/>
                </a:solidFill>
              </a:rPr>
              <a:t>καλαματιανό </a:t>
            </a:r>
            <a:r>
              <a:rPr lang="el-GR" b="1" dirty="0">
                <a:solidFill>
                  <a:schemeClr val="bg1"/>
                </a:solidFill>
              </a:rPr>
              <a:t>(παρόμοια σημασία)</a:t>
            </a:r>
          </a:p>
        </p:txBody>
      </p:sp>
    </p:spTree>
    <p:extLst>
      <p:ext uri="{BB962C8B-B14F-4D97-AF65-F5344CB8AC3E}">
        <p14:creationId xmlns:p14="http://schemas.microsoft.com/office/powerpoint/2010/main" val="69044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ED913C-1358-4397-9AF0-E346A7858D8B}"/>
              </a:ext>
            </a:extLst>
          </p:cNvPr>
          <p:cNvSpPr txBox="1"/>
          <p:nvPr/>
        </p:nvSpPr>
        <p:spPr>
          <a:xfrm>
            <a:off x="614737" y="768626"/>
            <a:ext cx="2791150" cy="461665"/>
          </a:xfrm>
          <a:prstGeom prst="rect">
            <a:avLst/>
          </a:prstGeom>
          <a:noFill/>
        </p:spPr>
        <p:txBody>
          <a:bodyPr wrap="none" rtlCol="0">
            <a:spAutoFit/>
          </a:bodyPr>
          <a:lstStyle/>
          <a:p>
            <a:pPr algn="ctr"/>
            <a:r>
              <a:rPr lang="el-GR" sz="2400" b="1" dirty="0">
                <a:solidFill>
                  <a:schemeClr val="bg1"/>
                </a:solidFill>
              </a:rPr>
              <a:t>ΔΙΠΤΩΤΑ ΡΗΜΑΤΑ</a:t>
            </a:r>
          </a:p>
        </p:txBody>
      </p:sp>
      <p:sp>
        <p:nvSpPr>
          <p:cNvPr id="5" name="TextBox 4">
            <a:extLst>
              <a:ext uri="{FF2B5EF4-FFF2-40B4-BE49-F238E27FC236}">
                <a16:creationId xmlns:a16="http://schemas.microsoft.com/office/drawing/2014/main" id="{221F7DDC-2E8F-4FA2-B51B-99D66159C0F2}"/>
              </a:ext>
            </a:extLst>
          </p:cNvPr>
          <p:cNvSpPr txBox="1"/>
          <p:nvPr/>
        </p:nvSpPr>
        <p:spPr>
          <a:xfrm>
            <a:off x="479887" y="1813386"/>
            <a:ext cx="3254417" cy="400110"/>
          </a:xfrm>
          <a:prstGeom prst="rect">
            <a:avLst/>
          </a:prstGeom>
          <a:noFill/>
        </p:spPr>
        <p:txBody>
          <a:bodyPr wrap="none" rtlCol="0">
            <a:spAutoFit/>
          </a:bodyPr>
          <a:lstStyle/>
          <a:p>
            <a:pPr algn="ctr"/>
            <a:r>
              <a:rPr lang="el-GR" sz="2000" b="1" dirty="0">
                <a:solidFill>
                  <a:schemeClr val="bg1"/>
                </a:solidFill>
              </a:rPr>
              <a:t>Παίρνουν αντικείμενο σε:</a:t>
            </a:r>
          </a:p>
        </p:txBody>
      </p:sp>
      <p:pic>
        <p:nvPicPr>
          <p:cNvPr id="7" name="Εικόνα 6">
            <a:extLst>
              <a:ext uri="{FF2B5EF4-FFF2-40B4-BE49-F238E27FC236}">
                <a16:creationId xmlns:a16="http://schemas.microsoft.com/office/drawing/2014/main" id="{34CF8C8D-9464-46B4-BC77-20721BFCC5D1}"/>
              </a:ext>
            </a:extLst>
          </p:cNvPr>
          <p:cNvPicPr>
            <a:picLocks noChangeAspect="1"/>
          </p:cNvPicPr>
          <p:nvPr/>
        </p:nvPicPr>
        <p:blipFill>
          <a:blip r:embed="rId2"/>
          <a:stretch>
            <a:fillRect/>
          </a:stretch>
        </p:blipFill>
        <p:spPr>
          <a:xfrm>
            <a:off x="3869154" y="887896"/>
            <a:ext cx="6864627" cy="3975652"/>
          </a:xfrm>
          <a:prstGeom prst="rect">
            <a:avLst/>
          </a:prstGeom>
        </p:spPr>
      </p:pic>
      <p:sp>
        <p:nvSpPr>
          <p:cNvPr id="8" name="TextBox 7">
            <a:extLst>
              <a:ext uri="{FF2B5EF4-FFF2-40B4-BE49-F238E27FC236}">
                <a16:creationId xmlns:a16="http://schemas.microsoft.com/office/drawing/2014/main" id="{71E1B6E9-874E-447F-B540-1F3E87A92FC3}"/>
              </a:ext>
            </a:extLst>
          </p:cNvPr>
          <p:cNvSpPr txBox="1"/>
          <p:nvPr/>
        </p:nvSpPr>
        <p:spPr>
          <a:xfrm>
            <a:off x="2107096" y="5261113"/>
            <a:ext cx="8751114" cy="923330"/>
          </a:xfrm>
          <a:prstGeom prst="rect">
            <a:avLst/>
          </a:prstGeom>
          <a:noFill/>
        </p:spPr>
        <p:txBody>
          <a:bodyPr wrap="none" rtlCol="0">
            <a:spAutoFit/>
          </a:bodyPr>
          <a:lstStyle/>
          <a:p>
            <a:r>
              <a:rPr lang="el-GR" b="1" dirty="0">
                <a:solidFill>
                  <a:schemeClr val="bg1"/>
                </a:solidFill>
              </a:rPr>
              <a:t>Λέγεται άμεσο εκείνο στο οποίο πηγαίνει άμεσα η ενέργεια του υποκειμένου.</a:t>
            </a:r>
          </a:p>
          <a:p>
            <a:endParaRPr lang="el-GR" b="1" dirty="0">
              <a:solidFill>
                <a:schemeClr val="bg1"/>
              </a:solidFill>
            </a:endParaRPr>
          </a:p>
          <a:p>
            <a:r>
              <a:rPr lang="el-GR" b="1" dirty="0">
                <a:solidFill>
                  <a:schemeClr val="bg1"/>
                </a:solidFill>
              </a:rPr>
              <a:t>Λέγεται έμμεσο εκείνο στο οποίο πηγαίνει έμμεσα η ενέργεια του υποκειμένου.</a:t>
            </a:r>
          </a:p>
        </p:txBody>
      </p:sp>
    </p:spTree>
    <p:extLst>
      <p:ext uri="{BB962C8B-B14F-4D97-AF65-F5344CB8AC3E}">
        <p14:creationId xmlns:p14="http://schemas.microsoft.com/office/powerpoint/2010/main" val="36128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112AAF-E549-46FB-AF20-0FEBBA0E9B7C}"/>
              </a:ext>
            </a:extLst>
          </p:cNvPr>
          <p:cNvSpPr txBox="1"/>
          <p:nvPr/>
        </p:nvSpPr>
        <p:spPr>
          <a:xfrm>
            <a:off x="1007165" y="556592"/>
            <a:ext cx="9965634" cy="5355312"/>
          </a:xfrm>
          <a:prstGeom prst="rect">
            <a:avLst/>
          </a:prstGeom>
          <a:noFill/>
        </p:spPr>
        <p:txBody>
          <a:bodyPr wrap="square" rtlCol="0">
            <a:spAutoFit/>
          </a:bodyPr>
          <a:lstStyle/>
          <a:p>
            <a:r>
              <a:rPr lang="el-GR" b="1" dirty="0">
                <a:solidFill>
                  <a:schemeClr val="bg1"/>
                </a:solidFill>
              </a:rPr>
              <a:t>ΠΑΡΑΤΗΡΗΣΕΙΣ:</a:t>
            </a:r>
          </a:p>
          <a:p>
            <a:endParaRPr lang="el-GR" b="1" dirty="0">
              <a:solidFill>
                <a:schemeClr val="bg1"/>
              </a:solidFill>
            </a:endParaRPr>
          </a:p>
          <a:p>
            <a:r>
              <a:rPr lang="el-GR" b="1" dirty="0">
                <a:solidFill>
                  <a:schemeClr val="bg1"/>
                </a:solidFill>
              </a:rPr>
              <a:t>    1.Όταν έχουμε ένα αντικείμενο σε πτώση γενική και το δεύτερο αντικείμενο σε</a:t>
            </a:r>
            <a:r>
              <a:rPr lang="en-US" b="1" dirty="0">
                <a:solidFill>
                  <a:schemeClr val="bg1"/>
                </a:solidFill>
              </a:rPr>
              <a:t> </a:t>
            </a:r>
            <a:r>
              <a:rPr lang="el-GR" b="1" dirty="0">
                <a:solidFill>
                  <a:schemeClr val="bg1"/>
                </a:solidFill>
              </a:rPr>
              <a:t>αιτιατική στην πρόταση, τότε η γενική θα είναι το έμμεσο αντικείμενο και η πρόταση το άμεσο.</a:t>
            </a:r>
            <a:endParaRPr lang="en-US" b="1" dirty="0">
              <a:solidFill>
                <a:schemeClr val="bg1"/>
              </a:solidFill>
            </a:endParaRPr>
          </a:p>
          <a:p>
            <a:endParaRPr lang="el-GR" b="1" dirty="0">
              <a:solidFill>
                <a:schemeClr val="bg1"/>
              </a:solidFill>
            </a:endParaRPr>
          </a:p>
          <a:p>
            <a:r>
              <a:rPr lang="el-GR" b="1" dirty="0">
                <a:solidFill>
                  <a:schemeClr val="bg1"/>
                </a:solidFill>
              </a:rPr>
              <a:t>    2.Στην περίπτωση με δύο αντικείμενα σε αιτιατική:</a:t>
            </a:r>
          </a:p>
          <a:p>
            <a:r>
              <a:rPr lang="el-GR" b="1" dirty="0">
                <a:solidFill>
                  <a:schemeClr val="bg1"/>
                </a:solidFill>
              </a:rPr>
              <a:t>        </a:t>
            </a:r>
            <a:r>
              <a:rPr lang="el-GR" b="1" dirty="0" err="1">
                <a:solidFill>
                  <a:schemeClr val="bg1"/>
                </a:solidFill>
              </a:rPr>
              <a:t>α.Όταν</a:t>
            </a:r>
            <a:r>
              <a:rPr lang="el-GR" b="1" dirty="0">
                <a:solidFill>
                  <a:schemeClr val="bg1"/>
                </a:solidFill>
              </a:rPr>
              <a:t> έχουμε δύο αντικείμενα σε αιτιατική από τα οποία το ένα δηλώνει πρόσωπο και το άλλο πράγμα, άμεσο είναι το αντικείμενο που δεν μπορεί να αντικατασταθεί, ενώ έμμεσο αυτό που μπορεί να αντικατασταθεί από εμπρόθετο.</a:t>
            </a:r>
          </a:p>
          <a:p>
            <a:r>
              <a:rPr lang="el-GR" b="1" dirty="0">
                <a:solidFill>
                  <a:schemeClr val="bg1"/>
                </a:solidFill>
              </a:rPr>
              <a:t>            Η καθηγήτρια διδάσκει αρχαία (άμεσο) τους μαθητές (έμμεσο).</a:t>
            </a:r>
          </a:p>
          <a:p>
            <a:r>
              <a:rPr lang="el-GR" b="1" dirty="0">
                <a:solidFill>
                  <a:schemeClr val="bg1"/>
                </a:solidFill>
              </a:rPr>
              <a:t>            Η καθηγήτρια διδάσκει αρχαία (άμεσο) στους μαθητές (έμμεσο). </a:t>
            </a:r>
          </a:p>
          <a:p>
            <a:r>
              <a:rPr lang="el-GR" b="1" dirty="0">
                <a:solidFill>
                  <a:schemeClr val="bg1"/>
                </a:solidFill>
              </a:rPr>
              <a:t>        </a:t>
            </a:r>
            <a:r>
              <a:rPr lang="el-GR" b="1" dirty="0" err="1">
                <a:solidFill>
                  <a:schemeClr val="bg1"/>
                </a:solidFill>
              </a:rPr>
              <a:t>β.Όταν</a:t>
            </a:r>
            <a:r>
              <a:rPr lang="el-GR" b="1" dirty="0">
                <a:solidFill>
                  <a:schemeClr val="bg1"/>
                </a:solidFill>
              </a:rPr>
              <a:t> έχουμε δύο αντικείμενα σε αιτιατική τα οποία δηλώνουν πρόσωπο, άμεσο είναι το αντικείμενο που δεν μπορεί να αντικατασταθεί, ενώ έμμεσο αυτό που μπορεί να αντικατασταθεί από εμπρόθετο.</a:t>
            </a:r>
          </a:p>
          <a:p>
            <a:r>
              <a:rPr lang="el-GR" b="1" dirty="0">
                <a:solidFill>
                  <a:schemeClr val="bg1"/>
                </a:solidFill>
              </a:rPr>
              <a:t>            Παρουσίασε τον νέο μαθητή (άμεσο) στα παιδιά (έμμεσο).</a:t>
            </a:r>
          </a:p>
          <a:p>
            <a:r>
              <a:rPr lang="el-GR" b="1" dirty="0">
                <a:solidFill>
                  <a:schemeClr val="bg1"/>
                </a:solidFill>
              </a:rPr>
              <a:t>        γ. Όταν έχουμε δύο αντικείμενα σε αιτιατική τα οποία δηλώνουν πράγμα, άμεσο είναι το αντικείμενο που δεν μπορεί να αντικατασταθεί, ενώ έμμεσο αυτό που μπορεί να αντικατασταθεί από εμπρόθετο.</a:t>
            </a:r>
          </a:p>
          <a:p>
            <a:r>
              <a:rPr lang="el-GR" b="1" dirty="0">
                <a:solidFill>
                  <a:schemeClr val="bg1"/>
                </a:solidFill>
              </a:rPr>
              <a:t>            Γέμισα την κασετίνα (άμεσο) μολύβια (με μολύβια – έμμεσο).</a:t>
            </a:r>
          </a:p>
        </p:txBody>
      </p:sp>
    </p:spTree>
    <p:extLst>
      <p:ext uri="{BB962C8B-B14F-4D97-AF65-F5344CB8AC3E}">
        <p14:creationId xmlns:p14="http://schemas.microsoft.com/office/powerpoint/2010/main" val="139513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7A3CC07-8DF7-4A6F-AB55-AF393A5BC49E}"/>
              </a:ext>
            </a:extLst>
          </p:cNvPr>
          <p:cNvPicPr>
            <a:picLocks noChangeAspect="1"/>
          </p:cNvPicPr>
          <p:nvPr/>
        </p:nvPicPr>
        <p:blipFill>
          <a:blip r:embed="rId2"/>
          <a:stretch>
            <a:fillRect/>
          </a:stretch>
        </p:blipFill>
        <p:spPr>
          <a:xfrm>
            <a:off x="1086678" y="490330"/>
            <a:ext cx="10084905" cy="5724940"/>
          </a:xfrm>
          <a:prstGeom prst="rect">
            <a:avLst/>
          </a:prstGeom>
        </p:spPr>
      </p:pic>
    </p:spTree>
    <p:extLst>
      <p:ext uri="{BB962C8B-B14F-4D97-AF65-F5344CB8AC3E}">
        <p14:creationId xmlns:p14="http://schemas.microsoft.com/office/powerpoint/2010/main" val="224125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9D8174-A0A3-4A8A-9F0E-47E458CE5A85}"/>
              </a:ext>
            </a:extLst>
          </p:cNvPr>
          <p:cNvSpPr txBox="1"/>
          <p:nvPr/>
        </p:nvSpPr>
        <p:spPr>
          <a:xfrm>
            <a:off x="993913" y="794802"/>
            <a:ext cx="10588486" cy="6063198"/>
          </a:xfrm>
          <a:prstGeom prst="rect">
            <a:avLst/>
          </a:prstGeom>
          <a:noFill/>
        </p:spPr>
        <p:txBody>
          <a:bodyPr wrap="square" rtlCol="0">
            <a:spAutoFit/>
          </a:bodyPr>
          <a:lstStyle/>
          <a:p>
            <a:endParaRPr lang="el-GR" dirty="0">
              <a:hlinkClick r:id="rId2"/>
            </a:endParaRPr>
          </a:p>
          <a:p>
            <a:r>
              <a:rPr lang="en-US" dirty="0">
                <a:hlinkClick r:id="rId2"/>
              </a:rPr>
              <a:t>http://users.sch.gr/ipap/Ellinikos%20Politismos/Yliko/askisis%20nea/antikeimeno-the.htm</a:t>
            </a:r>
            <a:endParaRPr lang="el-GR" dirty="0"/>
          </a:p>
          <a:p>
            <a:endParaRPr lang="el-GR" dirty="0"/>
          </a:p>
          <a:p>
            <a:endParaRPr lang="el-GR" dirty="0"/>
          </a:p>
          <a:p>
            <a:r>
              <a:rPr lang="en-US" dirty="0">
                <a:hlinkClick r:id="rId3"/>
              </a:rPr>
              <a:t>http://users.sch.gr/ipap/Ellinikos%20Politismos/Yliko/askisis%20nea/antikeimeno-nea/antikeimeno-nea-1.htm</a:t>
            </a:r>
            <a:endParaRPr lang="el-GR" dirty="0"/>
          </a:p>
          <a:p>
            <a:endParaRPr lang="el-GR" dirty="0"/>
          </a:p>
          <a:p>
            <a:r>
              <a:rPr lang="en-US" dirty="0">
                <a:hlinkClick r:id="rId4"/>
              </a:rPr>
              <a:t>http://users.sch.gr/ipap/Ellinikos%20Politismos/Yliko/askisis%20nea/mon-dip.htm</a:t>
            </a:r>
            <a:endParaRPr lang="el-GR" dirty="0"/>
          </a:p>
          <a:p>
            <a:endParaRPr lang="el-GR" dirty="0"/>
          </a:p>
          <a:p>
            <a:r>
              <a:rPr lang="en-US" dirty="0">
                <a:hlinkClick r:id="rId5"/>
              </a:rPr>
              <a:t>http://users.sch.gr/ipap/Ellinikos%20Politismos/Yliko/askisis%20nea/ant-nea11.htm</a:t>
            </a:r>
            <a:endParaRPr lang="el-GR" dirty="0"/>
          </a:p>
          <a:p>
            <a:endParaRPr lang="el-GR" dirty="0"/>
          </a:p>
          <a:p>
            <a:r>
              <a:rPr lang="en-US" dirty="0">
                <a:hlinkClick r:id="rId6"/>
              </a:rPr>
              <a:t>http://users.sch.gr/ipap/Ellinikos%20Politismos/Yliko/askisis%20nea/antikeimeno-nea/anti-ktg-nea-1.htm</a:t>
            </a:r>
            <a:endParaRPr lang="el-GR" dirty="0"/>
          </a:p>
          <a:p>
            <a:endParaRPr lang="el-GR" dirty="0"/>
          </a:p>
          <a:p>
            <a:r>
              <a:rPr lang="el-GR" sz="2000" b="1" dirty="0">
                <a:solidFill>
                  <a:schemeClr val="bg1"/>
                </a:solidFill>
              </a:rPr>
              <a:t>ΒΙΝΤΕΟΜΑΘΗΜΑ</a:t>
            </a:r>
          </a:p>
          <a:p>
            <a:r>
              <a:rPr lang="en-US" sz="2000" b="1" dirty="0">
                <a:solidFill>
                  <a:schemeClr val="bg1"/>
                </a:solidFill>
                <a:hlinkClick r:id="rId7"/>
              </a:rPr>
              <a:t>https://www.youtube.com/watch?v=xAfdInW537I</a:t>
            </a:r>
            <a:r>
              <a:rPr lang="el-GR" sz="2000" b="1" dirty="0">
                <a:solidFill>
                  <a:schemeClr val="bg1"/>
                </a:solidFill>
              </a:rPr>
              <a:t>  </a:t>
            </a:r>
          </a:p>
          <a:p>
            <a:endParaRPr lang="el-GR" sz="2000" b="1" dirty="0">
              <a:solidFill>
                <a:schemeClr val="bg1"/>
              </a:solidFill>
            </a:endParaRPr>
          </a:p>
          <a:p>
            <a:pPr algn="r"/>
            <a:r>
              <a:rPr lang="el-GR" sz="2000" b="1" dirty="0">
                <a:solidFill>
                  <a:schemeClr val="bg1"/>
                </a:solidFill>
              </a:rPr>
              <a:t>Καλό διάβασμα!</a:t>
            </a:r>
          </a:p>
          <a:p>
            <a:endParaRPr lang="el-GR" sz="2000" b="1" dirty="0">
              <a:solidFill>
                <a:schemeClr val="bg1"/>
              </a:solidFill>
            </a:endParaRPr>
          </a:p>
          <a:p>
            <a:endParaRPr lang="el-GR" dirty="0"/>
          </a:p>
          <a:p>
            <a:endParaRPr lang="el-GR" dirty="0"/>
          </a:p>
        </p:txBody>
      </p:sp>
      <p:sp>
        <p:nvSpPr>
          <p:cNvPr id="5" name="TextBox 4">
            <a:extLst>
              <a:ext uri="{FF2B5EF4-FFF2-40B4-BE49-F238E27FC236}">
                <a16:creationId xmlns:a16="http://schemas.microsoft.com/office/drawing/2014/main" id="{566E0F77-E9DA-4437-BB0A-F2999723431E}"/>
              </a:ext>
            </a:extLst>
          </p:cNvPr>
          <p:cNvSpPr txBox="1"/>
          <p:nvPr/>
        </p:nvSpPr>
        <p:spPr>
          <a:xfrm>
            <a:off x="993913" y="596348"/>
            <a:ext cx="3843130" cy="400110"/>
          </a:xfrm>
          <a:prstGeom prst="rect">
            <a:avLst/>
          </a:prstGeom>
          <a:noFill/>
        </p:spPr>
        <p:txBody>
          <a:bodyPr wrap="square" rtlCol="0">
            <a:spAutoFit/>
          </a:bodyPr>
          <a:lstStyle/>
          <a:p>
            <a:r>
              <a:rPr lang="el-GR" sz="2000" b="1" dirty="0">
                <a:solidFill>
                  <a:schemeClr val="bg1"/>
                </a:solidFill>
              </a:rPr>
              <a:t>ΑΣΚΗΣΕΙΣ</a:t>
            </a:r>
          </a:p>
        </p:txBody>
      </p:sp>
    </p:spTree>
    <p:extLst>
      <p:ext uri="{BB962C8B-B14F-4D97-AF65-F5344CB8AC3E}">
        <p14:creationId xmlns:p14="http://schemas.microsoft.com/office/powerpoint/2010/main" val="2550959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Αίθουσα συσκέψεων (Ιόντα)</Template>
  <TotalTime>131</TotalTime>
  <Words>589</Words>
  <Application>Microsoft Office PowerPoint</Application>
  <PresentationFormat>Ευρεία οθόνη</PresentationFormat>
  <Paragraphs>72</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Century Gothic</vt:lpstr>
      <vt:lpstr>Wingdings 3</vt:lpstr>
      <vt:lpstr>Αίθουσα συσκέψεων "Ιόν"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Aggeliki</dc:creator>
  <cp:lastModifiedBy>Aggeliki</cp:lastModifiedBy>
  <cp:revision>18</cp:revision>
  <dcterms:created xsi:type="dcterms:W3CDTF">2023-02-05T10:23:28Z</dcterms:created>
  <dcterms:modified xsi:type="dcterms:W3CDTF">2023-02-05T19:37:22Z</dcterms:modified>
</cp:coreProperties>
</file>