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68" r:id="rId2"/>
    <p:sldId id="269" r:id="rId3"/>
    <p:sldId id="256" r:id="rId4"/>
    <p:sldId id="259" r:id="rId5"/>
    <p:sldId id="260" r:id="rId6"/>
    <p:sldId id="262" r:id="rId7"/>
    <p:sldId id="263" r:id="rId8"/>
    <p:sldId id="261" r:id="rId9"/>
    <p:sldId id="264" r:id="rId10"/>
    <p:sldId id="266" r:id="rId11"/>
    <p:sldId id="267" r:id="rId12"/>
    <p:sldId id="265" r:id="rId13"/>
    <p:sldId id="271" r:id="rId14"/>
    <p:sldId id="270" r:id="rId15"/>
    <p:sldId id="257" r:id="rId16"/>
    <p:sldId id="258" r:id="rId17"/>
    <p:sldId id="273" r:id="rId18"/>
    <p:sldId id="272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91" autoAdjust="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90A684-9AF0-4192-9F0B-4EFED24338E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1DA35EC6-F197-4FE7-A36F-6ECB2698E6C9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600" b="1" dirty="0"/>
            <a:t>Είδος</a:t>
          </a:r>
        </a:p>
        <a:p>
          <a:r>
            <a:rPr lang="el-GR" sz="1400" b="1" dirty="0"/>
            <a:t>(</a:t>
          </a:r>
          <a:r>
            <a:rPr lang="el-GR" sz="1400" b="1" u="sng" dirty="0"/>
            <a:t>ονοματικές</a:t>
          </a:r>
          <a:r>
            <a:rPr lang="el-GR" sz="1400" b="1" dirty="0"/>
            <a:t>: ειδικές, ενδοιαστικές, πλάγιες ερωτηματικές, αναφορικές// </a:t>
          </a:r>
          <a:r>
            <a:rPr lang="el-GR" sz="1400" b="1" u="sng" dirty="0"/>
            <a:t>επιρρηματικές</a:t>
          </a:r>
          <a:r>
            <a:rPr lang="el-GR" sz="1400" b="1" dirty="0"/>
            <a:t>: αιτιολογικές, τελικές, συμπερασματικές, εναντιωματικές-παραχωρητικές, χρονικές, υποθετικές, αναφορικές)</a:t>
          </a:r>
        </a:p>
      </dgm:t>
    </dgm:pt>
    <dgm:pt modelId="{36540FB2-105B-4B2F-8958-3A51E36EF4D5}" type="parTrans" cxnId="{200E7AF8-F79A-49AA-9B9E-D540F9021B80}">
      <dgm:prSet/>
      <dgm:spPr/>
      <dgm:t>
        <a:bodyPr/>
        <a:lstStyle/>
        <a:p>
          <a:endParaRPr lang="el-GR"/>
        </a:p>
      </dgm:t>
    </dgm:pt>
    <dgm:pt modelId="{5575A742-12A0-46C4-A261-3AB49C12E172}" type="sibTrans" cxnId="{200E7AF8-F79A-49AA-9B9E-D540F9021B80}">
      <dgm:prSet/>
      <dgm:spPr/>
      <dgm:t>
        <a:bodyPr/>
        <a:lstStyle/>
        <a:p>
          <a:endParaRPr lang="el-GR"/>
        </a:p>
      </dgm:t>
    </dgm:pt>
    <dgm:pt modelId="{FDEC1D0E-738C-4988-BDB4-865055287BE6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600" b="1" dirty="0"/>
            <a:t>Εισαγωγή</a:t>
          </a:r>
        </a:p>
        <a:p>
          <a:r>
            <a:rPr lang="el-GR" sz="1400" b="1" dirty="0"/>
            <a:t>(η πρώτη λέξη δευτερεύουσας</a:t>
          </a:r>
          <a:r>
            <a:rPr lang="el-GR" sz="1100" b="1" dirty="0"/>
            <a:t>)</a:t>
          </a:r>
        </a:p>
      </dgm:t>
    </dgm:pt>
    <dgm:pt modelId="{0BA639AF-6089-4200-91DF-29F7170DAEF3}" type="parTrans" cxnId="{BEAEBFBC-011D-4709-84F0-FCB63337B62D}">
      <dgm:prSet/>
      <dgm:spPr/>
      <dgm:t>
        <a:bodyPr/>
        <a:lstStyle/>
        <a:p>
          <a:endParaRPr lang="el-GR"/>
        </a:p>
      </dgm:t>
    </dgm:pt>
    <dgm:pt modelId="{D7422DE9-6B99-410E-8FDA-E87FBEB49941}" type="sibTrans" cxnId="{BEAEBFBC-011D-4709-84F0-FCB63337B62D}">
      <dgm:prSet/>
      <dgm:spPr>
        <a:ln w="28575">
          <a:solidFill>
            <a:srgbClr val="C00000"/>
          </a:solidFill>
        </a:ln>
      </dgm:spPr>
      <dgm:t>
        <a:bodyPr/>
        <a:lstStyle/>
        <a:p>
          <a:endParaRPr lang="el-GR"/>
        </a:p>
      </dgm:t>
    </dgm:pt>
    <dgm:pt modelId="{BDB1F1AB-A05A-4D01-90E1-17C1970D76DF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600" b="1" dirty="0"/>
            <a:t>Συντακτικός ρόλος</a:t>
          </a:r>
        </a:p>
        <a:p>
          <a:r>
            <a:rPr lang="el-GR" sz="1400" b="1" dirty="0"/>
            <a:t>(αντικείμενο, υποκείμενο, επεξήγηση, ονοματικός προσδιορισμός. Κατηγορούμενο// ονοματικές)</a:t>
          </a:r>
        </a:p>
        <a:p>
          <a:r>
            <a:rPr lang="el-GR" sz="1400" b="1" dirty="0"/>
            <a:t>(Επιρρηματικός προσδιορισμός // επιρρηματικές)</a:t>
          </a:r>
        </a:p>
      </dgm:t>
    </dgm:pt>
    <dgm:pt modelId="{84A528B2-6C3F-4CD2-B664-A4B4BAC3110C}" type="parTrans" cxnId="{0CD751C9-0210-48B6-BC75-15408B517B37}">
      <dgm:prSet/>
      <dgm:spPr/>
      <dgm:t>
        <a:bodyPr/>
        <a:lstStyle/>
        <a:p>
          <a:endParaRPr lang="el-GR"/>
        </a:p>
      </dgm:t>
    </dgm:pt>
    <dgm:pt modelId="{D9DD7AD4-ED0C-4661-B8CD-E74B8844D2E3}" type="sibTrans" cxnId="{0CD751C9-0210-48B6-BC75-15408B517B37}">
      <dgm:prSet/>
      <dgm:spPr/>
      <dgm:t>
        <a:bodyPr/>
        <a:lstStyle/>
        <a:p>
          <a:endParaRPr lang="el-GR"/>
        </a:p>
      </dgm:t>
    </dgm:pt>
    <dgm:pt modelId="{59D1AB57-5132-4553-9F55-0D704CA15E88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600" b="1" dirty="0"/>
            <a:t>Εκφορά</a:t>
          </a:r>
        </a:p>
        <a:p>
          <a:r>
            <a:rPr lang="el-GR" sz="1100" b="1" dirty="0"/>
            <a:t>(</a:t>
          </a:r>
          <a:r>
            <a:rPr lang="el-GR" sz="1400" b="1" dirty="0"/>
            <a:t>ρηματικός τύπος δευτερεύουσας)</a:t>
          </a:r>
        </a:p>
      </dgm:t>
    </dgm:pt>
    <dgm:pt modelId="{995A3E7A-2CD7-4ED1-8418-C4107669EE4E}" type="parTrans" cxnId="{D5D4BCD2-8138-46C7-BB3E-4F69D2F02949}">
      <dgm:prSet/>
      <dgm:spPr/>
      <dgm:t>
        <a:bodyPr/>
        <a:lstStyle/>
        <a:p>
          <a:endParaRPr lang="el-GR"/>
        </a:p>
      </dgm:t>
    </dgm:pt>
    <dgm:pt modelId="{0A21DBD9-6C0C-456E-BE1A-0BEA24B04BFC}" type="sibTrans" cxnId="{D5D4BCD2-8138-46C7-BB3E-4F69D2F02949}">
      <dgm:prSet/>
      <dgm:spPr/>
      <dgm:t>
        <a:bodyPr/>
        <a:lstStyle/>
        <a:p>
          <a:endParaRPr lang="el-GR"/>
        </a:p>
      </dgm:t>
    </dgm:pt>
    <dgm:pt modelId="{2A2E2B51-ECBB-4022-90D1-247E82F71BBF}">
      <dgm:prSet phldrT="[Κείμενο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l-GR" sz="1600" b="1" dirty="0"/>
            <a:t>Εξάρτηση</a:t>
          </a:r>
        </a:p>
        <a:p>
          <a:r>
            <a:rPr lang="el-GR" sz="1400" b="1" dirty="0"/>
            <a:t> (όρος κύριας πρότασης)</a:t>
          </a:r>
        </a:p>
      </dgm:t>
    </dgm:pt>
    <dgm:pt modelId="{00DB2ED3-6B1B-4DA0-90D4-46D9F6444C55}" type="parTrans" cxnId="{A7863E71-D31E-4EB3-A2C9-1A6D23B71FB9}">
      <dgm:prSet/>
      <dgm:spPr/>
      <dgm:t>
        <a:bodyPr/>
        <a:lstStyle/>
        <a:p>
          <a:endParaRPr lang="el-GR"/>
        </a:p>
      </dgm:t>
    </dgm:pt>
    <dgm:pt modelId="{D0FA2FF4-5F06-41D3-87A0-ED668DE26996}" type="sibTrans" cxnId="{A7863E71-D31E-4EB3-A2C9-1A6D23B71FB9}">
      <dgm:prSet/>
      <dgm:spPr/>
      <dgm:t>
        <a:bodyPr/>
        <a:lstStyle/>
        <a:p>
          <a:endParaRPr lang="el-GR"/>
        </a:p>
      </dgm:t>
    </dgm:pt>
    <dgm:pt modelId="{044E428D-5D96-49F2-92D7-C15AACE179B3}" type="pres">
      <dgm:prSet presAssocID="{C990A684-9AF0-4192-9F0B-4EFED24338E6}" presName="cycle" presStyleCnt="0">
        <dgm:presLayoutVars>
          <dgm:dir/>
          <dgm:resizeHandles val="exact"/>
        </dgm:presLayoutVars>
      </dgm:prSet>
      <dgm:spPr/>
    </dgm:pt>
    <dgm:pt modelId="{269E8EEC-FAA1-4F97-A856-141F8314299B}" type="pres">
      <dgm:prSet presAssocID="{1DA35EC6-F197-4FE7-A36F-6ECB2698E6C9}" presName="node" presStyleLbl="node1" presStyleIdx="0" presStyleCnt="5" custScaleX="215418" custScaleY="120876" custRadScaleRad="105308" custRadScaleInc="-42531">
        <dgm:presLayoutVars>
          <dgm:bulletEnabled val="1"/>
        </dgm:presLayoutVars>
      </dgm:prSet>
      <dgm:spPr/>
    </dgm:pt>
    <dgm:pt modelId="{AE9B1118-B794-4A77-8A6B-909BB48E9D30}" type="pres">
      <dgm:prSet presAssocID="{1DA35EC6-F197-4FE7-A36F-6ECB2698E6C9}" presName="spNode" presStyleCnt="0"/>
      <dgm:spPr/>
    </dgm:pt>
    <dgm:pt modelId="{472C8A93-9962-4235-AAE8-12407925394D}" type="pres">
      <dgm:prSet presAssocID="{5575A742-12A0-46C4-A261-3AB49C12E172}" presName="sibTrans" presStyleLbl="sibTrans1D1" presStyleIdx="0" presStyleCnt="5"/>
      <dgm:spPr/>
    </dgm:pt>
    <dgm:pt modelId="{1A6A46C5-72D1-4CBE-84C0-00D8E548D1A6}" type="pres">
      <dgm:prSet presAssocID="{FDEC1D0E-738C-4988-BDB4-865055287BE6}" presName="node" presStyleLbl="node1" presStyleIdx="1" presStyleCnt="5">
        <dgm:presLayoutVars>
          <dgm:bulletEnabled val="1"/>
        </dgm:presLayoutVars>
      </dgm:prSet>
      <dgm:spPr/>
    </dgm:pt>
    <dgm:pt modelId="{6D8B055E-6F39-4DF8-BC37-2CA594701575}" type="pres">
      <dgm:prSet presAssocID="{FDEC1D0E-738C-4988-BDB4-865055287BE6}" presName="spNode" presStyleCnt="0"/>
      <dgm:spPr/>
    </dgm:pt>
    <dgm:pt modelId="{67CCAE7F-9C49-4682-B571-D2DD795A895B}" type="pres">
      <dgm:prSet presAssocID="{D7422DE9-6B99-410E-8FDA-E87FBEB49941}" presName="sibTrans" presStyleLbl="sibTrans1D1" presStyleIdx="1" presStyleCnt="5"/>
      <dgm:spPr/>
    </dgm:pt>
    <dgm:pt modelId="{D30E7582-F41C-4165-AB3E-0510F4935FE9}" type="pres">
      <dgm:prSet presAssocID="{BDB1F1AB-A05A-4D01-90E1-17C1970D76DF}" presName="node" presStyleLbl="node1" presStyleIdx="2" presStyleCnt="5" custScaleX="189702" custScaleY="136488">
        <dgm:presLayoutVars>
          <dgm:bulletEnabled val="1"/>
        </dgm:presLayoutVars>
      </dgm:prSet>
      <dgm:spPr/>
    </dgm:pt>
    <dgm:pt modelId="{DC821C4A-B03C-4CBD-AB05-5629BE66E200}" type="pres">
      <dgm:prSet presAssocID="{BDB1F1AB-A05A-4D01-90E1-17C1970D76DF}" presName="spNode" presStyleCnt="0"/>
      <dgm:spPr/>
    </dgm:pt>
    <dgm:pt modelId="{FF1D0563-A370-486C-93CB-25A71992DEAA}" type="pres">
      <dgm:prSet presAssocID="{D9DD7AD4-ED0C-4661-B8CD-E74B8844D2E3}" presName="sibTrans" presStyleLbl="sibTrans1D1" presStyleIdx="2" presStyleCnt="5"/>
      <dgm:spPr/>
    </dgm:pt>
    <dgm:pt modelId="{5BFE836E-0197-41F0-81E6-F4BEE74817AC}" type="pres">
      <dgm:prSet presAssocID="{59D1AB57-5132-4553-9F55-0D704CA15E88}" presName="node" presStyleLbl="node1" presStyleIdx="3" presStyleCnt="5" custScaleX="95090" custScaleY="82163" custRadScaleRad="96265" custRadScaleInc="67767">
        <dgm:presLayoutVars>
          <dgm:bulletEnabled val="1"/>
        </dgm:presLayoutVars>
      </dgm:prSet>
      <dgm:spPr/>
    </dgm:pt>
    <dgm:pt modelId="{3B9610AB-D343-4490-9345-01B07569BF43}" type="pres">
      <dgm:prSet presAssocID="{59D1AB57-5132-4553-9F55-0D704CA15E88}" presName="spNode" presStyleCnt="0"/>
      <dgm:spPr/>
    </dgm:pt>
    <dgm:pt modelId="{D5A55296-673B-45B8-8C72-04A319850FD0}" type="pres">
      <dgm:prSet presAssocID="{0A21DBD9-6C0C-456E-BE1A-0BEA24B04BFC}" presName="sibTrans" presStyleLbl="sibTrans1D1" presStyleIdx="3" presStyleCnt="5"/>
      <dgm:spPr/>
    </dgm:pt>
    <dgm:pt modelId="{7D986C5D-9427-4DDF-AACC-327F8CFB12A6}" type="pres">
      <dgm:prSet presAssocID="{2A2E2B51-ECBB-4022-90D1-247E82F71BBF}" presName="node" presStyleLbl="node1" presStyleIdx="4" presStyleCnt="5" custScaleY="90582">
        <dgm:presLayoutVars>
          <dgm:bulletEnabled val="1"/>
        </dgm:presLayoutVars>
      </dgm:prSet>
      <dgm:spPr/>
    </dgm:pt>
    <dgm:pt modelId="{827372FB-A6A2-4760-9913-B143BB964A84}" type="pres">
      <dgm:prSet presAssocID="{2A2E2B51-ECBB-4022-90D1-247E82F71BBF}" presName="spNode" presStyleCnt="0"/>
      <dgm:spPr/>
    </dgm:pt>
    <dgm:pt modelId="{EB08D65C-6B82-4472-9F20-4C50B86D620A}" type="pres">
      <dgm:prSet presAssocID="{D0FA2FF4-5F06-41D3-87A0-ED668DE26996}" presName="sibTrans" presStyleLbl="sibTrans1D1" presStyleIdx="4" presStyleCnt="5"/>
      <dgm:spPr/>
    </dgm:pt>
  </dgm:ptLst>
  <dgm:cxnLst>
    <dgm:cxn modelId="{37528306-577B-46D5-BF77-FA0FC871937F}" type="presOf" srcId="{C990A684-9AF0-4192-9F0B-4EFED24338E6}" destId="{044E428D-5D96-49F2-92D7-C15AACE179B3}" srcOrd="0" destOrd="0" presId="urn:microsoft.com/office/officeart/2005/8/layout/cycle6"/>
    <dgm:cxn modelId="{55948322-E1BD-4585-965F-338318F0EDD4}" type="presOf" srcId="{0A21DBD9-6C0C-456E-BE1A-0BEA24B04BFC}" destId="{D5A55296-673B-45B8-8C72-04A319850FD0}" srcOrd="0" destOrd="0" presId="urn:microsoft.com/office/officeart/2005/8/layout/cycle6"/>
    <dgm:cxn modelId="{877F9239-9183-44F1-ACA9-C24F1A5B43D6}" type="presOf" srcId="{2A2E2B51-ECBB-4022-90D1-247E82F71BBF}" destId="{7D986C5D-9427-4DDF-AACC-327F8CFB12A6}" srcOrd="0" destOrd="0" presId="urn:microsoft.com/office/officeart/2005/8/layout/cycle6"/>
    <dgm:cxn modelId="{5F79EC3A-02CF-4A71-9AA4-4B35714E0040}" type="presOf" srcId="{59D1AB57-5132-4553-9F55-0D704CA15E88}" destId="{5BFE836E-0197-41F0-81E6-F4BEE74817AC}" srcOrd="0" destOrd="0" presId="urn:microsoft.com/office/officeart/2005/8/layout/cycle6"/>
    <dgm:cxn modelId="{2E3F633E-1B33-47BA-824F-108C8C775C5A}" type="presOf" srcId="{D0FA2FF4-5F06-41D3-87A0-ED668DE26996}" destId="{EB08D65C-6B82-4472-9F20-4C50B86D620A}" srcOrd="0" destOrd="0" presId="urn:microsoft.com/office/officeart/2005/8/layout/cycle6"/>
    <dgm:cxn modelId="{B305943E-1F99-4C3D-A9A9-0AE676AF52D2}" type="presOf" srcId="{D9DD7AD4-ED0C-4661-B8CD-E74B8844D2E3}" destId="{FF1D0563-A370-486C-93CB-25A71992DEAA}" srcOrd="0" destOrd="0" presId="urn:microsoft.com/office/officeart/2005/8/layout/cycle6"/>
    <dgm:cxn modelId="{1195924D-F13A-4A51-B029-CA7024E9040C}" type="presOf" srcId="{1DA35EC6-F197-4FE7-A36F-6ECB2698E6C9}" destId="{269E8EEC-FAA1-4F97-A856-141F8314299B}" srcOrd="0" destOrd="0" presId="urn:microsoft.com/office/officeart/2005/8/layout/cycle6"/>
    <dgm:cxn modelId="{4C9AD44F-13C3-4D2C-ABD3-C426F53C53F1}" type="presOf" srcId="{BDB1F1AB-A05A-4D01-90E1-17C1970D76DF}" destId="{D30E7582-F41C-4165-AB3E-0510F4935FE9}" srcOrd="0" destOrd="0" presId="urn:microsoft.com/office/officeart/2005/8/layout/cycle6"/>
    <dgm:cxn modelId="{A7863E71-D31E-4EB3-A2C9-1A6D23B71FB9}" srcId="{C990A684-9AF0-4192-9F0B-4EFED24338E6}" destId="{2A2E2B51-ECBB-4022-90D1-247E82F71BBF}" srcOrd="4" destOrd="0" parTransId="{00DB2ED3-6B1B-4DA0-90D4-46D9F6444C55}" sibTransId="{D0FA2FF4-5F06-41D3-87A0-ED668DE26996}"/>
    <dgm:cxn modelId="{9800DA81-99CC-4287-8EE8-462B5F397DBB}" type="presOf" srcId="{D7422DE9-6B99-410E-8FDA-E87FBEB49941}" destId="{67CCAE7F-9C49-4682-B571-D2DD795A895B}" srcOrd="0" destOrd="0" presId="urn:microsoft.com/office/officeart/2005/8/layout/cycle6"/>
    <dgm:cxn modelId="{0BC2D298-D20E-4FAF-BD3F-D9FCCF747B5B}" type="presOf" srcId="{5575A742-12A0-46C4-A261-3AB49C12E172}" destId="{472C8A93-9962-4235-AAE8-12407925394D}" srcOrd="0" destOrd="0" presId="urn:microsoft.com/office/officeart/2005/8/layout/cycle6"/>
    <dgm:cxn modelId="{07ECCFB6-DCC9-46DF-B2DC-B5C7B7341C0F}" type="presOf" srcId="{FDEC1D0E-738C-4988-BDB4-865055287BE6}" destId="{1A6A46C5-72D1-4CBE-84C0-00D8E548D1A6}" srcOrd="0" destOrd="0" presId="urn:microsoft.com/office/officeart/2005/8/layout/cycle6"/>
    <dgm:cxn modelId="{BEAEBFBC-011D-4709-84F0-FCB63337B62D}" srcId="{C990A684-9AF0-4192-9F0B-4EFED24338E6}" destId="{FDEC1D0E-738C-4988-BDB4-865055287BE6}" srcOrd="1" destOrd="0" parTransId="{0BA639AF-6089-4200-91DF-29F7170DAEF3}" sibTransId="{D7422DE9-6B99-410E-8FDA-E87FBEB49941}"/>
    <dgm:cxn modelId="{0CD751C9-0210-48B6-BC75-15408B517B37}" srcId="{C990A684-9AF0-4192-9F0B-4EFED24338E6}" destId="{BDB1F1AB-A05A-4D01-90E1-17C1970D76DF}" srcOrd="2" destOrd="0" parTransId="{84A528B2-6C3F-4CD2-B664-A4B4BAC3110C}" sibTransId="{D9DD7AD4-ED0C-4661-B8CD-E74B8844D2E3}"/>
    <dgm:cxn modelId="{D5D4BCD2-8138-46C7-BB3E-4F69D2F02949}" srcId="{C990A684-9AF0-4192-9F0B-4EFED24338E6}" destId="{59D1AB57-5132-4553-9F55-0D704CA15E88}" srcOrd="3" destOrd="0" parTransId="{995A3E7A-2CD7-4ED1-8418-C4107669EE4E}" sibTransId="{0A21DBD9-6C0C-456E-BE1A-0BEA24B04BFC}"/>
    <dgm:cxn modelId="{200E7AF8-F79A-49AA-9B9E-D540F9021B80}" srcId="{C990A684-9AF0-4192-9F0B-4EFED24338E6}" destId="{1DA35EC6-F197-4FE7-A36F-6ECB2698E6C9}" srcOrd="0" destOrd="0" parTransId="{36540FB2-105B-4B2F-8958-3A51E36EF4D5}" sibTransId="{5575A742-12A0-46C4-A261-3AB49C12E172}"/>
    <dgm:cxn modelId="{C2A09113-12A7-4778-95AC-ED4E5DB809BA}" type="presParOf" srcId="{044E428D-5D96-49F2-92D7-C15AACE179B3}" destId="{269E8EEC-FAA1-4F97-A856-141F8314299B}" srcOrd="0" destOrd="0" presId="urn:microsoft.com/office/officeart/2005/8/layout/cycle6"/>
    <dgm:cxn modelId="{BA9AB7C4-FA71-43A7-9019-4C8253526C8E}" type="presParOf" srcId="{044E428D-5D96-49F2-92D7-C15AACE179B3}" destId="{AE9B1118-B794-4A77-8A6B-909BB48E9D30}" srcOrd="1" destOrd="0" presId="urn:microsoft.com/office/officeart/2005/8/layout/cycle6"/>
    <dgm:cxn modelId="{9CA7158E-349F-4A58-837F-D634035EA452}" type="presParOf" srcId="{044E428D-5D96-49F2-92D7-C15AACE179B3}" destId="{472C8A93-9962-4235-AAE8-12407925394D}" srcOrd="2" destOrd="0" presId="urn:microsoft.com/office/officeart/2005/8/layout/cycle6"/>
    <dgm:cxn modelId="{97BE381C-D780-4117-85FC-32F7FD5FCDD3}" type="presParOf" srcId="{044E428D-5D96-49F2-92D7-C15AACE179B3}" destId="{1A6A46C5-72D1-4CBE-84C0-00D8E548D1A6}" srcOrd="3" destOrd="0" presId="urn:microsoft.com/office/officeart/2005/8/layout/cycle6"/>
    <dgm:cxn modelId="{20E994C5-4022-4A3A-A0AD-050E146FD81F}" type="presParOf" srcId="{044E428D-5D96-49F2-92D7-C15AACE179B3}" destId="{6D8B055E-6F39-4DF8-BC37-2CA594701575}" srcOrd="4" destOrd="0" presId="urn:microsoft.com/office/officeart/2005/8/layout/cycle6"/>
    <dgm:cxn modelId="{F1287003-7638-4635-B1E7-97BCC4920DCC}" type="presParOf" srcId="{044E428D-5D96-49F2-92D7-C15AACE179B3}" destId="{67CCAE7F-9C49-4682-B571-D2DD795A895B}" srcOrd="5" destOrd="0" presId="urn:microsoft.com/office/officeart/2005/8/layout/cycle6"/>
    <dgm:cxn modelId="{5A5D2CF8-9989-4573-934A-81F1E7548CB4}" type="presParOf" srcId="{044E428D-5D96-49F2-92D7-C15AACE179B3}" destId="{D30E7582-F41C-4165-AB3E-0510F4935FE9}" srcOrd="6" destOrd="0" presId="urn:microsoft.com/office/officeart/2005/8/layout/cycle6"/>
    <dgm:cxn modelId="{FE4702D3-087A-4795-AFA0-29652C47C88E}" type="presParOf" srcId="{044E428D-5D96-49F2-92D7-C15AACE179B3}" destId="{DC821C4A-B03C-4CBD-AB05-5629BE66E200}" srcOrd="7" destOrd="0" presId="urn:microsoft.com/office/officeart/2005/8/layout/cycle6"/>
    <dgm:cxn modelId="{FC62FE9D-3420-4F95-B75E-C26279FB40BD}" type="presParOf" srcId="{044E428D-5D96-49F2-92D7-C15AACE179B3}" destId="{FF1D0563-A370-486C-93CB-25A71992DEAA}" srcOrd="8" destOrd="0" presId="urn:microsoft.com/office/officeart/2005/8/layout/cycle6"/>
    <dgm:cxn modelId="{C0772A35-C242-473C-9354-0D12E9C890F7}" type="presParOf" srcId="{044E428D-5D96-49F2-92D7-C15AACE179B3}" destId="{5BFE836E-0197-41F0-81E6-F4BEE74817AC}" srcOrd="9" destOrd="0" presId="urn:microsoft.com/office/officeart/2005/8/layout/cycle6"/>
    <dgm:cxn modelId="{8541583A-36A1-41FB-97DB-2162E056C2CF}" type="presParOf" srcId="{044E428D-5D96-49F2-92D7-C15AACE179B3}" destId="{3B9610AB-D343-4490-9345-01B07569BF43}" srcOrd="10" destOrd="0" presId="urn:microsoft.com/office/officeart/2005/8/layout/cycle6"/>
    <dgm:cxn modelId="{BFF8F410-6C9B-4ECA-B156-C6C9C30B9C7B}" type="presParOf" srcId="{044E428D-5D96-49F2-92D7-C15AACE179B3}" destId="{D5A55296-673B-45B8-8C72-04A319850FD0}" srcOrd="11" destOrd="0" presId="urn:microsoft.com/office/officeart/2005/8/layout/cycle6"/>
    <dgm:cxn modelId="{EA88ABFD-1A44-4901-B2B9-A109A5B32D4D}" type="presParOf" srcId="{044E428D-5D96-49F2-92D7-C15AACE179B3}" destId="{7D986C5D-9427-4DDF-AACC-327F8CFB12A6}" srcOrd="12" destOrd="0" presId="urn:microsoft.com/office/officeart/2005/8/layout/cycle6"/>
    <dgm:cxn modelId="{99E98475-5AAC-4CE5-9251-B694D2D01F56}" type="presParOf" srcId="{044E428D-5D96-49F2-92D7-C15AACE179B3}" destId="{827372FB-A6A2-4760-9913-B143BB964A84}" srcOrd="13" destOrd="0" presId="urn:microsoft.com/office/officeart/2005/8/layout/cycle6"/>
    <dgm:cxn modelId="{323AAE4F-BC1B-46AA-B458-DBF80537EB99}" type="presParOf" srcId="{044E428D-5D96-49F2-92D7-C15AACE179B3}" destId="{EB08D65C-6B82-4472-9F20-4C50B86D620A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B82D58-23CA-48F7-9BBA-F336D4069D1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3BE2C149-34E2-4463-BFF6-70D8018BDDA5}">
      <dgm:prSet phldrT="[Κείμενο]" custT="1"/>
      <dgm:spPr/>
      <dgm:t>
        <a:bodyPr/>
        <a:lstStyle/>
        <a:p>
          <a:r>
            <a:rPr lang="el-GR" sz="1800" b="1" dirty="0"/>
            <a:t>ΕΙΔΙΚΕΣ</a:t>
          </a:r>
        </a:p>
      </dgm:t>
    </dgm:pt>
    <dgm:pt modelId="{2E52855A-5807-4DFE-96AE-8EF7A61877D2}" type="parTrans" cxnId="{7CB2B600-0B86-492C-A1E4-37A00433A9A5}">
      <dgm:prSet/>
      <dgm:spPr/>
      <dgm:t>
        <a:bodyPr/>
        <a:lstStyle/>
        <a:p>
          <a:endParaRPr lang="el-GR"/>
        </a:p>
      </dgm:t>
    </dgm:pt>
    <dgm:pt modelId="{35ED7C4E-4268-4C2E-BAC3-E6ACCF15C84C}" type="sibTrans" cxnId="{7CB2B600-0B86-492C-A1E4-37A00433A9A5}">
      <dgm:prSet/>
      <dgm:spPr/>
      <dgm:t>
        <a:bodyPr/>
        <a:lstStyle/>
        <a:p>
          <a:endParaRPr lang="el-GR"/>
        </a:p>
      </dgm:t>
    </dgm:pt>
    <dgm:pt modelId="{36F20D2D-8C4C-4737-BE72-D20AC5A86969}">
      <dgm:prSet phldrT="[Κείμενο]" custT="1"/>
      <dgm:spPr/>
      <dgm:t>
        <a:bodyPr/>
        <a:lstStyle/>
        <a:p>
          <a:r>
            <a:rPr lang="el-GR" sz="1600" b="1" dirty="0"/>
            <a:t>Εισάγονται : ὅτι,  ὡς </a:t>
          </a:r>
        </a:p>
      </dgm:t>
    </dgm:pt>
    <dgm:pt modelId="{90ECF471-C86C-440A-8124-72721399C886}" type="parTrans" cxnId="{B2173BBF-3144-4666-964B-F2E538FC95B7}">
      <dgm:prSet/>
      <dgm:spPr/>
      <dgm:t>
        <a:bodyPr/>
        <a:lstStyle/>
        <a:p>
          <a:endParaRPr lang="el-GR"/>
        </a:p>
      </dgm:t>
    </dgm:pt>
    <dgm:pt modelId="{E3F17B31-B321-4896-A129-1A21D5C0E823}" type="sibTrans" cxnId="{B2173BBF-3144-4666-964B-F2E538FC95B7}">
      <dgm:prSet/>
      <dgm:spPr/>
      <dgm:t>
        <a:bodyPr/>
        <a:lstStyle/>
        <a:p>
          <a:endParaRPr lang="el-GR"/>
        </a:p>
      </dgm:t>
    </dgm:pt>
    <dgm:pt modelId="{AADCC183-7BC9-4F37-8B87-DE7C49821F01}">
      <dgm:prSet phldrT="[Κείμενο]" custT="1"/>
      <dgm:spPr/>
      <dgm:t>
        <a:bodyPr/>
        <a:lstStyle/>
        <a:p>
          <a:r>
            <a:rPr lang="el-GR" sz="1800" b="1" dirty="0"/>
            <a:t>ΕΝΔΟΙΑΣΤΙΚΕΣ</a:t>
          </a:r>
        </a:p>
      </dgm:t>
    </dgm:pt>
    <dgm:pt modelId="{E3CEFA27-0B0D-4978-AC63-C9F1854BB625}" type="parTrans" cxnId="{7345DA52-AD0A-4C6C-84F8-2F2DA4F7BFE9}">
      <dgm:prSet/>
      <dgm:spPr/>
      <dgm:t>
        <a:bodyPr/>
        <a:lstStyle/>
        <a:p>
          <a:endParaRPr lang="el-GR"/>
        </a:p>
      </dgm:t>
    </dgm:pt>
    <dgm:pt modelId="{76CBC9F6-6A14-4C1B-81F7-FF6CC9980561}" type="sibTrans" cxnId="{7345DA52-AD0A-4C6C-84F8-2F2DA4F7BFE9}">
      <dgm:prSet/>
      <dgm:spPr/>
      <dgm:t>
        <a:bodyPr/>
        <a:lstStyle/>
        <a:p>
          <a:endParaRPr lang="el-GR"/>
        </a:p>
      </dgm:t>
    </dgm:pt>
    <dgm:pt modelId="{0E41DCFB-9698-4330-B654-7E5CCA2906CC}">
      <dgm:prSet phldrT="[Κείμενο]" custT="1"/>
      <dgm:spPr/>
      <dgm:t>
        <a:bodyPr/>
        <a:lstStyle/>
        <a:p>
          <a:r>
            <a:rPr lang="el-GR" sz="1600" b="1" dirty="0"/>
            <a:t>Εισάγονται :μή (= μήπως), μὴ οὐ  </a:t>
          </a:r>
        </a:p>
      </dgm:t>
    </dgm:pt>
    <dgm:pt modelId="{915351A1-FE63-4434-9668-D68F90456FC9}" type="parTrans" cxnId="{54C5EC8F-240E-40CE-8288-FB36E6FDD118}">
      <dgm:prSet/>
      <dgm:spPr/>
      <dgm:t>
        <a:bodyPr/>
        <a:lstStyle/>
        <a:p>
          <a:endParaRPr lang="el-GR"/>
        </a:p>
      </dgm:t>
    </dgm:pt>
    <dgm:pt modelId="{943FE017-438E-4F12-B645-E62C464312DC}" type="sibTrans" cxnId="{54C5EC8F-240E-40CE-8288-FB36E6FDD118}">
      <dgm:prSet/>
      <dgm:spPr/>
      <dgm:t>
        <a:bodyPr/>
        <a:lstStyle/>
        <a:p>
          <a:endParaRPr lang="el-GR"/>
        </a:p>
      </dgm:t>
    </dgm:pt>
    <dgm:pt modelId="{611E125C-61E9-4C7E-9178-5804C9F465AD}">
      <dgm:prSet phldrT="[Κείμενο]" custT="1"/>
      <dgm:spPr/>
      <dgm:t>
        <a:bodyPr/>
        <a:lstStyle/>
        <a:p>
          <a:r>
            <a:rPr lang="el-GR" sz="1800" b="1" dirty="0"/>
            <a:t>ΠΛΑΓΙΕΣ ΕΡΩΤΗΜΑΤΙΚΕΣ</a:t>
          </a:r>
        </a:p>
      </dgm:t>
    </dgm:pt>
    <dgm:pt modelId="{3A05C9F3-5CD9-42B4-90D5-EE33CC5D2201}" type="parTrans" cxnId="{C72B6EA2-9D09-4E77-9FBB-3806B8C9477E}">
      <dgm:prSet/>
      <dgm:spPr/>
      <dgm:t>
        <a:bodyPr/>
        <a:lstStyle/>
        <a:p>
          <a:endParaRPr lang="el-GR"/>
        </a:p>
      </dgm:t>
    </dgm:pt>
    <dgm:pt modelId="{C9D591FD-92F6-47DF-9BF6-CF31871D8369}" type="sibTrans" cxnId="{C72B6EA2-9D09-4E77-9FBB-3806B8C9477E}">
      <dgm:prSet/>
      <dgm:spPr/>
      <dgm:t>
        <a:bodyPr/>
        <a:lstStyle/>
        <a:p>
          <a:endParaRPr lang="el-GR"/>
        </a:p>
      </dgm:t>
    </dgm:pt>
    <dgm:pt modelId="{59140DE2-90FB-4F21-895B-5DC23CA74EE0}">
      <dgm:prSet phldrT="[Κείμενο]" custT="1"/>
      <dgm:spPr/>
      <dgm:t>
        <a:bodyPr/>
        <a:lstStyle/>
        <a:p>
          <a:r>
            <a:rPr lang="el-GR" sz="1600" b="1" dirty="0"/>
            <a:t>Εισάγονται: με ερωτηματικές και αναφορικές αντωνυμίες και με τα αντίστοιχα επιρρήματα (μερικής άγνοιας) και με το ερωτηματικό μόριο εἰ  (ολικής αγνοίας).</a:t>
          </a:r>
        </a:p>
      </dgm:t>
    </dgm:pt>
    <dgm:pt modelId="{EBC498D9-60F6-4181-BD16-FC2B8945A8D9}" type="parTrans" cxnId="{16372B53-52AF-438B-BA05-AE48C2E5E3B6}">
      <dgm:prSet/>
      <dgm:spPr/>
      <dgm:t>
        <a:bodyPr/>
        <a:lstStyle/>
        <a:p>
          <a:endParaRPr lang="el-GR"/>
        </a:p>
      </dgm:t>
    </dgm:pt>
    <dgm:pt modelId="{70E34561-63CF-42C3-9026-B6A27F482E68}" type="sibTrans" cxnId="{16372B53-52AF-438B-BA05-AE48C2E5E3B6}">
      <dgm:prSet/>
      <dgm:spPr/>
      <dgm:t>
        <a:bodyPr/>
        <a:lstStyle/>
        <a:p>
          <a:endParaRPr lang="el-GR"/>
        </a:p>
      </dgm:t>
    </dgm:pt>
    <dgm:pt modelId="{EA3DEFF0-A829-405F-99F5-E864CEC81F02}">
      <dgm:prSet phldrT="[Κείμενο]" custT="1"/>
      <dgm:spPr/>
      <dgm:t>
        <a:bodyPr/>
        <a:lstStyle/>
        <a:p>
          <a:r>
            <a:rPr lang="el-GR" sz="1600" b="1" dirty="0"/>
            <a:t>Συντακτικός ρόλος: αντικείμενο, υποκείμενο, επεξήγηση.</a:t>
          </a:r>
        </a:p>
      </dgm:t>
    </dgm:pt>
    <dgm:pt modelId="{395B6F95-2230-4BD0-8283-8D62BCA34693}" type="parTrans" cxnId="{76CB5B06-7C90-4769-B7C5-6D007DC8FE6B}">
      <dgm:prSet/>
      <dgm:spPr/>
      <dgm:t>
        <a:bodyPr/>
        <a:lstStyle/>
        <a:p>
          <a:endParaRPr lang="el-GR"/>
        </a:p>
      </dgm:t>
    </dgm:pt>
    <dgm:pt modelId="{8741A459-9A6E-4D1D-B6B1-9FC071CF2BB5}" type="sibTrans" cxnId="{76CB5B06-7C90-4769-B7C5-6D007DC8FE6B}">
      <dgm:prSet/>
      <dgm:spPr/>
      <dgm:t>
        <a:bodyPr/>
        <a:lstStyle/>
        <a:p>
          <a:endParaRPr lang="el-GR"/>
        </a:p>
      </dgm:t>
    </dgm:pt>
    <dgm:pt modelId="{38C32018-D209-449C-892B-DA7F8ADB811A}">
      <dgm:prSet phldrT="[Κείμενο]" custT="1"/>
      <dgm:spPr/>
      <dgm:t>
        <a:bodyPr/>
        <a:lstStyle/>
        <a:p>
          <a:pPr>
            <a:buFont typeface="Wingdings" panose="05000000000000000000" pitchFamily="2" charset="2"/>
            <a:buNone/>
          </a:pPr>
          <a:r>
            <a:rPr lang="el-GR" sz="1600" b="1" dirty="0"/>
            <a:t>Παραδείγματα:</a:t>
          </a:r>
          <a:endParaRPr lang="el-GR" sz="1600" b="1" dirty="0">
            <a:solidFill>
              <a:srgbClr val="C00000"/>
            </a:solidFill>
          </a:endParaRPr>
        </a:p>
      </dgm:t>
    </dgm:pt>
    <dgm:pt modelId="{61410BFB-6B74-4B78-BE27-F35E5D2870B1}" type="parTrans" cxnId="{4F38C7FD-D826-409A-BF59-C9323E67607B}">
      <dgm:prSet/>
      <dgm:spPr/>
      <dgm:t>
        <a:bodyPr/>
        <a:lstStyle/>
        <a:p>
          <a:endParaRPr lang="el-GR"/>
        </a:p>
      </dgm:t>
    </dgm:pt>
    <dgm:pt modelId="{4F8C25C6-DD03-4A8D-B8B0-F62D53DC06DE}" type="sibTrans" cxnId="{4F38C7FD-D826-409A-BF59-C9323E67607B}">
      <dgm:prSet/>
      <dgm:spPr/>
      <dgm:t>
        <a:bodyPr/>
        <a:lstStyle/>
        <a:p>
          <a:endParaRPr lang="el-GR"/>
        </a:p>
      </dgm:t>
    </dgm:pt>
    <dgm:pt modelId="{610D804A-2418-41B4-816C-390174318543}">
      <dgm:prSet phldrT="[Κείμενο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/>
            <a:t>Καὶ κατηγοροῦσι αὐτοῦ </a:t>
          </a:r>
          <a:r>
            <a:rPr lang="el-GR" sz="1600" b="1" dirty="0">
              <a:solidFill>
                <a:srgbClr val="C00000"/>
              </a:solidFill>
            </a:rPr>
            <a:t>ὡς πολλὰς ἀρχὰς ἦρξεν. </a:t>
          </a:r>
        </a:p>
      </dgm:t>
    </dgm:pt>
    <dgm:pt modelId="{016C3265-5310-45CC-B3DA-05E03F76383E}" type="parTrans" cxnId="{D323E8E0-635D-4458-A210-2E6117D298D3}">
      <dgm:prSet/>
      <dgm:spPr/>
      <dgm:t>
        <a:bodyPr/>
        <a:lstStyle/>
        <a:p>
          <a:endParaRPr lang="el-GR"/>
        </a:p>
      </dgm:t>
    </dgm:pt>
    <dgm:pt modelId="{25DD17CB-2568-442B-9D23-585D9C4C5F9A}" type="sibTrans" cxnId="{D323E8E0-635D-4458-A210-2E6117D298D3}">
      <dgm:prSet/>
      <dgm:spPr/>
      <dgm:t>
        <a:bodyPr/>
        <a:lstStyle/>
        <a:p>
          <a:endParaRPr lang="el-GR"/>
        </a:p>
      </dgm:t>
    </dgm:pt>
    <dgm:pt modelId="{F4B5C285-3AC8-43C9-B315-12ADD525240F}">
      <dgm:prSet phldrT="[Κείμενο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>
              <a:solidFill>
                <a:schemeClr val="bg1"/>
              </a:solidFill>
            </a:rPr>
            <a:t>Οὐ γὰρ ἠγγέλθη αὐτοῖς </a:t>
          </a:r>
          <a:r>
            <a:rPr lang="el-GR" sz="1600" b="1" dirty="0">
              <a:solidFill>
                <a:srgbClr val="C00000"/>
              </a:solidFill>
            </a:rPr>
            <a:t>ὅτι</a:t>
          </a:r>
          <a:r>
            <a:rPr lang="el-GR" sz="1600" b="1" dirty="0">
              <a:solidFill>
                <a:schemeClr val="bg1"/>
              </a:solidFill>
            </a:rPr>
            <a:t> </a:t>
          </a:r>
          <a:r>
            <a:rPr lang="el-GR" sz="1600" b="1" dirty="0">
              <a:solidFill>
                <a:srgbClr val="C00000"/>
              </a:solidFill>
            </a:rPr>
            <a:t>τεθνηκότες εἶεν</a:t>
          </a:r>
        </a:p>
      </dgm:t>
    </dgm:pt>
    <dgm:pt modelId="{59430DDA-7937-4150-9EEC-A5C63F932A2B}" type="parTrans" cxnId="{BC95CE19-0EB1-4BB6-8582-FBFFF5282A90}">
      <dgm:prSet/>
      <dgm:spPr/>
      <dgm:t>
        <a:bodyPr/>
        <a:lstStyle/>
        <a:p>
          <a:endParaRPr lang="el-GR"/>
        </a:p>
      </dgm:t>
    </dgm:pt>
    <dgm:pt modelId="{41E2B754-5E36-4F52-9123-0ED8B8B02F46}" type="sibTrans" cxnId="{BC95CE19-0EB1-4BB6-8582-FBFFF5282A90}">
      <dgm:prSet/>
      <dgm:spPr/>
      <dgm:t>
        <a:bodyPr/>
        <a:lstStyle/>
        <a:p>
          <a:endParaRPr lang="el-GR"/>
        </a:p>
      </dgm:t>
    </dgm:pt>
    <dgm:pt modelId="{D16E7499-F5BF-4804-9333-794BF4BC2581}">
      <dgm:prSet phldrT="[Κείμενο]"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>
              <a:solidFill>
                <a:schemeClr val="bg1"/>
              </a:solidFill>
            </a:rPr>
            <a:t>Καὶ ἔλεγον οἱ Ἀθηναῖοι ταῦτα, </a:t>
          </a:r>
          <a:r>
            <a:rPr lang="el-GR" sz="1600" b="1" dirty="0">
              <a:solidFill>
                <a:srgbClr val="C00000"/>
              </a:solidFill>
            </a:rPr>
            <a:t>ὅτι οὐκ ὀρθῶς αἱ σπονδαὶ γένοιντο</a:t>
          </a:r>
        </a:p>
      </dgm:t>
    </dgm:pt>
    <dgm:pt modelId="{0B9ABD11-B664-4F51-8D85-63591B1BD16B}" type="parTrans" cxnId="{C98A0EF6-3D08-4356-8F12-2B6356239568}">
      <dgm:prSet/>
      <dgm:spPr/>
      <dgm:t>
        <a:bodyPr/>
        <a:lstStyle/>
        <a:p>
          <a:endParaRPr lang="el-GR"/>
        </a:p>
      </dgm:t>
    </dgm:pt>
    <dgm:pt modelId="{86F6585A-B70B-491C-8A2A-E2418F4331AB}" type="sibTrans" cxnId="{C98A0EF6-3D08-4356-8F12-2B6356239568}">
      <dgm:prSet/>
      <dgm:spPr/>
      <dgm:t>
        <a:bodyPr/>
        <a:lstStyle/>
        <a:p>
          <a:endParaRPr lang="el-GR"/>
        </a:p>
      </dgm:t>
    </dgm:pt>
    <dgm:pt modelId="{89F53184-D4B0-4FAD-B00D-44D99BFBB95A}">
      <dgm:prSet custT="1"/>
      <dgm:spPr/>
      <dgm:t>
        <a:bodyPr/>
        <a:lstStyle/>
        <a:p>
          <a:r>
            <a:rPr lang="el-GR" sz="1600" b="1" dirty="0"/>
            <a:t>Συντακτικός ρόλος: αντικείμενο, υποκείμενο, επεξήγηση</a:t>
          </a:r>
          <a:r>
            <a:rPr lang="el-GR" sz="1600" dirty="0"/>
            <a:t>.</a:t>
          </a:r>
        </a:p>
      </dgm:t>
    </dgm:pt>
    <dgm:pt modelId="{E8E6C58B-4F5F-427A-9ACF-74A84C4BC2AF}" type="parTrans" cxnId="{47E0CBB7-A2E7-47BB-818D-A834D6FF8601}">
      <dgm:prSet/>
      <dgm:spPr/>
      <dgm:t>
        <a:bodyPr/>
        <a:lstStyle/>
        <a:p>
          <a:endParaRPr lang="el-GR"/>
        </a:p>
      </dgm:t>
    </dgm:pt>
    <dgm:pt modelId="{C80F3D21-A82A-44F2-9572-4DA138F1A438}" type="sibTrans" cxnId="{47E0CBB7-A2E7-47BB-818D-A834D6FF8601}">
      <dgm:prSet/>
      <dgm:spPr/>
      <dgm:t>
        <a:bodyPr/>
        <a:lstStyle/>
        <a:p>
          <a:endParaRPr lang="el-GR"/>
        </a:p>
      </dgm:t>
    </dgm:pt>
    <dgm:pt modelId="{04756309-F2A3-4852-AABF-29D8CB6C388E}">
      <dgm:prSet phldrT="[Κείμενο]"/>
      <dgm:spPr/>
      <dgm:t>
        <a:bodyPr/>
        <a:lstStyle/>
        <a:p>
          <a:endParaRPr lang="el-GR" sz="900" dirty="0"/>
        </a:p>
      </dgm:t>
    </dgm:pt>
    <dgm:pt modelId="{807A12DB-0A1F-41C3-AF2C-317B3AD746D1}" type="parTrans" cxnId="{249ACF0D-27D8-45C4-A57F-30D83E51072E}">
      <dgm:prSet/>
      <dgm:spPr/>
      <dgm:t>
        <a:bodyPr/>
        <a:lstStyle/>
        <a:p>
          <a:endParaRPr lang="el-GR"/>
        </a:p>
      </dgm:t>
    </dgm:pt>
    <dgm:pt modelId="{1A1CB433-790E-4BE1-A866-4F5977EC7E2E}" type="sibTrans" cxnId="{249ACF0D-27D8-45C4-A57F-30D83E51072E}">
      <dgm:prSet/>
      <dgm:spPr/>
      <dgm:t>
        <a:bodyPr/>
        <a:lstStyle/>
        <a:p>
          <a:endParaRPr lang="el-GR"/>
        </a:p>
      </dgm:t>
    </dgm:pt>
    <dgm:pt modelId="{F924E5DF-795B-40DD-BA95-AD6E3274AD5F}">
      <dgm:prSet custT="1"/>
      <dgm:spPr/>
      <dgm:t>
        <a:bodyPr/>
        <a:lstStyle/>
        <a:p>
          <a:r>
            <a:rPr lang="el-GR" sz="1600" b="1" dirty="0"/>
            <a:t>Παραδείγματα:</a:t>
          </a:r>
        </a:p>
      </dgm:t>
    </dgm:pt>
    <dgm:pt modelId="{13F502A7-C32C-443C-98D4-C83AE01C6F23}" type="parTrans" cxnId="{56E621DF-9895-403C-8F53-DC5AB33D6752}">
      <dgm:prSet/>
      <dgm:spPr/>
      <dgm:t>
        <a:bodyPr/>
        <a:lstStyle/>
        <a:p>
          <a:endParaRPr lang="el-GR"/>
        </a:p>
      </dgm:t>
    </dgm:pt>
    <dgm:pt modelId="{A78EC175-FB9E-4AA3-A8B2-FDD2326BF463}" type="sibTrans" cxnId="{56E621DF-9895-403C-8F53-DC5AB33D6752}">
      <dgm:prSet/>
      <dgm:spPr/>
      <dgm:t>
        <a:bodyPr/>
        <a:lstStyle/>
        <a:p>
          <a:endParaRPr lang="el-GR"/>
        </a:p>
      </dgm:t>
    </dgm:pt>
    <dgm:pt modelId="{23E9AB01-AD2D-4F2F-BDA0-A078647E8D66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/>
            <a:t>Δέδοικα </a:t>
          </a:r>
          <a:r>
            <a:rPr lang="el-GR" sz="1600" b="1" dirty="0">
              <a:solidFill>
                <a:srgbClr val="C00000"/>
              </a:solidFill>
            </a:rPr>
            <a:t>μὴ οὐκ ἔχω ταύτην τὴν σοφίαν.</a:t>
          </a:r>
        </a:p>
      </dgm:t>
    </dgm:pt>
    <dgm:pt modelId="{5C02F833-CA8D-49F8-BA71-44FB3B77A025}" type="parTrans" cxnId="{D9009ABD-E5E9-4CA0-9777-427A6A87B80C}">
      <dgm:prSet/>
      <dgm:spPr/>
      <dgm:t>
        <a:bodyPr/>
        <a:lstStyle/>
        <a:p>
          <a:endParaRPr lang="el-GR"/>
        </a:p>
      </dgm:t>
    </dgm:pt>
    <dgm:pt modelId="{BA7CE13C-07D4-4354-A17C-EF925F6555D5}" type="sibTrans" cxnId="{D9009ABD-E5E9-4CA0-9777-427A6A87B80C}">
      <dgm:prSet/>
      <dgm:spPr/>
      <dgm:t>
        <a:bodyPr/>
        <a:lstStyle/>
        <a:p>
          <a:endParaRPr lang="el-GR"/>
        </a:p>
      </dgm:t>
    </dgm:pt>
    <dgm:pt modelId="{EDFF4B7C-D2B4-44EF-88C1-FEED28AA2DF5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>
              <a:solidFill>
                <a:schemeClr val="bg1"/>
              </a:solidFill>
            </a:rPr>
            <a:t>Κίνδυνός ἐστι </a:t>
          </a:r>
          <a:r>
            <a:rPr lang="el-GR" sz="1600" b="1" dirty="0">
              <a:solidFill>
                <a:srgbClr val="C00000"/>
              </a:solidFill>
            </a:rPr>
            <a:t>μὴ γένωνται μετὰ τῶν πολεμίων.</a:t>
          </a:r>
        </a:p>
      </dgm:t>
    </dgm:pt>
    <dgm:pt modelId="{79B2B15B-3BBB-41BB-9ADF-7AE046331B5F}" type="parTrans" cxnId="{8AC56D6D-A536-4F1A-A030-68A070A3FD80}">
      <dgm:prSet/>
      <dgm:spPr/>
      <dgm:t>
        <a:bodyPr/>
        <a:lstStyle/>
        <a:p>
          <a:endParaRPr lang="el-GR"/>
        </a:p>
      </dgm:t>
    </dgm:pt>
    <dgm:pt modelId="{6D789E0C-0087-40BD-B806-ABCB46D00461}" type="sibTrans" cxnId="{8AC56D6D-A536-4F1A-A030-68A070A3FD80}">
      <dgm:prSet/>
      <dgm:spPr/>
      <dgm:t>
        <a:bodyPr/>
        <a:lstStyle/>
        <a:p>
          <a:endParaRPr lang="el-GR"/>
        </a:p>
      </dgm:t>
    </dgm:pt>
    <dgm:pt modelId="{7E106753-9313-4B92-8755-26962DCCAED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>
              <a:solidFill>
                <a:schemeClr val="bg1"/>
              </a:solidFill>
            </a:rPr>
            <a:t>Οὐ τοῦτο ἐφοβεῖτο, </a:t>
          </a:r>
          <a:r>
            <a:rPr lang="el-GR" sz="1600" b="1" dirty="0">
              <a:solidFill>
                <a:srgbClr val="C00000"/>
              </a:solidFill>
            </a:rPr>
            <a:t>μή τινες πορεύσοιντο ἐπὶ τὴν ἐκείνου δύναμιν.</a:t>
          </a:r>
        </a:p>
      </dgm:t>
    </dgm:pt>
    <dgm:pt modelId="{3A3A67F5-1CA5-453A-9CCB-B541EB5C06AD}" type="parTrans" cxnId="{847DBFC1-85A4-4893-845B-ACF206B78547}">
      <dgm:prSet/>
      <dgm:spPr/>
      <dgm:t>
        <a:bodyPr/>
        <a:lstStyle/>
        <a:p>
          <a:endParaRPr lang="el-GR"/>
        </a:p>
      </dgm:t>
    </dgm:pt>
    <dgm:pt modelId="{7FF186E8-F555-43A7-869B-0E2A66E282EC}" type="sibTrans" cxnId="{847DBFC1-85A4-4893-845B-ACF206B78547}">
      <dgm:prSet/>
      <dgm:spPr/>
      <dgm:t>
        <a:bodyPr/>
        <a:lstStyle/>
        <a:p>
          <a:endParaRPr lang="el-GR"/>
        </a:p>
      </dgm:t>
    </dgm:pt>
    <dgm:pt modelId="{B84535AC-9C6F-44AC-AF84-4D81281B16E8}">
      <dgm:prSet custT="1"/>
      <dgm:spPr/>
      <dgm:t>
        <a:bodyPr/>
        <a:lstStyle/>
        <a:p>
          <a:r>
            <a:rPr lang="el-GR" sz="1600" b="1" dirty="0"/>
            <a:t>Συντακτικός ρόλος: αντικείμενο, υποκείμενο, επεξήγηση.</a:t>
          </a:r>
        </a:p>
      </dgm:t>
    </dgm:pt>
    <dgm:pt modelId="{6C0832C0-81C9-4227-BF7B-B35A23174B4E}" type="parTrans" cxnId="{8F93D373-329C-4719-93CD-A96D5F9D9211}">
      <dgm:prSet/>
      <dgm:spPr/>
      <dgm:t>
        <a:bodyPr/>
        <a:lstStyle/>
        <a:p>
          <a:endParaRPr lang="el-GR"/>
        </a:p>
      </dgm:t>
    </dgm:pt>
    <dgm:pt modelId="{1425FA14-DE5D-41DC-8559-87482284072B}" type="sibTrans" cxnId="{8F93D373-329C-4719-93CD-A96D5F9D9211}">
      <dgm:prSet/>
      <dgm:spPr/>
      <dgm:t>
        <a:bodyPr/>
        <a:lstStyle/>
        <a:p>
          <a:endParaRPr lang="el-GR"/>
        </a:p>
      </dgm:t>
    </dgm:pt>
    <dgm:pt modelId="{B50321BE-5440-4F0D-B67C-51EB4C23BCAC}">
      <dgm:prSet custT="1"/>
      <dgm:spPr/>
      <dgm:t>
        <a:bodyPr/>
        <a:lstStyle/>
        <a:p>
          <a:endParaRPr lang="el-GR" sz="1400" b="1" dirty="0"/>
        </a:p>
      </dgm:t>
    </dgm:pt>
    <dgm:pt modelId="{DE472F81-E948-453E-BF6E-007B517E8096}" type="parTrans" cxnId="{E1ED18C9-9C15-4D38-A76F-421D4C8BBB25}">
      <dgm:prSet/>
      <dgm:spPr/>
      <dgm:t>
        <a:bodyPr/>
        <a:lstStyle/>
        <a:p>
          <a:endParaRPr lang="el-GR"/>
        </a:p>
      </dgm:t>
    </dgm:pt>
    <dgm:pt modelId="{2ACB99CF-DE50-4BE1-BA13-90F765FCC16D}" type="sibTrans" cxnId="{E1ED18C9-9C15-4D38-A76F-421D4C8BBB25}">
      <dgm:prSet/>
      <dgm:spPr/>
      <dgm:t>
        <a:bodyPr/>
        <a:lstStyle/>
        <a:p>
          <a:endParaRPr lang="el-GR"/>
        </a:p>
      </dgm:t>
    </dgm:pt>
    <dgm:pt modelId="{35836D88-F894-4632-8049-D926FFBED11D}">
      <dgm:prSet custT="1"/>
      <dgm:spPr/>
      <dgm:t>
        <a:bodyPr/>
        <a:lstStyle/>
        <a:p>
          <a:r>
            <a:rPr lang="el-GR" sz="1600" b="1" dirty="0"/>
            <a:t>Παραδείγματα:</a:t>
          </a:r>
        </a:p>
      </dgm:t>
    </dgm:pt>
    <dgm:pt modelId="{12DB02DD-11A6-40A4-944E-6B99647FC46A}" type="parTrans" cxnId="{B2070D65-7130-4CA3-B9C6-0B856FD9FB8C}">
      <dgm:prSet/>
      <dgm:spPr/>
      <dgm:t>
        <a:bodyPr/>
        <a:lstStyle/>
        <a:p>
          <a:endParaRPr lang="el-GR"/>
        </a:p>
      </dgm:t>
    </dgm:pt>
    <dgm:pt modelId="{E0720A70-55C3-4EC0-8CD5-ABBCCAD0D8AF}" type="sibTrans" cxnId="{B2070D65-7130-4CA3-B9C6-0B856FD9FB8C}">
      <dgm:prSet/>
      <dgm:spPr/>
      <dgm:t>
        <a:bodyPr/>
        <a:lstStyle/>
        <a:p>
          <a:endParaRPr lang="el-GR"/>
        </a:p>
      </dgm:t>
    </dgm:pt>
    <dgm:pt modelId="{DCEC23E1-9172-4926-B875-DE413005E46A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/>
            <a:t>Ἀπορῶ </a:t>
          </a:r>
          <a:r>
            <a:rPr lang="el-GR" sz="1600" b="1" dirty="0">
              <a:solidFill>
                <a:srgbClr val="C00000"/>
              </a:solidFill>
            </a:rPr>
            <a:t>εἰ διδακτόν ἐστιν ἡ ἀρετή.</a:t>
          </a:r>
        </a:p>
      </dgm:t>
    </dgm:pt>
    <dgm:pt modelId="{AB9243BF-41A4-4B11-947B-222A25EE7EE1}" type="parTrans" cxnId="{EE7B883F-53A5-4E58-A922-A65A17378463}">
      <dgm:prSet/>
      <dgm:spPr/>
      <dgm:t>
        <a:bodyPr/>
        <a:lstStyle/>
        <a:p>
          <a:endParaRPr lang="el-GR"/>
        </a:p>
      </dgm:t>
    </dgm:pt>
    <dgm:pt modelId="{687586DA-4948-48A3-AFD9-D8E91DAADC1E}" type="sibTrans" cxnId="{EE7B883F-53A5-4E58-A922-A65A17378463}">
      <dgm:prSet/>
      <dgm:spPr/>
      <dgm:t>
        <a:bodyPr/>
        <a:lstStyle/>
        <a:p>
          <a:endParaRPr lang="el-GR"/>
        </a:p>
      </dgm:t>
    </dgm:pt>
    <dgm:pt modelId="{6383D998-E414-4A45-BA33-D23CADFF566C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>
              <a:solidFill>
                <a:schemeClr val="bg1"/>
              </a:solidFill>
            </a:rPr>
            <a:t>Τοῦτο σκεψώμεθα, </a:t>
          </a:r>
          <a:r>
            <a:rPr lang="el-GR" sz="1600" b="1" dirty="0">
              <a:solidFill>
                <a:srgbClr val="C00000"/>
              </a:solidFill>
            </a:rPr>
            <a:t>εἰ ἀληθῆ λέγεις.</a:t>
          </a:r>
        </a:p>
      </dgm:t>
    </dgm:pt>
    <dgm:pt modelId="{B437ACA5-CD6C-4BB1-B80C-EB46B023B7BE}" type="parTrans" cxnId="{F5A37DD5-596D-4EC3-A1D2-0963752320BA}">
      <dgm:prSet/>
      <dgm:spPr/>
      <dgm:t>
        <a:bodyPr/>
        <a:lstStyle/>
        <a:p>
          <a:endParaRPr lang="el-GR"/>
        </a:p>
      </dgm:t>
    </dgm:pt>
    <dgm:pt modelId="{FBA2D319-8AEB-43AC-9AC8-ED572A960F0E}" type="sibTrans" cxnId="{F5A37DD5-596D-4EC3-A1D2-0963752320BA}">
      <dgm:prSet/>
      <dgm:spPr/>
      <dgm:t>
        <a:bodyPr/>
        <a:lstStyle/>
        <a:p>
          <a:endParaRPr lang="el-GR"/>
        </a:p>
      </dgm:t>
    </dgm:pt>
    <dgm:pt modelId="{4DB649B3-44E5-43F6-B8D7-D7C6E7D5A8ED}">
      <dgm:prSet custT="1"/>
      <dgm:spPr/>
      <dgm:t>
        <a:bodyPr/>
        <a:lstStyle/>
        <a:p>
          <a:pPr>
            <a:buFont typeface="Wingdings" panose="05000000000000000000" pitchFamily="2" charset="2"/>
            <a:buChar char="ü"/>
          </a:pPr>
          <a:r>
            <a:rPr lang="el-GR" sz="1600" b="1" dirty="0">
              <a:solidFill>
                <a:schemeClr val="bg1"/>
              </a:solidFill>
            </a:rPr>
            <a:t>Οὐ δῆλόν ἐστι τῷ στρατηγῷ </a:t>
          </a:r>
          <a:r>
            <a:rPr lang="el-GR" sz="1600" b="1" dirty="0">
              <a:solidFill>
                <a:srgbClr val="C00000"/>
              </a:solidFill>
            </a:rPr>
            <a:t>εἰ συμφέρει στρατηγεῖν.</a:t>
          </a:r>
        </a:p>
      </dgm:t>
    </dgm:pt>
    <dgm:pt modelId="{74F6FCFB-A1BF-43F3-BE63-B728A2BEE676}" type="parTrans" cxnId="{A0905D36-0750-4748-94B6-1C98741E9BB0}">
      <dgm:prSet/>
      <dgm:spPr/>
      <dgm:t>
        <a:bodyPr/>
        <a:lstStyle/>
        <a:p>
          <a:endParaRPr lang="el-GR"/>
        </a:p>
      </dgm:t>
    </dgm:pt>
    <dgm:pt modelId="{EC7BCA4E-70AD-4009-A953-D07E3FCAC0E1}" type="sibTrans" cxnId="{A0905D36-0750-4748-94B6-1C98741E9BB0}">
      <dgm:prSet/>
      <dgm:spPr/>
      <dgm:t>
        <a:bodyPr/>
        <a:lstStyle/>
        <a:p>
          <a:endParaRPr lang="el-GR"/>
        </a:p>
      </dgm:t>
    </dgm:pt>
    <dgm:pt modelId="{4F4779CC-4E97-45A4-87C3-FFE8674F1F01}">
      <dgm:prSet custT="1"/>
      <dgm:spPr/>
      <dgm:t>
        <a:bodyPr/>
        <a:lstStyle/>
        <a:p>
          <a:endParaRPr lang="el-GR" sz="1600" b="1" dirty="0"/>
        </a:p>
      </dgm:t>
    </dgm:pt>
    <dgm:pt modelId="{FA8FF82D-3222-4EC4-93CB-A1D09FA025A0}" type="parTrans" cxnId="{D8A5C79E-DE86-4D32-8B37-B4165F579036}">
      <dgm:prSet/>
      <dgm:spPr/>
      <dgm:t>
        <a:bodyPr/>
        <a:lstStyle/>
        <a:p>
          <a:endParaRPr lang="el-GR"/>
        </a:p>
      </dgm:t>
    </dgm:pt>
    <dgm:pt modelId="{8060B572-232D-48DD-A864-4FF3228E34A8}" type="sibTrans" cxnId="{D8A5C79E-DE86-4D32-8B37-B4165F579036}">
      <dgm:prSet/>
      <dgm:spPr/>
      <dgm:t>
        <a:bodyPr/>
        <a:lstStyle/>
        <a:p>
          <a:endParaRPr lang="el-GR"/>
        </a:p>
      </dgm:t>
    </dgm:pt>
    <dgm:pt modelId="{A2A559A0-284A-4B0C-B681-5597693CA3CE}" type="pres">
      <dgm:prSet presAssocID="{ABB82D58-23CA-48F7-9BBA-F336D4069D1A}" presName="Name0" presStyleCnt="0">
        <dgm:presLayoutVars>
          <dgm:dir/>
          <dgm:animLvl val="lvl"/>
          <dgm:resizeHandles val="exact"/>
        </dgm:presLayoutVars>
      </dgm:prSet>
      <dgm:spPr/>
    </dgm:pt>
    <dgm:pt modelId="{86410C20-6EFB-4474-B853-B8082329DEC5}" type="pres">
      <dgm:prSet presAssocID="{3BE2C149-34E2-4463-BFF6-70D8018BDDA5}" presName="linNode" presStyleCnt="0"/>
      <dgm:spPr/>
    </dgm:pt>
    <dgm:pt modelId="{0611761D-7EF1-420C-84B2-D6F70DFE59C6}" type="pres">
      <dgm:prSet presAssocID="{3BE2C149-34E2-4463-BFF6-70D8018BDDA5}" presName="parentText" presStyleLbl="node1" presStyleIdx="0" presStyleCnt="3" custScaleX="43213" custScaleY="18084" custLinFactNeighborX="-444">
        <dgm:presLayoutVars>
          <dgm:chMax val="1"/>
          <dgm:bulletEnabled val="1"/>
        </dgm:presLayoutVars>
      </dgm:prSet>
      <dgm:spPr/>
    </dgm:pt>
    <dgm:pt modelId="{4ACBE27B-AF49-4C71-A6AB-499768FB509F}" type="pres">
      <dgm:prSet presAssocID="{3BE2C149-34E2-4463-BFF6-70D8018BDDA5}" presName="descendantText" presStyleLbl="alignAccFollowNode1" presStyleIdx="0" presStyleCnt="3" custScaleX="126376" custScaleY="62559" custLinFactNeighborY="-1425">
        <dgm:presLayoutVars>
          <dgm:bulletEnabled val="1"/>
        </dgm:presLayoutVars>
      </dgm:prSet>
      <dgm:spPr/>
    </dgm:pt>
    <dgm:pt modelId="{2236DD8D-43F2-49A1-A2E4-5B3725338A83}" type="pres">
      <dgm:prSet presAssocID="{35ED7C4E-4268-4C2E-BAC3-E6ACCF15C84C}" presName="sp" presStyleCnt="0"/>
      <dgm:spPr/>
    </dgm:pt>
    <dgm:pt modelId="{6DC934F0-273D-4335-8737-9853EE73DC1A}" type="pres">
      <dgm:prSet presAssocID="{AADCC183-7BC9-4F37-8B87-DE7C49821F01}" presName="linNode" presStyleCnt="0"/>
      <dgm:spPr/>
    </dgm:pt>
    <dgm:pt modelId="{F54CD891-1982-49D9-9780-2B8C8CEA14EE}" type="pres">
      <dgm:prSet presAssocID="{AADCC183-7BC9-4F37-8B87-DE7C49821F01}" presName="parentText" presStyleLbl="node1" presStyleIdx="1" presStyleCnt="3" custScaleX="218913" custScaleY="18998" custLinFactNeighborX="-38261" custLinFactNeighborY="-251">
        <dgm:presLayoutVars>
          <dgm:chMax val="1"/>
          <dgm:bulletEnabled val="1"/>
        </dgm:presLayoutVars>
      </dgm:prSet>
      <dgm:spPr/>
    </dgm:pt>
    <dgm:pt modelId="{EC3EFF7B-95FB-44C8-9CB5-E9154CCA596F}" type="pres">
      <dgm:prSet presAssocID="{AADCC183-7BC9-4F37-8B87-DE7C49821F01}" presName="descendantText" presStyleLbl="alignAccFollowNode1" presStyleIdx="1" presStyleCnt="3" custAng="0" custScaleX="397655" custScaleY="69012" custLinFactNeighborX="4210" custLinFactNeighborY="2867">
        <dgm:presLayoutVars>
          <dgm:bulletEnabled val="1"/>
        </dgm:presLayoutVars>
      </dgm:prSet>
      <dgm:spPr/>
    </dgm:pt>
    <dgm:pt modelId="{0216AAA3-6097-4844-9A48-02958CE59DEE}" type="pres">
      <dgm:prSet presAssocID="{76CBC9F6-6A14-4C1B-81F7-FF6CC9980561}" presName="sp" presStyleCnt="0"/>
      <dgm:spPr/>
    </dgm:pt>
    <dgm:pt modelId="{5F6C04D7-B589-4448-A7A6-B8558F9179DB}" type="pres">
      <dgm:prSet presAssocID="{611E125C-61E9-4C7E-9178-5804C9F465AD}" presName="linNode" presStyleCnt="0"/>
      <dgm:spPr/>
    </dgm:pt>
    <dgm:pt modelId="{0F566433-6703-48F2-A6DF-B5C47D79338E}" type="pres">
      <dgm:prSet presAssocID="{611E125C-61E9-4C7E-9178-5804C9F465AD}" presName="parentText" presStyleLbl="node1" presStyleIdx="2" presStyleCnt="3" custScaleX="58429" custScaleY="19011" custLinFactNeighborX="-1553" custLinFactNeighborY="-411">
        <dgm:presLayoutVars>
          <dgm:chMax val="1"/>
          <dgm:bulletEnabled val="1"/>
        </dgm:presLayoutVars>
      </dgm:prSet>
      <dgm:spPr/>
    </dgm:pt>
    <dgm:pt modelId="{085A7A0C-2810-4DE9-ADE0-984C05AA874E}" type="pres">
      <dgm:prSet presAssocID="{611E125C-61E9-4C7E-9178-5804C9F465AD}" presName="descendantText" presStyleLbl="alignAccFollowNode1" presStyleIdx="2" presStyleCnt="3" custScaleX="126124" custLinFactNeighborX="4119" custLinFactNeighborY="102">
        <dgm:presLayoutVars>
          <dgm:bulletEnabled val="1"/>
        </dgm:presLayoutVars>
      </dgm:prSet>
      <dgm:spPr/>
    </dgm:pt>
  </dgm:ptLst>
  <dgm:cxnLst>
    <dgm:cxn modelId="{7CB2B600-0B86-492C-A1E4-37A00433A9A5}" srcId="{ABB82D58-23CA-48F7-9BBA-F336D4069D1A}" destId="{3BE2C149-34E2-4463-BFF6-70D8018BDDA5}" srcOrd="0" destOrd="0" parTransId="{2E52855A-5807-4DFE-96AE-8EF7A61877D2}" sibTransId="{35ED7C4E-4268-4C2E-BAC3-E6ACCF15C84C}"/>
    <dgm:cxn modelId="{BD001403-407A-4C62-813E-F8710A16A4F2}" type="presOf" srcId="{23E9AB01-AD2D-4F2F-BDA0-A078647E8D66}" destId="{EC3EFF7B-95FB-44C8-9CB5-E9154CCA596F}" srcOrd="0" destOrd="3" presId="urn:microsoft.com/office/officeart/2005/8/layout/vList5"/>
    <dgm:cxn modelId="{45FA3306-5E20-42D7-A5E3-36F2F980424D}" type="presOf" srcId="{611E125C-61E9-4C7E-9178-5804C9F465AD}" destId="{0F566433-6703-48F2-A6DF-B5C47D79338E}" srcOrd="0" destOrd="0" presId="urn:microsoft.com/office/officeart/2005/8/layout/vList5"/>
    <dgm:cxn modelId="{76CB5B06-7C90-4769-B7C5-6D007DC8FE6B}" srcId="{3BE2C149-34E2-4463-BFF6-70D8018BDDA5}" destId="{EA3DEFF0-A829-405F-99F5-E864CEC81F02}" srcOrd="1" destOrd="0" parTransId="{395B6F95-2230-4BD0-8283-8D62BCA34693}" sibTransId="{8741A459-9A6E-4D1D-B6B1-9FC071CF2BB5}"/>
    <dgm:cxn modelId="{249ACF0D-27D8-45C4-A57F-30D83E51072E}" srcId="{AADCC183-7BC9-4F37-8B87-DE7C49821F01}" destId="{04756309-F2A3-4852-AABF-29D8CB6C388E}" srcOrd="6" destOrd="0" parTransId="{807A12DB-0A1F-41C3-AF2C-317B3AD746D1}" sibTransId="{1A1CB433-790E-4BE1-A866-4F5977EC7E2E}"/>
    <dgm:cxn modelId="{BC95CE19-0EB1-4BB6-8582-FBFFF5282A90}" srcId="{3BE2C149-34E2-4463-BFF6-70D8018BDDA5}" destId="{F4B5C285-3AC8-43C9-B315-12ADD525240F}" srcOrd="4" destOrd="0" parTransId="{59430DDA-7937-4150-9EEC-A5C63F932A2B}" sibTransId="{41E2B754-5E36-4F52-9123-0ED8B8B02F46}"/>
    <dgm:cxn modelId="{B7BE1F2B-3D5A-49F1-9FC3-C3BDC127888F}" type="presOf" srcId="{35836D88-F894-4632-8049-D926FFBED11D}" destId="{085A7A0C-2810-4DE9-ADE0-984C05AA874E}" srcOrd="0" destOrd="3" presId="urn:microsoft.com/office/officeart/2005/8/layout/vList5"/>
    <dgm:cxn modelId="{3C556034-DD30-4AF4-9473-3A1FC9E0BF3F}" type="presOf" srcId="{B50321BE-5440-4F0D-B67C-51EB4C23BCAC}" destId="{085A7A0C-2810-4DE9-ADE0-984C05AA874E}" srcOrd="0" destOrd="7" presId="urn:microsoft.com/office/officeart/2005/8/layout/vList5"/>
    <dgm:cxn modelId="{A0905D36-0750-4748-94B6-1C98741E9BB0}" srcId="{611E125C-61E9-4C7E-9178-5804C9F465AD}" destId="{4DB649B3-44E5-43F6-B8D7-D7C6E7D5A8ED}" srcOrd="5" destOrd="0" parTransId="{74F6FCFB-A1BF-43F3-BE63-B728A2BEE676}" sibTransId="{EC7BCA4E-70AD-4009-A953-D07E3FCAC0E1}"/>
    <dgm:cxn modelId="{78A0463A-51DD-4D2E-8158-CA70B6536CF4}" type="presOf" srcId="{4DB649B3-44E5-43F6-B8D7-D7C6E7D5A8ED}" destId="{085A7A0C-2810-4DE9-ADE0-984C05AA874E}" srcOrd="0" destOrd="5" presId="urn:microsoft.com/office/officeart/2005/8/layout/vList5"/>
    <dgm:cxn modelId="{EE7B883F-53A5-4E58-A922-A65A17378463}" srcId="{611E125C-61E9-4C7E-9178-5804C9F465AD}" destId="{DCEC23E1-9172-4926-B875-DE413005E46A}" srcOrd="4" destOrd="0" parTransId="{AB9243BF-41A4-4B11-947B-222A25EE7EE1}" sibTransId="{687586DA-4948-48A3-AFD9-D8E91DAADC1E}"/>
    <dgm:cxn modelId="{5C865844-048F-4ADD-A210-1299F5BD9B67}" type="presOf" srcId="{F4B5C285-3AC8-43C9-B315-12ADD525240F}" destId="{4ACBE27B-AF49-4C71-A6AB-499768FB509F}" srcOrd="0" destOrd="4" presId="urn:microsoft.com/office/officeart/2005/8/layout/vList5"/>
    <dgm:cxn modelId="{B2070D65-7130-4CA3-B9C6-0B856FD9FB8C}" srcId="{611E125C-61E9-4C7E-9178-5804C9F465AD}" destId="{35836D88-F894-4632-8049-D926FFBED11D}" srcOrd="3" destOrd="0" parTransId="{12DB02DD-11A6-40A4-944E-6B99647FC46A}" sibTransId="{E0720A70-55C3-4EC0-8CD5-ABBCCAD0D8AF}"/>
    <dgm:cxn modelId="{E3906066-F2CC-462C-8B6D-61B00545337B}" type="presOf" srcId="{EA3DEFF0-A829-405F-99F5-E864CEC81F02}" destId="{4ACBE27B-AF49-4C71-A6AB-499768FB509F}" srcOrd="0" destOrd="1" presId="urn:microsoft.com/office/officeart/2005/8/layout/vList5"/>
    <dgm:cxn modelId="{119FFD49-F477-4665-9A84-BD69D5A4DA61}" type="presOf" srcId="{59140DE2-90FB-4F21-895B-5DC23CA74EE0}" destId="{085A7A0C-2810-4DE9-ADE0-984C05AA874E}" srcOrd="0" destOrd="0" presId="urn:microsoft.com/office/officeart/2005/8/layout/vList5"/>
    <dgm:cxn modelId="{9CAC524B-F50D-4005-B173-493745F08235}" type="presOf" srcId="{B84535AC-9C6F-44AC-AF84-4D81281B16E8}" destId="{085A7A0C-2810-4DE9-ADE0-984C05AA874E}" srcOrd="0" destOrd="1" presId="urn:microsoft.com/office/officeart/2005/8/layout/vList5"/>
    <dgm:cxn modelId="{B7DA354C-FEBD-4A8D-B895-25A8BD4D0A23}" type="presOf" srcId="{3BE2C149-34E2-4463-BFF6-70D8018BDDA5}" destId="{0611761D-7EF1-420C-84B2-D6F70DFE59C6}" srcOrd="0" destOrd="0" presId="urn:microsoft.com/office/officeart/2005/8/layout/vList5"/>
    <dgm:cxn modelId="{20DC604D-EAFA-47B6-8758-2492DCCD9EC5}" type="presOf" srcId="{610D804A-2418-41B4-816C-390174318543}" destId="{4ACBE27B-AF49-4C71-A6AB-499768FB509F}" srcOrd="0" destOrd="3" presId="urn:microsoft.com/office/officeart/2005/8/layout/vList5"/>
    <dgm:cxn modelId="{8AC56D6D-A536-4F1A-A030-68A070A3FD80}" srcId="{AADCC183-7BC9-4F37-8B87-DE7C49821F01}" destId="{EDFF4B7C-D2B4-44EF-88C1-FEED28AA2DF5}" srcOrd="4" destOrd="0" parTransId="{79B2B15B-3BBB-41BB-9ADF-7AE046331B5F}" sibTransId="{6D789E0C-0087-40BD-B806-ABCB46D00461}"/>
    <dgm:cxn modelId="{07D49F70-A55C-470C-BA24-4C4035DAB139}" type="presOf" srcId="{D16E7499-F5BF-4804-9333-794BF4BC2581}" destId="{4ACBE27B-AF49-4C71-A6AB-499768FB509F}" srcOrd="0" destOrd="5" presId="urn:microsoft.com/office/officeart/2005/8/layout/vList5"/>
    <dgm:cxn modelId="{7345DA52-AD0A-4C6C-84F8-2F2DA4F7BFE9}" srcId="{ABB82D58-23CA-48F7-9BBA-F336D4069D1A}" destId="{AADCC183-7BC9-4F37-8B87-DE7C49821F01}" srcOrd="1" destOrd="0" parTransId="{E3CEFA27-0B0D-4978-AC63-C9F1854BB625}" sibTransId="{76CBC9F6-6A14-4C1B-81F7-FF6CC9980561}"/>
    <dgm:cxn modelId="{16372B53-52AF-438B-BA05-AE48C2E5E3B6}" srcId="{611E125C-61E9-4C7E-9178-5804C9F465AD}" destId="{59140DE2-90FB-4F21-895B-5DC23CA74EE0}" srcOrd="0" destOrd="0" parTransId="{EBC498D9-60F6-4181-BD16-FC2B8945A8D9}" sibTransId="{70E34561-63CF-42C3-9026-B6A27F482E68}"/>
    <dgm:cxn modelId="{8F93D373-329C-4719-93CD-A96D5F9D9211}" srcId="{611E125C-61E9-4C7E-9178-5804C9F465AD}" destId="{B84535AC-9C6F-44AC-AF84-4D81281B16E8}" srcOrd="1" destOrd="0" parTransId="{6C0832C0-81C9-4227-BF7B-B35A23174B4E}" sibTransId="{1425FA14-DE5D-41DC-8559-87482284072B}"/>
    <dgm:cxn modelId="{BB8DED53-2F9E-4E9C-991C-D8925FE50FEB}" type="presOf" srcId="{DCEC23E1-9172-4926-B875-DE413005E46A}" destId="{085A7A0C-2810-4DE9-ADE0-984C05AA874E}" srcOrd="0" destOrd="4" presId="urn:microsoft.com/office/officeart/2005/8/layout/vList5"/>
    <dgm:cxn modelId="{7BB7A954-B268-4055-BAB1-4444F0F37F0D}" type="presOf" srcId="{ABB82D58-23CA-48F7-9BBA-F336D4069D1A}" destId="{A2A559A0-284A-4B0C-B681-5597693CA3CE}" srcOrd="0" destOrd="0" presId="urn:microsoft.com/office/officeart/2005/8/layout/vList5"/>
    <dgm:cxn modelId="{8D2C5555-4C94-47ED-A128-3B4B4F117DD9}" type="presOf" srcId="{36F20D2D-8C4C-4737-BE72-D20AC5A86969}" destId="{4ACBE27B-AF49-4C71-A6AB-499768FB509F}" srcOrd="0" destOrd="0" presId="urn:microsoft.com/office/officeart/2005/8/layout/vList5"/>
    <dgm:cxn modelId="{23498C56-1EBF-4E48-9F11-89BA51AEBC27}" type="presOf" srcId="{6383D998-E414-4A45-BA33-D23CADFF566C}" destId="{085A7A0C-2810-4DE9-ADE0-984C05AA874E}" srcOrd="0" destOrd="6" presId="urn:microsoft.com/office/officeart/2005/8/layout/vList5"/>
    <dgm:cxn modelId="{0D58BC84-9800-47EF-82E3-91FBF48C73BA}" type="presOf" srcId="{F924E5DF-795B-40DD-BA95-AD6E3274AD5F}" destId="{EC3EFF7B-95FB-44C8-9CB5-E9154CCA596F}" srcOrd="0" destOrd="2" presId="urn:microsoft.com/office/officeart/2005/8/layout/vList5"/>
    <dgm:cxn modelId="{CCE6158D-680C-4366-B8B7-5D8E915F8436}" type="presOf" srcId="{EDFF4B7C-D2B4-44EF-88C1-FEED28AA2DF5}" destId="{EC3EFF7B-95FB-44C8-9CB5-E9154CCA596F}" srcOrd="0" destOrd="4" presId="urn:microsoft.com/office/officeart/2005/8/layout/vList5"/>
    <dgm:cxn modelId="{54C5EC8F-240E-40CE-8288-FB36E6FDD118}" srcId="{AADCC183-7BC9-4F37-8B87-DE7C49821F01}" destId="{0E41DCFB-9698-4330-B654-7E5CCA2906CC}" srcOrd="0" destOrd="0" parTransId="{915351A1-FE63-4434-9668-D68F90456FC9}" sibTransId="{943FE017-438E-4F12-B645-E62C464312DC}"/>
    <dgm:cxn modelId="{88C7029A-FFBE-4AEC-9694-A0DD769279F3}" type="presOf" srcId="{7E106753-9313-4B92-8755-26962DCCAEDA}" destId="{EC3EFF7B-95FB-44C8-9CB5-E9154CCA596F}" srcOrd="0" destOrd="5" presId="urn:microsoft.com/office/officeart/2005/8/layout/vList5"/>
    <dgm:cxn modelId="{635E5E9D-5801-4E6B-A6A9-9044F508C341}" type="presOf" srcId="{04756309-F2A3-4852-AABF-29D8CB6C388E}" destId="{EC3EFF7B-95FB-44C8-9CB5-E9154CCA596F}" srcOrd="0" destOrd="6" presId="urn:microsoft.com/office/officeart/2005/8/layout/vList5"/>
    <dgm:cxn modelId="{D8A5C79E-DE86-4D32-8B37-B4165F579036}" srcId="{611E125C-61E9-4C7E-9178-5804C9F465AD}" destId="{4F4779CC-4E97-45A4-87C3-FFE8674F1F01}" srcOrd="2" destOrd="0" parTransId="{FA8FF82D-3222-4EC4-93CB-A1D09FA025A0}" sibTransId="{8060B572-232D-48DD-A864-4FF3228E34A8}"/>
    <dgm:cxn modelId="{C72B6EA2-9D09-4E77-9FBB-3806B8C9477E}" srcId="{ABB82D58-23CA-48F7-9BBA-F336D4069D1A}" destId="{611E125C-61E9-4C7E-9178-5804C9F465AD}" srcOrd="2" destOrd="0" parTransId="{3A05C9F3-5CD9-42B4-90D5-EE33CC5D2201}" sibTransId="{C9D591FD-92F6-47DF-9BF6-CF31871D8369}"/>
    <dgm:cxn modelId="{1B7FF0AE-5BFE-4922-B9CF-1E4B43393864}" type="presOf" srcId="{89F53184-D4B0-4FAD-B00D-44D99BFBB95A}" destId="{EC3EFF7B-95FB-44C8-9CB5-E9154CCA596F}" srcOrd="0" destOrd="1" presId="urn:microsoft.com/office/officeart/2005/8/layout/vList5"/>
    <dgm:cxn modelId="{47E0CBB7-A2E7-47BB-818D-A834D6FF8601}" srcId="{AADCC183-7BC9-4F37-8B87-DE7C49821F01}" destId="{89F53184-D4B0-4FAD-B00D-44D99BFBB95A}" srcOrd="1" destOrd="0" parTransId="{E8E6C58B-4F5F-427A-9ACF-74A84C4BC2AF}" sibTransId="{C80F3D21-A82A-44F2-9572-4DA138F1A438}"/>
    <dgm:cxn modelId="{D9009ABD-E5E9-4CA0-9777-427A6A87B80C}" srcId="{AADCC183-7BC9-4F37-8B87-DE7C49821F01}" destId="{23E9AB01-AD2D-4F2F-BDA0-A078647E8D66}" srcOrd="3" destOrd="0" parTransId="{5C02F833-CA8D-49F8-BA71-44FB3B77A025}" sibTransId="{BA7CE13C-07D4-4354-A17C-EF925F6555D5}"/>
    <dgm:cxn modelId="{87EA14BF-AEE8-4303-AC0A-701C3A5DF8B1}" type="presOf" srcId="{AADCC183-7BC9-4F37-8B87-DE7C49821F01}" destId="{F54CD891-1982-49D9-9780-2B8C8CEA14EE}" srcOrd="0" destOrd="0" presId="urn:microsoft.com/office/officeart/2005/8/layout/vList5"/>
    <dgm:cxn modelId="{B2173BBF-3144-4666-964B-F2E538FC95B7}" srcId="{3BE2C149-34E2-4463-BFF6-70D8018BDDA5}" destId="{36F20D2D-8C4C-4737-BE72-D20AC5A86969}" srcOrd="0" destOrd="0" parTransId="{90ECF471-C86C-440A-8124-72721399C886}" sibTransId="{E3F17B31-B321-4896-A129-1A21D5C0E823}"/>
    <dgm:cxn modelId="{847DBFC1-85A4-4893-845B-ACF206B78547}" srcId="{AADCC183-7BC9-4F37-8B87-DE7C49821F01}" destId="{7E106753-9313-4B92-8755-26962DCCAEDA}" srcOrd="5" destOrd="0" parTransId="{3A3A67F5-1CA5-453A-9CCB-B541EB5C06AD}" sibTransId="{7FF186E8-F555-43A7-869B-0E2A66E282EC}"/>
    <dgm:cxn modelId="{E1ED18C9-9C15-4D38-A76F-421D4C8BBB25}" srcId="{611E125C-61E9-4C7E-9178-5804C9F465AD}" destId="{B50321BE-5440-4F0D-B67C-51EB4C23BCAC}" srcOrd="7" destOrd="0" parTransId="{DE472F81-E948-453E-BF6E-007B517E8096}" sibTransId="{2ACB99CF-DE50-4BE1-BA13-90F765FCC16D}"/>
    <dgm:cxn modelId="{F705BDCE-EF56-45CE-8B2E-52D049570782}" type="presOf" srcId="{38C32018-D209-449C-892B-DA7F8ADB811A}" destId="{4ACBE27B-AF49-4C71-A6AB-499768FB509F}" srcOrd="0" destOrd="2" presId="urn:microsoft.com/office/officeart/2005/8/layout/vList5"/>
    <dgm:cxn modelId="{423BA5D1-9194-4935-A9DB-A6C1240CE58F}" type="presOf" srcId="{0E41DCFB-9698-4330-B654-7E5CCA2906CC}" destId="{EC3EFF7B-95FB-44C8-9CB5-E9154CCA596F}" srcOrd="0" destOrd="0" presId="urn:microsoft.com/office/officeart/2005/8/layout/vList5"/>
    <dgm:cxn modelId="{F5A37DD5-596D-4EC3-A1D2-0963752320BA}" srcId="{611E125C-61E9-4C7E-9178-5804C9F465AD}" destId="{6383D998-E414-4A45-BA33-D23CADFF566C}" srcOrd="6" destOrd="0" parTransId="{B437ACA5-CD6C-4BB1-B80C-EB46B023B7BE}" sibTransId="{FBA2D319-8AEB-43AC-9AC8-ED572A960F0E}"/>
    <dgm:cxn modelId="{56E621DF-9895-403C-8F53-DC5AB33D6752}" srcId="{AADCC183-7BC9-4F37-8B87-DE7C49821F01}" destId="{F924E5DF-795B-40DD-BA95-AD6E3274AD5F}" srcOrd="2" destOrd="0" parTransId="{13F502A7-C32C-443C-98D4-C83AE01C6F23}" sibTransId="{A78EC175-FB9E-4AA3-A8B2-FDD2326BF463}"/>
    <dgm:cxn modelId="{D323E8E0-635D-4458-A210-2E6117D298D3}" srcId="{3BE2C149-34E2-4463-BFF6-70D8018BDDA5}" destId="{610D804A-2418-41B4-816C-390174318543}" srcOrd="3" destOrd="0" parTransId="{016C3265-5310-45CC-B3DA-05E03F76383E}" sibTransId="{25DD17CB-2568-442B-9D23-585D9C4C5F9A}"/>
    <dgm:cxn modelId="{EEAB33F0-AB13-4AD9-8BC4-DF32D7571663}" type="presOf" srcId="{4F4779CC-4E97-45A4-87C3-FFE8674F1F01}" destId="{085A7A0C-2810-4DE9-ADE0-984C05AA874E}" srcOrd="0" destOrd="2" presId="urn:microsoft.com/office/officeart/2005/8/layout/vList5"/>
    <dgm:cxn modelId="{C98A0EF6-3D08-4356-8F12-2B6356239568}" srcId="{3BE2C149-34E2-4463-BFF6-70D8018BDDA5}" destId="{D16E7499-F5BF-4804-9333-794BF4BC2581}" srcOrd="5" destOrd="0" parTransId="{0B9ABD11-B664-4F51-8D85-63591B1BD16B}" sibTransId="{86F6585A-B70B-491C-8A2A-E2418F4331AB}"/>
    <dgm:cxn modelId="{4F38C7FD-D826-409A-BF59-C9323E67607B}" srcId="{3BE2C149-34E2-4463-BFF6-70D8018BDDA5}" destId="{38C32018-D209-449C-892B-DA7F8ADB811A}" srcOrd="2" destOrd="0" parTransId="{61410BFB-6B74-4B78-BE27-F35E5D2870B1}" sibTransId="{4F8C25C6-DD03-4A8D-B8B0-F62D53DC06DE}"/>
    <dgm:cxn modelId="{76A808DD-33B0-40B6-8893-2CB7CCA5EF76}" type="presParOf" srcId="{A2A559A0-284A-4B0C-B681-5597693CA3CE}" destId="{86410C20-6EFB-4474-B853-B8082329DEC5}" srcOrd="0" destOrd="0" presId="urn:microsoft.com/office/officeart/2005/8/layout/vList5"/>
    <dgm:cxn modelId="{F633D52E-E503-4E14-AFA1-94301E09865F}" type="presParOf" srcId="{86410C20-6EFB-4474-B853-B8082329DEC5}" destId="{0611761D-7EF1-420C-84B2-D6F70DFE59C6}" srcOrd="0" destOrd="0" presId="urn:microsoft.com/office/officeart/2005/8/layout/vList5"/>
    <dgm:cxn modelId="{DCD686F1-44B2-4A25-A3DA-8A4B60EA4D43}" type="presParOf" srcId="{86410C20-6EFB-4474-B853-B8082329DEC5}" destId="{4ACBE27B-AF49-4C71-A6AB-499768FB509F}" srcOrd="1" destOrd="0" presId="urn:microsoft.com/office/officeart/2005/8/layout/vList5"/>
    <dgm:cxn modelId="{9EA12F0E-7190-48E5-B0B1-0D157D36DBE1}" type="presParOf" srcId="{A2A559A0-284A-4B0C-B681-5597693CA3CE}" destId="{2236DD8D-43F2-49A1-A2E4-5B3725338A83}" srcOrd="1" destOrd="0" presId="urn:microsoft.com/office/officeart/2005/8/layout/vList5"/>
    <dgm:cxn modelId="{FA856F31-B963-4309-87F9-28102EA46868}" type="presParOf" srcId="{A2A559A0-284A-4B0C-B681-5597693CA3CE}" destId="{6DC934F0-273D-4335-8737-9853EE73DC1A}" srcOrd="2" destOrd="0" presId="urn:microsoft.com/office/officeart/2005/8/layout/vList5"/>
    <dgm:cxn modelId="{A72E9E48-939F-4B5A-923A-4A54AFC3E7FD}" type="presParOf" srcId="{6DC934F0-273D-4335-8737-9853EE73DC1A}" destId="{F54CD891-1982-49D9-9780-2B8C8CEA14EE}" srcOrd="0" destOrd="0" presId="urn:microsoft.com/office/officeart/2005/8/layout/vList5"/>
    <dgm:cxn modelId="{1B830666-6F15-4ECD-9049-7B71D942962D}" type="presParOf" srcId="{6DC934F0-273D-4335-8737-9853EE73DC1A}" destId="{EC3EFF7B-95FB-44C8-9CB5-E9154CCA596F}" srcOrd="1" destOrd="0" presId="urn:microsoft.com/office/officeart/2005/8/layout/vList5"/>
    <dgm:cxn modelId="{4176EE8E-EC44-4716-B98B-9A354F1D112A}" type="presParOf" srcId="{A2A559A0-284A-4B0C-B681-5597693CA3CE}" destId="{0216AAA3-6097-4844-9A48-02958CE59DEE}" srcOrd="3" destOrd="0" presId="urn:microsoft.com/office/officeart/2005/8/layout/vList5"/>
    <dgm:cxn modelId="{F9135D1A-139A-467A-9D0F-FD3ABF4D9223}" type="presParOf" srcId="{A2A559A0-284A-4B0C-B681-5597693CA3CE}" destId="{5F6C04D7-B589-4448-A7A6-B8558F9179DB}" srcOrd="4" destOrd="0" presId="urn:microsoft.com/office/officeart/2005/8/layout/vList5"/>
    <dgm:cxn modelId="{6A27B176-B585-4D32-8161-3554DE17F371}" type="presParOf" srcId="{5F6C04D7-B589-4448-A7A6-B8558F9179DB}" destId="{0F566433-6703-48F2-A6DF-B5C47D79338E}" srcOrd="0" destOrd="0" presId="urn:microsoft.com/office/officeart/2005/8/layout/vList5"/>
    <dgm:cxn modelId="{9C0C7895-AF5F-4E3D-9BDC-98997452CCE6}" type="presParOf" srcId="{5F6C04D7-B589-4448-A7A6-B8558F9179DB}" destId="{085A7A0C-2810-4DE9-ADE0-984C05AA8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E8EEC-FAA1-4F97-A856-141F8314299B}">
      <dsp:nvSpPr>
        <dsp:cNvPr id="0" name=""/>
        <dsp:cNvSpPr/>
      </dsp:nvSpPr>
      <dsp:spPr>
        <a:xfrm>
          <a:off x="2405579" y="-131867"/>
          <a:ext cx="4029959" cy="146984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Είδος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(</a:t>
          </a:r>
          <a:r>
            <a:rPr lang="el-GR" sz="1400" b="1" u="sng" kern="1200" dirty="0"/>
            <a:t>ονοματικές</a:t>
          </a:r>
          <a:r>
            <a:rPr lang="el-GR" sz="1400" b="1" kern="1200" dirty="0"/>
            <a:t>: ειδικές, ενδοιαστικές, πλάγιες ερωτηματικές, αναφορικές// </a:t>
          </a:r>
          <a:r>
            <a:rPr lang="el-GR" sz="1400" b="1" u="sng" kern="1200" dirty="0"/>
            <a:t>επιρρηματικές</a:t>
          </a:r>
          <a:r>
            <a:rPr lang="el-GR" sz="1400" b="1" kern="1200" dirty="0"/>
            <a:t>: αιτιολογικές, τελικές, συμπερασματικές, εναντιωματικές-παραχωρητικές, χρονικές, υποθετικές, αναφορικές)</a:t>
          </a:r>
        </a:p>
      </dsp:txBody>
      <dsp:txXfrm>
        <a:off x="2477331" y="-60115"/>
        <a:ext cx="3886455" cy="1326342"/>
      </dsp:txXfrm>
    </dsp:sp>
    <dsp:sp modelId="{472C8A93-9962-4235-AAE8-12407925394D}">
      <dsp:nvSpPr>
        <dsp:cNvPr id="0" name=""/>
        <dsp:cNvSpPr/>
      </dsp:nvSpPr>
      <dsp:spPr>
        <a:xfrm>
          <a:off x="2365469" y="481569"/>
          <a:ext cx="4864410" cy="4864410"/>
        </a:xfrm>
        <a:custGeom>
          <a:avLst/>
          <a:gdLst/>
          <a:ahLst/>
          <a:cxnLst/>
          <a:rect l="0" t="0" r="0" b="0"/>
          <a:pathLst>
            <a:path>
              <a:moveTo>
                <a:pt x="4075399" y="639013"/>
              </a:moveTo>
              <a:arcTo wR="2432205" hR="2432205" stAng="18750039" swAng="100374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6A46C5-72D1-4CBE-84C0-00D8E548D1A6}">
      <dsp:nvSpPr>
        <dsp:cNvPr id="0" name=""/>
        <dsp:cNvSpPr/>
      </dsp:nvSpPr>
      <dsp:spPr>
        <a:xfrm>
          <a:off x="6252238" y="1675670"/>
          <a:ext cx="1870762" cy="121599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Εισαγωγή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(η πρώτη λέξη δευτερεύουσας</a:t>
          </a:r>
          <a:r>
            <a:rPr lang="el-GR" sz="1100" b="1" kern="1200" dirty="0"/>
            <a:t>)</a:t>
          </a:r>
        </a:p>
      </dsp:txBody>
      <dsp:txXfrm>
        <a:off x="6311598" y="1735030"/>
        <a:ext cx="1752042" cy="1097275"/>
      </dsp:txXfrm>
    </dsp:sp>
    <dsp:sp modelId="{67CCAE7F-9C49-4682-B571-D2DD795A895B}">
      <dsp:nvSpPr>
        <dsp:cNvPr id="0" name=""/>
        <dsp:cNvSpPr/>
      </dsp:nvSpPr>
      <dsp:spPr>
        <a:xfrm>
          <a:off x="2442249" y="603055"/>
          <a:ext cx="4864410" cy="4864410"/>
        </a:xfrm>
        <a:custGeom>
          <a:avLst/>
          <a:gdLst/>
          <a:ahLst/>
          <a:cxnLst/>
          <a:rect l="0" t="0" r="0" b="0"/>
          <a:pathLst>
            <a:path>
              <a:moveTo>
                <a:pt x="4860906" y="2301702"/>
              </a:moveTo>
              <a:arcTo wR="2432205" hR="2432205" stAng="21415455" swAng="1839610"/>
            </a:path>
          </a:pathLst>
        </a:custGeom>
        <a:noFill/>
        <a:ln w="28575" cap="rnd" cmpd="sng" algn="ctr">
          <a:solidFill>
            <a:srgbClr val="C0000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E7582-F41C-4165-AB3E-0510F4935FE9}">
      <dsp:nvSpPr>
        <dsp:cNvPr id="0" name=""/>
        <dsp:cNvSpPr/>
      </dsp:nvSpPr>
      <dsp:spPr>
        <a:xfrm>
          <a:off x="4529632" y="4173112"/>
          <a:ext cx="3548873" cy="165968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Συντακτικός ρόλος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(αντικείμενο, υποκείμενο, επεξήγηση, ονοματικός προσδιορισμός. Κατηγορούμενο// ονοματικές)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(Επιρρηματικός προσδιορισμός // επιρρηματικές)</a:t>
          </a:r>
        </a:p>
      </dsp:txBody>
      <dsp:txXfrm>
        <a:off x="4610651" y="4254131"/>
        <a:ext cx="3386835" cy="1497650"/>
      </dsp:txXfrm>
    </dsp:sp>
    <dsp:sp modelId="{FF1D0563-A370-486C-93CB-25A71992DEAA}">
      <dsp:nvSpPr>
        <dsp:cNvPr id="0" name=""/>
        <dsp:cNvSpPr/>
      </dsp:nvSpPr>
      <dsp:spPr>
        <a:xfrm>
          <a:off x="2645671" y="641084"/>
          <a:ext cx="4864410" cy="4864410"/>
        </a:xfrm>
        <a:custGeom>
          <a:avLst/>
          <a:gdLst/>
          <a:ahLst/>
          <a:cxnLst/>
          <a:rect l="0" t="0" r="0" b="0"/>
          <a:pathLst>
            <a:path>
              <a:moveTo>
                <a:pt x="1873381" y="4799342"/>
              </a:moveTo>
              <a:arcTo wR="2432205" hR="2432205" stAng="6196978" swAng="1517969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FE836E-0197-41F0-81E6-F4BEE74817AC}">
      <dsp:nvSpPr>
        <dsp:cNvPr id="0" name=""/>
        <dsp:cNvSpPr/>
      </dsp:nvSpPr>
      <dsp:spPr>
        <a:xfrm>
          <a:off x="2133357" y="3968679"/>
          <a:ext cx="1778908" cy="99909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Εκφορά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100" b="1" kern="1200" dirty="0"/>
            <a:t>(</a:t>
          </a:r>
          <a:r>
            <a:rPr lang="el-GR" sz="1400" b="1" kern="1200" dirty="0"/>
            <a:t>ρηματικός τύπος δευτερεύουσας)</a:t>
          </a:r>
        </a:p>
      </dsp:txBody>
      <dsp:txXfrm>
        <a:off x="2182129" y="4017451"/>
        <a:ext cx="1681364" cy="901554"/>
      </dsp:txXfrm>
    </dsp:sp>
    <dsp:sp modelId="{D5A55296-673B-45B8-8C72-04A319850FD0}">
      <dsp:nvSpPr>
        <dsp:cNvPr id="0" name=""/>
        <dsp:cNvSpPr/>
      </dsp:nvSpPr>
      <dsp:spPr>
        <a:xfrm>
          <a:off x="2450545" y="409877"/>
          <a:ext cx="4864410" cy="4864410"/>
        </a:xfrm>
        <a:custGeom>
          <a:avLst/>
          <a:gdLst/>
          <a:ahLst/>
          <a:cxnLst/>
          <a:rect l="0" t="0" r="0" b="0"/>
          <a:pathLst>
            <a:path>
              <a:moveTo>
                <a:pt x="271270" y="3548441"/>
              </a:moveTo>
              <a:arcTo wR="2432205" hR="2432205" stAng="9160876" swAng="1633474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86C5D-9427-4DDF-AACC-327F8CFB12A6}">
      <dsp:nvSpPr>
        <dsp:cNvPr id="0" name=""/>
        <dsp:cNvSpPr/>
      </dsp:nvSpPr>
      <dsp:spPr>
        <a:xfrm>
          <a:off x="1625909" y="1732931"/>
          <a:ext cx="1870762" cy="1101473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kern="1200" dirty="0"/>
            <a:t>Εξάρτηση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b="1" kern="1200" dirty="0"/>
            <a:t> (όρος κύριας πρότασης)</a:t>
          </a:r>
        </a:p>
      </dsp:txBody>
      <dsp:txXfrm>
        <a:off x="1679678" y="1786700"/>
        <a:ext cx="1763224" cy="993935"/>
      </dsp:txXfrm>
    </dsp:sp>
    <dsp:sp modelId="{EB08D65C-6B82-4472-9F20-4C50B86D620A}">
      <dsp:nvSpPr>
        <dsp:cNvPr id="0" name=""/>
        <dsp:cNvSpPr/>
      </dsp:nvSpPr>
      <dsp:spPr>
        <a:xfrm>
          <a:off x="2551379" y="412397"/>
          <a:ext cx="4864410" cy="4864410"/>
        </a:xfrm>
        <a:custGeom>
          <a:avLst/>
          <a:gdLst/>
          <a:ahLst/>
          <a:cxnLst/>
          <a:rect l="0" t="0" r="0" b="0"/>
          <a:pathLst>
            <a:path>
              <a:moveTo>
                <a:pt x="271068" y="1316360"/>
              </a:moveTo>
              <a:arcTo wR="2432205" hR="2432205" stAng="12438501" swAng="651410"/>
            </a:path>
          </a:pathLst>
        </a:custGeom>
        <a:noFill/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BE27B-AF49-4C71-A6AB-499768FB509F}">
      <dsp:nvSpPr>
        <dsp:cNvPr id="0" name=""/>
        <dsp:cNvSpPr/>
      </dsp:nvSpPr>
      <dsp:spPr>
        <a:xfrm rot="5400000">
          <a:off x="5046908" y="-3421553"/>
          <a:ext cx="1597819" cy="844092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Εισάγονται : ὅτι,  ὡς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Συντακτικός ρόλος: αντικείμενο, υποκείμενο, επεξήγηση.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None/>
          </a:pPr>
          <a:r>
            <a:rPr lang="el-GR" sz="1600" b="1" kern="1200" dirty="0"/>
            <a:t>Παραδείγματα:</a:t>
          </a:r>
          <a:endParaRPr lang="el-GR" sz="1600" b="1" kern="1200" dirty="0">
            <a:solidFill>
              <a:srgbClr val="C0000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/>
            <a:t>Καὶ κατηγοροῦσι αὐτοῦ </a:t>
          </a:r>
          <a:r>
            <a:rPr lang="el-GR" sz="1600" b="1" kern="1200" dirty="0">
              <a:solidFill>
                <a:srgbClr val="C00000"/>
              </a:solidFill>
            </a:rPr>
            <a:t>ὡς πολλὰς ἀρχὰς ἦρξεν.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>
              <a:solidFill>
                <a:schemeClr val="bg1"/>
              </a:solidFill>
            </a:rPr>
            <a:t>Οὐ γὰρ ἠγγέλθη αὐτοῖς </a:t>
          </a:r>
          <a:r>
            <a:rPr lang="el-GR" sz="1600" b="1" kern="1200" dirty="0">
              <a:solidFill>
                <a:srgbClr val="C00000"/>
              </a:solidFill>
            </a:rPr>
            <a:t>ὅτι</a:t>
          </a:r>
          <a:r>
            <a:rPr lang="el-GR" sz="1600" b="1" kern="1200" dirty="0">
              <a:solidFill>
                <a:schemeClr val="bg1"/>
              </a:solidFill>
            </a:rPr>
            <a:t> </a:t>
          </a:r>
          <a:r>
            <a:rPr lang="el-GR" sz="1600" b="1" kern="1200" dirty="0">
              <a:solidFill>
                <a:srgbClr val="C00000"/>
              </a:solidFill>
            </a:rPr>
            <a:t>τεθνηκότες εἶεν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>
              <a:solidFill>
                <a:schemeClr val="bg1"/>
              </a:solidFill>
            </a:rPr>
            <a:t>Καὶ ἔλεγον οἱ Ἀθηναῖοι ταῦτα, </a:t>
          </a:r>
          <a:r>
            <a:rPr lang="el-GR" sz="1600" b="1" kern="1200" dirty="0">
              <a:solidFill>
                <a:srgbClr val="C00000"/>
              </a:solidFill>
            </a:rPr>
            <a:t>ὅτι οὐκ ὀρθῶς αἱ σπονδαὶ γένοιντο</a:t>
          </a:r>
        </a:p>
      </dsp:txBody>
      <dsp:txXfrm rot="-5400000">
        <a:off x="1625356" y="77998"/>
        <a:ext cx="8362926" cy="1441821"/>
      </dsp:txXfrm>
    </dsp:sp>
    <dsp:sp modelId="{0611761D-7EF1-420C-84B2-D6F70DFE59C6}">
      <dsp:nvSpPr>
        <dsp:cNvPr id="0" name=""/>
        <dsp:cNvSpPr/>
      </dsp:nvSpPr>
      <dsp:spPr>
        <a:xfrm>
          <a:off x="0" y="512835"/>
          <a:ext cx="1623537" cy="5773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ΕΙΔΙΚΕΣ</a:t>
          </a:r>
        </a:p>
      </dsp:txBody>
      <dsp:txXfrm>
        <a:off x="28184" y="541019"/>
        <a:ext cx="1567169" cy="520986"/>
      </dsp:txXfrm>
    </dsp:sp>
    <dsp:sp modelId="{EC3EFF7B-95FB-44C8-9CB5-E9154CCA596F}">
      <dsp:nvSpPr>
        <dsp:cNvPr id="0" name=""/>
        <dsp:cNvSpPr/>
      </dsp:nvSpPr>
      <dsp:spPr>
        <a:xfrm rot="5400000">
          <a:off x="5573515" y="-1266844"/>
          <a:ext cx="1762635" cy="796288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Εισάγονται :μή (= μήπως), μὴ οὐ 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Συντακτικός ρόλος: αντικείμενο, υποκείμενο, επεξήγηση</a:t>
          </a:r>
          <a:r>
            <a:rPr lang="el-GR" sz="1600" kern="1200" dirty="0"/>
            <a:t>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Παραδείγματα: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/>
            <a:t>Δέδοικα </a:t>
          </a:r>
          <a:r>
            <a:rPr lang="el-GR" sz="1600" b="1" kern="1200" dirty="0">
              <a:solidFill>
                <a:srgbClr val="C00000"/>
              </a:solidFill>
            </a:rPr>
            <a:t>μὴ οὐκ ἔχω ταύτην τὴν σοφίαν.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>
              <a:solidFill>
                <a:schemeClr val="bg1"/>
              </a:solidFill>
            </a:rPr>
            <a:t>Κίνδυνός ἐστι </a:t>
          </a:r>
          <a:r>
            <a:rPr lang="el-GR" sz="1600" b="1" kern="1200" dirty="0">
              <a:solidFill>
                <a:srgbClr val="C00000"/>
              </a:solidFill>
            </a:rPr>
            <a:t>μὴ γένωνται μετὰ τῶν πολεμίων.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>
              <a:solidFill>
                <a:schemeClr val="bg1"/>
              </a:solidFill>
            </a:rPr>
            <a:t>Οὐ τοῦτο ἐφοβεῖτο, </a:t>
          </a:r>
          <a:r>
            <a:rPr lang="el-GR" sz="1600" b="1" kern="1200" dirty="0">
              <a:solidFill>
                <a:srgbClr val="C00000"/>
              </a:solidFill>
            </a:rPr>
            <a:t>μή τινες πορεύσοιντο ἐπὶ τὴν ἐκείνου δύναμιν.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900" kern="1200" dirty="0"/>
        </a:p>
      </dsp:txBody>
      <dsp:txXfrm rot="-5400000">
        <a:off x="2473392" y="1919324"/>
        <a:ext cx="7876837" cy="1590545"/>
      </dsp:txXfrm>
    </dsp:sp>
    <dsp:sp modelId="{F54CD891-1982-49D9-9780-2B8C8CEA14EE}">
      <dsp:nvSpPr>
        <dsp:cNvPr id="0" name=""/>
        <dsp:cNvSpPr/>
      </dsp:nvSpPr>
      <dsp:spPr>
        <a:xfrm>
          <a:off x="0" y="2330089"/>
          <a:ext cx="2465800" cy="606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ΕΝΔΟΙΑΣΤΙΚΕΣ</a:t>
          </a:r>
        </a:p>
      </dsp:txBody>
      <dsp:txXfrm>
        <a:off x="29609" y="2359698"/>
        <a:ext cx="2406582" cy="547316"/>
      </dsp:txXfrm>
    </dsp:sp>
    <dsp:sp modelId="{085A7A0C-2810-4DE9-ADE0-984C05AA874E}">
      <dsp:nvSpPr>
        <dsp:cNvPr id="0" name=""/>
        <dsp:cNvSpPr/>
      </dsp:nvSpPr>
      <dsp:spPr>
        <a:xfrm rot="5400000">
          <a:off x="5021217" y="823965"/>
          <a:ext cx="2554099" cy="827601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Εισάγονται: με ερωτηματικές και αναφορικές αντωνυμίες και με τα αντίστοιχα επιρρήματα (μερικής άγνοιας) και με το ερωτηματικό μόριο εἰ  (ολικής αγνοίας).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Συντακτικός ρόλος: αντικείμενο, υποκείμενο, επεξήγηση.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l-GR" sz="1600" b="1" kern="1200" dirty="0"/>
            <a:t>Παραδείγματα: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/>
            <a:t>Ἀπορῶ </a:t>
          </a:r>
          <a:r>
            <a:rPr lang="el-GR" sz="1600" b="1" kern="1200" dirty="0">
              <a:solidFill>
                <a:srgbClr val="C00000"/>
              </a:solidFill>
            </a:rPr>
            <a:t>εἰ διδακτόν ἐστιν ἡ ἀρετή.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>
              <a:solidFill>
                <a:schemeClr val="bg1"/>
              </a:solidFill>
            </a:rPr>
            <a:t>Οὐ δῆλόν ἐστι τῷ στρατηγῷ </a:t>
          </a:r>
          <a:r>
            <a:rPr lang="el-GR" sz="1600" b="1" kern="1200" dirty="0">
              <a:solidFill>
                <a:srgbClr val="C00000"/>
              </a:solidFill>
            </a:rPr>
            <a:t>εἰ συμφέρει στρατηγεῖν.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ü"/>
          </a:pPr>
          <a:r>
            <a:rPr lang="el-GR" sz="1600" b="1" kern="1200" dirty="0">
              <a:solidFill>
                <a:schemeClr val="bg1"/>
              </a:solidFill>
            </a:rPr>
            <a:t>Τοῦτο σκεψώμεθα, </a:t>
          </a:r>
          <a:r>
            <a:rPr lang="el-GR" sz="1600" b="1" kern="1200" dirty="0">
              <a:solidFill>
                <a:srgbClr val="C00000"/>
              </a:solidFill>
            </a:rPr>
            <a:t>εἰ ἀληθῆ λέγεις.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l-GR" sz="1400" b="1" kern="1200" dirty="0"/>
        </a:p>
      </dsp:txBody>
      <dsp:txXfrm rot="-5400000">
        <a:off x="2160261" y="3809603"/>
        <a:ext cx="8151332" cy="2304737"/>
      </dsp:txXfrm>
    </dsp:sp>
    <dsp:sp modelId="{0F566433-6703-48F2-A6DF-B5C47D79338E}">
      <dsp:nvSpPr>
        <dsp:cNvPr id="0" name=""/>
        <dsp:cNvSpPr/>
      </dsp:nvSpPr>
      <dsp:spPr>
        <a:xfrm>
          <a:off x="0" y="4642772"/>
          <a:ext cx="2156624" cy="6069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b="1" kern="1200" dirty="0"/>
            <a:t>ΠΛΑΓΙΕΣ ΕΡΩΤΗΜΑΤΙΚΕΣ</a:t>
          </a:r>
        </a:p>
      </dsp:txBody>
      <dsp:txXfrm>
        <a:off x="29629" y="4672401"/>
        <a:ext cx="2097366" cy="547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5677F-9F35-48EF-BC9E-78EB7201C555}" type="datetimeFigureOut">
              <a:rPr lang="el-GR" smtClean="0"/>
              <a:t>14/5/2020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07721A-9A50-4529-984F-B20DBE9C9EF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656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07721A-9A50-4529-984F-B20DBE9C9EF5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1212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5/14/2020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0F16466-DFEC-4CC1-9A79-F68837EC9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286" y="112542"/>
            <a:ext cx="11704320" cy="6745458"/>
          </a:xfrm>
        </p:spPr>
        <p:txBody>
          <a:bodyPr>
            <a:normAutofit/>
          </a:bodyPr>
          <a:lstStyle/>
          <a:p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Συντακτική αναγνώριση δευτερεύουσας πρότασης: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endParaRPr lang="el-GR" sz="1800" b="1" dirty="0"/>
          </a:p>
          <a:p>
            <a:pPr marL="0" indent="0">
              <a:buNone/>
            </a:pPr>
            <a:r>
              <a:rPr lang="el-GR" sz="1800" b="1" dirty="0"/>
              <a:t>                                                              Οἱ στρατιῶται λέγουσιν ὅτι Κῦρος τέθνηκε.</a:t>
            </a:r>
          </a:p>
        </p:txBody>
      </p:sp>
      <p:pic>
        <p:nvPicPr>
          <p:cNvPr id="5" name="Γραφικό 4" descr="Λάμπα και γρανάζι">
            <a:extLst>
              <a:ext uri="{FF2B5EF4-FFF2-40B4-BE49-F238E27FC236}">
                <a16:creationId xmlns:a16="http://schemas.microsoft.com/office/drawing/2014/main" id="{FBFFF9CD-5171-4A83-819D-3ECF4749F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91490" y="232117"/>
            <a:ext cx="914400" cy="914400"/>
          </a:xfrm>
          <a:prstGeom prst="rect">
            <a:avLst/>
          </a:prstGeom>
        </p:spPr>
      </p:pic>
      <p:graphicFrame>
        <p:nvGraphicFramePr>
          <p:cNvPr id="6" name="Διάγραμμα 5">
            <a:extLst>
              <a:ext uri="{FF2B5EF4-FFF2-40B4-BE49-F238E27FC236}">
                <a16:creationId xmlns:a16="http://schemas.microsoft.com/office/drawing/2014/main" id="{13F68B73-F2B4-4070-B0B0-C89071E46C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041833"/>
              </p:ext>
            </p:extLst>
          </p:nvPr>
        </p:nvGraphicFramePr>
        <p:xfrm>
          <a:off x="1730326" y="924950"/>
          <a:ext cx="9748910" cy="5700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8" name="Ευθύγραμμο βέλος σύνδεσης 7">
            <a:extLst>
              <a:ext uri="{FF2B5EF4-FFF2-40B4-BE49-F238E27FC236}">
                <a16:creationId xmlns:a16="http://schemas.microsoft.com/office/drawing/2014/main" id="{B824925A-190B-4D23-8DDB-180EA4A68198}"/>
              </a:ext>
            </a:extLst>
          </p:cNvPr>
          <p:cNvCxnSpPr>
            <a:cxnSpLocks/>
          </p:cNvCxnSpPr>
          <p:nvPr/>
        </p:nvCxnSpPr>
        <p:spPr>
          <a:xfrm>
            <a:off x="5122988" y="3508129"/>
            <a:ext cx="1220373" cy="5345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ύγραμμο βέλος σύνδεσης 9">
            <a:extLst>
              <a:ext uri="{FF2B5EF4-FFF2-40B4-BE49-F238E27FC236}">
                <a16:creationId xmlns:a16="http://schemas.microsoft.com/office/drawing/2014/main" id="{A8AC15FD-2019-48AB-B458-19A6E3C7FEC6}"/>
              </a:ext>
            </a:extLst>
          </p:cNvPr>
          <p:cNvCxnSpPr>
            <a:cxnSpLocks/>
          </p:cNvCxnSpPr>
          <p:nvPr/>
        </p:nvCxnSpPr>
        <p:spPr>
          <a:xfrm flipH="1">
            <a:off x="7118252" y="3429000"/>
            <a:ext cx="1012875" cy="5943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Ευθύγραμμο βέλος σύνδεσης 13">
            <a:extLst>
              <a:ext uri="{FF2B5EF4-FFF2-40B4-BE49-F238E27FC236}">
                <a16:creationId xmlns:a16="http://schemas.microsoft.com/office/drawing/2014/main" id="{1BEF5887-ECB4-4E8E-90C5-2EB25BEE69FD}"/>
              </a:ext>
            </a:extLst>
          </p:cNvPr>
          <p:cNvCxnSpPr>
            <a:cxnSpLocks/>
          </p:cNvCxnSpPr>
          <p:nvPr/>
        </p:nvCxnSpPr>
        <p:spPr>
          <a:xfrm flipV="1">
            <a:off x="5613009" y="4262509"/>
            <a:ext cx="2852226" cy="534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Δεξιά αγκύλη 16">
            <a:extLst>
              <a:ext uri="{FF2B5EF4-FFF2-40B4-BE49-F238E27FC236}">
                <a16:creationId xmlns:a16="http://schemas.microsoft.com/office/drawing/2014/main" id="{F59C6487-9576-4B92-BEAC-D8A3734B7119}"/>
              </a:ext>
            </a:extLst>
          </p:cNvPr>
          <p:cNvSpPr/>
          <p:nvPr/>
        </p:nvSpPr>
        <p:spPr>
          <a:xfrm>
            <a:off x="8914809" y="3958298"/>
            <a:ext cx="45719" cy="450166"/>
          </a:xfrm>
          <a:prstGeom prst="righ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Αριστερή αγκύλη 19">
            <a:extLst>
              <a:ext uri="{FF2B5EF4-FFF2-40B4-BE49-F238E27FC236}">
                <a16:creationId xmlns:a16="http://schemas.microsoft.com/office/drawing/2014/main" id="{493CA1BA-ABFC-4753-AB1E-E5F7EAFE8284}"/>
              </a:ext>
            </a:extLst>
          </p:cNvPr>
          <p:cNvSpPr/>
          <p:nvPr/>
        </p:nvSpPr>
        <p:spPr>
          <a:xfrm>
            <a:off x="6884674" y="3917852"/>
            <a:ext cx="45719" cy="450166"/>
          </a:xfrm>
          <a:prstGeom prst="leftBracke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922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E9EC60B-CB17-4D47-9FBF-E50159D7B4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172278"/>
            <a:ext cx="11237843" cy="6400800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 ΕΝΑΝΤΙΩΜΑΤΙΚΕΣ- ΠΑΡΑΧΩΡΗΤΙΚΕΣ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Arial Black" panose="020B0A04020102020204" pitchFamily="34" charset="0"/>
              </a:rPr>
              <a:t>Εκφράζουν εναντίωση προς το περιεχόμενο της πρότασης που προσδιορίζουν (συχνά προηγούνται στην εξάρτηση οι αντιθετικοί σύνδεσμοι </a:t>
            </a:r>
            <a:r>
              <a:rPr lang="el-GR" b="1" dirty="0">
                <a:latin typeface="+mn-lt"/>
              </a:rPr>
              <a:t>ἀλλά, ἀλλ’ οὖν, ὅμως).</a:t>
            </a:r>
          </a:p>
          <a:p>
            <a:pPr marL="0" indent="0">
              <a:buNone/>
            </a:pPr>
            <a:r>
              <a:rPr lang="el-GR" b="1" dirty="0"/>
              <a:t> </a:t>
            </a:r>
            <a:r>
              <a:rPr lang="el-GR" sz="1800" b="1" i="1" dirty="0"/>
              <a:t>Οι</a:t>
            </a:r>
            <a:r>
              <a:rPr lang="el-GR" sz="1800" b="1" i="1" u="sng" dirty="0"/>
              <a:t> εναντιωματικές </a:t>
            </a:r>
            <a:r>
              <a:rPr lang="el-GR" sz="1800" b="1" i="1" dirty="0"/>
              <a:t>προτάσεις δηλώνουν αντίθεση προς κατάσταση πραγματική (που όντως ισχύει).Οι </a:t>
            </a:r>
            <a:r>
              <a:rPr lang="el-GR" sz="1800" b="1" i="1" u="sng" dirty="0"/>
              <a:t>παραχωρητικές</a:t>
            </a:r>
            <a:r>
              <a:rPr lang="el-GR" sz="1800" b="1" i="1" dirty="0"/>
              <a:t> προς κατάσταση που κάνουμε την παραχώρηση να δεχθούμε ότι ισχύει.</a:t>
            </a:r>
          </a:p>
          <a:p>
            <a:pPr marL="0" indent="0">
              <a:buNone/>
            </a:pPr>
            <a:endParaRPr lang="el-GR" sz="1800" b="1" i="1" dirty="0"/>
          </a:p>
          <a:p>
            <a:pPr marL="0" indent="0">
              <a:buNone/>
            </a:pPr>
            <a:endParaRPr lang="el-GR" sz="1800" b="1" i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Arial Black" panose="020B0A04020102020204" pitchFamily="34" charset="0"/>
              </a:rPr>
              <a:t>ΣΥΝΤΑΚΤΙΚΟΣ ΡΟΛΟΣ:  επιρρηματικοί προσδιορισμοί της εναντίωσης στην πρόταση εξάρτησής τους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ΕΙΣΑΓΟΝΤΑΙ: με τους εναντιωματικούς συνδέσμους: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b="1" dirty="0"/>
              <a:t>        εναντιωματικές: εἰ καί, ἂν καί (= αν και)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2400" b="1" dirty="0"/>
              <a:t>        παραχωρητικές: καὶ εἰ, καὶ ἄν (ἤν, ἐάν), οὐδ’ εἰ, οὐδ’ ἐάν (ἄν ), μηδ’ εἰ, μηδ’ ἐάν (= και αν ακόμη). </a:t>
            </a:r>
          </a:p>
        </p:txBody>
      </p:sp>
    </p:spTree>
    <p:extLst>
      <p:ext uri="{BB962C8B-B14F-4D97-AF65-F5344CB8AC3E}">
        <p14:creationId xmlns:p14="http://schemas.microsoft.com/office/powerpoint/2010/main" val="3299408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C4816ED-CA47-4446-83AE-10853956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25288"/>
            <a:ext cx="11582400" cy="6361042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ΠΑΡΑΔΕΙΓΜΑΤΑ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{Εἰ καὶ χρήματα εὐποροῦμεν,} οὐκ εὐτυχοῦμεν.</a:t>
            </a:r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{Ἐὰν καὶ μὴ βούλωνται,} πάντες αἰσχύνονται μὴ πράττειν τὰ δίκαια.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{Καὶ ἂν οἱ πολέμιοι τὸ ναυτικὸν ἡμῶν νικήσωσι,} κρατήσομεν αὐτῶν.</a:t>
            </a:r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{Μηδ' ἂν εὐορκεῖν μέλλῃς,} μηδένα θεῶν ὀμόσῃς.</a:t>
            </a:r>
          </a:p>
        </p:txBody>
      </p:sp>
    </p:spTree>
    <p:extLst>
      <p:ext uri="{BB962C8B-B14F-4D97-AF65-F5344CB8AC3E}">
        <p14:creationId xmlns:p14="http://schemas.microsoft.com/office/powerpoint/2010/main" val="497197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FC114B-B9C0-4FF2-8C11-AB808071C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397565"/>
            <a:ext cx="11343861" cy="6241773"/>
          </a:xfrm>
        </p:spPr>
        <p:txBody>
          <a:bodyPr/>
          <a:lstStyle/>
          <a:p>
            <a:r>
              <a:rPr lang="el-GR" dirty="0"/>
              <a:t>ΑΣΚΗΣΗ:</a:t>
            </a:r>
          </a:p>
          <a:p>
            <a:pPr marL="0" indent="0">
              <a:buNone/>
            </a:pPr>
            <a:r>
              <a:rPr lang="el-GR" b="1" dirty="0"/>
              <a:t>Να αναγνωρίσετε το είδος των παρακάτω επιρρηματικών προτάσεων: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Ξενοφῶν Κλέανδρον ἐκέλευσε διαπρᾶξαι ὅπως εἰς τὸ τεῖχος εἰσέλθοι καὶ ἀποπλεύσαι ἐκ τοῦ Βυζαντίου.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Μάλιστα δὲ ἀγανακτῶ, ὦ βουλή, ὅτι περὶ τούτων πραγμάτων εἰπεῖν ἀναγκασθήσομαι πρὸς ὑμᾶς.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Κλέαρχος ταῦτα ἔλεγεν, ἐπεὶ βούλοιτο εὐέλπιδας εἶναι τοὺς Ἕλληνας.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Οἱ μὲν ἐπὶ τοῦτ’ ἐχειροτονήθησαν, ἵνα κακῶς ὑμᾶς ποιήσειαν.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Ἄκουσον, εἰ καὶ σοῖς φίλοις ἀμύνειν χρήζεις, τὸ πραχθέν.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Ὅπλα κατεσκεύαζον, ὥστε τὴν πόλιν ἂν ἡγήσω πολέμου ἐργαστήριον εἶναι.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400" b="1" dirty="0"/>
              <a:t>Καὶ ἐὰν ταῦτα ποιῆτε, δίκαια πεπονθώς ἐγὼ ἔσομαι.</a:t>
            </a:r>
          </a:p>
          <a:p>
            <a:pPr marL="457200" indent="-457200">
              <a:buFont typeface="+mj-lt"/>
              <a:buAutoNum type="arabicPeriod"/>
            </a:pPr>
            <a:endParaRPr lang="el-GR" sz="2400" b="1" dirty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  <a:p>
            <a:pPr marL="457200" indent="-457200">
              <a:buFont typeface="+mj-lt"/>
              <a:buAutoNum type="arabicPeriod"/>
            </a:pP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7497406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47B47CF-8311-4F8E-90C7-114B1106E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677" y="267286"/>
            <a:ext cx="11859065" cy="6175717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ΥΠΟΘΕΤΙΚΕΣ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Arial Black" panose="020B0A04020102020204" pitchFamily="34" charset="0"/>
              </a:rPr>
              <a:t>Εκφράζουν μια προϋπόθεση (υπόθεση) που πρέπει να ισχύει, ώστε να ισχύει και η –κύρια συνήθως– πρόταση την οποία προσδιορίζουν (απόδοση). Η δευτερεύουσα υποθετική πρόταση μαζί με την κύρια πρόταση συναποτελούν έναν υποθετικό λόγο.</a:t>
            </a:r>
          </a:p>
          <a:p>
            <a:pPr marL="0" indent="0">
              <a:buNone/>
            </a:pPr>
            <a:endParaRPr lang="el-GR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Arial Black" panose="020B0A04020102020204" pitchFamily="34" charset="0"/>
              </a:rPr>
              <a:t>ΣΥΝΤΑΚΤΙΚΟΣ ΡΟΛΟΣ:  επιρρηματικοί προσδιορισμοί της της προϋπόθεσης στην πρόταση εξάρτησής τους.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l-GR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Arial Black" panose="020B0A04020102020204" pitchFamily="34" charset="0"/>
              </a:rPr>
              <a:t>ΕΙΣΑΓΟΝΤΑΙ:</a:t>
            </a:r>
          </a:p>
          <a:p>
            <a:pPr marL="0" indent="0">
              <a:buNone/>
            </a:pPr>
            <a:r>
              <a:rPr lang="el-GR" dirty="0">
                <a:latin typeface="Arial Black" panose="020B0A04020102020204" pitchFamily="34" charset="0"/>
              </a:rPr>
              <a:t>με τους υποθετικούς συνδέσμους </a:t>
            </a:r>
            <a:r>
              <a:rPr lang="el-GR" sz="2400" b="1" dirty="0"/>
              <a:t>εἰ, ἐάν, ἄν, ἤν.</a:t>
            </a:r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ü"/>
            </a:pPr>
            <a:endParaRPr lang="el-GR" sz="2400" b="1" dirty="0"/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08544681-4C40-4CAC-829B-1B9B4DBC5217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1163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528835E-AFA0-4EDF-840C-8749F2816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267286"/>
            <a:ext cx="11085342" cy="6288259"/>
          </a:xfrm>
        </p:spPr>
        <p:txBody>
          <a:bodyPr/>
          <a:lstStyle/>
          <a:p>
            <a:r>
              <a:rPr lang="el-GR" sz="2400" dirty="0">
                <a:latin typeface="Arial Black" panose="020B0A04020102020204" pitchFamily="34" charset="0"/>
              </a:rPr>
              <a:t>ΠΑΡΑΔΕΙΓΜΑΤΑ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{Εἴ τινα λάβοιεν τῶν ἐχθρῶν,} ἀπέκτεινον.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{Ἢν ἐγγὺς ἔλθῃ θάνατος,} οὐδεὶς βούλεται θνῄσκειν.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{Ἐὰν ἐμὲ ἀποκτείνητε,} βλάψετε ὑμᾶς αὐτούς.</a:t>
            </a:r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{Εἰ εἰσὶ βωμοί,} εἰσὶ καὶ θεοί.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52523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F631323-1855-4919-B588-9C7A07789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8" y="172277"/>
            <a:ext cx="11953462" cy="6586331"/>
          </a:xfrm>
        </p:spPr>
        <p:txBody>
          <a:bodyPr>
            <a:noAutofit/>
          </a:bodyPr>
          <a:lstStyle/>
          <a:p>
            <a:r>
              <a:rPr lang="el-GR" dirty="0">
                <a:latin typeface="Arial Black" panose="020B0A04020102020204" pitchFamily="34" charset="0"/>
                <a:cs typeface="Arial" panose="020B0604020202020204" pitchFamily="34" charset="0"/>
              </a:rPr>
              <a:t>ΧΡΟΝΙΚΕΣ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Arial Black" panose="020B0A04020102020204" pitchFamily="34" charset="0"/>
                <a:cs typeface="Arial" panose="020B0604020202020204" pitchFamily="34" charset="0"/>
              </a:rPr>
              <a:t> Δηλώνουν: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>
                <a:latin typeface="Arial Black" panose="020B0A04020102020204" pitchFamily="34" charset="0"/>
                <a:cs typeface="Arial" panose="020B0604020202020204" pitchFamily="34" charset="0"/>
              </a:rPr>
              <a:t>το </a:t>
            </a:r>
            <a:r>
              <a:rPr lang="el-G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προτερόχρονο</a:t>
            </a:r>
            <a:r>
              <a:rPr lang="el-GR" sz="1600" dirty="0">
                <a:latin typeface="Arial Black" panose="020B0A04020102020204" pitchFamily="34" charset="0"/>
                <a:cs typeface="Arial" panose="020B0604020202020204" pitchFamily="34" charset="0"/>
              </a:rPr>
              <a:t> (η πράξη που δηλώνει η χρονική πρόταση προηγείται χρονικά της πράξης που δηλώνει η προσδιοριζόμενη πρόταση),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>
                <a:latin typeface="Arial Black" panose="020B0A04020102020204" pitchFamily="34" charset="0"/>
                <a:cs typeface="Arial" panose="020B0604020202020204" pitchFamily="34" charset="0"/>
              </a:rPr>
              <a:t>το σύγχρονο (οι δύο πράξεις εξελίσσονται συγχρόνως)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sz="1600" dirty="0">
                <a:latin typeface="Arial Black" panose="020B0A04020102020204" pitchFamily="34" charset="0"/>
                <a:cs typeface="Arial" panose="020B0604020202020204" pitchFamily="34" charset="0"/>
              </a:rPr>
              <a:t> το υστερόχρονο (η πράξη που δηλώνει η χρονική πρόταση ακολουθεί χρονικά την πράξη που δηλώνει η προσδιοριζόμενη πρόταση).</a:t>
            </a:r>
            <a:endParaRPr lang="el-G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dirty="0">
                <a:latin typeface="Arial Black" panose="020B0A04020102020204" pitchFamily="34" charset="0"/>
                <a:cs typeface="Arial" panose="020B0604020202020204" pitchFamily="34" charset="0"/>
              </a:rPr>
              <a:t>ΣΥΝΤΑΚΤΙΚΟΣ ΡΟΛΟΣ: λειτουργούν ως επιρρηματικοί προσδιορισμοί του χρόνου στην πρόταση εξάρτησής τους</a:t>
            </a:r>
          </a:p>
          <a:p>
            <a:pPr marL="0" indent="0">
              <a:buNone/>
            </a:pPr>
            <a:endParaRPr lang="el-G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u="sng" dirty="0">
                <a:latin typeface="Arial Black" panose="020B0A04020102020204" pitchFamily="34" charset="0"/>
                <a:cs typeface="Arial" panose="020B0604020202020204" pitchFamily="34" charset="0"/>
              </a:rPr>
              <a:t>ΕΙΣΑΓΟΝΤΑΙ: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Arial Black" panose="020B0A04020102020204" pitchFamily="34" charset="0"/>
                <a:cs typeface="Arial" panose="020B0604020202020204" pitchFamily="34" charset="0"/>
              </a:rPr>
              <a:t>με τους χρονικούς συνδέσμους :</a:t>
            </a:r>
          </a:p>
          <a:p>
            <a:pPr marL="0" indent="0">
              <a:buNone/>
            </a:pPr>
            <a:r>
              <a:rPr lang="el-GR" sz="2200" b="1" dirty="0">
                <a:cs typeface="Arial" panose="020B0604020202020204" pitchFamily="34" charset="0"/>
              </a:rPr>
              <a:t>      ὡς, ὅταν, ὅτε, ὁπότε, ἐπεί, ἐπειδή, ἔως, ἔστε (μέχρι), ἡνίκα, πρίν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Arial Black" panose="020B0A04020102020204" pitchFamily="34" charset="0"/>
                <a:cs typeface="Arial" panose="020B0604020202020204" pitchFamily="34" charset="0"/>
              </a:rPr>
              <a:t>με τα χρονικά επιρρήματα: 	</a:t>
            </a:r>
            <a:r>
              <a:rPr lang="el-GR" sz="2200" b="1" dirty="0">
                <a:cs typeface="Arial" panose="020B0604020202020204" pitchFamily="34" charset="0"/>
              </a:rPr>
              <a:t>ὁσάκις, ὁποσάκις</a:t>
            </a:r>
            <a:endParaRPr lang="el-GR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dirty="0">
                <a:latin typeface="Arial Black" panose="020B0A04020102020204" pitchFamily="34" charset="0"/>
                <a:cs typeface="Arial" panose="020B0604020202020204" pitchFamily="34" charset="0"/>
              </a:rPr>
              <a:t>Με τις αναφορικές εκφράσεις: 	</a:t>
            </a:r>
            <a:r>
              <a:rPr lang="el-GR" sz="2200" b="1" dirty="0">
                <a:cs typeface="Arial" panose="020B0604020202020204" pitchFamily="34" charset="0"/>
              </a:rPr>
              <a:t>ἐξ’ οὗ, ἐξ’ ὅτου, ἀφ’, ἀφ΄ ὁτου, ἐν ὧ, μέχρι οὗ, ἂχρι οὗ, ἓως οὗ</a:t>
            </a:r>
          </a:p>
          <a:p>
            <a:pPr marL="0" indent="0">
              <a:buNone/>
            </a:pPr>
            <a:endParaRPr lang="el-GR" b="1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l-GR" b="1" dirty="0">
                <a:latin typeface="Arial Black" panose="020B0A04020102020204" pitchFamily="34" charset="0"/>
                <a:cs typeface="Arial" panose="020B0604020202020204" pitchFamily="34" charset="0"/>
              </a:rPr>
              <a:t>Με τις φράσεις: </a:t>
            </a:r>
            <a:r>
              <a:rPr lang="el-GR" sz="2200" b="1" dirty="0">
                <a:cs typeface="Arial" panose="020B0604020202020204" pitchFamily="34" charset="0"/>
              </a:rPr>
              <a:t>	ἐπεί πρῶτον, ἐπεί τάχιστα, ἐπειδή τάχιστα, ὡς τάχιστα, οὐ πρότερον ... πρίν, οὐ πρόσθεν ... πρίν</a:t>
            </a:r>
          </a:p>
        </p:txBody>
      </p:sp>
    </p:spTree>
    <p:extLst>
      <p:ext uri="{BB962C8B-B14F-4D97-AF65-F5344CB8AC3E}">
        <p14:creationId xmlns:p14="http://schemas.microsoft.com/office/powerpoint/2010/main" val="2744787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EDE148-96A0-4E27-A35D-41F539CC2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0817" y="238540"/>
            <a:ext cx="11688418" cy="6619460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ΠΑΡΑΔΕΙΓΜΑΤΑ</a:t>
            </a:r>
          </a:p>
          <a:p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 Ὅτε ἡ ναυμαχία ἐγένετο,} ἔτυχεν ἐν Ἀβύδῳ ὤν.</a:t>
            </a:r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 Ἐπεὶ δ' ὁ χειμὼν ἔληγεν,} οἱ Ἀθηναῖοι ἔπλευσαν εἰς Προκόννησον.</a:t>
            </a:r>
          </a:p>
          <a:p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 Ὁπότε τὸν μισθὸν ἔχοιμεν,} ἀπίοιμεν ἂν</a:t>
            </a:r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Σπονδὰς ἐποιήσαντο, { </a:t>
            </a:r>
            <a:r>
              <a:rPr lang="el-GR" sz="2400" b="1" u="sng" dirty="0"/>
              <a:t> </a:t>
            </a:r>
            <a:r>
              <a:rPr lang="el-GR" sz="2400" b="1" dirty="0"/>
              <a:t>ἕως ἀπαγγελθείη τὰ λεχθέντα εἰς Λακεδαίμονα.}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{ Ἐπειδὰν ὁ πόλεμος παρέλθῃ,} ἀποδώσομεν ὑμῖν ταῦτα.</a:t>
            </a:r>
          </a:p>
          <a:p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Οὗτοι οὖν διέβησαν, { πρὶν τοὺς ἄλλους ἀποκρίνασθαι.}</a:t>
            </a:r>
          </a:p>
        </p:txBody>
      </p:sp>
    </p:spTree>
    <p:extLst>
      <p:ext uri="{BB962C8B-B14F-4D97-AF65-F5344CB8AC3E}">
        <p14:creationId xmlns:p14="http://schemas.microsoft.com/office/powerpoint/2010/main" val="3335249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29AF4660-DAA9-4848-91BD-02EA4C398F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48" y="211015"/>
            <a:ext cx="11535507" cy="6246055"/>
          </a:xfrm>
        </p:spPr>
        <p:txBody>
          <a:bodyPr/>
          <a:lstStyle/>
          <a:p>
            <a:r>
              <a:rPr lang="el-GR" b="1" dirty="0"/>
              <a:t>ΑΣΚΗΣΗ: Να αναγνωρίσετε το είδος των παρακάτω προτάσεων: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Ἡνίκα δείλη ἐγίγνετο, ἐφάνη κονιορτός.</a:t>
            </a:r>
          </a:p>
          <a:p>
            <a:pPr marL="0" indent="0">
              <a:buNone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Σωκράτης οὐκ ἔπινεν, εἰ μὴ διψῴη. 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E</a:t>
            </a:r>
            <a:r>
              <a:rPr lang="el-GR" b="1" dirty="0"/>
              <a:t>ἰ μὴ ὑμεῖς ἤλθετε, ἐπορευόμεθα ἂν ἐπὶ βασιλέα.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Παῦσαι, πρὶν ὀργῆς κἀμὲ μεστῶσαι λέγων.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 Ἐάν ἔχωμεν χρήματα, ἕξομεν φίλους.</a:t>
            </a:r>
          </a:p>
          <a:p>
            <a:pPr marL="0" indent="0">
              <a:buNone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Ὅταν πλεῖστα τίς ἔχῃ,τότε πλεῖστοι τούτῳ φθονοῦσιν. </a:t>
            </a:r>
          </a:p>
        </p:txBody>
      </p:sp>
    </p:spTree>
    <p:extLst>
      <p:ext uri="{BB962C8B-B14F-4D97-AF65-F5344CB8AC3E}">
        <p14:creationId xmlns:p14="http://schemas.microsoft.com/office/powerpoint/2010/main" val="1055294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35106B-9031-4E51-9449-9C7A1334D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84993"/>
            <a:ext cx="11493304" cy="64846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ΑΝΑΦΟΡΙΚΕΣ ΠΡΟΤΑΣΕΙΣ</a:t>
            </a:r>
          </a:p>
        </p:txBody>
      </p:sp>
      <p:graphicFrame>
        <p:nvGraphicFramePr>
          <p:cNvPr id="8" name="Πίνακας 7">
            <a:extLst>
              <a:ext uri="{FF2B5EF4-FFF2-40B4-BE49-F238E27FC236}">
                <a16:creationId xmlns:a16="http://schemas.microsoft.com/office/drawing/2014/main" id="{D98C3717-783B-4444-A325-2F08FC4481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870586"/>
              </p:ext>
            </p:extLst>
          </p:nvPr>
        </p:nvGraphicFramePr>
        <p:xfrm>
          <a:off x="103163" y="703387"/>
          <a:ext cx="11985674" cy="6069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6766">
                  <a:extLst>
                    <a:ext uri="{9D8B030D-6E8A-4147-A177-3AD203B41FA5}">
                      <a16:colId xmlns:a16="http://schemas.microsoft.com/office/drawing/2014/main" val="2791761661"/>
                    </a:ext>
                  </a:extLst>
                </a:gridCol>
                <a:gridCol w="6278908">
                  <a:extLst>
                    <a:ext uri="{9D8B030D-6E8A-4147-A177-3AD203B41FA5}">
                      <a16:colId xmlns:a16="http://schemas.microsoft.com/office/drawing/2014/main" val="2119135682"/>
                    </a:ext>
                  </a:extLst>
                </a:gridCol>
              </a:tblGrid>
              <a:tr h="349488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ΟΝΟΜΑΤΙΚΕΣ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ΕΠΙΡΡΗΜΑΤΙΚΕΣ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21536"/>
                  </a:ext>
                </a:extLst>
              </a:tr>
              <a:tr h="4019117">
                <a:tc>
                  <a:txBody>
                    <a:bodyPr/>
                    <a:lstStyle/>
                    <a:p>
                      <a:r>
                        <a:rPr lang="el-GR" b="1" dirty="0"/>
                        <a:t>Στην κατηγορία αυτή εντάσσονται οι αναφορικές προτάσεις που χρησιμοποιούνται στη θέση ουσιαστικού, επιθέτου ή αντωνυμίας. </a:t>
                      </a:r>
                    </a:p>
                    <a:p>
                      <a:r>
                        <a:rPr lang="el-GR" dirty="0"/>
                        <a:t> </a:t>
                      </a:r>
                    </a:p>
                    <a:p>
                      <a:r>
                        <a:rPr lang="el-GR" b="1" dirty="0"/>
                        <a:t>Συντακτικός ρόλος : υποκείμενο, αντικείμενο, κατηγορούμενο ή ονοματικός προσδιορισμός (ομοιόπτωτος ή ετερόπτωτος). </a:t>
                      </a:r>
                    </a:p>
                    <a:p>
                      <a:endParaRPr lang="el-GR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1" dirty="0"/>
                        <a:t>Οὐκ ἔχω {ὅ,τι ἀποκρίνωμαι}.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1" dirty="0"/>
                        <a:t>Οὗτός ἐστιν{ὃς ἀπέκτεινε τοὺς στρατηγούς}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1" dirty="0"/>
                        <a:t>Ἦν τις ἐν τῇ στρατείᾳ Ξενοφῶν Ἀθηναῖος, {ὃς οὔτε στρατηγὸς οὔτε λοχαγὸς οὔτε στρατιώτης ὢν συνηκολούθει.}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l-GR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l-GR" b="1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l-GR" b="1" dirty="0"/>
                        <a:t>Συντακτικός ρόλος: επιρρηματικοί προσδιορισμοί  του τόπου, του τρόπου, της αιτίας, του αποτελέσματος, του σκοπού και της προϋπόθεσης αντίστοιχα την πρόταση εξάρτησής τους.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l-GR" b="1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b="1" dirty="0"/>
                        <a:t>	Ἀνεπαύοντο {ὅπου ἕκαστος ἐτύγχανεν.}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600" b="1" dirty="0"/>
                        <a:t>    </a:t>
                      </a:r>
                      <a:r>
                        <a:rPr lang="el-GR" sz="1800" b="1" dirty="0"/>
                        <a:t>Αναφορικές αιτιολογικές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l-GR" sz="1800" b="1" dirty="0"/>
                        <a:t> Τὴν μητέρα ἐμακάριζον, [οἵων τέκνων ἔτυχεν}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dirty="0"/>
                        <a:t>    Αναφορικές συμπερασματικές</a:t>
                      </a:r>
                    </a:p>
                    <a:p>
                      <a:r>
                        <a:rPr lang="el-GR" sz="1800" b="1" dirty="0"/>
                        <a:t>   Οὐδεὶς οὕτως ἀνόητός ἐστιν, {ὅστις πόλεμον πρὸ εἰρήνης αἱρεῖται.}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dirty="0"/>
                        <a:t>    Αναφορικές τελικές</a:t>
                      </a:r>
                    </a:p>
                    <a:p>
                      <a:r>
                        <a:rPr lang="el-GR" sz="1800" b="1" dirty="0"/>
                        <a:t>   Δεῖ πρεσβείαν πέμπειν,{ ἥτις ταῦτ’ ἐρεῖ}.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l-GR" sz="1800" b="1" dirty="0"/>
                        <a:t>    Αναφορικές υποθετικές </a:t>
                      </a:r>
                    </a:p>
                    <a:p>
                      <a:r>
                        <a:rPr lang="el-GR" sz="1800" b="1" dirty="0"/>
                        <a:t>    π.χ.{ Ἃ μὴ οἶδα,} οὐδὲ οἴομαι εἰδέναι.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262537"/>
                  </a:ext>
                </a:extLst>
              </a:tr>
              <a:tr h="1497620">
                <a:tc>
                  <a:txBody>
                    <a:bodyPr/>
                    <a:lstStyle/>
                    <a:p>
                      <a:r>
                        <a:rPr lang="el-GR" b="1" dirty="0"/>
                        <a:t>Εισάγονται με αναφορικές αντωνυμίες:   </a:t>
                      </a:r>
                      <a:r>
                        <a:rPr lang="el-GR" sz="1600" b="1" dirty="0"/>
                        <a:t>ὅς, ἥ, ὅ, ὅσπερ, ἥπερ, ὅπερ/,ὅστις, ἥτις, ὅτι,/ὁπότερος, ὁποτέρα, ὁπότερον/,ὅσος, ὅση, ὅσον,/οἷος, οἷα, οἷον,ὁποῖος, ὁποῖα, ὁποῖον/,ἡλίκος, ἡλίκη, ἡλίκον,ὁπηλίκος, ὁπηλίκη, ὁπηλίκον,/ὁποδαπός, ὁποδαπή, ὁποδαπον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b="1" dirty="0"/>
                        <a:t>Εισάγονται με αναφορικές αντωνυμίες ή με αναφορικά επιρρήματα(ἔνθεν, ὅθεν, ὁπόθεν, οὗ, ὅπου, ὅποι, ὅπῃ, ὡς, ὅπως, ὅσῳ κ.α).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483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01063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7B35CC7-A228-48A2-AA2D-7793D62E4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6609"/>
            <a:ext cx="11662117" cy="6457071"/>
          </a:xfrm>
        </p:spPr>
        <p:txBody>
          <a:bodyPr/>
          <a:lstStyle/>
          <a:p>
            <a:r>
              <a:rPr lang="el-GR" b="1" dirty="0"/>
              <a:t>ΑΣΚΗΣΗ: Να βρείτε τις δευτερεύουσες προτάσεις και τον συντακτικό τους ρόλο</a:t>
            </a:r>
          </a:p>
          <a:p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Ἐλθέτω ὅστις βούλεται.</a:t>
            </a:r>
          </a:p>
          <a:p>
            <a:pPr marL="0" indent="0">
              <a:buNone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Ἔδοξε τῷ δήμῳ τριάκοντα ἄνδρας ἑλέσθαι, οἳ τοὺς πατρίους νόμους συγγράψουσι.</a:t>
            </a:r>
          </a:p>
          <a:p>
            <a:pPr marL="0" indent="0">
              <a:buNone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 Ὅσοι ἐξ ἄστεως ἐστε,  σκέψασθε.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 Τήν δύναμιν ἀναληψόμεθα πάλιν, ἥν πρότερον ἐτυγχάνομεν ἔχοντες.</a:t>
            </a:r>
          </a:p>
          <a:p>
            <a:pPr marL="0" indent="0">
              <a:buNone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Ἔλαβεν ὁπλίτας, οἳ πάντες ἀγαθοὶ ἦσαν.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Βαδίζει ὅποι βούλεται.</a:t>
            </a:r>
          </a:p>
          <a:p>
            <a:pPr marL="0" indent="0">
              <a:buNone/>
            </a:pPr>
            <a:endParaRPr lang="el-GR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b="1" dirty="0"/>
              <a:t>Ὅπως γιγνώσκετε, οὕτω καὶ ποιεῖτε.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394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BE35964-E2AC-4529-A4C6-0AE3E0BB9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58" y="126609"/>
            <a:ext cx="11690252" cy="6604782"/>
          </a:xfrm>
        </p:spPr>
        <p:txBody>
          <a:bodyPr/>
          <a:lstStyle/>
          <a:p>
            <a:pPr marL="0" indent="0">
              <a:buNone/>
            </a:pPr>
            <a:r>
              <a:rPr lang="el-GR" b="1" dirty="0"/>
              <a:t>ΔΕΥΤΕΡΕΥΟΥΣΕΣ ΟΝΟΜΑΤΙΚΕΣ ΕΠΑΝΑΛΗΨΗ    </a:t>
            </a:r>
            <a:r>
              <a:rPr lang="el-GR" sz="1600" b="1" dirty="0"/>
              <a:t>(ΟΣΑ ΕΧΕΤΕ ΔΙΔΑΧΘΕΙ)</a:t>
            </a:r>
          </a:p>
        </p:txBody>
      </p:sp>
      <p:graphicFrame>
        <p:nvGraphicFramePr>
          <p:cNvPr id="8" name="Διάγραμμα 7">
            <a:extLst>
              <a:ext uri="{FF2B5EF4-FFF2-40B4-BE49-F238E27FC236}">
                <a16:creationId xmlns:a16="http://schemas.microsoft.com/office/drawing/2014/main" id="{84316624-A590-4CEE-BEF9-B7A416A37E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1504567"/>
              </p:ext>
            </p:extLst>
          </p:nvPr>
        </p:nvGraphicFramePr>
        <p:xfrm>
          <a:off x="1141437" y="492369"/>
          <a:ext cx="10436274" cy="6239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5849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Θέση περιεχομένου 3" descr="Sparkle heart">
                <a:extLst>
                  <a:ext uri="{FF2B5EF4-FFF2-40B4-BE49-F238E27FC236}">
                    <a16:creationId xmlns:a16="http://schemas.microsoft.com/office/drawing/2014/main" id="{D6F979D6-3E10-4001-94CD-F17D35077440}"/>
                  </a:ext>
                </a:extLst>
              </p:cNvPr>
              <p:cNvGraphicFramePr>
                <a:graphicFrameLocks noGrp="1" noChangeAspect="1"/>
              </p:cNvGraphicFramePr>
              <p:nvPr>
                <p:ph idx="1"/>
              </p:nvPr>
            </p:nvGraphicFramePr>
            <p:xfrm>
              <a:off x="4098656" y="1315753"/>
              <a:ext cx="3970875" cy="385660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970875" cy="3856606"/>
                    </a:xfrm>
                    <a:prstGeom prst="rect">
                      <a:avLst/>
                    </a:prstGeom>
                  </am3d:spPr>
                  <am3d:camera>
                    <am3d:pos x="0" y="0" z="6690434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5022928" d="1000000"/>
                    <am3d:preTrans dx="0" dy="-16175479" dz="-554199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0086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Θέση περιεχομένου 3" descr="Sparkle heart">
                <a:extLst>
                  <a:ext uri="{FF2B5EF4-FFF2-40B4-BE49-F238E27FC236}">
                    <a16:creationId xmlns:a16="http://schemas.microsoft.com/office/drawing/2014/main" id="{D6F979D6-3E10-4001-94CD-F17D350774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8656" y="1315753"/>
                <a:ext cx="3970875" cy="38566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2042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901E0F6E-C82B-4D1A-8B62-59F968622F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2609" y="901148"/>
            <a:ext cx="10734261" cy="5956853"/>
          </a:xfrm>
        </p:spPr>
        <p:txBody>
          <a:bodyPr>
            <a:normAutofit fontScale="25000" lnSpcReduction="20000"/>
          </a:bodyPr>
          <a:lstStyle/>
          <a:p>
            <a:endParaRPr lang="el-GR" sz="5000" dirty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r>
              <a:rPr lang="el-GR" sz="8000" b="1" dirty="0">
                <a:solidFill>
                  <a:schemeClr val="tx1"/>
                </a:solidFill>
                <a:cs typeface="Arial" panose="020B0604020202020204" pitchFamily="34" charset="0"/>
              </a:rPr>
              <a:t>1.ΑΙΤΙΟΛΟΓΙΚΕΣ</a:t>
            </a:r>
          </a:p>
          <a:p>
            <a:endParaRPr lang="el-GR" sz="8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sz="8000" b="1" dirty="0">
                <a:solidFill>
                  <a:schemeClr val="tx1"/>
                </a:solidFill>
                <a:cs typeface="Arial" panose="020B0604020202020204" pitchFamily="34" charset="0"/>
              </a:rPr>
              <a:t>2. ΤΕΛΙΚΕΣ</a:t>
            </a:r>
          </a:p>
          <a:p>
            <a:endParaRPr lang="el-GR" sz="8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sz="8000" b="1" dirty="0">
                <a:solidFill>
                  <a:schemeClr val="tx1"/>
                </a:solidFill>
                <a:cs typeface="Arial" panose="020B0604020202020204" pitchFamily="34" charset="0"/>
              </a:rPr>
              <a:t>3. ΣΥΜΠΕΡΑΣΜΑΤΙΚΕΣ</a:t>
            </a:r>
          </a:p>
          <a:p>
            <a:endParaRPr lang="el-GR" sz="8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sz="8000" b="1" dirty="0">
                <a:solidFill>
                  <a:schemeClr val="tx1"/>
                </a:solidFill>
                <a:cs typeface="Arial" panose="020B0604020202020204" pitchFamily="34" charset="0"/>
              </a:rPr>
              <a:t>4. ΕΝΑΝΤΙΩΜΑΤΙΚΕΣ-  ΠΑΡΑΧΩΡΗΤΙΚΕΣ</a:t>
            </a:r>
          </a:p>
          <a:p>
            <a:endParaRPr lang="el-GR" sz="8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sz="8000" b="1" dirty="0">
                <a:solidFill>
                  <a:schemeClr val="tx1"/>
                </a:solidFill>
                <a:cs typeface="Arial" panose="020B0604020202020204" pitchFamily="34" charset="0"/>
              </a:rPr>
              <a:t>5. ΧΡΟΝΙΚΕΣ</a:t>
            </a:r>
          </a:p>
          <a:p>
            <a:endParaRPr lang="el-GR" sz="8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sz="8000" b="1" dirty="0">
                <a:solidFill>
                  <a:schemeClr val="tx1"/>
                </a:solidFill>
                <a:cs typeface="Arial" panose="020B0604020202020204" pitchFamily="34" charset="0"/>
              </a:rPr>
              <a:t>6. ΥΠΟΘΕΤΙΚΕΣ</a:t>
            </a:r>
          </a:p>
          <a:p>
            <a:endParaRPr lang="el-GR" sz="80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l-GR" sz="8000" b="1" dirty="0">
                <a:solidFill>
                  <a:schemeClr val="tx1"/>
                </a:solidFill>
                <a:cs typeface="Arial" panose="020B0604020202020204" pitchFamily="34" charset="0"/>
              </a:rPr>
              <a:t>7. αναφορικεσ</a:t>
            </a:r>
          </a:p>
          <a:p>
            <a:endParaRPr lang="el-GR" sz="51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5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b="1" dirty="0"/>
              <a:t> </a:t>
            </a:r>
          </a:p>
        </p:txBody>
      </p:sp>
      <p:sp>
        <p:nvSpPr>
          <p:cNvPr id="5" name="Τίτλος 4">
            <a:extLst>
              <a:ext uri="{FF2B5EF4-FFF2-40B4-BE49-F238E27FC236}">
                <a16:creationId xmlns:a16="http://schemas.microsoft.com/office/drawing/2014/main" id="{BB8905CE-E2AF-4F97-8DDB-4F26B47BE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98784"/>
            <a:ext cx="8825658" cy="569842"/>
          </a:xfrm>
        </p:spPr>
        <p:txBody>
          <a:bodyPr/>
          <a:lstStyle/>
          <a:p>
            <a:r>
              <a:rPr lang="el-GR" sz="2800" b="1" dirty="0">
                <a:solidFill>
                  <a:schemeClr val="tx1"/>
                </a:solidFill>
              </a:rPr>
              <a:t>ΔΕΥΤΕΡΕΥΟΥΣΕΣ ΕΠΙΡΡΗΜΑΤΙΚΕΣ ΠΡΟΤΑΣΕΙΣ</a:t>
            </a:r>
          </a:p>
        </p:txBody>
      </p:sp>
    </p:spTree>
    <p:extLst>
      <p:ext uri="{BB962C8B-B14F-4D97-AF65-F5344CB8AC3E}">
        <p14:creationId xmlns:p14="http://schemas.microsoft.com/office/powerpoint/2010/main" val="1643310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5B7FAC3-73B3-4E8D-AB3C-2E4A99E00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48" y="304800"/>
            <a:ext cx="11529391" cy="6241774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ΑΙΤΙΟΛΟΓΙΚΕΣ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Εξαρτώνται κυρίως από ρήματα ψυχικού πάθους (ρήματα που δηλώνουν χαρά, λύπη, έκπληξη, θυμό κ.ά.), αλλά και από κάθε άλλο ρήμα που χρειάζεται αιτιολόγηση. 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ΣΥΝΤΑΚΤΙΚΟΣ ΡΟΛΟΣ:  επιρρηματικοί προσδιορισμοί της αιτίας στην πρόταση εξάρτησής τους</a:t>
            </a:r>
          </a:p>
          <a:p>
            <a:pPr marL="0" indent="0">
              <a:buNone/>
            </a:pPr>
            <a:r>
              <a:rPr lang="el-GR" sz="2400" dirty="0">
                <a:latin typeface="Arial Black" panose="020B0A0402010202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ΕΙΣΑΓΟΝΤΑΙ:</a:t>
            </a:r>
          </a:p>
          <a:p>
            <a:pPr marL="0" indent="0">
              <a:buNone/>
            </a:pPr>
            <a:r>
              <a:rPr lang="el-GR" sz="2400" dirty="0">
                <a:latin typeface="Arial Black" panose="020B0A04020102020204" pitchFamily="34" charset="0"/>
              </a:rPr>
              <a:t>  Με τους αιτιολογικούς συνδέσμους:</a:t>
            </a:r>
          </a:p>
          <a:p>
            <a:pPr marL="0" indent="0">
              <a:buNone/>
            </a:pPr>
            <a:r>
              <a:rPr lang="el-GR" sz="2800" b="1" dirty="0"/>
              <a:t>              ὅτι, διότι, ὡς, ἐπεί, ἐπειδή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l-GR" sz="2400" u="sng" dirty="0">
                <a:latin typeface="Arial Black" panose="020B0A04020102020204" pitchFamily="34" charset="0"/>
              </a:rPr>
              <a:t>σπάνια εισάγονται και με τους συνδέσμους: 	</a:t>
            </a:r>
            <a:r>
              <a:rPr lang="el-GR" sz="2800" b="1" u="sng" dirty="0"/>
              <a:t>ὅτε, ὁπότε, εἰ.</a:t>
            </a:r>
          </a:p>
        </p:txBody>
      </p:sp>
    </p:spTree>
    <p:extLst>
      <p:ext uri="{BB962C8B-B14F-4D97-AF65-F5344CB8AC3E}">
        <p14:creationId xmlns:p14="http://schemas.microsoft.com/office/powerpoint/2010/main" val="808408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756404C-C587-4134-8973-03E16EDDC0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826" y="265043"/>
            <a:ext cx="11728174" cy="6374295"/>
          </a:xfrm>
        </p:spPr>
        <p:txBody>
          <a:bodyPr/>
          <a:lstStyle/>
          <a:p>
            <a:r>
              <a:rPr lang="el-GR" sz="2400" dirty="0">
                <a:latin typeface="Arial Black" panose="020B0A04020102020204" pitchFamily="34" charset="0"/>
              </a:rPr>
              <a:t>ΠΑΡΑΔΕΙΓΜΑΤΑ: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 err="1"/>
              <a:t>Ξενοφῶντα</a:t>
            </a:r>
            <a:r>
              <a:rPr lang="el-GR" sz="2200" b="1" dirty="0"/>
              <a:t> </a:t>
            </a:r>
            <a:r>
              <a:rPr lang="el-GR" sz="2200" b="1" dirty="0" err="1"/>
              <a:t>ᾐτιῶντο</a:t>
            </a:r>
            <a:r>
              <a:rPr lang="el-GR" sz="2200" b="1" dirty="0"/>
              <a:t>, {ὅτι </a:t>
            </a:r>
            <a:r>
              <a:rPr lang="el-GR" sz="2200" b="1" dirty="0" err="1"/>
              <a:t>ἐδίωκεν</a:t>
            </a:r>
            <a:r>
              <a:rPr lang="el-GR" sz="2200" b="1" dirty="0"/>
              <a:t> </a:t>
            </a:r>
            <a:r>
              <a:rPr lang="el-GR" sz="2200" b="1" dirty="0" err="1"/>
              <a:t>ἀπὸ</a:t>
            </a:r>
            <a:r>
              <a:rPr lang="el-GR" sz="2200" b="1" dirty="0"/>
              <a:t> </a:t>
            </a:r>
            <a:r>
              <a:rPr lang="el-GR" sz="2200" b="1" dirty="0" err="1"/>
              <a:t>τῆς</a:t>
            </a:r>
            <a:r>
              <a:rPr lang="el-GR" sz="2200" b="1" dirty="0"/>
              <a:t> φάλαγγος.}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/>
              <a:t>{Ἐπεὶ δὲ οὐκ </a:t>
            </a:r>
            <a:r>
              <a:rPr lang="el-GR" sz="2200" b="1" dirty="0" err="1"/>
              <a:t>ἤθελον</a:t>
            </a:r>
            <a:r>
              <a:rPr lang="el-GR" sz="2200" b="1" dirty="0"/>
              <a:t> </a:t>
            </a:r>
            <a:r>
              <a:rPr lang="el-GR" sz="2200" b="1" dirty="0" err="1"/>
              <a:t>καθαιρεῖν</a:t>
            </a:r>
            <a:r>
              <a:rPr lang="el-GR" sz="2200" b="1" dirty="0"/>
              <a:t> τὰ τείχη,} </a:t>
            </a:r>
            <a:r>
              <a:rPr lang="el-GR" sz="2200" b="1" dirty="0" err="1"/>
              <a:t>φρουρὰν</a:t>
            </a:r>
            <a:r>
              <a:rPr lang="el-GR" sz="2200" b="1" dirty="0"/>
              <a:t> </a:t>
            </a:r>
            <a:r>
              <a:rPr lang="el-GR" sz="2200" b="1" dirty="0" err="1"/>
              <a:t>φαίνουσιν</a:t>
            </a:r>
            <a:r>
              <a:rPr lang="el-GR" sz="2200" b="1" dirty="0"/>
              <a:t> </a:t>
            </a:r>
            <a:r>
              <a:rPr lang="el-GR" sz="2200" b="1" dirty="0" err="1"/>
              <a:t>ἐπ</a:t>
            </a:r>
            <a:r>
              <a:rPr lang="el-GR" sz="2200" b="1" dirty="0"/>
              <a:t>' αὐτούς.</a:t>
            </a:r>
          </a:p>
          <a:p>
            <a:pPr marL="0" indent="0">
              <a:buNone/>
            </a:pPr>
            <a:endParaRPr lang="el-G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/>
              <a:t>Θαυμάζω δ' </a:t>
            </a:r>
            <a:r>
              <a:rPr lang="el-GR" sz="2200" b="1" dirty="0" err="1"/>
              <a:t>ἔγωγε</a:t>
            </a:r>
            <a:r>
              <a:rPr lang="el-GR" sz="2200" b="1" dirty="0"/>
              <a:t>, {εἰ </a:t>
            </a:r>
            <a:r>
              <a:rPr lang="el-GR" sz="2200" b="1" dirty="0" err="1"/>
              <a:t>μηδεὶς</a:t>
            </a:r>
            <a:r>
              <a:rPr lang="el-GR" sz="2200" b="1" dirty="0"/>
              <a:t> </a:t>
            </a:r>
            <a:r>
              <a:rPr lang="el-GR" sz="2200" b="1" dirty="0" err="1"/>
              <a:t>ὑμῶν</a:t>
            </a:r>
            <a:r>
              <a:rPr lang="el-GR" sz="2200" b="1" dirty="0"/>
              <a:t> </a:t>
            </a:r>
            <a:r>
              <a:rPr lang="el-GR" sz="2200" b="1" dirty="0" err="1"/>
              <a:t>μήτ</a:t>
            </a:r>
            <a:r>
              <a:rPr lang="el-GR" sz="2200" b="1" dirty="0"/>
              <a:t>' </a:t>
            </a:r>
            <a:r>
              <a:rPr lang="el-GR" sz="2200" b="1" dirty="0" err="1"/>
              <a:t>ένθυμεῖται</a:t>
            </a:r>
            <a:r>
              <a:rPr lang="el-GR" sz="2200" b="1" dirty="0"/>
              <a:t> </a:t>
            </a:r>
            <a:r>
              <a:rPr lang="el-GR" sz="2200" b="1" dirty="0" err="1"/>
              <a:t>μήτ</a:t>
            </a:r>
            <a:r>
              <a:rPr lang="el-GR" sz="2200" b="1" dirty="0"/>
              <a:t>' </a:t>
            </a:r>
            <a:r>
              <a:rPr lang="el-GR" sz="2200" b="1" dirty="0" err="1"/>
              <a:t>ὀργίζεται</a:t>
            </a:r>
            <a:r>
              <a:rPr lang="el-GR" sz="2200" b="1" dirty="0"/>
              <a:t>.}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 err="1"/>
              <a:t>Ἀγοράτου</a:t>
            </a:r>
            <a:r>
              <a:rPr lang="el-GR" sz="2200" b="1" dirty="0"/>
              <a:t> δὲ </a:t>
            </a:r>
            <a:r>
              <a:rPr lang="el-GR" sz="2200" b="1" dirty="0" err="1"/>
              <a:t>ἀπεψηφίσαντο</a:t>
            </a:r>
            <a:r>
              <a:rPr lang="el-GR" sz="2200" b="1" dirty="0"/>
              <a:t>, {</a:t>
            </a:r>
            <a:r>
              <a:rPr lang="el-GR" sz="2200" b="1" dirty="0" err="1"/>
              <a:t>διότι</a:t>
            </a:r>
            <a:r>
              <a:rPr lang="el-GR" sz="2200" b="1" dirty="0"/>
              <a:t> </a:t>
            </a:r>
            <a:r>
              <a:rPr lang="el-GR" sz="2200" b="1" dirty="0" err="1"/>
              <a:t>ἐδόκει</a:t>
            </a:r>
            <a:r>
              <a:rPr lang="el-GR" sz="2200" b="1" dirty="0"/>
              <a:t> </a:t>
            </a:r>
            <a:r>
              <a:rPr lang="el-GR" sz="2200" b="1" dirty="0" err="1"/>
              <a:t>προθύμως</a:t>
            </a:r>
            <a:r>
              <a:rPr lang="el-GR" sz="2200" b="1" dirty="0"/>
              <a:t> </a:t>
            </a:r>
            <a:r>
              <a:rPr lang="el-GR" sz="2200" b="1" dirty="0" err="1"/>
              <a:t>τούτους</a:t>
            </a:r>
            <a:r>
              <a:rPr lang="el-GR" sz="2200" b="1" dirty="0"/>
              <a:t> </a:t>
            </a:r>
            <a:r>
              <a:rPr lang="el-GR" sz="2200" b="1" dirty="0" err="1"/>
              <a:t>ἀπολλύναι</a:t>
            </a:r>
            <a:r>
              <a:rPr lang="el-GR" sz="2200" b="1" dirty="0"/>
              <a:t>.}</a:t>
            </a:r>
          </a:p>
          <a:p>
            <a:pPr marL="0" indent="0">
              <a:buNone/>
            </a:pPr>
            <a:endParaRPr lang="el-G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/>
              <a:t>Δέομαι οὖν σου </a:t>
            </a:r>
            <a:r>
              <a:rPr lang="el-GR" sz="2200" b="1" dirty="0" err="1"/>
              <a:t>παραμεῖναι</a:t>
            </a:r>
            <a:r>
              <a:rPr lang="el-GR" sz="2200" b="1" dirty="0"/>
              <a:t> </a:t>
            </a:r>
            <a:r>
              <a:rPr lang="el-GR" sz="2200" b="1" dirty="0" err="1"/>
              <a:t>ἡμῖν</a:t>
            </a:r>
            <a:r>
              <a:rPr lang="el-GR" sz="2200" b="1" dirty="0"/>
              <a:t>, {ὡς ἐγὼ οὐδ' ἂν </a:t>
            </a:r>
            <a:r>
              <a:rPr lang="el-GR" sz="2200" b="1" dirty="0" err="1"/>
              <a:t>ἑνὸς</a:t>
            </a:r>
            <a:r>
              <a:rPr lang="el-GR" sz="2200" b="1" dirty="0"/>
              <a:t> </a:t>
            </a:r>
            <a:r>
              <a:rPr lang="el-GR" sz="2200" b="1" dirty="0" err="1"/>
              <a:t>ἥδιον</a:t>
            </a:r>
            <a:r>
              <a:rPr lang="el-GR" sz="2200" b="1" dirty="0"/>
              <a:t> </a:t>
            </a:r>
            <a:r>
              <a:rPr lang="el-GR" sz="2200" b="1" dirty="0" err="1"/>
              <a:t>ἀκούσαιμι</a:t>
            </a:r>
            <a:r>
              <a:rPr lang="el-GR" sz="2200" b="1" dirty="0"/>
              <a:t> ἤ </a:t>
            </a:r>
            <a:r>
              <a:rPr lang="el-GR" sz="2200" b="1" dirty="0" err="1"/>
              <a:t>σοῦ</a:t>
            </a:r>
            <a:r>
              <a:rPr lang="el-GR" sz="2200" b="1" dirty="0"/>
              <a:t>.}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/>
              <a:t>Οἱ </a:t>
            </a:r>
            <a:r>
              <a:rPr lang="el-GR" sz="2200" b="1" dirty="0" err="1"/>
              <a:t>στρατηγοὶ</a:t>
            </a:r>
            <a:r>
              <a:rPr lang="el-GR" sz="2200" b="1" dirty="0"/>
              <a:t> </a:t>
            </a:r>
            <a:r>
              <a:rPr lang="el-GR" sz="2200" b="1" dirty="0" err="1"/>
              <a:t>ἐθαύμαζον</a:t>
            </a:r>
            <a:r>
              <a:rPr lang="el-GR" sz="2200" b="1" dirty="0"/>
              <a:t>,  {ὅτι Κῦρος οὐ </a:t>
            </a:r>
            <a:r>
              <a:rPr lang="el-GR" sz="2200" b="1" dirty="0" err="1"/>
              <a:t>φαίνοιτο</a:t>
            </a:r>
            <a:r>
              <a:rPr lang="el-GR" sz="2200" b="1" dirty="0"/>
              <a:t>}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0965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CB6252-6A0E-46F1-A3E8-ABBE706AAB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4" y="225288"/>
            <a:ext cx="11277600" cy="6023112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ΤΕΛΙΚΕΣ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Εξαρτώνται από ρήματα κίνησης (π.χ. φεύγω, πορεύομαι) ή σκόπιμης ενέργειας (π.χ. πράττω)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ΣΥΝΤΑΚΤΙΚΟΣ ΡΟΛΟΣ:  επιρρηματικοί προσδιορισμοί του σκοπού στην πρόταση εξάρτησής τους.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ΕΙΣΑΓΟΝΤΑΙ:</a:t>
            </a:r>
          </a:p>
          <a:p>
            <a:pPr marL="0" indent="0">
              <a:buNone/>
            </a:pPr>
            <a:r>
              <a:rPr lang="el-GR" sz="2400" dirty="0">
                <a:latin typeface="Arial Black" panose="020B0A04020102020204" pitchFamily="34" charset="0"/>
              </a:rPr>
              <a:t>     με τους τελικούς συνδέσμους:   </a:t>
            </a:r>
            <a:r>
              <a:rPr lang="el-GR" sz="2800" b="1" dirty="0"/>
              <a:t>ἵνα, ὅπως, ὡς </a:t>
            </a:r>
            <a:r>
              <a:rPr lang="el-GR" b="1" dirty="0"/>
              <a:t>(= για να) 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l-GR" sz="24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064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B49AB6-0B0C-48FC-830D-B52F07C15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06" y="298174"/>
            <a:ext cx="11335587" cy="6420678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ΠΑΡΑΔΕΙΓΜΑΤΑ:</a:t>
            </a:r>
          </a:p>
          <a:p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 err="1"/>
              <a:t>Συμπράττουσι</a:t>
            </a:r>
            <a:r>
              <a:rPr lang="el-GR" sz="2200" b="1" dirty="0"/>
              <a:t>, {ὅπως </a:t>
            </a:r>
            <a:r>
              <a:rPr lang="el-GR" sz="2200" b="1" dirty="0" err="1"/>
              <a:t>μεγίστην</a:t>
            </a:r>
            <a:r>
              <a:rPr lang="el-GR" sz="2200" b="1" dirty="0"/>
              <a:t> </a:t>
            </a:r>
            <a:r>
              <a:rPr lang="el-GR" sz="2200" b="1" dirty="0" err="1"/>
              <a:t>δόξαν</a:t>
            </a:r>
            <a:r>
              <a:rPr lang="el-GR" sz="2200" b="1" dirty="0"/>
              <a:t> </a:t>
            </a:r>
            <a:r>
              <a:rPr lang="el-GR" sz="2200" b="1" dirty="0" err="1"/>
              <a:t>ἕξουσι</a:t>
            </a:r>
            <a:r>
              <a:rPr lang="el-GR" sz="2200" b="1" dirty="0"/>
              <a:t>.}</a:t>
            </a:r>
          </a:p>
          <a:p>
            <a:pPr marL="0" indent="0">
              <a:buNone/>
            </a:pPr>
            <a:endParaRPr lang="el-G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 err="1"/>
              <a:t>Διὰ</a:t>
            </a:r>
            <a:r>
              <a:rPr lang="el-GR" sz="2200" b="1" dirty="0"/>
              <a:t> τοῦτο </a:t>
            </a:r>
            <a:r>
              <a:rPr lang="el-GR" sz="2200" b="1" dirty="0" err="1"/>
              <a:t>συλλέγεσθε</a:t>
            </a:r>
            <a:r>
              <a:rPr lang="el-GR" sz="2200" b="1" dirty="0"/>
              <a:t>, {ἵνα οἱ </a:t>
            </a:r>
            <a:r>
              <a:rPr lang="el-GR" sz="2200" b="1" dirty="0" err="1"/>
              <a:t>ἀδυνατώτεροι</a:t>
            </a:r>
            <a:r>
              <a:rPr lang="el-GR" sz="2200" b="1" dirty="0"/>
              <a:t> </a:t>
            </a:r>
            <a:r>
              <a:rPr lang="el-GR" sz="2200" b="1" dirty="0" err="1"/>
              <a:t>τολμῶσι</a:t>
            </a:r>
            <a:r>
              <a:rPr lang="el-GR" sz="2200" b="1" dirty="0"/>
              <a:t> περὶ τοῦ δικαίου </a:t>
            </a:r>
            <a:r>
              <a:rPr lang="el-GR" sz="2200" b="1" dirty="0" err="1"/>
              <a:t>ἀμβισβητεῖν</a:t>
            </a:r>
            <a:r>
              <a:rPr lang="el-GR" sz="2200" b="1" dirty="0"/>
              <a:t>.)</a:t>
            </a:r>
          </a:p>
          <a:p>
            <a:pPr marL="0" indent="0">
              <a:buNone/>
            </a:pPr>
            <a:endParaRPr lang="el-G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/>
              <a:t>Γύμναζε </a:t>
            </a:r>
            <a:r>
              <a:rPr lang="el-GR" sz="2200" b="1" dirty="0" err="1"/>
              <a:t>σαυτὸν</a:t>
            </a:r>
            <a:r>
              <a:rPr lang="el-GR" sz="2200" b="1" dirty="0"/>
              <a:t> </a:t>
            </a:r>
            <a:r>
              <a:rPr lang="el-GR" sz="2200" b="1" dirty="0" err="1"/>
              <a:t>πόνοις</a:t>
            </a:r>
            <a:r>
              <a:rPr lang="el-GR" sz="2200" b="1" dirty="0"/>
              <a:t> </a:t>
            </a:r>
            <a:r>
              <a:rPr lang="el-GR" sz="2200" b="1" dirty="0" err="1"/>
              <a:t>ἑκουσίοις</a:t>
            </a:r>
            <a:r>
              <a:rPr lang="el-GR" sz="2200" b="1" dirty="0"/>
              <a:t>, {ὅπως ἂν </a:t>
            </a:r>
            <a:r>
              <a:rPr lang="el-GR" sz="2200" b="1" dirty="0" err="1"/>
              <a:t>δύναιο</a:t>
            </a:r>
            <a:r>
              <a:rPr lang="el-GR" sz="2200" b="1" dirty="0"/>
              <a:t> καὶ τοὺς </a:t>
            </a:r>
            <a:r>
              <a:rPr lang="el-GR" sz="2200" b="1" dirty="0" err="1"/>
              <a:t>ἀκουσίους</a:t>
            </a:r>
            <a:r>
              <a:rPr lang="el-GR" sz="2200" b="1" dirty="0"/>
              <a:t> </a:t>
            </a:r>
            <a:r>
              <a:rPr lang="el-GR" sz="2200" b="1" dirty="0" err="1"/>
              <a:t>ὑπομένειν</a:t>
            </a:r>
            <a:r>
              <a:rPr lang="el-GR" sz="2200" b="1" dirty="0"/>
              <a:t>.}</a:t>
            </a:r>
          </a:p>
          <a:p>
            <a:pPr marL="0" indent="0">
              <a:buNone/>
            </a:pPr>
            <a:endParaRPr lang="el-GR" sz="22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200" b="1" dirty="0" err="1"/>
              <a:t>Ἔδει</a:t>
            </a:r>
            <a:r>
              <a:rPr lang="el-GR" sz="2200" b="1" dirty="0"/>
              <a:t> τὰ </a:t>
            </a:r>
            <a:r>
              <a:rPr lang="el-GR" sz="2200" b="1" dirty="0" err="1"/>
              <a:t>ἐνέχυρα</a:t>
            </a:r>
            <a:r>
              <a:rPr lang="el-GR" sz="2200" b="1" dirty="0"/>
              <a:t> τότε </a:t>
            </a:r>
            <a:r>
              <a:rPr lang="el-GR" sz="2200" b="1" dirty="0" err="1"/>
              <a:t>λαβεῖν</a:t>
            </a:r>
            <a:r>
              <a:rPr lang="el-GR" sz="2200" b="1" dirty="0"/>
              <a:t> </a:t>
            </a:r>
            <a:r>
              <a:rPr lang="el-GR" sz="2200" b="1" dirty="0" err="1"/>
              <a:t>ἡμᾶς</a:t>
            </a:r>
            <a:r>
              <a:rPr lang="el-GR" sz="2200" b="1" dirty="0"/>
              <a:t>, {ὡς μὴ </a:t>
            </a:r>
            <a:r>
              <a:rPr lang="el-GR" sz="2200" b="1" dirty="0" err="1"/>
              <a:t>ἐδύνατο</a:t>
            </a:r>
            <a:r>
              <a:rPr lang="el-GR" sz="2200" b="1" dirty="0"/>
              <a:t> </a:t>
            </a:r>
            <a:r>
              <a:rPr lang="el-GR" sz="2200" b="1" dirty="0" err="1"/>
              <a:t>Σεύθης</a:t>
            </a:r>
            <a:r>
              <a:rPr lang="el-GR" sz="2200" b="1" dirty="0"/>
              <a:t> </a:t>
            </a:r>
            <a:r>
              <a:rPr lang="el-GR" sz="2200" b="1" dirty="0" err="1"/>
              <a:t>ἐξαπατᾶν</a:t>
            </a:r>
            <a:r>
              <a:rPr lang="el-GR" sz="2200" b="1" dirty="0"/>
              <a:t>.}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685869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3DAE3A2-50CE-4177-BC1A-86F4319A6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57" y="331304"/>
            <a:ext cx="11423373" cy="6215270"/>
          </a:xfrm>
        </p:spPr>
        <p:txBody>
          <a:bodyPr/>
          <a:lstStyle/>
          <a:p>
            <a:r>
              <a:rPr lang="el-GR" sz="2400" dirty="0">
                <a:latin typeface="Arial Black" panose="020B0A04020102020204" pitchFamily="34" charset="0"/>
              </a:rPr>
              <a:t>ΣΥΜΠΕΡΑΣΜΑΤΙΚΕΣ</a:t>
            </a:r>
          </a:p>
          <a:p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Δεν εξαρτώνται από συγκεκριμένα ρήματα· συνήθως προηγείται στην εξάρτηση δεικτική αντωνυμία ή δεικτικό επίρρημα (</a:t>
            </a:r>
            <a:r>
              <a:rPr lang="el-GR" sz="2400" dirty="0" err="1">
                <a:latin typeface="Arial Black" panose="020B0A04020102020204" pitchFamily="34" charset="0"/>
              </a:rPr>
              <a:t>τοιοῦτος</a:t>
            </a:r>
            <a:r>
              <a:rPr lang="el-GR" sz="2400" dirty="0">
                <a:latin typeface="Arial Black" panose="020B0A04020102020204" pitchFamily="34" charset="0"/>
              </a:rPr>
              <a:t>, </a:t>
            </a:r>
            <a:r>
              <a:rPr lang="el-GR" sz="2400" dirty="0" err="1">
                <a:latin typeface="Arial Black" panose="020B0A04020102020204" pitchFamily="34" charset="0"/>
              </a:rPr>
              <a:t>τοσοῦτος</a:t>
            </a:r>
            <a:r>
              <a:rPr lang="el-GR" sz="2400" dirty="0">
                <a:latin typeface="Arial Black" panose="020B0A04020102020204" pitchFamily="34" charset="0"/>
              </a:rPr>
              <a:t>, οὕτως κ.ά.).</a:t>
            </a:r>
          </a:p>
          <a:p>
            <a:pPr>
              <a:buFont typeface="Wingdings" panose="05000000000000000000" pitchFamily="2" charset="2"/>
              <a:buChar char="§"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ΣΥΝΤΑΚΤΙΚΟΣ ΡΟΛΟΣ: επιρρηματικοί προσδιορισμοί του αποτελέσματος στην πρόταση εξάρτησής τους.</a:t>
            </a:r>
          </a:p>
          <a:p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>
                <a:latin typeface="Arial Black" panose="020B0A04020102020204" pitchFamily="34" charset="0"/>
              </a:rPr>
              <a:t>ΕΙΣΑΓΟΝΤΑΙ:</a:t>
            </a:r>
          </a:p>
          <a:p>
            <a:pPr marL="0" indent="0">
              <a:buNone/>
            </a:pPr>
            <a:r>
              <a:rPr lang="el-GR" sz="2400" dirty="0">
                <a:latin typeface="Arial Black" panose="020B0A04020102020204" pitchFamily="34" charset="0"/>
              </a:rPr>
              <a:t> με τους συμπερασματικούς συνδέσμους:  </a:t>
            </a:r>
            <a:r>
              <a:rPr lang="el-GR" sz="2400" b="1" dirty="0"/>
              <a:t>ὥστε και ὡς</a:t>
            </a:r>
            <a:r>
              <a:rPr lang="el-GR" sz="2400" dirty="0">
                <a:latin typeface="Arial Black" panose="020B0A04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1869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460560-9D41-43C9-B1B1-4D9F5397B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384314"/>
            <a:ext cx="11595652" cy="6294782"/>
          </a:xfrm>
        </p:spPr>
        <p:txBody>
          <a:bodyPr>
            <a:normAutofit/>
          </a:bodyPr>
          <a:lstStyle/>
          <a:p>
            <a:r>
              <a:rPr lang="el-GR" sz="2400" dirty="0">
                <a:latin typeface="Arial Black" panose="020B0A04020102020204" pitchFamily="34" charset="0"/>
              </a:rPr>
              <a:t>ΠΑΡΑΔΕΙΓΜΑΤΑ</a:t>
            </a:r>
          </a:p>
          <a:p>
            <a:pPr marL="0" indent="0">
              <a:buNone/>
            </a:pPr>
            <a:endParaRPr lang="el-GR" sz="2400" dirty="0">
              <a:latin typeface="Arial Black" panose="020B0A040201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 err="1"/>
              <a:t>Νῦν</a:t>
            </a:r>
            <a:r>
              <a:rPr lang="el-GR" sz="2400" b="1" dirty="0"/>
              <a:t> οὕτω διάκειμαι </a:t>
            </a:r>
            <a:r>
              <a:rPr lang="el-GR" sz="2400" b="1" dirty="0" err="1"/>
              <a:t>ὑφ</a:t>
            </a:r>
            <a:r>
              <a:rPr lang="el-GR" sz="2400" b="1" dirty="0"/>
              <a:t>' </a:t>
            </a:r>
            <a:r>
              <a:rPr lang="el-GR" sz="2400" b="1" dirty="0" err="1"/>
              <a:t>ὑμῶν</a:t>
            </a:r>
            <a:r>
              <a:rPr lang="el-GR" sz="2400" b="1" dirty="0"/>
              <a:t>, {ὡς οὐδὲ </a:t>
            </a:r>
            <a:r>
              <a:rPr lang="el-GR" sz="2400" b="1" dirty="0" err="1"/>
              <a:t>δεῖπνον</a:t>
            </a:r>
            <a:r>
              <a:rPr lang="el-GR" sz="2400" b="1" dirty="0"/>
              <a:t> ἔχω ἐν τῇ </a:t>
            </a:r>
            <a:r>
              <a:rPr lang="el-GR" sz="2400" b="1" dirty="0" err="1"/>
              <a:t>ἐμαυτοῦ</a:t>
            </a:r>
            <a:r>
              <a:rPr lang="el-GR" sz="2400" b="1" dirty="0"/>
              <a:t> </a:t>
            </a:r>
            <a:r>
              <a:rPr lang="el-GR" sz="2400" b="1" dirty="0" err="1"/>
              <a:t>χώρᾳ</a:t>
            </a:r>
            <a:r>
              <a:rPr lang="el-GR" sz="2400" b="1" dirty="0"/>
              <a:t>.}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 err="1"/>
              <a:t>Κραυγὴν</a:t>
            </a:r>
            <a:r>
              <a:rPr lang="el-GR" sz="2400" b="1" dirty="0"/>
              <a:t> </a:t>
            </a:r>
            <a:r>
              <a:rPr lang="el-GR" sz="2400" b="1" dirty="0" err="1"/>
              <a:t>πολλὴν</a:t>
            </a:r>
            <a:r>
              <a:rPr lang="el-GR" sz="2400" b="1" dirty="0"/>
              <a:t> </a:t>
            </a:r>
            <a:r>
              <a:rPr lang="el-GR" sz="2400" b="1" dirty="0" err="1"/>
              <a:t>ἐποίουν</a:t>
            </a:r>
            <a:r>
              <a:rPr lang="el-GR" sz="2400" b="1" dirty="0"/>
              <a:t>, (ὥστε καὶ τοὺς πολεμίους </a:t>
            </a:r>
            <a:r>
              <a:rPr lang="el-GR" sz="2400" b="1" dirty="0" err="1"/>
              <a:t>ἀκούειν</a:t>
            </a:r>
            <a:r>
              <a:rPr lang="el-GR" sz="2400" b="1" dirty="0"/>
              <a:t>.)</a:t>
            </a:r>
          </a:p>
          <a:p>
            <a:pPr marL="0" indent="0">
              <a:buNone/>
            </a:pPr>
            <a:endParaRPr lang="el-GR" sz="2400" b="1" dirty="0"/>
          </a:p>
          <a:p>
            <a:pPr marL="0" indent="0">
              <a:buNone/>
            </a:pPr>
            <a:endParaRPr lang="el-GR" sz="2400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400" b="1" dirty="0"/>
              <a:t> </a:t>
            </a:r>
            <a:r>
              <a:rPr lang="el-GR" sz="2400" b="1" dirty="0" err="1"/>
              <a:t>Πλοῖα</a:t>
            </a:r>
            <a:r>
              <a:rPr lang="el-GR" sz="2400" b="1" dirty="0"/>
              <a:t> δ' ὑμῖν </a:t>
            </a:r>
            <a:r>
              <a:rPr lang="el-GR" sz="2400" b="1" dirty="0" err="1"/>
              <a:t>πάρεστιν</a:t>
            </a:r>
            <a:r>
              <a:rPr lang="el-GR" sz="2400" b="1" dirty="0"/>
              <a:t>, {ὥστε </a:t>
            </a:r>
            <a:r>
              <a:rPr lang="el-GR" sz="2400" b="1" dirty="0" err="1"/>
              <a:t>ἐξαίφνης</a:t>
            </a:r>
            <a:r>
              <a:rPr lang="el-GR" sz="2400" b="1" dirty="0"/>
              <a:t> ἂν </a:t>
            </a:r>
            <a:r>
              <a:rPr lang="el-GR" sz="2400" b="1" dirty="0" err="1"/>
              <a:t>ἐπιπέσοιτε</a:t>
            </a:r>
            <a:r>
              <a:rPr lang="el-GR" sz="2400" b="1" dirty="0"/>
              <a:t>.}</a:t>
            </a:r>
          </a:p>
        </p:txBody>
      </p:sp>
    </p:spTree>
    <p:extLst>
      <p:ext uri="{BB962C8B-B14F-4D97-AF65-F5344CB8AC3E}">
        <p14:creationId xmlns:p14="http://schemas.microsoft.com/office/powerpoint/2010/main" val="22837505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1007</TotalTime>
  <Words>1487</Words>
  <Application>Microsoft Office PowerPoint</Application>
  <PresentationFormat>Ευρεία οθόνη</PresentationFormat>
  <Paragraphs>251</Paragraphs>
  <Slides>20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Century Gothic</vt:lpstr>
      <vt:lpstr>Wingdings</vt:lpstr>
      <vt:lpstr>Wingdings 3</vt:lpstr>
      <vt:lpstr>Ιόν</vt:lpstr>
      <vt:lpstr>Παρουσίαση του PowerPoint</vt:lpstr>
      <vt:lpstr>Παρουσίαση του PowerPoint</vt:lpstr>
      <vt:lpstr>ΔΕΥΤΕΡΕΥΟΥΣΕΣ ΕΠΙΡΡΗΜΑΤΙΚΕΣ ΠΡΟΤΑΣΕΙΣ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ΔΕΥΤΕΡΕΥΟΥΣΕΣ ΕΠΙΡΡΗΜΑΤΙΚΕΣ ΠΡΟΤΑΣΕΙΣ</dc:title>
  <dc:creator>Aggeliki</dc:creator>
  <cp:lastModifiedBy>Aggeliki</cp:lastModifiedBy>
  <cp:revision>84</cp:revision>
  <dcterms:created xsi:type="dcterms:W3CDTF">2020-04-25T18:52:20Z</dcterms:created>
  <dcterms:modified xsi:type="dcterms:W3CDTF">2020-05-14T09:20:53Z</dcterms:modified>
</cp:coreProperties>
</file>