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65" r:id="rId5"/>
    <p:sldId id="262" r:id="rId6"/>
    <p:sldId id="263" r:id="rId7"/>
    <p:sldId id="264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F1F091-511E-48B4-9EE1-E44FAB9C15F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9757A65-EA7F-4C83-9C72-FC27E96FEAA2}">
      <dgm:prSet phldrT="[Κείμενο]" custT="1"/>
      <dgm:spPr/>
      <dgm:t>
        <a:bodyPr/>
        <a:lstStyle/>
        <a:p>
          <a:r>
            <a:rPr lang="el-GR" sz="2000" dirty="0">
              <a:solidFill>
                <a:srgbClr val="FF0000"/>
              </a:solidFill>
            </a:rPr>
            <a:t> </a:t>
          </a:r>
          <a:r>
            <a:rPr lang="el-GR" sz="2000" b="1" dirty="0">
              <a:solidFill>
                <a:srgbClr val="FF0000"/>
              </a:solidFill>
            </a:rPr>
            <a:t>Επιθετική  </a:t>
          </a:r>
          <a:r>
            <a:rPr lang="el-GR" sz="2000" b="1" dirty="0"/>
            <a:t>λέγεται η μετοχή που συνήθως συνοδεύεται από άρθρο και λειτουργεί στο λόγο ως επίθετο, δηλαδή προσδιορίζει ουσιαστικά ή αντωνυμίες.</a:t>
          </a:r>
        </a:p>
      </dgm:t>
    </dgm:pt>
    <dgm:pt modelId="{264427E8-9D33-4D1F-8A9D-1B2AAADCB433}" type="parTrans" cxnId="{EDCA6C65-10A9-4216-9A9B-3EA21BBCF56E}">
      <dgm:prSet/>
      <dgm:spPr/>
      <dgm:t>
        <a:bodyPr/>
        <a:lstStyle/>
        <a:p>
          <a:endParaRPr lang="el-GR"/>
        </a:p>
      </dgm:t>
    </dgm:pt>
    <dgm:pt modelId="{710E3F1E-834D-46A4-8CBF-FD563CD5EFCB}" type="sibTrans" cxnId="{EDCA6C65-10A9-4216-9A9B-3EA21BBCF56E}">
      <dgm:prSet/>
      <dgm:spPr/>
      <dgm:t>
        <a:bodyPr/>
        <a:lstStyle/>
        <a:p>
          <a:endParaRPr lang="el-GR"/>
        </a:p>
      </dgm:t>
    </dgm:pt>
    <dgm:pt modelId="{B7512919-F72B-4C83-8EEB-232F25674520}">
      <dgm:prSet phldrT="[Κείμενο]" custT="1"/>
      <dgm:spPr/>
      <dgm:t>
        <a:bodyPr/>
        <a:lstStyle/>
        <a:p>
          <a:r>
            <a:rPr lang="el-GR" sz="2000" b="1" dirty="0">
              <a:solidFill>
                <a:srgbClr val="FF0000"/>
              </a:solidFill>
            </a:rPr>
            <a:t>Κατηγορηματική</a:t>
          </a:r>
          <a:r>
            <a:rPr lang="el-GR" sz="2000" dirty="0"/>
            <a:t> </a:t>
          </a:r>
          <a:r>
            <a:rPr lang="el-GR" sz="2000" b="1" dirty="0"/>
            <a:t>λέγεται η μετοχή που χρησιμεύει ως κατηγορούμενο ή κατηγορηματικός προσδιορισμός του υποκειμένου ή του αντικειμένου του ρήματος.</a:t>
          </a:r>
        </a:p>
      </dgm:t>
    </dgm:pt>
    <dgm:pt modelId="{4DABFFF8-B6E2-46E0-BAD3-B4F9F18C8051}" type="parTrans" cxnId="{3972502B-71EE-4F8F-8D75-EA67222169B6}">
      <dgm:prSet/>
      <dgm:spPr/>
      <dgm:t>
        <a:bodyPr/>
        <a:lstStyle/>
        <a:p>
          <a:endParaRPr lang="el-GR"/>
        </a:p>
      </dgm:t>
    </dgm:pt>
    <dgm:pt modelId="{C4E1258E-2D99-4A6F-995F-D9BF6C62B2DB}" type="sibTrans" cxnId="{3972502B-71EE-4F8F-8D75-EA67222169B6}">
      <dgm:prSet/>
      <dgm:spPr/>
      <dgm:t>
        <a:bodyPr/>
        <a:lstStyle/>
        <a:p>
          <a:endParaRPr lang="el-GR"/>
        </a:p>
      </dgm:t>
    </dgm:pt>
    <dgm:pt modelId="{D015B308-CAF1-4493-B3E9-1DD56AC3D6D4}">
      <dgm:prSet phldrT="[Κείμενο]" custT="1"/>
      <dgm:spPr/>
      <dgm:t>
        <a:bodyPr/>
        <a:lstStyle/>
        <a:p>
          <a:r>
            <a:rPr lang="el-GR" sz="2000" b="1" dirty="0">
              <a:solidFill>
                <a:srgbClr val="FF0000"/>
              </a:solidFill>
            </a:rPr>
            <a:t>Επιρρηματική</a:t>
          </a:r>
          <a:r>
            <a:rPr lang="el-GR" sz="2000" b="1" dirty="0"/>
            <a:t> λέγεται η μετοχή που χρησιμοποιείται για να εκφράσει επιρρηματικές σχέσεις, δηλ. τον χρόνο, την αιτία, τον σκοπό, την υπόθεση, την εναντίωση και τον τρόπο. Συνεπώς, η επιρρηματική μετοχή είναι έξι ειδών: </a:t>
          </a:r>
        </a:p>
        <a:p>
          <a:r>
            <a:rPr lang="el-GR" sz="2000" b="1" dirty="0">
              <a:solidFill>
                <a:srgbClr val="FF0000"/>
              </a:solidFill>
            </a:rPr>
            <a:t>1. χρονική, 2. αιτιολογική, 3. τελική, 4. υποθετική, 5.εναντιωματική ή ενδοτική, 6. τροπική</a:t>
          </a:r>
        </a:p>
      </dgm:t>
    </dgm:pt>
    <dgm:pt modelId="{AB97F750-3F42-49B4-B79B-572BCCFBE878}" type="parTrans" cxnId="{9426056D-EC10-47D2-9232-1C6692861D0F}">
      <dgm:prSet/>
      <dgm:spPr/>
      <dgm:t>
        <a:bodyPr/>
        <a:lstStyle/>
        <a:p>
          <a:endParaRPr lang="el-GR"/>
        </a:p>
      </dgm:t>
    </dgm:pt>
    <dgm:pt modelId="{FDCFA5B2-BF6E-43A7-8784-B9BEA1A17362}" type="sibTrans" cxnId="{9426056D-EC10-47D2-9232-1C6692861D0F}">
      <dgm:prSet/>
      <dgm:spPr/>
      <dgm:t>
        <a:bodyPr/>
        <a:lstStyle/>
        <a:p>
          <a:endParaRPr lang="el-GR"/>
        </a:p>
      </dgm:t>
    </dgm:pt>
    <dgm:pt modelId="{C660542B-2054-4BF4-A016-770DCB7AFF70}" type="pres">
      <dgm:prSet presAssocID="{FAF1F091-511E-48B4-9EE1-E44FAB9C15F0}" presName="linear" presStyleCnt="0">
        <dgm:presLayoutVars>
          <dgm:dir/>
          <dgm:animLvl val="lvl"/>
          <dgm:resizeHandles val="exact"/>
        </dgm:presLayoutVars>
      </dgm:prSet>
      <dgm:spPr/>
    </dgm:pt>
    <dgm:pt modelId="{684C3C08-028F-457F-BD7F-231EA6F0F580}" type="pres">
      <dgm:prSet presAssocID="{79757A65-EA7F-4C83-9C72-FC27E96FEAA2}" presName="parentLin" presStyleCnt="0"/>
      <dgm:spPr/>
    </dgm:pt>
    <dgm:pt modelId="{AA2C62E4-2120-4D55-A762-0973E5B3F038}" type="pres">
      <dgm:prSet presAssocID="{79757A65-EA7F-4C83-9C72-FC27E96FEAA2}" presName="parentLeftMargin" presStyleLbl="node1" presStyleIdx="0" presStyleCnt="3"/>
      <dgm:spPr/>
    </dgm:pt>
    <dgm:pt modelId="{1E8EFE0C-0832-460B-BEEE-B350CE553F99}" type="pres">
      <dgm:prSet presAssocID="{79757A65-EA7F-4C83-9C72-FC27E96FEAA2}" presName="parentText" presStyleLbl="node1" presStyleIdx="0" presStyleCnt="3" custScaleX="157296" custScaleY="132978">
        <dgm:presLayoutVars>
          <dgm:chMax val="0"/>
          <dgm:bulletEnabled val="1"/>
        </dgm:presLayoutVars>
      </dgm:prSet>
      <dgm:spPr/>
    </dgm:pt>
    <dgm:pt modelId="{3343BAED-99D4-4A81-B822-686A28971853}" type="pres">
      <dgm:prSet presAssocID="{79757A65-EA7F-4C83-9C72-FC27E96FEAA2}" presName="negativeSpace" presStyleCnt="0"/>
      <dgm:spPr/>
    </dgm:pt>
    <dgm:pt modelId="{B4926CF7-BBF2-4995-BA78-7D29E4138C78}" type="pres">
      <dgm:prSet presAssocID="{79757A65-EA7F-4C83-9C72-FC27E96FEAA2}" presName="childText" presStyleLbl="conFgAcc1" presStyleIdx="0" presStyleCnt="3">
        <dgm:presLayoutVars>
          <dgm:bulletEnabled val="1"/>
        </dgm:presLayoutVars>
      </dgm:prSet>
      <dgm:spPr/>
    </dgm:pt>
    <dgm:pt modelId="{64C7FE37-CD80-4A5F-AAC5-6E894E66DB2A}" type="pres">
      <dgm:prSet presAssocID="{710E3F1E-834D-46A4-8CBF-FD563CD5EFCB}" presName="spaceBetweenRectangles" presStyleCnt="0"/>
      <dgm:spPr/>
    </dgm:pt>
    <dgm:pt modelId="{AD509E86-EF13-4D33-AE0B-B0EF439B73E4}" type="pres">
      <dgm:prSet presAssocID="{B7512919-F72B-4C83-8EEB-232F25674520}" presName="parentLin" presStyleCnt="0"/>
      <dgm:spPr/>
    </dgm:pt>
    <dgm:pt modelId="{893206E4-9832-4494-BA81-30E0AB4D7958}" type="pres">
      <dgm:prSet presAssocID="{B7512919-F72B-4C83-8EEB-232F25674520}" presName="parentLeftMargin" presStyleLbl="node1" presStyleIdx="0" presStyleCnt="3"/>
      <dgm:spPr/>
    </dgm:pt>
    <dgm:pt modelId="{D02B546B-294F-4323-ABBA-CDB91CDBD7CF}" type="pres">
      <dgm:prSet presAssocID="{B7512919-F72B-4C83-8EEB-232F25674520}" presName="parentText" presStyleLbl="node1" presStyleIdx="1" presStyleCnt="3" custScaleX="142857" custScaleY="160808">
        <dgm:presLayoutVars>
          <dgm:chMax val="0"/>
          <dgm:bulletEnabled val="1"/>
        </dgm:presLayoutVars>
      </dgm:prSet>
      <dgm:spPr/>
    </dgm:pt>
    <dgm:pt modelId="{D29515CC-A29A-4341-A065-247E199BD369}" type="pres">
      <dgm:prSet presAssocID="{B7512919-F72B-4C83-8EEB-232F25674520}" presName="negativeSpace" presStyleCnt="0"/>
      <dgm:spPr/>
    </dgm:pt>
    <dgm:pt modelId="{3AD859F3-BA27-4F07-BBB2-A59AD6CD969A}" type="pres">
      <dgm:prSet presAssocID="{B7512919-F72B-4C83-8EEB-232F25674520}" presName="childText" presStyleLbl="conFgAcc1" presStyleIdx="1" presStyleCnt="3">
        <dgm:presLayoutVars>
          <dgm:bulletEnabled val="1"/>
        </dgm:presLayoutVars>
      </dgm:prSet>
      <dgm:spPr/>
    </dgm:pt>
    <dgm:pt modelId="{954F8C38-193C-49A6-9BB9-ADB8D12EC3A6}" type="pres">
      <dgm:prSet presAssocID="{C4E1258E-2D99-4A6F-995F-D9BF6C62B2DB}" presName="spaceBetweenRectangles" presStyleCnt="0"/>
      <dgm:spPr/>
    </dgm:pt>
    <dgm:pt modelId="{BFA67841-564C-4D85-9761-D78AF9EB4823}" type="pres">
      <dgm:prSet presAssocID="{D015B308-CAF1-4493-B3E9-1DD56AC3D6D4}" presName="parentLin" presStyleCnt="0"/>
      <dgm:spPr/>
    </dgm:pt>
    <dgm:pt modelId="{9E1814EE-BC9E-417E-851D-912AE20C6AD7}" type="pres">
      <dgm:prSet presAssocID="{D015B308-CAF1-4493-B3E9-1DD56AC3D6D4}" presName="parentLeftMargin" presStyleLbl="node1" presStyleIdx="1" presStyleCnt="3"/>
      <dgm:spPr/>
    </dgm:pt>
    <dgm:pt modelId="{FA9E41FF-83DF-477B-B210-AC1FA7F19D6D}" type="pres">
      <dgm:prSet presAssocID="{D015B308-CAF1-4493-B3E9-1DD56AC3D6D4}" presName="parentText" presStyleLbl="node1" presStyleIdx="2" presStyleCnt="3" custScaleX="142857" custScaleY="221321">
        <dgm:presLayoutVars>
          <dgm:chMax val="0"/>
          <dgm:bulletEnabled val="1"/>
        </dgm:presLayoutVars>
      </dgm:prSet>
      <dgm:spPr/>
    </dgm:pt>
    <dgm:pt modelId="{F0534972-6898-4A39-8078-1B98CA933D9D}" type="pres">
      <dgm:prSet presAssocID="{D015B308-CAF1-4493-B3E9-1DD56AC3D6D4}" presName="negativeSpace" presStyleCnt="0"/>
      <dgm:spPr/>
    </dgm:pt>
    <dgm:pt modelId="{2EC18B7E-269A-41F8-BCA0-74A3423D553E}" type="pres">
      <dgm:prSet presAssocID="{D015B308-CAF1-4493-B3E9-1DD56AC3D6D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391901E-3668-4C4E-BF9E-D2D745B91447}" type="presOf" srcId="{B7512919-F72B-4C83-8EEB-232F25674520}" destId="{893206E4-9832-4494-BA81-30E0AB4D7958}" srcOrd="0" destOrd="0" presId="urn:microsoft.com/office/officeart/2005/8/layout/list1"/>
    <dgm:cxn modelId="{6C18AA1E-0955-4E86-88E7-885E3F9ECA65}" type="presOf" srcId="{B7512919-F72B-4C83-8EEB-232F25674520}" destId="{D02B546B-294F-4323-ABBA-CDB91CDBD7CF}" srcOrd="1" destOrd="0" presId="urn:microsoft.com/office/officeart/2005/8/layout/list1"/>
    <dgm:cxn modelId="{3972502B-71EE-4F8F-8D75-EA67222169B6}" srcId="{FAF1F091-511E-48B4-9EE1-E44FAB9C15F0}" destId="{B7512919-F72B-4C83-8EEB-232F25674520}" srcOrd="1" destOrd="0" parTransId="{4DABFFF8-B6E2-46E0-BAD3-B4F9F18C8051}" sibTransId="{C4E1258E-2D99-4A6F-995F-D9BF6C62B2DB}"/>
    <dgm:cxn modelId="{D15A822D-5C01-42A6-901A-8667A9E12397}" type="presOf" srcId="{D015B308-CAF1-4493-B3E9-1DD56AC3D6D4}" destId="{9E1814EE-BC9E-417E-851D-912AE20C6AD7}" srcOrd="0" destOrd="0" presId="urn:microsoft.com/office/officeart/2005/8/layout/list1"/>
    <dgm:cxn modelId="{514F665C-5A2F-4345-A19D-D56C2CA4F459}" type="presOf" srcId="{79757A65-EA7F-4C83-9C72-FC27E96FEAA2}" destId="{AA2C62E4-2120-4D55-A762-0973E5B3F038}" srcOrd="0" destOrd="0" presId="urn:microsoft.com/office/officeart/2005/8/layout/list1"/>
    <dgm:cxn modelId="{156E0F65-934A-4420-BEC0-563FEA3B4381}" type="presOf" srcId="{FAF1F091-511E-48B4-9EE1-E44FAB9C15F0}" destId="{C660542B-2054-4BF4-A016-770DCB7AFF70}" srcOrd="0" destOrd="0" presId="urn:microsoft.com/office/officeart/2005/8/layout/list1"/>
    <dgm:cxn modelId="{EDCA6C65-10A9-4216-9A9B-3EA21BBCF56E}" srcId="{FAF1F091-511E-48B4-9EE1-E44FAB9C15F0}" destId="{79757A65-EA7F-4C83-9C72-FC27E96FEAA2}" srcOrd="0" destOrd="0" parTransId="{264427E8-9D33-4D1F-8A9D-1B2AAADCB433}" sibTransId="{710E3F1E-834D-46A4-8CBF-FD563CD5EFCB}"/>
    <dgm:cxn modelId="{9426056D-EC10-47D2-9232-1C6692861D0F}" srcId="{FAF1F091-511E-48B4-9EE1-E44FAB9C15F0}" destId="{D015B308-CAF1-4493-B3E9-1DD56AC3D6D4}" srcOrd="2" destOrd="0" parTransId="{AB97F750-3F42-49B4-B79B-572BCCFBE878}" sibTransId="{FDCFA5B2-BF6E-43A7-8784-B9BEA1A17362}"/>
    <dgm:cxn modelId="{9009F371-3DDA-45BC-A80C-10F3549618F5}" type="presOf" srcId="{79757A65-EA7F-4C83-9C72-FC27E96FEAA2}" destId="{1E8EFE0C-0832-460B-BEEE-B350CE553F99}" srcOrd="1" destOrd="0" presId="urn:microsoft.com/office/officeart/2005/8/layout/list1"/>
    <dgm:cxn modelId="{90FC97FC-2971-47C8-9A02-0D291C087A54}" type="presOf" srcId="{D015B308-CAF1-4493-B3E9-1DD56AC3D6D4}" destId="{FA9E41FF-83DF-477B-B210-AC1FA7F19D6D}" srcOrd="1" destOrd="0" presId="urn:microsoft.com/office/officeart/2005/8/layout/list1"/>
    <dgm:cxn modelId="{895FDF81-9DAE-44AF-947F-05DF86FCAD31}" type="presParOf" srcId="{C660542B-2054-4BF4-A016-770DCB7AFF70}" destId="{684C3C08-028F-457F-BD7F-231EA6F0F580}" srcOrd="0" destOrd="0" presId="urn:microsoft.com/office/officeart/2005/8/layout/list1"/>
    <dgm:cxn modelId="{3DB50A8C-BE17-463B-9052-E07C5D122938}" type="presParOf" srcId="{684C3C08-028F-457F-BD7F-231EA6F0F580}" destId="{AA2C62E4-2120-4D55-A762-0973E5B3F038}" srcOrd="0" destOrd="0" presId="urn:microsoft.com/office/officeart/2005/8/layout/list1"/>
    <dgm:cxn modelId="{51A395E2-D6D4-4B19-BC78-E72B28A25D6B}" type="presParOf" srcId="{684C3C08-028F-457F-BD7F-231EA6F0F580}" destId="{1E8EFE0C-0832-460B-BEEE-B350CE553F99}" srcOrd="1" destOrd="0" presId="urn:microsoft.com/office/officeart/2005/8/layout/list1"/>
    <dgm:cxn modelId="{CA84704E-619A-4A95-94E3-FBEFDD1978E0}" type="presParOf" srcId="{C660542B-2054-4BF4-A016-770DCB7AFF70}" destId="{3343BAED-99D4-4A81-B822-686A28971853}" srcOrd="1" destOrd="0" presId="urn:microsoft.com/office/officeart/2005/8/layout/list1"/>
    <dgm:cxn modelId="{3630DA85-ED94-419F-A7C0-395B5AE10A3C}" type="presParOf" srcId="{C660542B-2054-4BF4-A016-770DCB7AFF70}" destId="{B4926CF7-BBF2-4995-BA78-7D29E4138C78}" srcOrd="2" destOrd="0" presId="urn:microsoft.com/office/officeart/2005/8/layout/list1"/>
    <dgm:cxn modelId="{EF32115E-341B-4F1D-B6FF-6E34181BE4FB}" type="presParOf" srcId="{C660542B-2054-4BF4-A016-770DCB7AFF70}" destId="{64C7FE37-CD80-4A5F-AAC5-6E894E66DB2A}" srcOrd="3" destOrd="0" presId="urn:microsoft.com/office/officeart/2005/8/layout/list1"/>
    <dgm:cxn modelId="{6A4A5CD9-8052-486E-81A6-F8A91E7E9D6E}" type="presParOf" srcId="{C660542B-2054-4BF4-A016-770DCB7AFF70}" destId="{AD509E86-EF13-4D33-AE0B-B0EF439B73E4}" srcOrd="4" destOrd="0" presId="urn:microsoft.com/office/officeart/2005/8/layout/list1"/>
    <dgm:cxn modelId="{65A44284-8CAF-479B-9E70-9CF2C2DF642F}" type="presParOf" srcId="{AD509E86-EF13-4D33-AE0B-B0EF439B73E4}" destId="{893206E4-9832-4494-BA81-30E0AB4D7958}" srcOrd="0" destOrd="0" presId="urn:microsoft.com/office/officeart/2005/8/layout/list1"/>
    <dgm:cxn modelId="{C96D5BB1-ECFC-4CD4-9188-7AC1CAF41195}" type="presParOf" srcId="{AD509E86-EF13-4D33-AE0B-B0EF439B73E4}" destId="{D02B546B-294F-4323-ABBA-CDB91CDBD7CF}" srcOrd="1" destOrd="0" presId="urn:microsoft.com/office/officeart/2005/8/layout/list1"/>
    <dgm:cxn modelId="{CB35A14D-DECE-4E2D-B7B2-738E8B2D516B}" type="presParOf" srcId="{C660542B-2054-4BF4-A016-770DCB7AFF70}" destId="{D29515CC-A29A-4341-A065-247E199BD369}" srcOrd="5" destOrd="0" presId="urn:microsoft.com/office/officeart/2005/8/layout/list1"/>
    <dgm:cxn modelId="{9EB19969-B964-44AC-A02B-290251888BAD}" type="presParOf" srcId="{C660542B-2054-4BF4-A016-770DCB7AFF70}" destId="{3AD859F3-BA27-4F07-BBB2-A59AD6CD969A}" srcOrd="6" destOrd="0" presId="urn:microsoft.com/office/officeart/2005/8/layout/list1"/>
    <dgm:cxn modelId="{38231C9F-2ED7-48AD-BCB0-FDA0CD1C2540}" type="presParOf" srcId="{C660542B-2054-4BF4-A016-770DCB7AFF70}" destId="{954F8C38-193C-49A6-9BB9-ADB8D12EC3A6}" srcOrd="7" destOrd="0" presId="urn:microsoft.com/office/officeart/2005/8/layout/list1"/>
    <dgm:cxn modelId="{4D118105-AE09-4A76-886C-7902ED018A3A}" type="presParOf" srcId="{C660542B-2054-4BF4-A016-770DCB7AFF70}" destId="{BFA67841-564C-4D85-9761-D78AF9EB4823}" srcOrd="8" destOrd="0" presId="urn:microsoft.com/office/officeart/2005/8/layout/list1"/>
    <dgm:cxn modelId="{B6A34D2F-89F9-4C20-B5ED-28AE28107BD2}" type="presParOf" srcId="{BFA67841-564C-4D85-9761-D78AF9EB4823}" destId="{9E1814EE-BC9E-417E-851D-912AE20C6AD7}" srcOrd="0" destOrd="0" presId="urn:microsoft.com/office/officeart/2005/8/layout/list1"/>
    <dgm:cxn modelId="{44D133C0-B96C-40EC-96B6-3264A3ABDE82}" type="presParOf" srcId="{BFA67841-564C-4D85-9761-D78AF9EB4823}" destId="{FA9E41FF-83DF-477B-B210-AC1FA7F19D6D}" srcOrd="1" destOrd="0" presId="urn:microsoft.com/office/officeart/2005/8/layout/list1"/>
    <dgm:cxn modelId="{D92E85EA-BBA2-4057-8912-03E939B44053}" type="presParOf" srcId="{C660542B-2054-4BF4-A016-770DCB7AFF70}" destId="{F0534972-6898-4A39-8078-1B98CA933D9D}" srcOrd="9" destOrd="0" presId="urn:microsoft.com/office/officeart/2005/8/layout/list1"/>
    <dgm:cxn modelId="{0DF86D8C-21A9-469A-A924-6AEC970313E0}" type="presParOf" srcId="{C660542B-2054-4BF4-A016-770DCB7AFF70}" destId="{2EC18B7E-269A-41F8-BCA0-74A3423D553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26CF7-BBF2-4995-BA78-7D29E4138C78}">
      <dsp:nvSpPr>
        <dsp:cNvPr id="0" name=""/>
        <dsp:cNvSpPr/>
      </dsp:nvSpPr>
      <dsp:spPr>
        <a:xfrm>
          <a:off x="0" y="774368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EFE0C-0832-460B-BEEE-B350CE553F99}">
      <dsp:nvSpPr>
        <dsp:cNvPr id="0" name=""/>
        <dsp:cNvSpPr/>
      </dsp:nvSpPr>
      <dsp:spPr>
        <a:xfrm>
          <a:off x="352821" y="39515"/>
          <a:ext cx="7769645" cy="11776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solidFill>
                <a:srgbClr val="FF0000"/>
              </a:solidFill>
            </a:rPr>
            <a:t> </a:t>
          </a:r>
          <a:r>
            <a:rPr lang="el-GR" sz="2000" b="1" kern="1200" dirty="0">
              <a:solidFill>
                <a:srgbClr val="FF0000"/>
              </a:solidFill>
            </a:rPr>
            <a:t>Επιθετική  </a:t>
          </a:r>
          <a:r>
            <a:rPr lang="el-GR" sz="2000" b="1" kern="1200" dirty="0"/>
            <a:t>λέγεται η μετοχή που συνήθως συνοδεύεται από άρθρο και λειτουργεί στο λόγο ως επίθετο, δηλαδή προσδιορίζει ουσιαστικά ή αντωνυμίες.</a:t>
          </a:r>
        </a:p>
      </dsp:txBody>
      <dsp:txXfrm>
        <a:off x="410309" y="97003"/>
        <a:ext cx="7654669" cy="1062677"/>
      </dsp:txXfrm>
    </dsp:sp>
    <dsp:sp modelId="{3AD859F3-BA27-4F07-BBB2-A59AD6CD969A}">
      <dsp:nvSpPr>
        <dsp:cNvPr id="0" name=""/>
        <dsp:cNvSpPr/>
      </dsp:nvSpPr>
      <dsp:spPr>
        <a:xfrm>
          <a:off x="0" y="2673684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2B546B-294F-4323-ABBA-CDB91CDBD7CF}">
      <dsp:nvSpPr>
        <dsp:cNvPr id="0" name=""/>
        <dsp:cNvSpPr/>
      </dsp:nvSpPr>
      <dsp:spPr>
        <a:xfrm>
          <a:off x="386953" y="1692368"/>
          <a:ext cx="7739054" cy="14241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srgbClr val="FF0000"/>
              </a:solidFill>
            </a:rPr>
            <a:t>Κατηγορηματική</a:t>
          </a:r>
          <a:r>
            <a:rPr lang="el-GR" sz="2000" kern="1200" dirty="0"/>
            <a:t> </a:t>
          </a:r>
          <a:r>
            <a:rPr lang="el-GR" sz="2000" b="1" kern="1200" dirty="0"/>
            <a:t>λέγεται η μετοχή που χρησιμεύει ως κατηγορούμενο ή κατηγορηματικός προσδιορισμός του υποκειμένου ή του αντικειμένου του ρήματος.</a:t>
          </a:r>
        </a:p>
      </dsp:txBody>
      <dsp:txXfrm>
        <a:off x="456473" y="1761888"/>
        <a:ext cx="7600014" cy="1285075"/>
      </dsp:txXfrm>
    </dsp:sp>
    <dsp:sp modelId="{2EC18B7E-269A-41F8-BCA0-74A3423D553E}">
      <dsp:nvSpPr>
        <dsp:cNvPr id="0" name=""/>
        <dsp:cNvSpPr/>
      </dsp:nvSpPr>
      <dsp:spPr>
        <a:xfrm>
          <a:off x="0" y="5108902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E41FF-83DF-477B-B210-AC1FA7F19D6D}">
      <dsp:nvSpPr>
        <dsp:cNvPr id="0" name=""/>
        <dsp:cNvSpPr/>
      </dsp:nvSpPr>
      <dsp:spPr>
        <a:xfrm>
          <a:off x="386953" y="3591684"/>
          <a:ext cx="7739054" cy="1960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srgbClr val="FF0000"/>
              </a:solidFill>
            </a:rPr>
            <a:t>Επιρρηματική</a:t>
          </a:r>
          <a:r>
            <a:rPr lang="el-GR" sz="2000" b="1" kern="1200" dirty="0"/>
            <a:t> λέγεται η μετοχή που χρησιμοποιείται για να εκφράσει επιρρηματικές σχέσεις, δηλ. τον χρόνο, την αιτία, τον σκοπό, την υπόθεση, την εναντίωση και τον τρόπο. Συνεπώς, η επιρρηματική μετοχή είναι έξι ειδών: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srgbClr val="FF0000"/>
              </a:solidFill>
            </a:rPr>
            <a:t>1. χρονική, 2. αιτιολογική, 3. τελική, 4. υποθετική, 5.εναντιωματική ή ενδοτική, 6. τροπική</a:t>
          </a:r>
        </a:p>
      </dsp:txBody>
      <dsp:txXfrm>
        <a:off x="482633" y="3687364"/>
        <a:ext cx="7547694" cy="1768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7B5925-EB8A-418B-A39C-837889E5E8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5CF5D69-3AA5-4502-9E52-1042CB945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4648CB6-3DB9-4F34-AA24-08C1257E3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2A5A6B4-9398-4062-A074-A56FA1EF2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B1F1D9-0ABA-4959-B74F-304A5C260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057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9D0223-7784-41EA-A89D-316560A4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D0749B8-259D-461F-9A26-B9778FC90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06E79A-675B-49CD-9BAF-E96772306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912E2EC-3A00-480B-8CEB-1112F5AA0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0B0914-5A14-4199-9FEB-8F9966A3A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891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8A79CCB-C29B-4FF0-AF98-CFE5C985A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B0FBD98-AFB5-4754-9FBA-A6BDC7C88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DE936F-FEC5-4CC5-99B9-306FDB9D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17CFEC-4C9B-41A6-8A76-E3233693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B5E3533-49D0-4E55-8C89-D1537AF53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255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77150E-88CE-420F-BD0D-1562F940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AFEC2D-F198-439E-B872-700C4DAC5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B3E4336-94D4-43D5-9040-CA3B1A43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2B5CB9E-EA30-4077-9315-19D29714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BD1E281-4734-4B62-9BBD-B025ABB9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996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B64368-A712-4326-9E12-29E078DFB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EA2BA96-D521-4126-B37F-1711AAB56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DD6468D-7D4B-4A7B-B610-3B2036BA2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3A083D-23A3-4F6E-8A7D-8CCAC3C9E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6C21BD-66A0-4EA1-9014-BC957F13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664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4230AA-8234-4B22-A0BF-30E138BC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2B9134-7821-4C19-9F8E-F086222B4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2B491BB-F8C6-4CA4-A83D-BC434EE10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0D7F17F-6B56-40A4-8F78-5EF32ACE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25CB1AE-FCF5-48D2-9C19-7DE2BA501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D3E70F1-7DA7-4B1F-AAB1-CCB5DED9E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949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BA3C39-06B7-42F1-B1DA-75E2EF21D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EDD3E6C-A17E-4277-A44F-D198FC54E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26F2476-B146-4489-BECC-5CEB13A0A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8303E8F-E025-44EF-9D9E-0A7A6C5FE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F5DC579-B7EE-449F-94CE-22193C65FB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571FED7-142D-45FF-929E-5CFCB43A6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9D2F92C-5482-46F9-98BF-432E29BDD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42F9FCC-AA4F-4781-AE00-2C0981BD3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137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35B0F3-51DA-402A-B6B3-758EC7B13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51FE5FB-9CF3-45DD-8CAA-B9BD23D3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3BA8A98-5483-435D-8214-3470802F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4CB3C67-635F-4DB4-97EB-F4F2A84B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00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506F093-E1A2-476C-9604-75585473C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276FF55-FB13-4921-AE3B-DF2DF36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EEC04A3-9FF4-47CD-94A1-9EFB68351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817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B80725-D2F5-4487-82F0-8C293071A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61DE975-A722-4E06-AF38-9AE50BDB5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259C21F-0375-4184-B89E-27F12F219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3F35BC5-9872-4054-8308-E751642F7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65FE30C-ABB0-4DFB-A798-401591C40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46694F5-1098-42A5-AD96-1F1B56330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167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0E8CEC-9332-4F18-BCA9-97657C2C3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05E4867-A4FC-4454-ABCA-98003B63B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9B67EB1-939E-41D5-8F98-05DDD3CE2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05AAACF-B3A7-42B0-B6FD-CBF80EADE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2375684-C83B-4C8B-859D-8EDE016B6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5507C93-754A-46D6-A424-84F601A3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476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130C572-B0A0-48AD-8A4D-6B4A1A2E2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6859AD1-A683-4E5C-A04D-1D21B9514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26C5A1A-807A-4448-A93E-A28E3F509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8C536-3D48-4200-812E-BA8AD2AE6B29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B1C2E1-E8DE-418D-9D3E-BFD745E26C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597C33A-C1A7-40B2-841A-A3F54C718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C353B-86B2-4F3E-9451-8D094309EA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757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sch.gr/ipap/Ellinikos%20Politismos/Yliko/Theoria%20arxaia/metoxi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12" y="233916"/>
            <a:ext cx="11440632" cy="6624084"/>
          </a:xfrm>
          <a:solidFill>
            <a:srgbClr val="7030A0"/>
          </a:solidFill>
        </p:spPr>
        <p:txBody>
          <a:bodyPr/>
          <a:lstStyle/>
          <a:p>
            <a:endParaRPr lang="el-GR" dirty="0"/>
          </a:p>
          <a:p>
            <a:endParaRPr lang="el-GR" sz="1800" b="1" dirty="0">
              <a:solidFill>
                <a:srgbClr val="FFFF00"/>
              </a:solidFill>
            </a:endParaRPr>
          </a:p>
          <a:p>
            <a:r>
              <a:rPr lang="el-GR" sz="1800" b="1" dirty="0">
                <a:solidFill>
                  <a:srgbClr val="FFFF00"/>
                </a:solidFill>
              </a:rPr>
              <a:t>Πηγή: </a:t>
            </a:r>
            <a:r>
              <a:rPr lang="en-US" sz="18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http://users.sch.gr/ipap/Ellinikos%20Politismos/Yliko/Theoria%20arxaia/metoxi.htm</a:t>
            </a:r>
            <a:endParaRPr lang="el-GR" sz="1800" b="1" dirty="0">
              <a:solidFill>
                <a:schemeClr val="bg1"/>
              </a:solidFill>
            </a:endParaRPr>
          </a:p>
          <a:p>
            <a:endParaRPr lang="el-GR" sz="1800" b="1" dirty="0">
              <a:solidFill>
                <a:srgbClr val="FFFF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FFFF00"/>
                </a:solidFill>
              </a:rPr>
              <a:t>Η μετοχή είναι ένα ρηματικό επίθετο με τρία γένη και τρεις καταλήξεις </a:t>
            </a:r>
          </a:p>
          <a:p>
            <a:pPr algn="l"/>
            <a:r>
              <a:rPr lang="el-GR" dirty="0">
                <a:solidFill>
                  <a:srgbClr val="FFFF00"/>
                </a:solidFill>
              </a:rPr>
              <a:t>     (τριγενές και </a:t>
            </a:r>
            <a:r>
              <a:rPr lang="el-GR" dirty="0" err="1">
                <a:solidFill>
                  <a:srgbClr val="FFFF00"/>
                </a:solidFill>
              </a:rPr>
              <a:t>τρικατάληκτο</a:t>
            </a:r>
            <a:r>
              <a:rPr lang="el-GR" dirty="0">
                <a:solidFill>
                  <a:srgbClr val="FFFF00"/>
                </a:solidFill>
              </a:rPr>
              <a:t>).</a:t>
            </a:r>
          </a:p>
          <a:p>
            <a:pPr algn="l"/>
            <a:endParaRPr lang="el-GR" dirty="0">
              <a:solidFill>
                <a:srgbClr val="FFFF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FFFF00"/>
                </a:solidFill>
              </a:rPr>
              <a:t>Μετοχή έχουν ο ενεστώτας, ο μέλλοντας, ο αόριστος και ο παρακείμενος.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l-GR" dirty="0">
              <a:solidFill>
                <a:srgbClr val="FFFF00"/>
              </a:solidFill>
            </a:endParaRPr>
          </a:p>
          <a:p>
            <a:pPr algn="l"/>
            <a:endParaRPr lang="el-GR" dirty="0">
              <a:solidFill>
                <a:srgbClr val="FFFF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FFFF00"/>
                </a:solidFill>
              </a:rPr>
              <a:t>Σχηματισμός της μετοχής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l-GR" dirty="0">
              <a:solidFill>
                <a:srgbClr val="FFFF00"/>
              </a:solidFill>
            </a:endParaRPr>
          </a:p>
          <a:p>
            <a:pPr algn="l"/>
            <a:r>
              <a:rPr lang="el-GR" dirty="0">
                <a:solidFill>
                  <a:srgbClr val="FFFF00"/>
                </a:solidFill>
              </a:rPr>
              <a:t>Για να σχηματίσουμε τη μετοχή χρησιμοποιούμε το χρονικό θέμα του ρήματος προσθέτοντας στο τέλος τις καταλήξεις.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l-GR" dirty="0">
              <a:solidFill>
                <a:srgbClr val="FFFF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F51DA03-1915-4E46-8964-6346F7DE7E3F}"/>
              </a:ext>
            </a:extLst>
          </p:cNvPr>
          <p:cNvSpPr/>
          <p:nvPr/>
        </p:nvSpPr>
        <p:spPr>
          <a:xfrm>
            <a:off x="4369803" y="233916"/>
            <a:ext cx="2720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ΜΕΤΟΧΗ</a:t>
            </a:r>
          </a:p>
        </p:txBody>
      </p:sp>
    </p:spTree>
    <p:extLst>
      <p:ext uri="{BB962C8B-B14F-4D97-AF65-F5344CB8AC3E}">
        <p14:creationId xmlns:p14="http://schemas.microsoft.com/office/powerpoint/2010/main" val="2821442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12" y="233916"/>
            <a:ext cx="11440632" cy="6624084"/>
          </a:xfrm>
          <a:solidFill>
            <a:srgbClr val="7030A0"/>
          </a:solidFill>
        </p:spPr>
        <p:txBody>
          <a:bodyPr/>
          <a:lstStyle/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/>
              <a:t>Βρείτε τις επιρρηματικές μετοχές και προσπαθήστε να τις αποδώσετε στα ν.ε.:</a:t>
            </a:r>
          </a:p>
          <a:p>
            <a:endParaRPr lang="el-GR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l-GR" dirty="0" err="1">
                <a:solidFill>
                  <a:schemeClr val="bg1"/>
                </a:solidFill>
              </a:rPr>
              <a:t>Κρέοντος</a:t>
            </a:r>
            <a:r>
              <a:rPr lang="el-GR" dirty="0">
                <a:solidFill>
                  <a:schemeClr val="bg1"/>
                </a:solidFill>
              </a:rPr>
              <a:t> βασιλεύοντος  οὐ </a:t>
            </a:r>
            <a:r>
              <a:rPr lang="el-GR" dirty="0" err="1">
                <a:solidFill>
                  <a:schemeClr val="bg1"/>
                </a:solidFill>
              </a:rPr>
              <a:t>μικρὰ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συμφορὰ</a:t>
            </a:r>
            <a:r>
              <a:rPr lang="el-GR" dirty="0">
                <a:solidFill>
                  <a:schemeClr val="bg1"/>
                </a:solidFill>
              </a:rPr>
              <a:t>  </a:t>
            </a:r>
            <a:r>
              <a:rPr lang="el-GR" dirty="0" err="1">
                <a:solidFill>
                  <a:schemeClr val="bg1"/>
                </a:solidFill>
              </a:rPr>
              <a:t>κατέσχε</a:t>
            </a:r>
            <a:r>
              <a:rPr lang="el-GR" dirty="0">
                <a:solidFill>
                  <a:schemeClr val="bg1"/>
                </a:solidFill>
              </a:rPr>
              <a:t> Θήβας.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bg1"/>
                </a:solidFill>
              </a:rPr>
              <a:t>Κῦρος δ' οὖν </a:t>
            </a:r>
            <a:r>
              <a:rPr lang="el-GR" dirty="0" err="1">
                <a:solidFill>
                  <a:schemeClr val="bg1"/>
                </a:solidFill>
              </a:rPr>
              <a:t>ἀνέβη</a:t>
            </a:r>
            <a:r>
              <a:rPr lang="el-GR" dirty="0">
                <a:solidFill>
                  <a:schemeClr val="bg1"/>
                </a:solidFill>
              </a:rPr>
              <a:t> ἐπὶ τὰ </a:t>
            </a:r>
            <a:r>
              <a:rPr lang="el-GR" dirty="0" err="1">
                <a:solidFill>
                  <a:schemeClr val="bg1"/>
                </a:solidFill>
              </a:rPr>
              <a:t>ὄρη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οὐδενὸς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κωλύοντος</a:t>
            </a:r>
            <a:r>
              <a:rPr lang="el-GR" dirty="0">
                <a:solidFill>
                  <a:schemeClr val="bg1"/>
                </a:solidFill>
              </a:rPr>
              <a:t>.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bg1"/>
                </a:solidFill>
              </a:rPr>
              <a:t>Τριήρεις </a:t>
            </a:r>
            <a:r>
              <a:rPr lang="el-GR" dirty="0" err="1">
                <a:solidFill>
                  <a:schemeClr val="bg1"/>
                </a:solidFill>
              </a:rPr>
              <a:t>ἐξέπεμπον</a:t>
            </a:r>
            <a:r>
              <a:rPr lang="el-GR" dirty="0">
                <a:solidFill>
                  <a:schemeClr val="bg1"/>
                </a:solidFill>
              </a:rPr>
              <a:t> ὡς </a:t>
            </a:r>
            <a:r>
              <a:rPr lang="el-GR" dirty="0" err="1">
                <a:solidFill>
                  <a:schemeClr val="bg1"/>
                </a:solidFill>
              </a:rPr>
              <a:t>γῆς</a:t>
            </a:r>
            <a:r>
              <a:rPr lang="el-GR" dirty="0">
                <a:solidFill>
                  <a:schemeClr val="bg1"/>
                </a:solidFill>
              </a:rPr>
              <a:t> καὶ </a:t>
            </a:r>
            <a:r>
              <a:rPr lang="el-GR" dirty="0" err="1">
                <a:solidFill>
                  <a:schemeClr val="bg1"/>
                </a:solidFill>
              </a:rPr>
              <a:t>θαλάττης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ἄρξοντες</a:t>
            </a:r>
            <a:r>
              <a:rPr lang="el-GR" dirty="0">
                <a:solidFill>
                  <a:schemeClr val="bg1"/>
                </a:solidFill>
              </a:rPr>
              <a:t>.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bg1"/>
                </a:solidFill>
              </a:rPr>
              <a:t>Ταῦτα </a:t>
            </a:r>
            <a:r>
              <a:rPr lang="el-GR" dirty="0" err="1">
                <a:solidFill>
                  <a:schemeClr val="bg1"/>
                </a:solidFill>
              </a:rPr>
              <a:t>πράξας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ἐκείνους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εὐδαίμονας</a:t>
            </a:r>
            <a:r>
              <a:rPr lang="el-GR" dirty="0">
                <a:solidFill>
                  <a:schemeClr val="bg1"/>
                </a:solidFill>
              </a:rPr>
              <a:t> ποιήσεις.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bg1"/>
                </a:solidFill>
              </a:rPr>
              <a:t>Χρημάτων δεομένης τῆς Σπάρτης πρὸς πόλεμον, </a:t>
            </a:r>
            <a:r>
              <a:rPr lang="el-GR" dirty="0" err="1">
                <a:solidFill>
                  <a:schemeClr val="bg1"/>
                </a:solidFill>
              </a:rPr>
              <a:t>ἐπορεύθη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Ἀγησίλαος</a:t>
            </a:r>
            <a:r>
              <a:rPr lang="el-GR" dirty="0">
                <a:solidFill>
                  <a:schemeClr val="bg1"/>
                </a:solidFill>
              </a:rPr>
              <a:t> εἰς </a:t>
            </a:r>
            <a:r>
              <a:rPr lang="el-GR" dirty="0" err="1">
                <a:solidFill>
                  <a:schemeClr val="bg1"/>
                </a:solidFill>
              </a:rPr>
              <a:t>Αἴγυπτον</a:t>
            </a:r>
            <a:r>
              <a:rPr lang="el-GR" dirty="0">
                <a:solidFill>
                  <a:schemeClr val="bg1"/>
                </a:solidFill>
              </a:rPr>
              <a:t>.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l-GR" dirty="0" err="1">
                <a:solidFill>
                  <a:schemeClr val="bg1"/>
                </a:solidFill>
              </a:rPr>
              <a:t>Ἀποπλεῖ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οἴκαδε</a:t>
            </a:r>
            <a:r>
              <a:rPr lang="el-GR" dirty="0">
                <a:solidFill>
                  <a:schemeClr val="bg1"/>
                </a:solidFill>
              </a:rPr>
              <a:t> καίπερ μέσου </a:t>
            </a:r>
            <a:r>
              <a:rPr lang="el-GR" dirty="0" err="1">
                <a:solidFill>
                  <a:schemeClr val="bg1"/>
                </a:solidFill>
              </a:rPr>
              <a:t>χειμῶνος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ὄντος</a:t>
            </a:r>
            <a:r>
              <a:rPr lang="el-GR">
                <a:solidFill>
                  <a:schemeClr val="bg1"/>
                </a:solidFill>
              </a:rPr>
              <a:t>.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09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12" y="0"/>
            <a:ext cx="11440632" cy="6858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l-GR" b="1" dirty="0"/>
              <a:t>Καταλήξεις μετοχής ενεργητικής φωνής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DB917F0-B397-4B5B-9B73-273D20B0C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945" y="423802"/>
            <a:ext cx="9724014" cy="3339816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D01B9AE7-4BBA-4061-AFBC-5B70DED0A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45" y="3763618"/>
            <a:ext cx="9724014" cy="299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45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368" y="233916"/>
            <a:ext cx="11440632" cy="6624084"/>
          </a:xfrm>
          <a:solidFill>
            <a:srgbClr val="7030A0"/>
          </a:solidFill>
        </p:spPr>
        <p:txBody>
          <a:bodyPr/>
          <a:lstStyle/>
          <a:p>
            <a:r>
              <a:rPr lang="el-GR" b="1" dirty="0"/>
              <a:t>Καταλήξεις μετοχής μέσης φωνής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1233DB3B-FBB9-4A7B-8F4A-745ABE37B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939" y="701537"/>
            <a:ext cx="9303026" cy="3300620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E7AF3D9E-B62C-4D96-B7AB-4BFF8F02D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939" y="4002157"/>
            <a:ext cx="9303026" cy="262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377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12" y="233916"/>
            <a:ext cx="11440632" cy="6624084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l-GR" sz="2800" b="1" dirty="0"/>
              <a:t>ΣΥΝΤΑΚΤΙΚΟΣ ΡΟΛΟΣ ΜΕΤΟΧΗΣ</a:t>
            </a:r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82E244C3-0ECA-45C0-A78B-3457777C84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6074111"/>
              </p:ext>
            </p:extLst>
          </p:nvPr>
        </p:nvGraphicFramePr>
        <p:xfrm>
          <a:off x="2032000" y="812431"/>
          <a:ext cx="8128000" cy="5904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708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12" y="233916"/>
            <a:ext cx="11440632" cy="6624084"/>
          </a:xfrm>
          <a:solidFill>
            <a:srgbClr val="7030A0"/>
          </a:solidFill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b="1" dirty="0"/>
              <a:t>Επιθετική</a:t>
            </a: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52E0E2ED-4509-4596-9538-77B71133E091}"/>
              </a:ext>
            </a:extLst>
          </p:cNvPr>
          <p:cNvSpPr/>
          <p:nvPr/>
        </p:nvSpPr>
        <p:spPr>
          <a:xfrm>
            <a:off x="1417983" y="808382"/>
            <a:ext cx="9356034" cy="26206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Αἱ πόλεις </a:t>
            </a:r>
            <a:r>
              <a:rPr lang="el-GR" sz="2400" b="1" dirty="0">
                <a:solidFill>
                  <a:schemeClr val="bg1"/>
                </a:solidFill>
                <a:highlight>
                  <a:srgbClr val="FF00FF"/>
                </a:highlight>
              </a:rPr>
              <a:t>αἱ δημοκρατούμεναι </a:t>
            </a:r>
            <a:r>
              <a:rPr lang="el-GR" sz="2400" b="1" dirty="0"/>
              <a:t>τοῖς </a:t>
            </a:r>
            <a:r>
              <a:rPr lang="el-GR" sz="2400" b="1" dirty="0" err="1"/>
              <a:t>νόμοις</a:t>
            </a:r>
            <a:r>
              <a:rPr lang="el-GR" sz="2400" b="1" dirty="0"/>
              <a:t> </a:t>
            </a:r>
            <a:r>
              <a:rPr lang="el-GR" sz="2400" b="1" dirty="0">
                <a:solidFill>
                  <a:schemeClr val="bg1"/>
                </a:solidFill>
                <a:highlight>
                  <a:srgbClr val="FF00FF"/>
                </a:highlight>
              </a:rPr>
              <a:t>τοῖς </a:t>
            </a:r>
            <a:r>
              <a:rPr lang="el-GR" sz="2400" b="1" dirty="0" err="1">
                <a:solidFill>
                  <a:schemeClr val="bg1"/>
                </a:solidFill>
                <a:highlight>
                  <a:srgbClr val="FF00FF"/>
                </a:highlight>
              </a:rPr>
              <a:t>κειμένοις</a:t>
            </a:r>
            <a:r>
              <a:rPr lang="el-GR" sz="2400" b="1" dirty="0">
                <a:solidFill>
                  <a:schemeClr val="bg1"/>
                </a:solidFill>
                <a:highlight>
                  <a:srgbClr val="FF00FF"/>
                </a:highlight>
              </a:rPr>
              <a:t> </a:t>
            </a:r>
            <a:r>
              <a:rPr lang="el-GR" sz="2400" b="1" dirty="0" err="1"/>
              <a:t>διοικοῦνται</a:t>
            </a:r>
            <a:r>
              <a:rPr lang="el-GR" sz="2400" b="1" dirty="0"/>
              <a:t>.</a:t>
            </a:r>
          </a:p>
          <a:p>
            <a:pPr algn="ctr"/>
            <a:endParaRPr lang="el-GR" sz="2000" b="1" dirty="0"/>
          </a:p>
          <a:p>
            <a:pPr algn="ctr"/>
            <a:r>
              <a:rPr lang="el-GR" sz="2000" b="1" dirty="0"/>
              <a:t>Οι πόλεις </a:t>
            </a:r>
            <a:r>
              <a:rPr lang="el-GR" sz="2000" b="1" dirty="0">
                <a:solidFill>
                  <a:schemeClr val="bg1"/>
                </a:solidFill>
                <a:highlight>
                  <a:srgbClr val="FF00FF"/>
                </a:highlight>
              </a:rPr>
              <a:t>που έχουν δημοκρατικό πολίτευμα </a:t>
            </a:r>
            <a:r>
              <a:rPr lang="el-GR" sz="2000" b="1" dirty="0"/>
              <a:t>διοικούνται με βάση τους νόμους </a:t>
            </a:r>
            <a:r>
              <a:rPr lang="el-GR" sz="2000" b="1" dirty="0">
                <a:solidFill>
                  <a:schemeClr val="bg1"/>
                </a:solidFill>
                <a:highlight>
                  <a:srgbClr val="FF00FF"/>
                </a:highlight>
              </a:rPr>
              <a:t>που έχουν θεσπιστεί.</a:t>
            </a:r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AE8825D8-13EB-43A1-BAF1-FBB88EB35D3B}"/>
              </a:ext>
            </a:extLst>
          </p:cNvPr>
          <p:cNvSpPr/>
          <p:nvPr/>
        </p:nvSpPr>
        <p:spPr>
          <a:xfrm>
            <a:off x="3750365" y="821635"/>
            <a:ext cx="3220278" cy="583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ΠΑΡΑΔΕΙΓΜΑΤΑ</a:t>
            </a: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AA51152-A02B-4D59-99BF-46F97D855CAB}"/>
              </a:ext>
            </a:extLst>
          </p:cNvPr>
          <p:cNvSpPr/>
          <p:nvPr/>
        </p:nvSpPr>
        <p:spPr>
          <a:xfrm>
            <a:off x="453656" y="3803374"/>
            <a:ext cx="10969309" cy="28207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l-GR" sz="2000" b="1" dirty="0">
                <a:solidFill>
                  <a:schemeClr val="tx1"/>
                </a:solidFill>
              </a:rPr>
              <a:t>Βρείτε τη μετοχή και τον τρόπο που αποδίδεται στα </a:t>
            </a:r>
            <a:r>
              <a:rPr lang="el-GR" sz="2000" b="1" dirty="0" err="1">
                <a:solidFill>
                  <a:schemeClr val="tx1"/>
                </a:solidFill>
              </a:rPr>
              <a:t>ν.ε</a:t>
            </a:r>
            <a:r>
              <a:rPr lang="el-GR" sz="2000" b="1" dirty="0">
                <a:solidFill>
                  <a:schemeClr val="tx1"/>
                </a:solidFill>
              </a:rPr>
              <a:t>:</a:t>
            </a:r>
          </a:p>
          <a:p>
            <a:pPr algn="ctr"/>
            <a:endParaRPr lang="el-GR" sz="2000" b="1" dirty="0"/>
          </a:p>
          <a:p>
            <a:pPr algn="ctr"/>
            <a:r>
              <a:rPr lang="el-GR" sz="2400" b="1" dirty="0"/>
              <a:t>Λύσανδρος </a:t>
            </a:r>
            <a:r>
              <a:rPr lang="el-GR" sz="2400" b="1" dirty="0" err="1"/>
              <a:t>παρέπλει</a:t>
            </a:r>
            <a:r>
              <a:rPr lang="el-GR" sz="2400" b="1" dirty="0"/>
              <a:t> εἰς   </a:t>
            </a:r>
            <a:r>
              <a:rPr lang="el-GR" sz="2400" b="1" dirty="0" err="1"/>
              <a:t>Λάμψακον</a:t>
            </a:r>
            <a:r>
              <a:rPr lang="el-GR" sz="2400" b="1" dirty="0"/>
              <a:t> </a:t>
            </a:r>
            <a:r>
              <a:rPr lang="el-GR" sz="2400" b="1" dirty="0" err="1"/>
              <a:t>σύμμαχον</a:t>
            </a:r>
            <a:r>
              <a:rPr lang="el-GR" sz="2400" b="1" dirty="0"/>
              <a:t> </a:t>
            </a:r>
            <a:r>
              <a:rPr lang="el-GR" sz="2400" b="1" dirty="0" err="1"/>
              <a:t>οὖσαν</a:t>
            </a:r>
            <a:r>
              <a:rPr lang="el-GR" sz="2400" b="1" dirty="0"/>
              <a:t> </a:t>
            </a:r>
            <a:r>
              <a:rPr lang="el-GR" sz="2400" b="1" dirty="0" err="1"/>
              <a:t>Ἀθηναίων</a:t>
            </a:r>
            <a:r>
              <a:rPr lang="el-GR" sz="2400" b="1" dirty="0"/>
              <a:t>.</a:t>
            </a:r>
          </a:p>
          <a:p>
            <a:pPr algn="ctr"/>
            <a:endParaRPr lang="el-GR" sz="2400" b="1" dirty="0"/>
          </a:p>
          <a:p>
            <a:pPr algn="ctr"/>
            <a:r>
              <a:rPr lang="el-GR" sz="2400" b="1" dirty="0"/>
              <a:t>    ( Ο </a:t>
            </a:r>
            <a:r>
              <a:rPr lang="el-GR" sz="2400" b="1" dirty="0" err="1"/>
              <a:t>Λύσσανδρος</a:t>
            </a:r>
            <a:r>
              <a:rPr lang="el-GR" sz="2400" b="1" dirty="0"/>
              <a:t> έπλεε κοντά στη Λάμψακο που ήταν σύμμαχος των Αθηναίων.)</a:t>
            </a:r>
          </a:p>
        </p:txBody>
      </p:sp>
    </p:spTree>
    <p:extLst>
      <p:ext uri="{BB962C8B-B14F-4D97-AF65-F5344CB8AC3E}">
        <p14:creationId xmlns:p14="http://schemas.microsoft.com/office/powerpoint/2010/main" val="2976028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11" y="419447"/>
            <a:ext cx="11440632" cy="6624084"/>
          </a:xfrm>
          <a:solidFill>
            <a:srgbClr val="7030A0"/>
          </a:solidFill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b="1" dirty="0"/>
              <a:t>κατηγορηματική</a:t>
            </a: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177AC1B5-F2EF-4BF7-9BE0-12920BAA457C}"/>
              </a:ext>
            </a:extLst>
          </p:cNvPr>
          <p:cNvSpPr/>
          <p:nvPr/>
        </p:nvSpPr>
        <p:spPr>
          <a:xfrm>
            <a:off x="763540" y="1099931"/>
            <a:ext cx="10508973" cy="28227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        </a:t>
            </a:r>
          </a:p>
          <a:p>
            <a:pPr algn="ctr"/>
            <a:r>
              <a:rPr lang="el-GR" sz="2400" b="1" dirty="0" err="1"/>
              <a:t>Οὗτος</a:t>
            </a:r>
            <a:r>
              <a:rPr lang="el-GR" sz="2400" b="1" dirty="0"/>
              <a:t> ἦρξεν </a:t>
            </a:r>
            <a:r>
              <a:rPr lang="el-GR" sz="2400" b="1" dirty="0" err="1">
                <a:solidFill>
                  <a:schemeClr val="bg1"/>
                </a:solidFill>
                <a:highlight>
                  <a:srgbClr val="FF00FF"/>
                </a:highlight>
              </a:rPr>
              <a:t>ἀδικῶν</a:t>
            </a:r>
            <a:r>
              <a:rPr lang="el-GR" sz="2400" b="1" dirty="0"/>
              <a:t> ἡμᾶς.</a:t>
            </a:r>
          </a:p>
          <a:p>
            <a:r>
              <a:rPr lang="el-GR" sz="2400" b="1" dirty="0"/>
              <a:t>                                                 (Αυτός άρχισε </a:t>
            </a:r>
            <a:r>
              <a:rPr lang="el-GR" sz="2400" b="1" dirty="0">
                <a:solidFill>
                  <a:schemeClr val="bg1"/>
                </a:solidFill>
                <a:highlight>
                  <a:srgbClr val="FF00FF"/>
                </a:highlight>
              </a:rPr>
              <a:t>να </a:t>
            </a:r>
            <a:r>
              <a:rPr lang="el-GR" sz="2400" b="1" dirty="0"/>
              <a:t>μας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b="1" dirty="0">
                <a:solidFill>
                  <a:schemeClr val="bg1"/>
                </a:solidFill>
                <a:highlight>
                  <a:srgbClr val="FF00FF"/>
                </a:highlight>
              </a:rPr>
              <a:t>αδικεί</a:t>
            </a:r>
            <a:r>
              <a:rPr lang="el-GR" sz="2400" b="1" dirty="0"/>
              <a:t>.)</a:t>
            </a:r>
          </a:p>
          <a:p>
            <a:endParaRPr lang="el-GR" sz="2000" b="1" dirty="0"/>
          </a:p>
          <a:p>
            <a:r>
              <a:rPr lang="el-GR" b="1" dirty="0"/>
              <a:t>Προσοχή: εξαρτάται από συγκεκριμένα ρήματα που δηλώνουν έναρξη, λήξη, ανοχή, καρτερία, κάματο, αίσθηση, γνώση, μάθηση, μνήμη και τα αντίθετά τους, δείξιμο, δήλωση, αγγελία, έλεγχο, ψυχικό πάθος.</a:t>
            </a:r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45113940-0F43-4B63-8ABF-2E59303B3CD7}"/>
              </a:ext>
            </a:extLst>
          </p:cNvPr>
          <p:cNvSpPr/>
          <p:nvPr/>
        </p:nvSpPr>
        <p:spPr>
          <a:xfrm>
            <a:off x="4214191" y="1285462"/>
            <a:ext cx="3233530" cy="4505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παραδείγματα</a:t>
            </a: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0B6E58C7-B320-44A1-ADD4-526DDF18474C}"/>
              </a:ext>
            </a:extLst>
          </p:cNvPr>
          <p:cNvSpPr/>
          <p:nvPr/>
        </p:nvSpPr>
        <p:spPr>
          <a:xfrm>
            <a:off x="958346" y="4012096"/>
            <a:ext cx="10314167" cy="2749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0000" rtlCol="0" anchor="t"/>
          <a:lstStyle/>
          <a:p>
            <a:r>
              <a:rPr lang="el-GR" sz="2000" b="1" dirty="0">
                <a:solidFill>
                  <a:schemeClr val="tx1"/>
                </a:solidFill>
              </a:rPr>
              <a:t>Βρείτε τη μετοχή και τον τρόπο που αποδίδεται στα </a:t>
            </a:r>
            <a:r>
              <a:rPr lang="el-GR" sz="2000" b="1" dirty="0" err="1">
                <a:solidFill>
                  <a:schemeClr val="tx1"/>
                </a:solidFill>
              </a:rPr>
              <a:t>ν.ε</a:t>
            </a:r>
            <a:r>
              <a:rPr lang="el-GR" sz="2000" b="1" dirty="0">
                <a:solidFill>
                  <a:schemeClr val="tx1"/>
                </a:solidFill>
              </a:rPr>
              <a:t>:</a:t>
            </a:r>
          </a:p>
          <a:p>
            <a:endParaRPr lang="el-GR" sz="24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bg1"/>
                </a:solidFill>
              </a:rPr>
              <a:t>Οἱ Ἕλληνες </a:t>
            </a:r>
            <a:r>
              <a:rPr lang="el-GR" sz="2400" b="1" dirty="0" err="1">
                <a:solidFill>
                  <a:schemeClr val="bg1"/>
                </a:solidFill>
              </a:rPr>
              <a:t>ἔμαθον</a:t>
            </a:r>
            <a:r>
              <a:rPr lang="el-GR" sz="2400" b="1" dirty="0">
                <a:solidFill>
                  <a:schemeClr val="bg1"/>
                </a:solidFill>
              </a:rPr>
              <a:t>  </a:t>
            </a:r>
            <a:r>
              <a:rPr lang="el-GR" sz="2400" b="1" dirty="0" err="1">
                <a:solidFill>
                  <a:schemeClr val="bg1"/>
                </a:solidFill>
              </a:rPr>
              <a:t>Κῦρον</a:t>
            </a:r>
            <a:r>
              <a:rPr lang="el-GR" sz="2400" b="1" dirty="0">
                <a:solidFill>
                  <a:schemeClr val="bg1"/>
                </a:solidFill>
              </a:rPr>
              <a:t>  </a:t>
            </a:r>
            <a:r>
              <a:rPr lang="el-GR" sz="2400" b="1" dirty="0" err="1">
                <a:solidFill>
                  <a:schemeClr val="bg1"/>
                </a:solidFill>
              </a:rPr>
              <a:t>τεθνηκότα</a:t>
            </a:r>
            <a:r>
              <a:rPr lang="el-GR" sz="2400" b="1" dirty="0">
                <a:solidFill>
                  <a:schemeClr val="bg1"/>
                </a:solidFill>
              </a:rPr>
              <a:t>.</a:t>
            </a:r>
          </a:p>
          <a:p>
            <a:r>
              <a:rPr lang="el-GR" sz="2400" b="1" dirty="0">
                <a:solidFill>
                  <a:schemeClr val="bg1"/>
                </a:solidFill>
              </a:rPr>
              <a:t>    (Οι Έλληνες έμαθαν ότι ο Κύρος είχε φονευτεί.)</a:t>
            </a:r>
          </a:p>
          <a:p>
            <a:endParaRPr lang="el-GR" sz="24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bg1"/>
                </a:solidFill>
              </a:rPr>
              <a:t>  </a:t>
            </a:r>
            <a:r>
              <a:rPr lang="el-GR" sz="2400" b="1" dirty="0" err="1">
                <a:solidFill>
                  <a:schemeClr val="bg1"/>
                </a:solidFill>
              </a:rPr>
              <a:t>Ἐπαύσατο</a:t>
            </a:r>
            <a:r>
              <a:rPr lang="el-GR" sz="2400" b="1" dirty="0">
                <a:solidFill>
                  <a:schemeClr val="bg1"/>
                </a:solidFill>
              </a:rPr>
              <a:t> θύων.</a:t>
            </a:r>
          </a:p>
          <a:p>
            <a:r>
              <a:rPr lang="el-GR" sz="2400" b="1" dirty="0">
                <a:solidFill>
                  <a:schemeClr val="bg1"/>
                </a:solidFill>
              </a:rPr>
              <a:t>    ( Σταμάτησε να θυσιάζει)</a:t>
            </a:r>
          </a:p>
          <a:p>
            <a:endParaRPr lang="el-GR" b="1" dirty="0">
              <a:solidFill>
                <a:schemeClr val="tx1"/>
              </a:solidFill>
            </a:endParaRPr>
          </a:p>
          <a:p>
            <a:endParaRPr lang="el-G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62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12" y="233916"/>
            <a:ext cx="11440632" cy="6624084"/>
          </a:xfrm>
          <a:solidFill>
            <a:srgbClr val="7030A0"/>
          </a:solidFill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b="1" dirty="0"/>
              <a:t>επιρρηματική</a:t>
            </a: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F4EB3B8C-BE05-40F1-B455-12A4C6FCA9ED}"/>
              </a:ext>
            </a:extLst>
          </p:cNvPr>
          <p:cNvSpPr/>
          <p:nvPr/>
        </p:nvSpPr>
        <p:spPr>
          <a:xfrm>
            <a:off x="813581" y="900332"/>
            <a:ext cx="10564837" cy="2285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u="sng" dirty="0"/>
              <a:t>Χρονική</a:t>
            </a:r>
          </a:p>
          <a:p>
            <a:endParaRPr lang="el-GR" sz="2400" b="1" dirty="0"/>
          </a:p>
          <a:p>
            <a:r>
              <a:rPr lang="el-GR" sz="2400" b="1" dirty="0" err="1">
                <a:highlight>
                  <a:srgbClr val="FF00FF"/>
                </a:highlight>
              </a:rPr>
              <a:t>Πορευόμενοι</a:t>
            </a:r>
            <a:r>
              <a:rPr lang="el-GR" sz="2400" b="1" dirty="0"/>
              <a:t> </a:t>
            </a:r>
            <a:r>
              <a:rPr lang="el-GR" sz="2400" b="1" dirty="0" err="1"/>
              <a:t>ἐώρων</a:t>
            </a:r>
            <a:r>
              <a:rPr lang="el-GR" sz="2400" b="1" dirty="0"/>
              <a:t> τὸν </a:t>
            </a:r>
            <a:r>
              <a:rPr lang="el-GR" sz="2400" b="1" dirty="0" err="1"/>
              <a:t>στίβον</a:t>
            </a:r>
            <a:r>
              <a:rPr lang="el-GR" sz="2400" b="1" dirty="0"/>
              <a:t> τῶν </a:t>
            </a:r>
            <a:r>
              <a:rPr lang="el-GR" sz="2400" b="1" dirty="0" err="1"/>
              <a:t>Ἀχαιῶν</a:t>
            </a:r>
            <a:r>
              <a:rPr lang="el-GR" sz="2400" b="1" dirty="0"/>
              <a:t> καὶ </a:t>
            </a:r>
            <a:r>
              <a:rPr lang="el-GR" sz="2400" b="1" dirty="0" err="1"/>
              <a:t>Ἀρκάδων</a:t>
            </a:r>
            <a:r>
              <a:rPr lang="el-GR" sz="2400" b="1" dirty="0"/>
              <a:t> ἐπὶ τὴν </a:t>
            </a:r>
            <a:r>
              <a:rPr lang="el-GR" sz="2400" b="1" dirty="0" err="1"/>
              <a:t>ὁδόν</a:t>
            </a:r>
            <a:r>
              <a:rPr lang="el-GR" sz="2400" b="1" dirty="0"/>
              <a:t>.</a:t>
            </a:r>
          </a:p>
          <a:p>
            <a:endParaRPr lang="el-GR" sz="2400" b="1" dirty="0"/>
          </a:p>
          <a:p>
            <a:r>
              <a:rPr lang="el-GR" sz="2400" b="1" dirty="0"/>
              <a:t>( </a:t>
            </a:r>
            <a:r>
              <a:rPr lang="el-GR" sz="2400" b="1" dirty="0">
                <a:highlight>
                  <a:srgbClr val="FF00FF"/>
                </a:highlight>
              </a:rPr>
              <a:t>Ενώ βάδιζαν</a:t>
            </a:r>
            <a:r>
              <a:rPr lang="el-GR" sz="2400" b="1" dirty="0"/>
              <a:t>, έβλεπαν τα ίχνη των Αχαιών και των Αρκάδων πάνω στο δρόμο.)</a:t>
            </a:r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7BA0767-2EC5-4354-BA67-855BA22CC964}"/>
              </a:ext>
            </a:extLst>
          </p:cNvPr>
          <p:cNvSpPr/>
          <p:nvPr/>
        </p:nvSpPr>
        <p:spPr>
          <a:xfrm>
            <a:off x="576775" y="3840479"/>
            <a:ext cx="10466362" cy="2363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/>
              <a:t>Αιτιολογική</a:t>
            </a:r>
          </a:p>
          <a:p>
            <a:r>
              <a:rPr lang="el-GR" sz="2400" b="1" dirty="0"/>
              <a:t>Τὸν </a:t>
            </a:r>
            <a:r>
              <a:rPr lang="el-GR" sz="2400" b="1" dirty="0" err="1"/>
              <a:t>Περικλέα</a:t>
            </a:r>
            <a:r>
              <a:rPr lang="el-GR" sz="2400" b="1" dirty="0"/>
              <a:t> ἐν </a:t>
            </a:r>
            <a:r>
              <a:rPr lang="el-GR" sz="2400" b="1" dirty="0" err="1"/>
              <a:t>αἰτίᾳ</a:t>
            </a:r>
            <a:r>
              <a:rPr lang="el-GR" sz="2400" b="1" dirty="0"/>
              <a:t> εἶχον </a:t>
            </a:r>
            <a:r>
              <a:rPr lang="el-GR" sz="2400" b="1" dirty="0">
                <a:highlight>
                  <a:srgbClr val="FF00FF"/>
                </a:highlight>
              </a:rPr>
              <a:t>ὡς </a:t>
            </a:r>
            <a:r>
              <a:rPr lang="el-GR" sz="2400" b="1" dirty="0" err="1">
                <a:highlight>
                  <a:srgbClr val="FF00FF"/>
                </a:highlight>
              </a:rPr>
              <a:t>πείσαντα</a:t>
            </a:r>
            <a:r>
              <a:rPr lang="el-GR" sz="2400" b="1" dirty="0">
                <a:highlight>
                  <a:srgbClr val="FF00FF"/>
                </a:highlight>
              </a:rPr>
              <a:t> </a:t>
            </a:r>
            <a:r>
              <a:rPr lang="el-GR" sz="2400" b="1" dirty="0" err="1"/>
              <a:t>σφᾶς</a:t>
            </a:r>
            <a:r>
              <a:rPr lang="el-GR" sz="2400" b="1" dirty="0"/>
              <a:t> </a:t>
            </a:r>
            <a:r>
              <a:rPr lang="el-GR" sz="2400" b="1" dirty="0" err="1"/>
              <a:t>πολεμεῖν</a:t>
            </a:r>
            <a:r>
              <a:rPr lang="el-GR" sz="2400" b="1" dirty="0"/>
              <a:t>.</a:t>
            </a:r>
          </a:p>
          <a:p>
            <a:endParaRPr lang="el-GR" sz="2400" b="1" dirty="0"/>
          </a:p>
          <a:p>
            <a:r>
              <a:rPr lang="el-GR" sz="2400" b="1" dirty="0"/>
              <a:t>( Τον Περικλή κατηγορούσαν, </a:t>
            </a:r>
            <a:r>
              <a:rPr lang="el-GR" sz="2400" b="1" dirty="0">
                <a:highlight>
                  <a:srgbClr val="FF00FF"/>
                </a:highlight>
              </a:rPr>
              <a:t>γιατί κατά τη γνώμη τους τους έπεισε </a:t>
            </a:r>
            <a:r>
              <a:rPr lang="el-GR" sz="2400" b="1" dirty="0"/>
              <a:t>να πολεμούν.)</a:t>
            </a:r>
          </a:p>
        </p:txBody>
      </p:sp>
    </p:spTree>
    <p:extLst>
      <p:ext uri="{BB962C8B-B14F-4D97-AF65-F5344CB8AC3E}">
        <p14:creationId xmlns:p14="http://schemas.microsoft.com/office/powerpoint/2010/main" val="21719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12" y="233916"/>
            <a:ext cx="11440632" cy="6624084"/>
          </a:xfrm>
          <a:solidFill>
            <a:srgbClr val="7030A0"/>
          </a:solidFill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b="1" dirty="0"/>
              <a:t>επιρρηματική</a:t>
            </a: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DCAAB07E-C9DD-4D0B-9243-A7A10BFD72C7}"/>
              </a:ext>
            </a:extLst>
          </p:cNvPr>
          <p:cNvSpPr/>
          <p:nvPr/>
        </p:nvSpPr>
        <p:spPr>
          <a:xfrm>
            <a:off x="453656" y="780756"/>
            <a:ext cx="10185008" cy="2377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/>
              <a:t>Τελική</a:t>
            </a:r>
          </a:p>
          <a:p>
            <a:endParaRPr lang="el-GR" sz="2400" b="1" dirty="0"/>
          </a:p>
          <a:p>
            <a:r>
              <a:rPr lang="el-GR" sz="2400" b="1" dirty="0" err="1"/>
              <a:t>Οὗτος</a:t>
            </a:r>
            <a:r>
              <a:rPr lang="el-GR" sz="2400" b="1" dirty="0"/>
              <a:t> </a:t>
            </a:r>
            <a:r>
              <a:rPr lang="el-GR" sz="2400" b="1" dirty="0" err="1"/>
              <a:t>ἥκει</a:t>
            </a:r>
            <a:r>
              <a:rPr lang="el-GR" sz="2400" b="1" dirty="0"/>
              <a:t> </a:t>
            </a:r>
            <a:r>
              <a:rPr lang="el-GR" sz="2400" b="1" dirty="0" err="1">
                <a:highlight>
                  <a:srgbClr val="FF00FF"/>
                </a:highlight>
              </a:rPr>
              <a:t>ἀμφισβητήσων</a:t>
            </a:r>
            <a:r>
              <a:rPr lang="el-GR" sz="2400" b="1" dirty="0"/>
              <a:t>.</a:t>
            </a:r>
          </a:p>
          <a:p>
            <a:r>
              <a:rPr lang="el-GR" sz="2400" b="1" dirty="0"/>
              <a:t>(Αυτός έχει έρθει, </a:t>
            </a:r>
            <a:r>
              <a:rPr lang="el-GR" sz="2400" b="1" dirty="0">
                <a:highlight>
                  <a:srgbClr val="FF00FF"/>
                </a:highlight>
              </a:rPr>
              <a:t>για να αμφισβητήσει</a:t>
            </a:r>
            <a:r>
              <a:rPr lang="el-GR" sz="2400" b="1" dirty="0"/>
              <a:t>.)</a:t>
            </a:r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3E3FC6A-0799-435A-A114-EF14BE4C994B}"/>
              </a:ext>
            </a:extLst>
          </p:cNvPr>
          <p:cNvSpPr/>
          <p:nvPr/>
        </p:nvSpPr>
        <p:spPr>
          <a:xfrm>
            <a:off x="844063" y="4121832"/>
            <a:ext cx="10185008" cy="2377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/>
              <a:t>Υποθετική</a:t>
            </a:r>
          </a:p>
          <a:p>
            <a:endParaRPr lang="el-GR" sz="2400" b="1" dirty="0"/>
          </a:p>
          <a:p>
            <a:r>
              <a:rPr lang="el-GR" sz="2400" b="1" dirty="0"/>
              <a:t>Δίκαια </a:t>
            </a:r>
            <a:r>
              <a:rPr lang="el-GR" sz="2400" b="1" dirty="0" err="1">
                <a:highlight>
                  <a:srgbClr val="FF00FF"/>
                </a:highlight>
              </a:rPr>
              <a:t>δράσας</a:t>
            </a:r>
            <a:r>
              <a:rPr lang="el-GR" sz="2400" b="1" dirty="0">
                <a:highlight>
                  <a:srgbClr val="FF00FF"/>
                </a:highlight>
              </a:rPr>
              <a:t> </a:t>
            </a:r>
            <a:r>
              <a:rPr lang="el-GR" sz="2400" b="1" dirty="0"/>
              <a:t>συμμάχους </a:t>
            </a:r>
            <a:r>
              <a:rPr lang="el-GR" sz="2400" b="1" dirty="0" err="1"/>
              <a:t>ἕξεις</a:t>
            </a:r>
            <a:r>
              <a:rPr lang="el-GR" sz="2400" b="1" dirty="0"/>
              <a:t> θεούς.</a:t>
            </a:r>
          </a:p>
          <a:p>
            <a:endParaRPr lang="el-GR" sz="2400" b="1" dirty="0"/>
          </a:p>
          <a:p>
            <a:r>
              <a:rPr lang="el-GR" sz="2400" b="1" dirty="0"/>
              <a:t>( </a:t>
            </a:r>
            <a:r>
              <a:rPr lang="el-GR" sz="2400" b="1" dirty="0">
                <a:highlight>
                  <a:srgbClr val="FF00FF"/>
                </a:highlight>
              </a:rPr>
              <a:t>Αν κάνεις </a:t>
            </a:r>
            <a:r>
              <a:rPr lang="el-GR" sz="2400" b="1" dirty="0"/>
              <a:t>δίκαιες πράξεις, θα έχεις τους θεούς συμμάχους.)</a:t>
            </a:r>
          </a:p>
        </p:txBody>
      </p:sp>
    </p:spTree>
    <p:extLst>
      <p:ext uri="{BB962C8B-B14F-4D97-AF65-F5344CB8AC3E}">
        <p14:creationId xmlns:p14="http://schemas.microsoft.com/office/powerpoint/2010/main" val="1450943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78F3FBB-1705-4D22-A40D-3934DD24B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12" y="233916"/>
            <a:ext cx="11440632" cy="6624084"/>
          </a:xfrm>
          <a:solidFill>
            <a:srgbClr val="7030A0"/>
          </a:solidFill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b="1" dirty="0"/>
              <a:t>επιρρηματική</a:t>
            </a: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21D268F4-30B6-4C2E-A313-2AF4D13EAEEA}"/>
              </a:ext>
            </a:extLst>
          </p:cNvPr>
          <p:cNvSpPr/>
          <p:nvPr/>
        </p:nvSpPr>
        <p:spPr>
          <a:xfrm>
            <a:off x="1252025" y="942535"/>
            <a:ext cx="8820443" cy="285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/>
              <a:t>Εναντιωματική ή παραχωρητική μετοχή</a:t>
            </a:r>
          </a:p>
          <a:p>
            <a:endParaRPr lang="el-GR" sz="2400" b="1" dirty="0"/>
          </a:p>
          <a:p>
            <a:r>
              <a:rPr lang="el-GR" sz="2400" b="1" dirty="0"/>
              <a:t>Κυρία </a:t>
            </a:r>
            <a:r>
              <a:rPr lang="el-GR" sz="2400" b="1" dirty="0">
                <a:highlight>
                  <a:srgbClr val="FF00FF"/>
                </a:highlight>
              </a:rPr>
              <a:t>γενομένη</a:t>
            </a:r>
            <a:r>
              <a:rPr lang="el-GR" sz="2400" b="1" dirty="0"/>
              <a:t> τοσούτων ἀγαθῶν οὐκ ἐφθόνησεν τοῖς ἄλλοις.</a:t>
            </a:r>
          </a:p>
          <a:p>
            <a:endParaRPr lang="el-GR" sz="2400" b="1" dirty="0"/>
          </a:p>
          <a:p>
            <a:r>
              <a:rPr lang="el-GR" sz="2400" b="1" dirty="0"/>
              <a:t>( </a:t>
            </a:r>
            <a:r>
              <a:rPr lang="el-GR" sz="2400" b="1" dirty="0">
                <a:highlight>
                  <a:srgbClr val="FF00FF"/>
                </a:highlight>
              </a:rPr>
              <a:t>Αν και έγινε </a:t>
            </a:r>
            <a:r>
              <a:rPr lang="el-GR" sz="2400" b="1" dirty="0"/>
              <a:t>κάτοχος τόσων αγαθών, δεν φθόνησε τους άλλους.)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B176172C-BADC-44A3-836F-0A19F73B6AD9}"/>
              </a:ext>
            </a:extLst>
          </p:cNvPr>
          <p:cNvSpPr/>
          <p:nvPr/>
        </p:nvSpPr>
        <p:spPr>
          <a:xfrm>
            <a:off x="1631852" y="4506896"/>
            <a:ext cx="8553157" cy="19361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/>
              <a:t>Τροπική</a:t>
            </a:r>
          </a:p>
          <a:p>
            <a:endParaRPr lang="el-GR" sz="2400" b="1" dirty="0"/>
          </a:p>
          <a:p>
            <a:r>
              <a:rPr lang="el-GR" sz="2400" b="1" dirty="0"/>
              <a:t>Οἱ βάρβαροι </a:t>
            </a:r>
            <a:r>
              <a:rPr lang="el-GR" sz="2400" b="1" dirty="0" err="1"/>
              <a:t>ἀπῆλθον</a:t>
            </a:r>
            <a:r>
              <a:rPr lang="el-GR" sz="2400" b="1" dirty="0"/>
              <a:t>  </a:t>
            </a:r>
            <a:r>
              <a:rPr lang="el-GR" sz="2400" b="1" dirty="0" err="1"/>
              <a:t>οὐδὲν</a:t>
            </a:r>
            <a:r>
              <a:rPr lang="el-GR" sz="2400" b="1" dirty="0"/>
              <a:t>  </a:t>
            </a:r>
            <a:r>
              <a:rPr lang="el-GR" sz="2400" b="1" dirty="0" err="1">
                <a:highlight>
                  <a:srgbClr val="FF00FF"/>
                </a:highlight>
              </a:rPr>
              <a:t>ἀποκρινόμενοι</a:t>
            </a:r>
            <a:r>
              <a:rPr lang="el-GR" sz="2400" b="1" dirty="0"/>
              <a:t>.</a:t>
            </a:r>
          </a:p>
          <a:p>
            <a:r>
              <a:rPr lang="el-GR" sz="2400" b="1" dirty="0"/>
              <a:t>( Οι βάρβαροι έφυγαν </a:t>
            </a:r>
            <a:r>
              <a:rPr lang="el-GR" sz="2400" b="1" dirty="0">
                <a:highlight>
                  <a:srgbClr val="FF00FF"/>
                </a:highlight>
              </a:rPr>
              <a:t>χωρίς να δώσουν </a:t>
            </a:r>
            <a:r>
              <a:rPr lang="el-GR" sz="2400" b="1" dirty="0"/>
              <a:t>καμιά απάντηση.</a:t>
            </a:r>
          </a:p>
        </p:txBody>
      </p:sp>
    </p:spTree>
    <p:extLst>
      <p:ext uri="{BB962C8B-B14F-4D97-AF65-F5344CB8AC3E}">
        <p14:creationId xmlns:p14="http://schemas.microsoft.com/office/powerpoint/2010/main" val="12929546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556</Words>
  <Application>Microsoft Office PowerPoint</Application>
  <PresentationFormat>Ευρεία οθόνη</PresentationFormat>
  <Paragraphs>89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Aggeliki</dc:creator>
  <cp:lastModifiedBy>Aggeliki</cp:lastModifiedBy>
  <cp:revision>20</cp:revision>
  <dcterms:created xsi:type="dcterms:W3CDTF">2020-11-15T18:42:30Z</dcterms:created>
  <dcterms:modified xsi:type="dcterms:W3CDTF">2020-11-15T21:13:30Z</dcterms:modified>
</cp:coreProperties>
</file>