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71" r:id="rId6"/>
    <p:sldId id="272" r:id="rId7"/>
    <p:sldId id="273" r:id="rId8"/>
    <p:sldId id="256" r:id="rId9"/>
    <p:sldId id="259" r:id="rId10"/>
    <p:sldId id="262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4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86E"/>
    <a:srgbClr val="29CB5B"/>
    <a:srgbClr val="64BC88"/>
    <a:srgbClr val="F75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D247CB-0067-4291-B94C-7973683F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F1D3DE2-EB5A-4E00-AAF0-849748002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CF25A93-A39B-47D5-9AFA-B9B184EA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BACADA-3D96-49DC-A5E0-83D0944A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E64F2A-AF79-4888-BB90-3615D0C5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2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7D3950-3B31-458B-91E9-505A67CF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B91D25-8A07-4F2E-A21E-83B7BF005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F31306-5A2A-4F9B-B19B-97728AD6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FD2C48-AC61-4A45-B40A-06742D19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F7EE14B-08F8-4CE7-8725-997A56A4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83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871F667-2555-4A45-B01A-93E57AA92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2574444-C362-4C27-8CC1-BEB6A5527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EA0BCC-FFD0-4CA2-971A-C7FA818E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FFC7EE0-BD78-425E-B896-77652977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F44959-407C-4123-A981-07D1CC9C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994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FDB01C-7EED-45A6-85A3-27D0C30E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A877E1-AEEC-4F6B-894A-479F0C402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5F5EB8-A2AE-4BD7-A237-C1D151E1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5FDABC-92AB-4B94-83B2-946A5B34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C668D7-388B-4BB4-805B-E532194E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0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F92B9D-41B5-4152-8FFD-60542E84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CD774B-BA3B-469D-BAD2-C2609170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C536B9-08DA-49B4-9C09-6F417B4F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9957E3-AB3C-454C-BA47-B1FF79E9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110579-5292-401E-9259-816BA09E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14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2781D3-5B9B-4590-8CC6-4EF59AA5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633103-D53A-491F-95CD-69FB94847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32FB97E-611F-496F-87B5-5A1A5289C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28A74C6-6F4F-4DCB-8EF0-52255286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DEE26A7-748B-4138-879E-E236B6D7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AF6E269-3B19-4713-80C0-39052C54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57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C2904-CE60-4F7E-9B69-CC5B0EAF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52E04C-6A92-4AE1-BEB1-AC5907287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B089D5-EF0B-4B36-9B63-076D84995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FE76664-5556-44B7-8501-B49B6981B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5440462-AC4F-46E0-9D3D-6E1C60672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DD6A825-1DFE-4DD8-A7A3-970973C9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F249F00-97EF-446E-B068-765010FE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C57050D-A557-4CCA-9311-5428F1A0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8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E54023-495B-4207-9B53-5809F47D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61CE814-E9AA-42C3-8C9F-CD81FDB1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54FB7AF-8BBA-4C5D-B324-6E89BD6F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34E8767-C005-4C27-B058-64CDCD74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83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D451482-C3FB-4664-B56E-D93F3D97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7CFD742-D319-4236-9B3E-E2ADD228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EF71EE-50DD-4608-8FC6-EAEDC5EB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03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D14973-A943-4EE0-849A-6F585EB4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336C6F-8A3C-493B-B31F-84FE83FD7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32DA78C-84E8-417A-8F9D-1B0924B75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EFE328A-B0A6-4872-A478-9A1F4266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CDD6B77-891A-46D7-8E44-D66684C4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9040460-8899-4F43-81A6-486C07D3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73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408774-0351-4CC6-8993-D46E702B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E423927-D8C0-4EF9-B4C8-53B6F4FF0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BCE3083-E060-4ADE-96C3-61CF36B66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9F9A44-48C8-4ABF-9D66-24A343DD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E1A463D-3FA5-4152-A0A7-E1486DD0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39FEC0-5F94-4FB1-8010-B21022EA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27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C17EA71-7C89-4B6E-BCAA-D7BFE775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B26C9E-9868-4BA4-87E3-DE794899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6A9E4B-E60C-4B32-B4AD-821A7E33D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1256-3F94-4131-9205-CDAA921547C2}" type="datetimeFigureOut">
              <a:rPr lang="el-GR" smtClean="0"/>
              <a:t>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EFE094-4984-4294-990A-3DA41BCC7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6C5E63-3B00-420B-BD1A-5AD16B7DB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8A86-E649-4B90-A4C2-CDE782B7E2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13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89EFB-3931-4D07-883A-74B25B10439F}"/>
              </a:ext>
            </a:extLst>
          </p:cNvPr>
          <p:cNvSpPr txBox="1"/>
          <p:nvPr/>
        </p:nvSpPr>
        <p:spPr>
          <a:xfrm>
            <a:off x="0" y="159026"/>
            <a:ext cx="12192000" cy="7232749"/>
          </a:xfrm>
          <a:prstGeom prst="rect">
            <a:avLst/>
          </a:prstGeom>
          <a:solidFill>
            <a:srgbClr val="64BC88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          </a:t>
            </a:r>
            <a:r>
              <a:rPr lang="el-GR" sz="2400" b="1" dirty="0">
                <a:solidFill>
                  <a:srgbClr val="7030A0"/>
                </a:solidFill>
              </a:rPr>
              <a:t>ΠΑΡΑΘΕΤΙΚΑ ΕΠΙΘΕΤΩΝ</a:t>
            </a:r>
          </a:p>
          <a:p>
            <a:endParaRPr lang="el-GR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http://users.sch.gr/ipap/Ellinikos%20Politismos/Yliko/Theoria%20arxaia/ParathetikaEpithetwnEpirrimatwn.htm</a:t>
            </a:r>
            <a:r>
              <a:rPr lang="el-GR" sz="2000" b="1" dirty="0">
                <a:solidFill>
                  <a:srgbClr val="7030A0"/>
                </a:solidFill>
              </a:rPr>
              <a:t>                                                                                 </a:t>
            </a:r>
          </a:p>
          <a:p>
            <a:endParaRPr lang="el-GR" sz="20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7030A0"/>
                </a:solidFill>
              </a:rPr>
              <a:t>  Επίθετα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el-GR" sz="2000" b="1" dirty="0">
                <a:solidFill>
                  <a:srgbClr val="7030A0"/>
                </a:solidFill>
              </a:rPr>
              <a:t>λέγονται οι λέξεις που δίνουν μια ιδιότητα ή μια ποιότητα στα ουσιαστικά που προσδιορίζουν.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                          π.χ. </a:t>
            </a:r>
            <a:r>
              <a:rPr lang="el-GR" sz="2000" b="1" dirty="0" err="1">
                <a:solidFill>
                  <a:srgbClr val="7030A0"/>
                </a:solidFill>
              </a:rPr>
              <a:t>σοφὸς</a:t>
            </a:r>
            <a:r>
              <a:rPr lang="el-GR" sz="2000" b="1" dirty="0">
                <a:solidFill>
                  <a:srgbClr val="7030A0"/>
                </a:solidFill>
              </a:rPr>
              <a:t> ἀνήρ, </a:t>
            </a:r>
            <a:r>
              <a:rPr lang="el-GR" sz="2000" b="1" dirty="0" err="1">
                <a:solidFill>
                  <a:srgbClr val="7030A0"/>
                </a:solidFill>
              </a:rPr>
              <a:t>ὑψηλὸν</a:t>
            </a:r>
            <a:r>
              <a:rPr lang="el-GR" sz="2000" b="1" dirty="0">
                <a:solidFill>
                  <a:srgbClr val="7030A0"/>
                </a:solidFill>
              </a:rPr>
              <a:t> </a:t>
            </a:r>
            <a:r>
              <a:rPr lang="el-GR" sz="2000" b="1" dirty="0" err="1">
                <a:solidFill>
                  <a:srgbClr val="7030A0"/>
                </a:solidFill>
              </a:rPr>
              <a:t>ὄρος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</a:p>
          <a:p>
            <a:endParaRPr lang="el-GR" sz="2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7030A0"/>
                </a:solidFill>
              </a:rPr>
              <a:t>Όταν ένα επίθετο δηλώνει μια ιδιότητα κάποιου ουσιαστικού, χωρίς να συγκρίνεται με κάποιο άλλο ουσιαστικό, τότε λέμε ότι το επίθετο είναι </a:t>
            </a:r>
            <a:r>
              <a:rPr lang="el-GR" sz="2000" b="1" dirty="0">
                <a:solidFill>
                  <a:srgbClr val="FF0000"/>
                </a:solidFill>
              </a:rPr>
              <a:t>θετικού βαθμού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                   π.χ. </a:t>
            </a:r>
            <a:r>
              <a:rPr lang="el-GR" sz="2000" b="1" dirty="0">
                <a:solidFill>
                  <a:srgbClr val="FF0000"/>
                </a:solidFill>
              </a:rPr>
              <a:t>Σωκράτης ἐστιν σοφός.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0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7030A0"/>
                </a:solidFill>
              </a:rPr>
              <a:t>Όταν ένα επίθετο δηλώνει ότι ένα ουσιαστικό έχει μια ιδιότητα σε μεγαλύτερο βαθμό συγκριτικά με ένα άλλο ουσιαστικό, τότε λέμε ότι το επίθετο είναι </a:t>
            </a:r>
            <a:r>
              <a:rPr lang="el-GR" sz="2000" b="1" dirty="0">
                <a:solidFill>
                  <a:srgbClr val="FF0000"/>
                </a:solidFill>
              </a:rPr>
              <a:t>συγκριτικού βαθμού</a:t>
            </a:r>
            <a:r>
              <a:rPr lang="el-GR" sz="2000" b="1" dirty="0">
                <a:solidFill>
                  <a:srgbClr val="7030A0"/>
                </a:solidFill>
              </a:rPr>
              <a:t>.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               π.χ. </a:t>
            </a:r>
            <a:r>
              <a:rPr lang="el-GR" sz="2000" b="1" dirty="0">
                <a:solidFill>
                  <a:srgbClr val="FF0000"/>
                </a:solidFill>
              </a:rPr>
              <a:t>Σωκράτης ἐστιν </a:t>
            </a:r>
            <a:r>
              <a:rPr lang="el-GR" sz="2000" b="1" dirty="0" err="1">
                <a:solidFill>
                  <a:srgbClr val="FF0000"/>
                </a:solidFill>
              </a:rPr>
              <a:t>σοφώτερος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 err="1">
                <a:solidFill>
                  <a:srgbClr val="FF0000"/>
                </a:solidFill>
              </a:rPr>
              <a:t>Κρίτωνός</a:t>
            </a:r>
            <a:r>
              <a:rPr lang="el-GR" sz="2000" b="1" dirty="0">
                <a:solidFill>
                  <a:srgbClr val="FF0000"/>
                </a:solidFill>
              </a:rPr>
              <a:t> τε καὶ </a:t>
            </a:r>
            <a:r>
              <a:rPr lang="el-GR" sz="2000" b="1" dirty="0" err="1">
                <a:solidFill>
                  <a:srgbClr val="FF0000"/>
                </a:solidFill>
              </a:rPr>
              <a:t>Νίκωνος</a:t>
            </a:r>
            <a:r>
              <a:rPr lang="el-GR" sz="2000" b="1" dirty="0">
                <a:solidFill>
                  <a:srgbClr val="FF0000"/>
                </a:solidFill>
              </a:rPr>
              <a:t>.</a:t>
            </a:r>
          </a:p>
          <a:p>
            <a:endParaRPr lang="el-GR" sz="2000" b="1" dirty="0">
              <a:solidFill>
                <a:srgbClr val="7030A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7030A0"/>
                </a:solidFill>
              </a:rPr>
              <a:t> Όταν ένα επίθετο δηλώνει ότι ένα ουσιαστικό έχει μια ιδιότητα σε πολύ μεγάλο βαθμό συγκριτικά με όλα τα άλλα ουσιαστικά, τότε λέμε ότι το επίθετο είναι </a:t>
            </a:r>
            <a:r>
              <a:rPr lang="el-GR" sz="2000" b="1" dirty="0">
                <a:solidFill>
                  <a:srgbClr val="FF0000"/>
                </a:solidFill>
              </a:rPr>
              <a:t>υπερθετικού βαθμού (σχετικό υπερθετικό)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                π.χ. </a:t>
            </a:r>
            <a:r>
              <a:rPr lang="el-GR" sz="2000" b="1" dirty="0">
                <a:solidFill>
                  <a:srgbClr val="FF0000"/>
                </a:solidFill>
              </a:rPr>
              <a:t>Σωκράτης ἐστιν </a:t>
            </a:r>
            <a:r>
              <a:rPr lang="el-GR" sz="2000" b="1" dirty="0" err="1">
                <a:solidFill>
                  <a:srgbClr val="FF0000"/>
                </a:solidFill>
              </a:rPr>
              <a:t>σοφώτατος</a:t>
            </a:r>
            <a:r>
              <a:rPr lang="el-GR" sz="2000" b="1" dirty="0">
                <a:solidFill>
                  <a:srgbClr val="FF0000"/>
                </a:solidFill>
              </a:rPr>
              <a:t> πάντων.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      Υπερθετικού βαθμού όμως είναι και το επίθετο που δηλώνει ότι ένα ουσιαστικό έχει μια ιδιότητα σε πολύ μεγάλο βαθμό, χωρίς να συγκρίνεται με άλλα </a:t>
            </a:r>
            <a:r>
              <a:rPr lang="el-GR" sz="2000" b="1" dirty="0">
                <a:solidFill>
                  <a:srgbClr val="FF0000"/>
                </a:solidFill>
              </a:rPr>
              <a:t>(απόλυτο υπερθετικό).</a:t>
            </a:r>
          </a:p>
          <a:p>
            <a:r>
              <a:rPr lang="el-GR" sz="2000" b="1" dirty="0">
                <a:solidFill>
                  <a:srgbClr val="7030A0"/>
                </a:solidFill>
              </a:rPr>
              <a:t>                π.χ.  </a:t>
            </a:r>
            <a:r>
              <a:rPr lang="el-GR" sz="2000" b="1" dirty="0">
                <a:solidFill>
                  <a:srgbClr val="FF0000"/>
                </a:solidFill>
              </a:rPr>
              <a:t>Σωκράτης ἐστιν </a:t>
            </a:r>
            <a:r>
              <a:rPr lang="el-GR" sz="2000" b="1" dirty="0" err="1">
                <a:solidFill>
                  <a:srgbClr val="FF0000"/>
                </a:solidFill>
              </a:rPr>
              <a:t>σοφώτατος</a:t>
            </a:r>
            <a:r>
              <a:rPr lang="el-GR" sz="2000" b="1" dirty="0">
                <a:solidFill>
                  <a:srgbClr val="FF0000"/>
                </a:solidFill>
              </a:rPr>
              <a:t>.</a:t>
            </a:r>
          </a:p>
          <a:p>
            <a:endParaRPr lang="el-GR" sz="2000" b="1" dirty="0">
              <a:solidFill>
                <a:srgbClr val="7030A0"/>
              </a:solidFill>
            </a:endParaRPr>
          </a:p>
          <a:p>
            <a:endParaRPr lang="el-G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CB86E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CE23416-6A87-4A08-A579-01F20010145F}"/>
              </a:ext>
            </a:extLst>
          </p:cNvPr>
          <p:cNvSpPr/>
          <p:nvPr/>
        </p:nvSpPr>
        <p:spPr>
          <a:xfrm>
            <a:off x="172278" y="119271"/>
            <a:ext cx="11847444" cy="6599581"/>
          </a:xfrm>
          <a:prstGeom prst="rect">
            <a:avLst/>
          </a:prstGeom>
          <a:solidFill>
            <a:srgbClr val="3CB86E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dirty="0"/>
              <a:t> </a:t>
            </a:r>
            <a:r>
              <a:rPr lang="el-GR" sz="2800" b="1" dirty="0">
                <a:solidFill>
                  <a:srgbClr val="FFFF00"/>
                </a:solidFill>
              </a:rPr>
              <a:t>Παραθετικά μετοχών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 </a:t>
            </a:r>
          </a:p>
          <a:p>
            <a:pPr algn="ctr"/>
            <a:r>
              <a:rPr lang="el-GR" sz="2400" b="1" dirty="0"/>
              <a:t>Οι μετοχές σχηματίζουν τα παραθετικά τους μόνο </a:t>
            </a:r>
            <a:r>
              <a:rPr lang="el-GR" sz="2400" b="1" dirty="0">
                <a:solidFill>
                  <a:srgbClr val="FF0000"/>
                </a:solidFill>
              </a:rPr>
              <a:t>περιφραστικά</a:t>
            </a:r>
            <a:r>
              <a:rPr lang="el-GR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348ED8-BC2B-466C-B924-53BA70F8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8" y="2757487"/>
            <a:ext cx="7195930" cy="2516878"/>
          </a:xfrm>
          <a:prstGeom prst="rect">
            <a:avLst/>
          </a:prstGeom>
        </p:spPr>
      </p:pic>
      <p:pic>
        <p:nvPicPr>
          <p:cNvPr id="5" name="Γραφικό 4" descr="Βροχερό τοπίο">
            <a:extLst>
              <a:ext uri="{FF2B5EF4-FFF2-40B4-BE49-F238E27FC236}">
                <a16:creationId xmlns:a16="http://schemas.microsoft.com/office/drawing/2014/main" id="{98596C98-7BFC-470C-BA8F-E21951065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3322" y="55029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A673F46-2C0C-42CB-BEDB-EB621CF3CA21}"/>
              </a:ext>
            </a:extLst>
          </p:cNvPr>
          <p:cNvSpPr/>
          <p:nvPr/>
        </p:nvSpPr>
        <p:spPr>
          <a:xfrm>
            <a:off x="4403830" y="328856"/>
            <a:ext cx="350320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</a:rPr>
              <a:t>Ανώμαλα παραθετικά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66B67D-FF00-4941-B7AD-C34ECA7A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02" y="1098688"/>
            <a:ext cx="10115550" cy="4970808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8F7F6DB-FADD-4446-8598-343677EFCF0C}"/>
              </a:ext>
            </a:extLst>
          </p:cNvPr>
          <p:cNvSpPr/>
          <p:nvPr/>
        </p:nvSpPr>
        <p:spPr>
          <a:xfrm>
            <a:off x="565703" y="852076"/>
            <a:ext cx="10115550" cy="3406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1" dirty="0">
                <a:solidFill>
                  <a:schemeClr val="tx1"/>
                </a:solidFill>
              </a:rPr>
              <a:t>Θετικός                                               συγκριτικός                                              υπερθετικός</a:t>
            </a:r>
          </a:p>
        </p:txBody>
      </p:sp>
      <p:pic>
        <p:nvPicPr>
          <p:cNvPr id="6" name="Γραφικό 5" descr="Έκπληκτο πρόσωπο χωρίς γέμισμα">
            <a:extLst>
              <a:ext uri="{FF2B5EF4-FFF2-40B4-BE49-F238E27FC236}">
                <a16:creationId xmlns:a16="http://schemas.microsoft.com/office/drawing/2014/main" id="{4FE464FB-171B-42FA-A3A7-99A06B60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3962" y="235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0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9CEC69D-D7CA-42BB-9E62-D505F70B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9" y="715618"/>
            <a:ext cx="10946295" cy="4426226"/>
          </a:xfrm>
          <a:prstGeom prst="rect">
            <a:avLst/>
          </a:prstGeom>
        </p:spPr>
      </p:pic>
      <p:pic>
        <p:nvPicPr>
          <p:cNvPr id="4" name="Γραφικό 3" descr="Έκπληκτο πρόσωπο με συμπαγές γέμισμα">
            <a:extLst>
              <a:ext uri="{FF2B5EF4-FFF2-40B4-BE49-F238E27FC236}">
                <a16:creationId xmlns:a16="http://schemas.microsoft.com/office/drawing/2014/main" id="{23039C91-0098-4411-9034-4B46C5685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9827" y="543340"/>
            <a:ext cx="914400" cy="9144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E592D50-1910-4DF3-A0C8-07C510655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8" y="5141844"/>
            <a:ext cx="10946295" cy="11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8327817-955E-4300-9ABB-20C98D433A57}"/>
              </a:ext>
            </a:extLst>
          </p:cNvPr>
          <p:cNvSpPr/>
          <p:nvPr/>
        </p:nvSpPr>
        <p:spPr>
          <a:xfrm>
            <a:off x="2809461" y="302352"/>
            <a:ext cx="6522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sz="2800" b="1" dirty="0">
                <a:solidFill>
                  <a:srgbClr val="FFFF00"/>
                </a:solidFill>
              </a:rPr>
              <a:t>Κλίση των συγκριτικών σε -ίων, -</a:t>
            </a:r>
            <a:r>
              <a:rPr lang="el-GR" sz="2800" b="1" dirty="0" err="1">
                <a:solidFill>
                  <a:srgbClr val="FFFF00"/>
                </a:solidFill>
              </a:rPr>
              <a:t>ιον</a:t>
            </a:r>
            <a:r>
              <a:rPr lang="el-GR" sz="2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8761C8-0949-419E-82B7-008163F9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8" y="1328737"/>
            <a:ext cx="8733183" cy="5226911"/>
          </a:xfrm>
          <a:prstGeom prst="rect">
            <a:avLst/>
          </a:prstGeom>
        </p:spPr>
      </p:pic>
      <p:pic>
        <p:nvPicPr>
          <p:cNvPr id="5" name="Γραφικό 4" descr="Καπέλο καλικάντζαρου">
            <a:extLst>
              <a:ext uri="{FF2B5EF4-FFF2-40B4-BE49-F238E27FC236}">
                <a16:creationId xmlns:a16="http://schemas.microsoft.com/office/drawing/2014/main" id="{3F5DFF2A-C296-40E8-B39A-1AA319568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113" y="368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0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EEA61AA-02FF-4217-BAE7-D93997BDF2A5}"/>
              </a:ext>
            </a:extLst>
          </p:cNvPr>
          <p:cNvSpPr/>
          <p:nvPr/>
        </p:nvSpPr>
        <p:spPr>
          <a:xfrm>
            <a:off x="2093844" y="342108"/>
            <a:ext cx="8048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</a:rPr>
              <a:t>Επίθετα που δε σχηματίζουν παραθετικά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DB26FC-8F78-4EDD-91E6-D0B7CF8FE2BE}"/>
              </a:ext>
            </a:extLst>
          </p:cNvPr>
          <p:cNvSpPr/>
          <p:nvPr/>
        </p:nvSpPr>
        <p:spPr>
          <a:xfrm>
            <a:off x="291547" y="889844"/>
            <a:ext cx="113836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Μερικά επίθετα δε σχηματίζουν παραθετικά, γιατί φανερώνουν ιδιότητα, ποιότητα ή κατάσταση που δεν παρουσιάζει βαθμούς. Τέτοια επίθετα είναι:</a:t>
            </a:r>
          </a:p>
          <a:p>
            <a:endParaRPr lang="el-GR" sz="2000" dirty="0"/>
          </a:p>
          <a:p>
            <a:r>
              <a:rPr lang="el-GR" sz="2000" b="1" dirty="0"/>
              <a:t>1. </a:t>
            </a:r>
            <a:r>
              <a:rPr lang="el-GR" sz="2000" b="1" dirty="0">
                <a:solidFill>
                  <a:srgbClr val="FFFF00"/>
                </a:solidFill>
              </a:rPr>
              <a:t>Όσα φανερώνουν:</a:t>
            </a:r>
          </a:p>
          <a:p>
            <a:endParaRPr lang="el-G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FFFF00"/>
                </a:solidFill>
              </a:rPr>
              <a:t>ύλη</a:t>
            </a:r>
            <a:r>
              <a:rPr lang="el-GR" sz="2000" b="1" dirty="0"/>
              <a:t>: λίθινος, </a:t>
            </a:r>
            <a:r>
              <a:rPr lang="el-GR" sz="2000" b="1" dirty="0" err="1"/>
              <a:t>ἀργυροῦς</a:t>
            </a:r>
            <a:r>
              <a:rPr lang="el-GR" sz="2000" b="1" dirty="0"/>
              <a:t>, γήινος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FFFF00"/>
                </a:solidFill>
              </a:rPr>
              <a:t>τοπική ή χρονική σχέση</a:t>
            </a:r>
            <a:r>
              <a:rPr lang="el-GR" sz="2000" b="1" dirty="0"/>
              <a:t>: </a:t>
            </a:r>
            <a:r>
              <a:rPr lang="el-GR" sz="2000" b="1" dirty="0" err="1"/>
              <a:t>χερσαῖος</a:t>
            </a:r>
            <a:r>
              <a:rPr lang="el-GR" sz="2000" b="1" dirty="0"/>
              <a:t>, </a:t>
            </a:r>
            <a:r>
              <a:rPr lang="el-GR" sz="2000" b="1" dirty="0" err="1"/>
              <a:t>θαλάσσιος,θερινός</a:t>
            </a:r>
            <a:r>
              <a:rPr lang="el-GR" sz="2000" b="1" dirty="0"/>
              <a:t>, ημερήσιος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FFFF00"/>
                </a:solidFill>
              </a:rPr>
              <a:t>μέτρο</a:t>
            </a:r>
            <a:r>
              <a:rPr lang="el-GR" sz="2000" b="1" dirty="0"/>
              <a:t>: </a:t>
            </a:r>
            <a:r>
              <a:rPr lang="el-GR" sz="2000" b="1" dirty="0" err="1"/>
              <a:t>σταδιαῖος</a:t>
            </a:r>
            <a:r>
              <a:rPr lang="el-GR" sz="2000" b="1" dirty="0"/>
              <a:t>, </a:t>
            </a:r>
            <a:r>
              <a:rPr lang="el-GR" sz="2000" b="1" dirty="0" err="1"/>
              <a:t>πηχυαῖος</a:t>
            </a:r>
            <a:endParaRPr lang="el-G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FFFF00"/>
                </a:solidFill>
              </a:rPr>
              <a:t>καταγωγή</a:t>
            </a:r>
            <a:r>
              <a:rPr lang="el-GR" sz="2000" b="1" dirty="0"/>
              <a:t>: </a:t>
            </a:r>
            <a:r>
              <a:rPr lang="el-GR" sz="2000" b="1" dirty="0" err="1"/>
              <a:t>πατρῶος</a:t>
            </a:r>
            <a:endParaRPr lang="el-G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FFFF00"/>
                </a:solidFill>
              </a:rPr>
              <a:t>συγγένεια</a:t>
            </a:r>
            <a:r>
              <a:rPr lang="el-GR" sz="2000" b="1" dirty="0"/>
              <a:t>: μητρικός, πατρικός, </a:t>
            </a:r>
            <a:r>
              <a:rPr lang="el-GR" sz="2000" b="1" dirty="0" err="1"/>
              <a:t>ὁμομήτριος</a:t>
            </a:r>
            <a:endParaRPr lang="el-G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000" b="1" dirty="0">
                <a:solidFill>
                  <a:srgbClr val="FFFF00"/>
                </a:solidFill>
              </a:rPr>
              <a:t>μόνιμη κατάσταση</a:t>
            </a:r>
            <a:r>
              <a:rPr lang="el-GR" sz="2000" b="1" dirty="0"/>
              <a:t>: θνητός, νεκρός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000" dirty="0"/>
          </a:p>
          <a:p>
            <a:r>
              <a:rPr lang="el-GR" sz="2000" b="1" dirty="0"/>
              <a:t>2. μερικά </a:t>
            </a:r>
            <a:r>
              <a:rPr lang="el-GR" sz="2000" b="1" dirty="0">
                <a:solidFill>
                  <a:srgbClr val="FFFF00"/>
                </a:solidFill>
              </a:rPr>
              <a:t>σύνθετα</a:t>
            </a:r>
            <a:r>
              <a:rPr lang="el-GR" sz="2000" b="1" dirty="0"/>
              <a:t> με α' συνθετικό το </a:t>
            </a:r>
            <a:r>
              <a:rPr lang="el-GR" sz="2000" b="1" dirty="0">
                <a:solidFill>
                  <a:srgbClr val="FFFF00"/>
                </a:solidFill>
              </a:rPr>
              <a:t>στερητικό -ἀ</a:t>
            </a:r>
            <a:r>
              <a:rPr lang="el-GR" sz="2000" b="1" dirty="0"/>
              <a:t>: </a:t>
            </a:r>
            <a:r>
              <a:rPr lang="el-GR" sz="2000" b="1" dirty="0" err="1"/>
              <a:t>ἀθάνατος</a:t>
            </a:r>
            <a:r>
              <a:rPr lang="el-GR" sz="2000" b="1" dirty="0"/>
              <a:t>, </a:t>
            </a:r>
            <a:r>
              <a:rPr lang="el-GR" sz="2000" b="1" dirty="0" err="1"/>
              <a:t>ἄυλος</a:t>
            </a:r>
            <a:r>
              <a:rPr lang="el-GR" sz="2000" b="1" dirty="0"/>
              <a:t>, </a:t>
            </a:r>
            <a:r>
              <a:rPr lang="el-GR" sz="2000" b="1" dirty="0" err="1"/>
              <a:t>ἄυπνος</a:t>
            </a:r>
            <a:r>
              <a:rPr lang="el-GR" sz="2000" b="1" dirty="0"/>
              <a:t>, </a:t>
            </a:r>
            <a:r>
              <a:rPr lang="el-GR" sz="2000" b="1" dirty="0" err="1"/>
              <a:t>ἄψυχος</a:t>
            </a:r>
            <a:r>
              <a:rPr lang="el-GR" sz="2000" b="1" dirty="0"/>
              <a:t> κ.ά.</a:t>
            </a:r>
          </a:p>
          <a:p>
            <a:endParaRPr lang="el-GR" sz="2000" b="1" dirty="0"/>
          </a:p>
          <a:p>
            <a:r>
              <a:rPr lang="el-GR" sz="2000" b="1" dirty="0"/>
              <a:t>3. μερικά </a:t>
            </a:r>
            <a:r>
              <a:rPr lang="el-GR" sz="2000" b="1" dirty="0">
                <a:solidFill>
                  <a:srgbClr val="FFFF00"/>
                </a:solidFill>
              </a:rPr>
              <a:t>σύνθετα</a:t>
            </a:r>
            <a:r>
              <a:rPr lang="el-GR" sz="2000" b="1" dirty="0"/>
              <a:t> με α' συνθετικό το </a:t>
            </a:r>
            <a:r>
              <a:rPr lang="el-GR" sz="2000" b="1" dirty="0" err="1">
                <a:solidFill>
                  <a:srgbClr val="FFFF00"/>
                </a:solidFill>
              </a:rPr>
              <a:t>πᾶς</a:t>
            </a:r>
            <a:r>
              <a:rPr lang="el-GR" sz="2000" b="1" dirty="0"/>
              <a:t> ή την πρόθεση </a:t>
            </a:r>
            <a:r>
              <a:rPr lang="el-GR" sz="2000" b="1" dirty="0" err="1">
                <a:solidFill>
                  <a:srgbClr val="FFFF00"/>
                </a:solidFill>
              </a:rPr>
              <a:t>ὑπὲρ</a:t>
            </a:r>
            <a:r>
              <a:rPr lang="el-GR" sz="2000" b="1" dirty="0"/>
              <a:t>: πάνσοφος, </a:t>
            </a:r>
            <a:r>
              <a:rPr lang="el-GR" sz="2000" b="1" dirty="0" err="1"/>
              <a:t>πάντιμος</a:t>
            </a:r>
            <a:r>
              <a:rPr lang="el-GR" sz="2000" b="1" dirty="0"/>
              <a:t>, πάγκαλος, </a:t>
            </a:r>
            <a:r>
              <a:rPr lang="el-GR" sz="2000" b="1" dirty="0" err="1"/>
              <a:t>ὑπερμεγέθης</a:t>
            </a:r>
            <a:r>
              <a:rPr lang="el-GR" sz="2000" b="1" dirty="0"/>
              <a:t>, </a:t>
            </a:r>
            <a:r>
              <a:rPr lang="el-GR" sz="2000" b="1" dirty="0" err="1"/>
              <a:t>ὑπέρλαμπρος</a:t>
            </a:r>
            <a:r>
              <a:rPr lang="el-GR" sz="2000" b="1" dirty="0"/>
              <a:t>.</a:t>
            </a:r>
          </a:p>
          <a:p>
            <a:r>
              <a:rPr lang="el-GR" sz="2000" b="1" dirty="0"/>
              <a:t>(Τα επίθετα αυτά έχουν ούτως ή άλλως υπερθετική σημασία)</a:t>
            </a:r>
          </a:p>
        </p:txBody>
      </p:sp>
      <p:pic>
        <p:nvPicPr>
          <p:cNvPr id="6" name="Γραφικό 5" descr="Χιονάνθρωπος">
            <a:extLst>
              <a:ext uri="{FF2B5EF4-FFF2-40B4-BE49-F238E27FC236}">
                <a16:creationId xmlns:a16="http://schemas.microsoft.com/office/drawing/2014/main" id="{9326B007-E25E-4087-BD09-FF228946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45756" y="24450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BBEBF4-1984-4664-8B1C-0B4E00E4E233}"/>
              </a:ext>
            </a:extLst>
          </p:cNvPr>
          <p:cNvSpPr/>
          <p:nvPr/>
        </p:nvSpPr>
        <p:spPr>
          <a:xfrm>
            <a:off x="3207027" y="328856"/>
            <a:ext cx="509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</a:rPr>
              <a:t>Παραθετικά επιρρημάτων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01765A-1C49-4401-B913-0DEDD226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49" y="852076"/>
            <a:ext cx="7580242" cy="5867400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A3F1E3E7-2622-4E7D-91C1-2CDB0D9A2FE8}"/>
              </a:ext>
            </a:extLst>
          </p:cNvPr>
          <p:cNvSpPr/>
          <p:nvPr/>
        </p:nvSpPr>
        <p:spPr>
          <a:xfrm>
            <a:off x="0" y="2354158"/>
            <a:ext cx="5380383" cy="45038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Σχηματίζονται ως εξής: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α) Ο </a:t>
            </a:r>
            <a:r>
              <a:rPr lang="el-GR" b="1" dirty="0">
                <a:solidFill>
                  <a:srgbClr val="FF0000"/>
                </a:solidFill>
              </a:rPr>
              <a:t>συγκριτικός </a:t>
            </a:r>
            <a:r>
              <a:rPr lang="el-GR" b="1" dirty="0">
                <a:solidFill>
                  <a:schemeClr val="tx1"/>
                </a:solidFill>
              </a:rPr>
              <a:t>βαθμός σχηματίζεται από το συγκριτικό βαθμό του επιθέτου, παίρνοντας την κατάληξη από το </a:t>
            </a:r>
            <a:r>
              <a:rPr lang="el-GR" b="1" dirty="0">
                <a:solidFill>
                  <a:srgbClr val="FF0000"/>
                </a:solidFill>
              </a:rPr>
              <a:t>ουδέτερο, ενικό αριθμό, αιτιατική.</a:t>
            </a:r>
            <a:r>
              <a:rPr lang="el-GR" b="1" dirty="0">
                <a:solidFill>
                  <a:srgbClr val="FFFF00"/>
                </a:solidFill>
              </a:rPr>
              <a:t>·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β) </a:t>
            </a:r>
            <a:r>
              <a:rPr lang="el-GR" b="1" dirty="0">
                <a:solidFill>
                  <a:srgbClr val="FF0000"/>
                </a:solidFill>
              </a:rPr>
              <a:t>ο υπερθετικός </a:t>
            </a:r>
            <a:r>
              <a:rPr lang="el-GR" b="1" dirty="0">
                <a:solidFill>
                  <a:schemeClr val="tx1"/>
                </a:solidFill>
              </a:rPr>
              <a:t>βαθμός σχηματίζεται από τον υπερθετικό βαθμό του επιθέτου, παίρνοντας την κατάληξη από </a:t>
            </a:r>
            <a:r>
              <a:rPr lang="el-GR" b="1" dirty="0">
                <a:solidFill>
                  <a:srgbClr val="FF0000"/>
                </a:solidFill>
              </a:rPr>
              <a:t>το ουδέτερο, πληθυντικό αριθμό, αιτιατική.</a:t>
            </a:r>
            <a:r>
              <a:rPr lang="el-GR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B98E2DE5-E41F-429D-AF98-8FE16439DF02}"/>
              </a:ext>
            </a:extLst>
          </p:cNvPr>
          <p:cNvCxnSpPr>
            <a:stCxn id="4" idx="6"/>
          </p:cNvCxnSpPr>
          <p:nvPr/>
        </p:nvCxnSpPr>
        <p:spPr>
          <a:xfrm>
            <a:off x="5380383" y="4606079"/>
            <a:ext cx="2305878" cy="32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Γραφικό 7" descr="Αποστολή">
            <a:extLst>
              <a:ext uri="{FF2B5EF4-FFF2-40B4-BE49-F238E27FC236}">
                <a16:creationId xmlns:a16="http://schemas.microsoft.com/office/drawing/2014/main" id="{BDF1F6F2-5680-4681-9A42-D9A940EC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940559">
            <a:off x="755375" y="11028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92D8E0-B187-499C-A6B7-9AAC2B0E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5" y="1166191"/>
            <a:ext cx="7606748" cy="4837044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1BF7E55-C197-4EC9-BCD9-DC2E93199019}"/>
              </a:ext>
            </a:extLst>
          </p:cNvPr>
          <p:cNvSpPr/>
          <p:nvPr/>
        </p:nvSpPr>
        <p:spPr>
          <a:xfrm>
            <a:off x="2040835" y="318053"/>
            <a:ext cx="7606748" cy="7288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Παραθετικά επιρρημάτων συνέχεια</a:t>
            </a:r>
          </a:p>
        </p:txBody>
      </p:sp>
      <p:pic>
        <p:nvPicPr>
          <p:cNvPr id="5" name="Γραφικό 4" descr="Μάρκετινγκ">
            <a:extLst>
              <a:ext uri="{FF2B5EF4-FFF2-40B4-BE49-F238E27FC236}">
                <a16:creationId xmlns:a16="http://schemas.microsoft.com/office/drawing/2014/main" id="{8A74C9B9-9D7F-409D-AFC2-CD9C6FE4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83" y="55460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0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9A9D22-B824-45E1-8D56-87E9E2AF7B00}"/>
              </a:ext>
            </a:extLst>
          </p:cNvPr>
          <p:cNvSpPr/>
          <p:nvPr/>
        </p:nvSpPr>
        <p:spPr>
          <a:xfrm>
            <a:off x="2067339" y="636104"/>
            <a:ext cx="7116418" cy="12324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ΑΣΚΗΣΕΙΣ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308B165-E545-4589-9444-7D2810D2DF71}"/>
              </a:ext>
            </a:extLst>
          </p:cNvPr>
          <p:cNvSpPr/>
          <p:nvPr/>
        </p:nvSpPr>
        <p:spPr>
          <a:xfrm>
            <a:off x="1484243" y="2274838"/>
            <a:ext cx="8640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1. Να συμπληρώσετε με ο ή με ω το συγκριτικό βαθμό των επιθέτων, λαμβάνοντας υπόψη αν προηγείται μακρά ή βραχεία συλλαβή:</a:t>
            </a:r>
          </a:p>
          <a:p>
            <a:r>
              <a:rPr lang="el-GR" sz="2800" b="1" dirty="0" err="1"/>
              <a:t>σοφ_τερος</a:t>
            </a:r>
            <a:r>
              <a:rPr lang="el-GR" sz="2800" b="1" dirty="0"/>
              <a:t>                                   </a:t>
            </a:r>
            <a:r>
              <a:rPr lang="el-GR" sz="2800" b="1" dirty="0" err="1"/>
              <a:t>ἀνιαρ_τερος</a:t>
            </a:r>
            <a:endParaRPr lang="el-GR" sz="2800" b="1" dirty="0"/>
          </a:p>
          <a:p>
            <a:r>
              <a:rPr lang="el-GR" sz="2800" b="1" dirty="0" err="1"/>
              <a:t>δικαι_τερος</a:t>
            </a:r>
            <a:r>
              <a:rPr lang="el-GR" sz="2800" b="1" dirty="0"/>
              <a:t>                                </a:t>
            </a:r>
            <a:r>
              <a:rPr lang="el-GR" sz="2800" b="1" dirty="0" err="1"/>
              <a:t>χρησιμ</a:t>
            </a:r>
            <a:r>
              <a:rPr lang="el-GR" sz="2800" b="1" dirty="0"/>
              <a:t> _</a:t>
            </a:r>
            <a:r>
              <a:rPr lang="el-GR" sz="2800" b="1" dirty="0" err="1"/>
              <a:t>τερος</a:t>
            </a:r>
            <a:endParaRPr lang="el-GR" sz="2800" b="1" dirty="0"/>
          </a:p>
          <a:p>
            <a:r>
              <a:rPr lang="el-GR" sz="2800" b="1" dirty="0" err="1"/>
              <a:t>πτωχ</a:t>
            </a:r>
            <a:r>
              <a:rPr lang="el-GR" sz="2800" b="1" dirty="0"/>
              <a:t>_ </a:t>
            </a:r>
            <a:r>
              <a:rPr lang="el-GR" sz="2800" b="1" dirty="0" err="1"/>
              <a:t>τερος</a:t>
            </a:r>
            <a:r>
              <a:rPr lang="el-GR" sz="2800" b="1" dirty="0"/>
              <a:t>                                  </a:t>
            </a:r>
            <a:r>
              <a:rPr lang="el-GR" sz="2800" b="1" dirty="0" err="1"/>
              <a:t>ἡσυχ</a:t>
            </a:r>
            <a:r>
              <a:rPr lang="el-GR" sz="2800" b="1" dirty="0"/>
              <a:t>_ </a:t>
            </a:r>
            <a:r>
              <a:rPr lang="el-GR" sz="2800" b="1" dirty="0" err="1"/>
              <a:t>τερος</a:t>
            </a:r>
            <a:endParaRPr lang="el-GR" sz="2800" b="1" dirty="0"/>
          </a:p>
          <a:p>
            <a:r>
              <a:rPr lang="el-GR" sz="2800" b="1" dirty="0" err="1"/>
              <a:t>ξηρ</a:t>
            </a:r>
            <a:r>
              <a:rPr lang="el-GR" sz="2800" b="1" dirty="0"/>
              <a:t>_ </a:t>
            </a:r>
            <a:r>
              <a:rPr lang="el-GR" sz="2800" b="1" dirty="0" err="1"/>
              <a:t>τερος</a:t>
            </a:r>
            <a:r>
              <a:rPr lang="el-GR" sz="2800" b="1" dirty="0"/>
              <a:t>                                 </a:t>
            </a:r>
            <a:r>
              <a:rPr lang="el-GR" sz="2800" b="1" dirty="0" err="1"/>
              <a:t>ἀκινδυν</a:t>
            </a:r>
            <a:r>
              <a:rPr lang="el-GR" sz="2800" b="1" dirty="0"/>
              <a:t>_ </a:t>
            </a:r>
            <a:r>
              <a:rPr lang="el-GR" sz="2800" b="1" dirty="0" err="1"/>
              <a:t>τερος</a:t>
            </a:r>
            <a:endParaRPr lang="el-GR" sz="2800" b="1" dirty="0"/>
          </a:p>
          <a:p>
            <a:r>
              <a:rPr lang="el-GR" sz="2800" b="1" dirty="0" err="1"/>
              <a:t>δυνατ</a:t>
            </a:r>
            <a:r>
              <a:rPr lang="el-GR" sz="2800" b="1" dirty="0"/>
              <a:t>_ </a:t>
            </a:r>
            <a:r>
              <a:rPr lang="el-GR" sz="2800" b="1" dirty="0" err="1"/>
              <a:t>τερος</a:t>
            </a:r>
            <a:r>
              <a:rPr lang="el-GR" sz="2800" b="1" dirty="0"/>
              <a:t>                            </a:t>
            </a:r>
            <a:r>
              <a:rPr lang="el-GR" sz="2800" b="1" dirty="0" err="1"/>
              <a:t>βασιλικ</a:t>
            </a:r>
            <a:r>
              <a:rPr lang="el-GR" sz="2800" b="1" dirty="0"/>
              <a:t>_ </a:t>
            </a:r>
            <a:r>
              <a:rPr lang="el-GR" sz="2800" b="1" dirty="0" err="1"/>
              <a:t>τερος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057423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FBE376C-F488-4EC6-837B-5CE7916E4D2E}"/>
              </a:ext>
            </a:extLst>
          </p:cNvPr>
          <p:cNvSpPr/>
          <p:nvPr/>
        </p:nvSpPr>
        <p:spPr>
          <a:xfrm>
            <a:off x="993912" y="382012"/>
            <a:ext cx="82693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2. Να σχηματίσετε τον συγκριτικό και τον υπερθετικό βαθμό των παρακάτω επιθέτων.</a:t>
            </a:r>
          </a:p>
          <a:p>
            <a:r>
              <a:rPr lang="el-GR" sz="2400" b="1" dirty="0"/>
              <a:t>ΘΕΤΙΚΟΣ    ΣΥΓΚΡΙΤΙΚΟΣ              ΥΠΕΡΘΕΤΙΚΟΣ</a:t>
            </a:r>
          </a:p>
          <a:p>
            <a:r>
              <a:rPr lang="el-GR" sz="2400" b="1" dirty="0"/>
              <a:t>ἡ </a:t>
            </a:r>
            <a:r>
              <a:rPr lang="el-GR" sz="2400" b="1" dirty="0" err="1"/>
              <a:t>ὡραία</a:t>
            </a:r>
            <a:r>
              <a:rPr lang="el-GR" sz="2400" b="1" dirty="0"/>
              <a:t>       ………………..             …………………..</a:t>
            </a:r>
          </a:p>
          <a:p>
            <a:r>
              <a:rPr lang="el-GR" sz="2400" b="1" dirty="0" err="1"/>
              <a:t>τό</a:t>
            </a:r>
            <a:r>
              <a:rPr lang="el-GR" sz="2400" b="1" dirty="0"/>
              <a:t> νέον        ………………..               …………………..</a:t>
            </a:r>
          </a:p>
          <a:p>
            <a:r>
              <a:rPr lang="el-GR" sz="2400" b="1" dirty="0"/>
              <a:t>ὁ φοβερός    ………………..             ………………….</a:t>
            </a:r>
          </a:p>
          <a:p>
            <a:r>
              <a:rPr lang="el-GR" sz="2400" b="1" dirty="0" err="1"/>
              <a:t>τό</a:t>
            </a:r>
            <a:r>
              <a:rPr lang="el-GR" sz="2400" b="1" dirty="0"/>
              <a:t> </a:t>
            </a:r>
            <a:r>
              <a:rPr lang="el-GR" sz="2400" b="1" dirty="0" err="1"/>
              <a:t>εὐγενές</a:t>
            </a:r>
            <a:r>
              <a:rPr lang="el-GR" sz="2400" b="1" dirty="0"/>
              <a:t>     …………………            ………………….</a:t>
            </a:r>
          </a:p>
          <a:p>
            <a:r>
              <a:rPr lang="el-GR" sz="2400" b="1" dirty="0"/>
              <a:t>ὁ </a:t>
            </a:r>
            <a:r>
              <a:rPr lang="el-GR" sz="2400" b="1" dirty="0" err="1"/>
              <a:t>ἀληθής</a:t>
            </a:r>
            <a:r>
              <a:rPr lang="el-GR" sz="2400" b="1" dirty="0"/>
              <a:t>       …………………..          ……………………</a:t>
            </a:r>
          </a:p>
          <a:p>
            <a:r>
              <a:rPr lang="el-GR" sz="2400" b="1" dirty="0"/>
              <a:t>ἡ σώφρων …………………..               ……………………..</a:t>
            </a:r>
          </a:p>
          <a:p>
            <a:r>
              <a:rPr lang="el-GR" sz="2400" b="1" dirty="0" err="1"/>
              <a:t>τό</a:t>
            </a:r>
            <a:r>
              <a:rPr lang="el-GR" sz="2400" b="1" dirty="0"/>
              <a:t> βραχύ …………….……                    ……………………..</a:t>
            </a:r>
          </a:p>
          <a:p>
            <a:r>
              <a:rPr lang="el-GR" sz="2400" b="1" dirty="0"/>
              <a:t>ἡ </a:t>
            </a:r>
            <a:r>
              <a:rPr lang="el-GR" sz="2400" b="1" dirty="0" err="1"/>
              <a:t>ὑψηλή</a:t>
            </a:r>
            <a:r>
              <a:rPr lang="el-GR" sz="2400" b="1" dirty="0"/>
              <a:t> …………………                        …………………</a:t>
            </a:r>
          </a:p>
          <a:p>
            <a:r>
              <a:rPr lang="el-GR" sz="2400" b="1" dirty="0"/>
              <a:t>ὁ </a:t>
            </a:r>
            <a:r>
              <a:rPr lang="el-GR" sz="2400" b="1" dirty="0" err="1"/>
              <a:t>εὑδαίμων</a:t>
            </a:r>
            <a:r>
              <a:rPr lang="el-GR" sz="2400" b="1" dirty="0"/>
              <a:t> …………………                  …………….…..</a:t>
            </a:r>
          </a:p>
          <a:p>
            <a:r>
              <a:rPr lang="el-GR" sz="2400" b="1" dirty="0"/>
              <a:t>τὸ </a:t>
            </a:r>
            <a:r>
              <a:rPr lang="el-GR" sz="2400" b="1" dirty="0" err="1"/>
              <a:t>σεμνόν</a:t>
            </a:r>
            <a:r>
              <a:rPr lang="el-GR" sz="2400" b="1" dirty="0"/>
              <a:t> …………………                    ………………..</a:t>
            </a:r>
          </a:p>
          <a:p>
            <a:r>
              <a:rPr lang="el-GR" sz="2400" b="1" dirty="0"/>
              <a:t>ὁ </a:t>
            </a:r>
            <a:r>
              <a:rPr lang="el-GR" sz="2400" b="1" dirty="0" err="1"/>
              <a:t>ἐπαρκής</a:t>
            </a:r>
            <a:r>
              <a:rPr lang="el-GR" sz="2400" b="1" dirty="0"/>
              <a:t> …………………                 ……………………</a:t>
            </a:r>
          </a:p>
          <a:p>
            <a:r>
              <a:rPr lang="el-GR" sz="2400" b="1" dirty="0"/>
              <a:t>τὸ </a:t>
            </a:r>
            <a:r>
              <a:rPr lang="el-GR" sz="2400" b="1" dirty="0" err="1"/>
              <a:t>ἅγιον</a:t>
            </a:r>
            <a:r>
              <a:rPr lang="el-GR" sz="2400" b="1" dirty="0"/>
              <a:t> ………………..                   ….…………………</a:t>
            </a:r>
          </a:p>
          <a:p>
            <a:r>
              <a:rPr lang="el-GR" sz="2400" b="1" dirty="0"/>
              <a:t>ἡ </a:t>
            </a:r>
            <a:r>
              <a:rPr lang="el-GR" sz="2400" b="1" dirty="0" err="1"/>
              <a:t>ἔνδοξη</a:t>
            </a:r>
            <a:r>
              <a:rPr lang="el-GR" sz="2400" b="1" dirty="0"/>
              <a:t> </a:t>
            </a:r>
            <a:r>
              <a:rPr lang="el-GR" sz="2400" b="1"/>
              <a:t>..……………….                    …………………….</a:t>
            </a:r>
            <a:endParaRPr lang="el-GR" sz="2400" b="1" dirty="0"/>
          </a:p>
          <a:p>
            <a:endParaRPr lang="el-GR" sz="2400" b="1" dirty="0"/>
          </a:p>
          <a:p>
            <a:endParaRPr lang="el-GR" sz="2400" b="1" dirty="0"/>
          </a:p>
          <a:p>
            <a:endParaRPr lang="el-GR" sz="2400" b="1" dirty="0"/>
          </a:p>
          <a:p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405204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9B3BF-A0FF-4983-9221-729CE78B95FA}"/>
              </a:ext>
            </a:extLst>
          </p:cNvPr>
          <p:cNvSpPr txBox="1"/>
          <p:nvPr/>
        </p:nvSpPr>
        <p:spPr>
          <a:xfrm>
            <a:off x="258417" y="172279"/>
            <a:ext cx="11721548" cy="67851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E66330-14B8-4375-9FA7-EDFB7B278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78" y="448316"/>
            <a:ext cx="6867065" cy="4402233"/>
          </a:xfrm>
          <a:prstGeom prst="rect">
            <a:avLst/>
          </a:prstGeom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B4C155D1-0938-4309-B375-F383480776A2}"/>
              </a:ext>
            </a:extLst>
          </p:cNvPr>
          <p:cNvSpPr/>
          <p:nvPr/>
        </p:nvSpPr>
        <p:spPr>
          <a:xfrm>
            <a:off x="689114" y="4850549"/>
            <a:ext cx="10200860" cy="2106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Το </a:t>
            </a:r>
            <a:r>
              <a:rPr lang="el-GR" sz="2400" b="1" dirty="0">
                <a:solidFill>
                  <a:srgbClr val="FFFF00"/>
                </a:solidFill>
              </a:rPr>
              <a:t>συγκριτικό</a:t>
            </a:r>
            <a:r>
              <a:rPr lang="el-GR" sz="2400" dirty="0"/>
              <a:t> και το </a:t>
            </a:r>
            <a:r>
              <a:rPr lang="el-GR" sz="2400" b="1" dirty="0">
                <a:solidFill>
                  <a:srgbClr val="FFFF00"/>
                </a:solidFill>
              </a:rPr>
              <a:t>υπερθετικό</a:t>
            </a:r>
            <a:r>
              <a:rPr lang="el-GR" sz="2400" dirty="0"/>
              <a:t> ενός επιθέτου λέγονται μαζί μ' ένα όνομα </a:t>
            </a:r>
            <a:r>
              <a:rPr lang="el-GR" sz="2400" b="1" dirty="0">
                <a:solidFill>
                  <a:srgbClr val="FFFF00"/>
                </a:solidFill>
              </a:rPr>
              <a:t>παραθετικά</a:t>
            </a:r>
            <a:r>
              <a:rPr lang="el-GR" sz="2400" dirty="0">
                <a:solidFill>
                  <a:srgbClr val="FFFF00"/>
                </a:solidFill>
              </a:rPr>
              <a:t> </a:t>
            </a:r>
            <a:r>
              <a:rPr lang="el-GR" sz="2400" dirty="0"/>
              <a:t>του επιθέτου.</a:t>
            </a:r>
          </a:p>
          <a:p>
            <a:pPr algn="ctr"/>
            <a:r>
              <a:rPr lang="el-GR" sz="2400" dirty="0"/>
              <a:t>Τα παραθετικά μπορεί να είναι </a:t>
            </a:r>
          </a:p>
          <a:p>
            <a:pPr algn="ctr"/>
            <a:r>
              <a:rPr lang="el-GR" sz="2400" b="1" dirty="0">
                <a:solidFill>
                  <a:srgbClr val="FFFF00"/>
                </a:solidFill>
              </a:rPr>
              <a:t>είτε μονολεκτικά είτε περιφραστικά</a:t>
            </a:r>
          </a:p>
        </p:txBody>
      </p:sp>
    </p:spTree>
    <p:extLst>
      <p:ext uri="{BB962C8B-B14F-4D97-AF65-F5344CB8AC3E}">
        <p14:creationId xmlns:p14="http://schemas.microsoft.com/office/powerpoint/2010/main" val="326598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89EFB-3931-4D07-883A-74B25B10439F}"/>
              </a:ext>
            </a:extLst>
          </p:cNvPr>
          <p:cNvSpPr txBox="1"/>
          <p:nvPr/>
        </p:nvSpPr>
        <p:spPr>
          <a:xfrm>
            <a:off x="0" y="119268"/>
            <a:ext cx="12099235" cy="6986528"/>
          </a:xfrm>
          <a:prstGeom prst="rect">
            <a:avLst/>
          </a:prstGeom>
          <a:solidFill>
            <a:srgbClr val="64BC88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l-GR" sz="2000" b="1" dirty="0"/>
          </a:p>
          <a:p>
            <a:r>
              <a:rPr lang="el-GR" sz="2000" b="1" dirty="0"/>
              <a:t>Για να σχηματίσουμε τα παραθετικά,</a:t>
            </a:r>
          </a:p>
          <a:p>
            <a:endParaRPr lang="el-GR" sz="2000" b="1" dirty="0"/>
          </a:p>
          <a:p>
            <a:r>
              <a:rPr lang="el-GR" sz="2000" b="1" dirty="0"/>
              <a:t>        </a:t>
            </a:r>
          </a:p>
          <a:p>
            <a:r>
              <a:rPr lang="el-GR" sz="2000" b="1" dirty="0"/>
              <a:t>παίρνουμε το θέμα του επιθέτου από το θετικό βαθμό του αρσενικού και προσθέτουμε τις καταλήξεις:</a:t>
            </a:r>
          </a:p>
          <a:p>
            <a:endParaRPr lang="el-GR" sz="2000" b="1" dirty="0"/>
          </a:p>
          <a:p>
            <a:endParaRPr lang="el-GR" sz="2000" b="1" dirty="0"/>
          </a:p>
          <a:p>
            <a:endParaRPr lang="el-GR" sz="2000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Γραφικό 4" descr="Πρόσωπο που κλείνει το μάτι χωρίς γέμισμα">
            <a:extLst>
              <a:ext uri="{FF2B5EF4-FFF2-40B4-BE49-F238E27FC236}">
                <a16:creationId xmlns:a16="http://schemas.microsoft.com/office/drawing/2014/main" id="{6587DF54-8510-4B5F-B351-18951AE1A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7391" y="119270"/>
            <a:ext cx="914400" cy="9144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EBB7140-7871-4C7A-83DD-6493B077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78" y="1975609"/>
            <a:ext cx="9223513" cy="45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4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F0C031B-14BB-454C-9216-3CB78035D77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64BC88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BB0013-BE8C-49FA-92BE-34BD6C67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490331"/>
            <a:ext cx="9886122" cy="5314121"/>
          </a:xfrm>
          <a:prstGeom prst="rect">
            <a:avLst/>
          </a:prstGeom>
        </p:spPr>
      </p:pic>
      <p:pic>
        <p:nvPicPr>
          <p:cNvPr id="6" name="Γραφικό 5" descr="Πρόσωπο με γυαλιά ηλίου χωρίς γέμισμα">
            <a:extLst>
              <a:ext uri="{FF2B5EF4-FFF2-40B4-BE49-F238E27FC236}">
                <a16:creationId xmlns:a16="http://schemas.microsoft.com/office/drawing/2014/main" id="{973C0BFD-3621-4962-BC06-CEBCDD513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1948" y="58044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1D3F42E-1CE4-4D70-800E-E164F6823288}"/>
              </a:ext>
            </a:extLst>
          </p:cNvPr>
          <p:cNvSpPr/>
          <p:nvPr/>
        </p:nvSpPr>
        <p:spPr>
          <a:xfrm>
            <a:off x="1192697" y="289099"/>
            <a:ext cx="978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FF00"/>
                </a:solidFill>
              </a:rPr>
              <a:t>Ποιο από τα δύο -ότερος, -ότατος   ή   -ώτερος, -ώτατος;</a:t>
            </a:r>
          </a:p>
        </p:txBody>
      </p:sp>
      <p:pic>
        <p:nvPicPr>
          <p:cNvPr id="4" name="Γραφικό 3" descr="Πυροτέχνημα">
            <a:extLst>
              <a:ext uri="{FF2B5EF4-FFF2-40B4-BE49-F238E27FC236}">
                <a16:creationId xmlns:a16="http://schemas.microsoft.com/office/drawing/2014/main" id="{31513FF0-BD1E-43A5-B3DE-0E7B91B37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624443"/>
            <a:ext cx="914400" cy="9144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E5CE6C6-27B5-4A15-B302-90C33B2D70BD}"/>
              </a:ext>
            </a:extLst>
          </p:cNvPr>
          <p:cNvSpPr/>
          <p:nvPr/>
        </p:nvSpPr>
        <p:spPr>
          <a:xfrm>
            <a:off x="172278" y="1120676"/>
            <a:ext cx="12019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Τα παραθετικά γράφονται με -</a:t>
            </a:r>
            <a:r>
              <a:rPr lang="el-GR" sz="2000" b="1" dirty="0">
                <a:solidFill>
                  <a:srgbClr val="FFFF00"/>
                </a:solidFill>
              </a:rPr>
              <a:t>ο</a:t>
            </a:r>
            <a:r>
              <a:rPr lang="el-GR" sz="2000" b="1" dirty="0"/>
              <a:t>, όταν η παραλήγουσα είναι  συλλαβή </a:t>
            </a:r>
            <a:r>
              <a:rPr lang="el-GR" sz="2000" b="1" dirty="0">
                <a:solidFill>
                  <a:srgbClr val="FFFF00"/>
                </a:solidFill>
              </a:rPr>
              <a:t>φύσει μακρόχρονη ή θέσει μακρόχρονη</a:t>
            </a:r>
            <a:r>
              <a:rPr lang="el-GR" sz="2000" b="1" dirty="0"/>
              <a:t>.</a:t>
            </a:r>
          </a:p>
          <a:p>
            <a:r>
              <a:rPr lang="el-GR" sz="2000" b="1" dirty="0"/>
              <a:t>Τα παραθετικά γράφονται με -</a:t>
            </a:r>
            <a:r>
              <a:rPr lang="el-GR" sz="2000" b="1" dirty="0">
                <a:solidFill>
                  <a:srgbClr val="FFFF00"/>
                </a:solidFill>
              </a:rPr>
              <a:t>ω</a:t>
            </a:r>
            <a:r>
              <a:rPr lang="el-GR" sz="2000" b="1" dirty="0"/>
              <a:t>, όταν η παραλήγουσα είναι συλλαβή </a:t>
            </a:r>
            <a:r>
              <a:rPr lang="el-GR" sz="2000" b="1" dirty="0">
                <a:solidFill>
                  <a:srgbClr val="FFFF00"/>
                </a:solidFill>
              </a:rPr>
              <a:t>βραχύχρονη</a:t>
            </a:r>
            <a:r>
              <a:rPr lang="el-GR" sz="2000" b="1" dirty="0"/>
              <a:t>.</a:t>
            </a:r>
          </a:p>
          <a:p>
            <a:r>
              <a:rPr lang="el-GR" sz="2000" b="1" dirty="0"/>
              <a:t> </a:t>
            </a:r>
          </a:p>
          <a:p>
            <a:r>
              <a:rPr lang="el-GR" sz="2000" b="1" dirty="0">
                <a:solidFill>
                  <a:srgbClr val="FFFF00"/>
                </a:solidFill>
              </a:rPr>
              <a:t>Εξαίρεση</a:t>
            </a:r>
            <a:r>
              <a:rPr lang="el-GR" sz="2000" b="1" dirty="0"/>
              <a:t>: Τα επίθετα κενός,  ξένος, στενός σχηματίζουν τα παραθετικά σε -ότερος, -ότατος.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DA75855-DA2E-41C6-B33B-724F28936B38}"/>
              </a:ext>
            </a:extLst>
          </p:cNvPr>
          <p:cNvSpPr/>
          <p:nvPr/>
        </p:nvSpPr>
        <p:spPr>
          <a:xfrm>
            <a:off x="304800" y="3824046"/>
            <a:ext cx="1066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!!!  φύσει μακρόχρονη: αν έχει μακρόχρονο φωνήεν, π.χ. </a:t>
            </a:r>
            <a:r>
              <a:rPr lang="el-GR" b="1" dirty="0" err="1">
                <a:solidFill>
                  <a:srgbClr val="FF0000"/>
                </a:solidFill>
              </a:rPr>
              <a:t>θή-κη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l-GR" b="1" dirty="0" err="1">
                <a:solidFill>
                  <a:srgbClr val="FF0000"/>
                </a:solidFill>
              </a:rPr>
              <a:t>τρώ-γω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l-GR" b="1" dirty="0" err="1">
                <a:solidFill>
                  <a:srgbClr val="FF0000"/>
                </a:solidFill>
              </a:rPr>
              <a:t>κοί</a:t>
            </a:r>
            <a:r>
              <a:rPr lang="el-GR" b="1" dirty="0">
                <a:solidFill>
                  <a:srgbClr val="FF0000"/>
                </a:solidFill>
              </a:rPr>
              <a:t>-τη, </a:t>
            </a:r>
            <a:r>
              <a:rPr lang="el-GR" b="1" dirty="0" err="1">
                <a:solidFill>
                  <a:srgbClr val="FF0000"/>
                </a:solidFill>
              </a:rPr>
              <a:t>κῆ-ποι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b="1" dirty="0">
                <a:solidFill>
                  <a:srgbClr val="FF0000"/>
                </a:solidFill>
              </a:rPr>
              <a:t>!!! θέσει μακρόχρονη: αν έχει βραχύχρονο φωνήεν, αλλά ύστερα απ' αυτό ακολουθούν στην ίδια λέξη δύο ή περισσότερα σύμφωνα ή ένα διπλό (ζ, ξ, ψ), π.χ. </a:t>
            </a:r>
            <a:r>
              <a:rPr lang="el-GR" b="1" dirty="0" err="1">
                <a:solidFill>
                  <a:srgbClr val="FF0000"/>
                </a:solidFill>
              </a:rPr>
              <a:t>άλ-λος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l-GR" b="1" dirty="0" err="1">
                <a:solidFill>
                  <a:srgbClr val="FF0000"/>
                </a:solidFill>
              </a:rPr>
              <a:t>θερ-μός</a:t>
            </a:r>
            <a:r>
              <a:rPr lang="el-GR" b="1" dirty="0">
                <a:solidFill>
                  <a:srgbClr val="FF0000"/>
                </a:solidFill>
              </a:rPr>
              <a:t>, </a:t>
            </a:r>
            <a:r>
              <a:rPr lang="el-GR" b="1" dirty="0" err="1">
                <a:solidFill>
                  <a:srgbClr val="FF0000"/>
                </a:solidFill>
              </a:rPr>
              <a:t>τό-ξον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9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3C78E72-B2F9-4BA4-B0FC-1E88E3E28833}"/>
              </a:ext>
            </a:extLst>
          </p:cNvPr>
          <p:cNvSpPr/>
          <p:nvPr/>
        </p:nvSpPr>
        <p:spPr>
          <a:xfrm>
            <a:off x="357808" y="104865"/>
            <a:ext cx="11052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b="1" dirty="0">
              <a:solidFill>
                <a:srgbClr val="FFFF00"/>
              </a:solidFill>
            </a:endParaRPr>
          </a:p>
          <a:p>
            <a:r>
              <a:rPr lang="el-GR" sz="2400" b="1" dirty="0">
                <a:solidFill>
                  <a:srgbClr val="FFFF00"/>
                </a:solidFill>
              </a:rPr>
              <a:t>Τι γίνεται όμως αν η παραλήγουσα έχει δίχρονο φωνήεν, δηλαδή -α, -ι, -υ;</a:t>
            </a:r>
          </a:p>
        </p:txBody>
      </p:sp>
      <p:pic>
        <p:nvPicPr>
          <p:cNvPr id="4" name="Γραφικό 3" descr="Υψηλή τάση">
            <a:extLst>
              <a:ext uri="{FF2B5EF4-FFF2-40B4-BE49-F238E27FC236}">
                <a16:creationId xmlns:a16="http://schemas.microsoft.com/office/drawing/2014/main" id="{E7F23C9A-C496-4518-8B56-75345896A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1704" y="128056"/>
            <a:ext cx="914400" cy="9144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4E0FB03-D6EC-4327-8F0C-92BD09877F3B}"/>
              </a:ext>
            </a:extLst>
          </p:cNvPr>
          <p:cNvSpPr/>
          <p:nvPr/>
        </p:nvSpPr>
        <p:spPr>
          <a:xfrm>
            <a:off x="357808" y="935862"/>
            <a:ext cx="10793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sz="2400" b="1" dirty="0"/>
              <a:t>Έχουν το </a:t>
            </a:r>
            <a:r>
              <a:rPr lang="el-GR" sz="2400" b="1" dirty="0">
                <a:solidFill>
                  <a:srgbClr val="FF0000"/>
                </a:solidFill>
              </a:rPr>
              <a:t>δίχρονο μακρό, </a:t>
            </a:r>
            <a:r>
              <a:rPr lang="el-GR" sz="2400" b="1" dirty="0"/>
              <a:t>άρα γράφονται </a:t>
            </a:r>
            <a:r>
              <a:rPr lang="el-GR" sz="2400" b="1" dirty="0">
                <a:solidFill>
                  <a:srgbClr val="FF0000"/>
                </a:solidFill>
              </a:rPr>
              <a:t>με -</a:t>
            </a:r>
            <a:r>
              <a:rPr lang="en-US" sz="2400" b="1" dirty="0">
                <a:solidFill>
                  <a:srgbClr val="FF0000"/>
                </a:solidFill>
              </a:rPr>
              <a:t>o, </a:t>
            </a:r>
            <a:r>
              <a:rPr lang="el-GR" sz="2400" b="1" dirty="0"/>
              <a:t>τα επίθετα</a:t>
            </a:r>
            <a:r>
              <a:rPr lang="el-GR" sz="2400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b="1" dirty="0" err="1"/>
              <a:t>ἀνιαρός</a:t>
            </a:r>
            <a:r>
              <a:rPr lang="el-GR" sz="2000" b="1" dirty="0"/>
              <a:t>, </a:t>
            </a:r>
            <a:r>
              <a:rPr lang="el-GR" sz="2000" b="1" dirty="0" err="1"/>
              <a:t>ἀνιαρ</a:t>
            </a:r>
            <a:r>
              <a:rPr lang="el-GR" sz="2000" b="1" dirty="0"/>
              <a:t>-ότερος, </a:t>
            </a:r>
            <a:r>
              <a:rPr lang="el-GR" sz="2000" b="1" dirty="0" err="1"/>
              <a:t>ἀνιαρ</a:t>
            </a:r>
            <a:r>
              <a:rPr lang="el-GR" sz="2000" b="1" dirty="0"/>
              <a:t>-ότατος &gt;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err="1"/>
              <a:t>ἰσχυρός</a:t>
            </a:r>
            <a:r>
              <a:rPr lang="el-GR" sz="2000" b="1" dirty="0"/>
              <a:t>, </a:t>
            </a:r>
            <a:r>
              <a:rPr lang="el-GR" sz="2000" b="1" dirty="0" err="1"/>
              <a:t>ἰσχυρ</a:t>
            </a:r>
            <a:r>
              <a:rPr lang="el-GR" sz="2000" b="1" dirty="0"/>
              <a:t>-ότερος, </a:t>
            </a:r>
            <a:r>
              <a:rPr lang="el-GR" sz="2000" b="1" dirty="0" err="1"/>
              <a:t>ἰσχυρ</a:t>
            </a:r>
            <a:r>
              <a:rPr lang="el-GR" sz="2000" b="1" dirty="0"/>
              <a:t>-ότατος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ψιλός, </a:t>
            </a:r>
            <a:r>
              <a:rPr lang="el-GR" sz="2000" b="1" dirty="0" err="1"/>
              <a:t>ψιλ</a:t>
            </a:r>
            <a:r>
              <a:rPr lang="el-GR" sz="2000" b="1" dirty="0"/>
              <a:t>-</a:t>
            </a:r>
            <a:r>
              <a:rPr lang="el-GR" sz="2000" b="1" dirty="0" err="1"/>
              <a:t>ότερος,ψιλ</a:t>
            </a:r>
            <a:r>
              <a:rPr lang="el-GR" sz="2000" b="1" dirty="0"/>
              <a:t>-ότατος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φλύαρος, </a:t>
            </a:r>
            <a:r>
              <a:rPr lang="el-GR" sz="2000" b="1" dirty="0" err="1"/>
              <a:t>φλυαρ</a:t>
            </a:r>
            <a:r>
              <a:rPr lang="el-GR" sz="2000" b="1" dirty="0"/>
              <a:t>-</a:t>
            </a:r>
            <a:r>
              <a:rPr lang="el-GR" sz="2000" b="1" dirty="0" err="1"/>
              <a:t>ότερος,φλυαρ</a:t>
            </a:r>
            <a:r>
              <a:rPr lang="el-GR" sz="2000" b="1" dirty="0"/>
              <a:t>-ότατος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err="1"/>
              <a:t>πρᾶος</a:t>
            </a:r>
            <a:r>
              <a:rPr lang="el-GR" sz="2000" b="1" dirty="0"/>
              <a:t>, </a:t>
            </a:r>
            <a:r>
              <a:rPr lang="el-GR" sz="2000" b="1" dirty="0" err="1"/>
              <a:t>πρα</a:t>
            </a:r>
            <a:r>
              <a:rPr lang="el-GR" sz="2000" b="1" dirty="0"/>
              <a:t>-ότερος, </a:t>
            </a:r>
            <a:r>
              <a:rPr lang="el-GR" sz="2000" b="1" dirty="0" err="1"/>
              <a:t>πρα</a:t>
            </a:r>
            <a:r>
              <a:rPr lang="el-GR" sz="2000" b="1" dirty="0"/>
              <a:t>-ότατος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λιτός, </a:t>
            </a:r>
            <a:r>
              <a:rPr lang="el-GR" sz="2000" b="1" dirty="0" err="1"/>
              <a:t>λιτ</a:t>
            </a:r>
            <a:r>
              <a:rPr lang="el-GR" sz="2000" b="1" dirty="0"/>
              <a:t>-ότερος, </a:t>
            </a:r>
            <a:r>
              <a:rPr lang="el-GR" sz="2000" b="1" dirty="0" err="1"/>
              <a:t>λιτ</a:t>
            </a:r>
            <a:r>
              <a:rPr lang="el-GR" sz="2000" b="1" dirty="0"/>
              <a:t>-ότατος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b="1" dirty="0"/>
          </a:p>
          <a:p>
            <a:endParaRPr lang="el-G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/>
              <a:t>αυτά που είναι σύνθετα με </a:t>
            </a:r>
            <a:r>
              <a:rPr lang="el-GR" sz="2000" b="1" dirty="0" err="1">
                <a:solidFill>
                  <a:srgbClr val="FF0000"/>
                </a:solidFill>
              </a:rPr>
              <a:t>β΄συνθετικό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b="1" dirty="0"/>
              <a:t>τα ουσιαστικά </a:t>
            </a:r>
            <a:r>
              <a:rPr lang="el-GR" sz="2000" b="1" dirty="0">
                <a:solidFill>
                  <a:srgbClr val="FF0000"/>
                </a:solidFill>
              </a:rPr>
              <a:t>λύπη, κίνδυνος, ψυχή, θυμός, τιμή, νίκη και </a:t>
            </a:r>
            <a:r>
              <a:rPr lang="el-GR" sz="2000" b="1" dirty="0" err="1">
                <a:solidFill>
                  <a:srgbClr val="FF0000"/>
                </a:solidFill>
              </a:rPr>
              <a:t>κῦρος</a:t>
            </a:r>
            <a:r>
              <a:rPr lang="el-GR" sz="2000" b="1" dirty="0"/>
              <a:t>, π.χ.</a:t>
            </a:r>
          </a:p>
          <a:p>
            <a:endParaRPr lang="el-GR" sz="2000" b="1" dirty="0"/>
          </a:p>
          <a:p>
            <a:r>
              <a:rPr lang="el-GR" sz="2000" b="1" dirty="0"/>
              <a:t>περί-</a:t>
            </a:r>
            <a:r>
              <a:rPr lang="el-GR" sz="2000" b="1" dirty="0" err="1"/>
              <a:t>λυπος</a:t>
            </a:r>
            <a:r>
              <a:rPr lang="el-GR" sz="2000" b="1" dirty="0"/>
              <a:t>, </a:t>
            </a:r>
            <a:r>
              <a:rPr lang="el-GR" sz="2000" b="1" dirty="0" err="1"/>
              <a:t>περιλυπ</a:t>
            </a:r>
            <a:r>
              <a:rPr lang="el-GR" sz="2000" b="1" dirty="0"/>
              <a:t>-ότερος, </a:t>
            </a:r>
            <a:r>
              <a:rPr lang="el-GR" sz="2000" b="1" dirty="0" err="1"/>
              <a:t>περιλυπ</a:t>
            </a:r>
            <a:r>
              <a:rPr lang="el-GR" sz="2000" b="1" dirty="0"/>
              <a:t>-ότατος //  </a:t>
            </a:r>
            <a:r>
              <a:rPr lang="el-GR" sz="2000" b="1" dirty="0" err="1"/>
              <a:t>ἐπι</a:t>
            </a:r>
            <a:r>
              <a:rPr lang="el-GR" sz="2000" b="1" dirty="0"/>
              <a:t>-κίνδυνος, </a:t>
            </a:r>
            <a:r>
              <a:rPr lang="el-GR" sz="2000" b="1" dirty="0" err="1"/>
              <a:t>ἐπικινδυν</a:t>
            </a:r>
            <a:r>
              <a:rPr lang="el-GR" sz="2000" b="1" dirty="0"/>
              <a:t>-ότερος, </a:t>
            </a:r>
            <a:r>
              <a:rPr lang="el-GR" sz="2000" b="1" dirty="0" err="1"/>
              <a:t>ἐπικινδυν</a:t>
            </a:r>
            <a:r>
              <a:rPr lang="el-GR" sz="2000" b="1" dirty="0"/>
              <a:t>-ότατος      </a:t>
            </a:r>
            <a:r>
              <a:rPr lang="el-GR" sz="2000" b="1" dirty="0" err="1"/>
              <a:t>εὔ-ψυχος</a:t>
            </a:r>
            <a:r>
              <a:rPr lang="el-GR" sz="2000" b="1" dirty="0"/>
              <a:t>, </a:t>
            </a:r>
            <a:r>
              <a:rPr lang="el-GR" sz="2000" b="1" dirty="0" err="1"/>
              <a:t>εὐψυχ</a:t>
            </a:r>
            <a:r>
              <a:rPr lang="el-GR" sz="2000" b="1" dirty="0"/>
              <a:t>-ότερος, </a:t>
            </a:r>
            <a:r>
              <a:rPr lang="el-GR" sz="2000" b="1" dirty="0" err="1"/>
              <a:t>εὐψυχ</a:t>
            </a:r>
            <a:r>
              <a:rPr lang="el-GR" sz="2000" b="1" dirty="0"/>
              <a:t>-ότατος  //  </a:t>
            </a:r>
            <a:r>
              <a:rPr lang="el-GR" sz="2000" b="1" dirty="0" err="1"/>
              <a:t>μεγά-θυμος</a:t>
            </a:r>
            <a:r>
              <a:rPr lang="el-GR" sz="2000" b="1" dirty="0"/>
              <a:t>, </a:t>
            </a:r>
            <a:r>
              <a:rPr lang="el-GR" sz="2000" b="1" dirty="0" err="1"/>
              <a:t>μεγαθυμ</a:t>
            </a:r>
            <a:r>
              <a:rPr lang="el-GR" sz="2000" b="1" dirty="0"/>
              <a:t>-ότερος, </a:t>
            </a:r>
            <a:r>
              <a:rPr lang="el-GR" sz="2000" b="1" dirty="0" err="1"/>
              <a:t>μεγαθυμ</a:t>
            </a:r>
            <a:r>
              <a:rPr lang="el-GR" sz="2000" b="1" dirty="0"/>
              <a:t>-ότατος</a:t>
            </a:r>
          </a:p>
          <a:p>
            <a:r>
              <a:rPr lang="el-GR" sz="2000" b="1" dirty="0" err="1"/>
              <a:t>ἔν-τιμος</a:t>
            </a:r>
            <a:r>
              <a:rPr lang="el-GR" sz="2000" b="1" dirty="0"/>
              <a:t>, </a:t>
            </a:r>
            <a:r>
              <a:rPr lang="el-GR" sz="2000" b="1" dirty="0" err="1"/>
              <a:t>ἐντιμ</a:t>
            </a:r>
            <a:r>
              <a:rPr lang="el-GR" sz="2000" b="1" dirty="0"/>
              <a:t>-ότερος, </a:t>
            </a:r>
            <a:r>
              <a:rPr lang="el-GR" sz="2000" b="1" dirty="0" err="1"/>
              <a:t>ἐντιμ</a:t>
            </a:r>
            <a:r>
              <a:rPr lang="el-GR" sz="2000" b="1" dirty="0"/>
              <a:t>-ότατος   //</a:t>
            </a:r>
            <a:r>
              <a:rPr lang="el-GR" sz="2000" b="1" dirty="0" err="1"/>
              <a:t>ἔγ-κυρος</a:t>
            </a:r>
            <a:r>
              <a:rPr lang="el-GR" sz="2000" b="1" dirty="0"/>
              <a:t>, </a:t>
            </a:r>
            <a:r>
              <a:rPr lang="el-GR" sz="2000" b="1" dirty="0" err="1"/>
              <a:t>ἐγκυρ</a:t>
            </a:r>
            <a:r>
              <a:rPr lang="el-GR" sz="2000" b="1" dirty="0"/>
              <a:t>-ότερος, </a:t>
            </a:r>
            <a:r>
              <a:rPr lang="el-GR" sz="2000" b="1" dirty="0" err="1"/>
              <a:t>ἐγκυρ</a:t>
            </a:r>
            <a:r>
              <a:rPr lang="el-GR" sz="2000" b="1" dirty="0"/>
              <a:t>-ότατος</a:t>
            </a:r>
          </a:p>
        </p:txBody>
      </p:sp>
    </p:spTree>
    <p:extLst>
      <p:ext uri="{BB962C8B-B14F-4D97-AF65-F5344CB8AC3E}">
        <p14:creationId xmlns:p14="http://schemas.microsoft.com/office/powerpoint/2010/main" val="83813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B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E5EC190-7239-495A-B4AA-F28D3B17B6D7}"/>
              </a:ext>
            </a:extLst>
          </p:cNvPr>
          <p:cNvSpPr/>
          <p:nvPr/>
        </p:nvSpPr>
        <p:spPr>
          <a:xfrm>
            <a:off x="198783" y="145774"/>
            <a:ext cx="1167516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 </a:t>
            </a:r>
            <a:r>
              <a:rPr lang="el-GR" sz="2400" b="1" dirty="0"/>
              <a:t>Έχουν το </a:t>
            </a:r>
            <a:r>
              <a:rPr lang="el-GR" sz="2400" b="1" dirty="0">
                <a:solidFill>
                  <a:srgbClr val="FF0000"/>
                </a:solidFill>
              </a:rPr>
              <a:t>δίχρονο </a:t>
            </a:r>
            <a:r>
              <a:rPr lang="el-GR" sz="2400" b="1" dirty="0" err="1">
                <a:solidFill>
                  <a:srgbClr val="FF0000"/>
                </a:solidFill>
              </a:rPr>
              <a:t>βραχύ,</a:t>
            </a:r>
            <a:r>
              <a:rPr lang="el-GR" sz="2400" b="1" dirty="0" err="1"/>
              <a:t>άρα</a:t>
            </a:r>
            <a:r>
              <a:rPr lang="el-GR" sz="2400" b="1" dirty="0"/>
              <a:t> γράφονται </a:t>
            </a:r>
            <a:r>
              <a:rPr lang="el-GR" sz="2400" b="1" dirty="0">
                <a:solidFill>
                  <a:srgbClr val="FF0000"/>
                </a:solidFill>
              </a:rPr>
              <a:t>με ω </a:t>
            </a:r>
            <a:r>
              <a:rPr lang="el-GR" sz="2400" b="1" dirty="0"/>
              <a:t>τα επίθετα που λήγουν σε:</a:t>
            </a:r>
          </a:p>
          <a:p>
            <a:endParaRPr lang="el-G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dirty="0"/>
              <a:t>-</a:t>
            </a:r>
            <a:r>
              <a:rPr lang="el-GR" sz="2400" b="1" dirty="0" err="1">
                <a:solidFill>
                  <a:srgbClr val="FFFF00"/>
                </a:solidFill>
              </a:rPr>
              <a:t>ιος</a:t>
            </a:r>
            <a:r>
              <a:rPr lang="el-GR" sz="2400" b="1" dirty="0">
                <a:solidFill>
                  <a:srgbClr val="FFFF00"/>
                </a:solidFill>
              </a:rPr>
              <a:t>, -</a:t>
            </a:r>
            <a:r>
              <a:rPr lang="el-GR" sz="2400" b="1" dirty="0" err="1">
                <a:solidFill>
                  <a:srgbClr val="FFFF00"/>
                </a:solidFill>
              </a:rPr>
              <a:t>ικος</a:t>
            </a:r>
            <a:r>
              <a:rPr lang="el-GR" sz="2400" b="1" dirty="0">
                <a:solidFill>
                  <a:srgbClr val="FFFF00"/>
                </a:solidFill>
              </a:rPr>
              <a:t>, -</a:t>
            </a:r>
            <a:r>
              <a:rPr lang="el-GR" sz="2400" b="1" dirty="0" err="1">
                <a:solidFill>
                  <a:srgbClr val="FFFF00"/>
                </a:solidFill>
              </a:rPr>
              <a:t>ιμος</a:t>
            </a:r>
            <a:r>
              <a:rPr lang="el-GR" sz="2400" b="1" dirty="0">
                <a:solidFill>
                  <a:srgbClr val="FFFF00"/>
                </a:solidFill>
              </a:rPr>
              <a:t>, -</a:t>
            </a:r>
            <a:r>
              <a:rPr lang="el-GR" sz="2400" b="1" dirty="0" err="1">
                <a:solidFill>
                  <a:srgbClr val="FFFF00"/>
                </a:solidFill>
              </a:rPr>
              <a:t>ινος</a:t>
            </a:r>
            <a:r>
              <a:rPr lang="el-GR" sz="2400" b="1" dirty="0"/>
              <a:t>, π.χ.</a:t>
            </a:r>
          </a:p>
          <a:p>
            <a:r>
              <a:rPr lang="el-GR" sz="2400" b="1" dirty="0" err="1"/>
              <a:t>ὅσ-ιος</a:t>
            </a:r>
            <a:r>
              <a:rPr lang="el-GR" sz="2400" b="1" dirty="0"/>
              <a:t>, </a:t>
            </a:r>
            <a:r>
              <a:rPr lang="el-GR" sz="2400" b="1" dirty="0" err="1"/>
              <a:t>ὁσι</a:t>
            </a:r>
            <a:r>
              <a:rPr lang="el-GR" sz="2400" b="1" dirty="0"/>
              <a:t>-</a:t>
            </a:r>
            <a:r>
              <a:rPr lang="el-GR" sz="2400" b="1" dirty="0">
                <a:solidFill>
                  <a:srgbClr val="FF0000"/>
                </a:solidFill>
              </a:rPr>
              <a:t>ώ</a:t>
            </a:r>
            <a:r>
              <a:rPr lang="el-GR" sz="2400" b="1" dirty="0"/>
              <a:t>τερος, </a:t>
            </a:r>
            <a:r>
              <a:rPr lang="el-GR" sz="2400" b="1" dirty="0" err="1"/>
              <a:t>ὁσι</a:t>
            </a:r>
            <a:r>
              <a:rPr lang="el-GR" sz="2400" b="1" dirty="0"/>
              <a:t>-</a:t>
            </a:r>
            <a:r>
              <a:rPr lang="el-GR" sz="2400" b="1" dirty="0">
                <a:solidFill>
                  <a:srgbClr val="FF0000"/>
                </a:solidFill>
              </a:rPr>
              <a:t>ώ</a:t>
            </a:r>
            <a:r>
              <a:rPr lang="el-GR" sz="2400" b="1" dirty="0"/>
              <a:t>τατος</a:t>
            </a:r>
          </a:p>
          <a:p>
            <a:r>
              <a:rPr lang="el-GR" sz="2400" b="1" dirty="0" err="1"/>
              <a:t>πολιτ-ικός</a:t>
            </a:r>
            <a:r>
              <a:rPr lang="el-GR" sz="2400" b="1" dirty="0"/>
              <a:t>, </a:t>
            </a:r>
            <a:r>
              <a:rPr lang="el-GR" sz="2400" b="1" dirty="0" err="1"/>
              <a:t>πολιτικ</a:t>
            </a:r>
            <a:r>
              <a:rPr lang="el-GR" sz="2400" b="1" dirty="0"/>
              <a:t>-ώτερος, </a:t>
            </a:r>
            <a:r>
              <a:rPr lang="el-GR" sz="2400" b="1" dirty="0" err="1"/>
              <a:t>πολιτικ</a:t>
            </a:r>
            <a:r>
              <a:rPr lang="el-GR" sz="2400" b="1" dirty="0"/>
              <a:t>-ώτατος</a:t>
            </a:r>
          </a:p>
          <a:p>
            <a:r>
              <a:rPr lang="el-GR" sz="2400" b="1" dirty="0" err="1"/>
              <a:t>ὠφέλ-ιμος</a:t>
            </a:r>
            <a:r>
              <a:rPr lang="el-GR" sz="2400" b="1" dirty="0"/>
              <a:t>, </a:t>
            </a:r>
            <a:r>
              <a:rPr lang="el-GR" sz="2400" b="1" dirty="0" err="1"/>
              <a:t>ὠφελιμ</a:t>
            </a:r>
            <a:r>
              <a:rPr lang="el-GR" sz="2400" b="1" dirty="0"/>
              <a:t>-ώτερος, </a:t>
            </a:r>
            <a:r>
              <a:rPr lang="el-GR" sz="2400" b="1" dirty="0" err="1"/>
              <a:t>ὠφελιμ</a:t>
            </a:r>
            <a:r>
              <a:rPr lang="el-GR" sz="2400" b="1" dirty="0"/>
              <a:t>-ώτατος,// </a:t>
            </a:r>
            <a:r>
              <a:rPr lang="el-GR" sz="2400" b="1" dirty="0" err="1"/>
              <a:t>δόκ-ιμος</a:t>
            </a:r>
            <a:r>
              <a:rPr lang="el-GR" sz="2400" b="1" dirty="0"/>
              <a:t>,  </a:t>
            </a:r>
            <a:r>
              <a:rPr lang="el-GR" sz="2400" b="1" dirty="0" err="1"/>
              <a:t>δοκιμ</a:t>
            </a:r>
            <a:r>
              <a:rPr lang="el-GR" sz="2400" b="1" dirty="0"/>
              <a:t>&lt;-ώτερος, </a:t>
            </a:r>
            <a:r>
              <a:rPr lang="el-GR" sz="2400" b="1" dirty="0" err="1"/>
              <a:t>δοκιμ</a:t>
            </a:r>
            <a:r>
              <a:rPr lang="el-GR" sz="2400" b="1" dirty="0"/>
              <a:t>-ώτατος.</a:t>
            </a:r>
          </a:p>
          <a:p>
            <a:r>
              <a:rPr lang="el-GR" sz="2400" b="1" dirty="0" err="1"/>
              <a:t>ἀνθρώπ-ινος</a:t>
            </a:r>
            <a:r>
              <a:rPr lang="el-GR" sz="2400" b="1" dirty="0"/>
              <a:t>, </a:t>
            </a:r>
            <a:r>
              <a:rPr lang="el-GR" sz="2400" b="1" dirty="0" err="1"/>
              <a:t>ἀνθρωπιν</a:t>
            </a:r>
            <a:r>
              <a:rPr lang="el-GR" sz="2400" b="1" dirty="0"/>
              <a:t>-ώτερος,// </a:t>
            </a:r>
            <a:r>
              <a:rPr lang="el-GR" sz="2400" b="1" dirty="0" err="1"/>
              <a:t>ῥαδ-ινός</a:t>
            </a:r>
            <a:r>
              <a:rPr lang="el-GR" sz="2400" b="1" dirty="0"/>
              <a:t>, </a:t>
            </a:r>
            <a:r>
              <a:rPr lang="el-GR" sz="2400" b="1" dirty="0" err="1"/>
              <a:t>ῥαδιν</a:t>
            </a:r>
            <a:r>
              <a:rPr lang="el-GR" sz="2400" b="1" dirty="0"/>
              <a:t>-ώτερος, </a:t>
            </a:r>
            <a:r>
              <a:rPr lang="el-GR" sz="2400" b="1" dirty="0" err="1"/>
              <a:t>ῥαδιν</a:t>
            </a:r>
            <a:r>
              <a:rPr lang="el-GR" sz="2400" b="1" dirty="0"/>
              <a:t>-ώτατος</a:t>
            </a:r>
          </a:p>
          <a:p>
            <a:endParaRPr lang="el-G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dirty="0"/>
              <a:t>-</a:t>
            </a:r>
            <a:r>
              <a:rPr lang="el-GR" sz="2400" b="1" dirty="0" err="1"/>
              <a:t>ακος</a:t>
            </a:r>
            <a:r>
              <a:rPr lang="el-GR" sz="2400" b="1" dirty="0"/>
              <a:t>, -</a:t>
            </a:r>
            <a:r>
              <a:rPr lang="el-GR" sz="2400" b="1" dirty="0" err="1"/>
              <a:t>αλος</a:t>
            </a:r>
            <a:r>
              <a:rPr lang="el-GR" sz="2400" b="1" dirty="0"/>
              <a:t>, -</a:t>
            </a:r>
            <a:r>
              <a:rPr lang="el-GR" sz="2400" b="1" dirty="0" err="1"/>
              <a:t>αμος</a:t>
            </a:r>
            <a:r>
              <a:rPr lang="el-GR" sz="2400" b="1" dirty="0"/>
              <a:t>, -</a:t>
            </a:r>
            <a:r>
              <a:rPr lang="el-GR" sz="2400" b="1" dirty="0" err="1"/>
              <a:t>ανος</a:t>
            </a:r>
            <a:r>
              <a:rPr lang="el-GR" sz="2400" b="1" dirty="0"/>
              <a:t>, -</a:t>
            </a:r>
            <a:r>
              <a:rPr lang="el-GR" sz="2400" b="1" dirty="0" err="1"/>
              <a:t>ατος</a:t>
            </a:r>
            <a:r>
              <a:rPr lang="el-GR" sz="2400" b="1" dirty="0"/>
              <a:t>, π.χ.</a:t>
            </a:r>
          </a:p>
          <a:p>
            <a:r>
              <a:rPr lang="el-GR" sz="2400" b="1" dirty="0" err="1"/>
              <a:t>μαλ-ακός</a:t>
            </a:r>
            <a:r>
              <a:rPr lang="el-GR" sz="2400" b="1" dirty="0"/>
              <a:t>, </a:t>
            </a:r>
            <a:r>
              <a:rPr lang="el-GR" sz="2400" b="1" dirty="0" err="1"/>
              <a:t>μαλακ</a:t>
            </a:r>
            <a:r>
              <a:rPr lang="el-GR" sz="2400" b="1" dirty="0"/>
              <a:t>-ώτερος, </a:t>
            </a:r>
            <a:r>
              <a:rPr lang="el-GR" sz="2400" b="1" dirty="0" err="1"/>
              <a:t>μαλακ</a:t>
            </a:r>
            <a:r>
              <a:rPr lang="el-GR" sz="2400" b="1" dirty="0"/>
              <a:t>-ώτατος //</a:t>
            </a:r>
            <a:r>
              <a:rPr lang="el-GR" sz="2400" b="1" dirty="0" err="1"/>
              <a:t>ἁπ-αλός</a:t>
            </a:r>
            <a:r>
              <a:rPr lang="el-GR" sz="2400" b="1" dirty="0"/>
              <a:t>, </a:t>
            </a:r>
            <a:r>
              <a:rPr lang="el-GR" sz="2400" b="1" dirty="0" err="1"/>
              <a:t>ἁπαλ</a:t>
            </a:r>
            <a:r>
              <a:rPr lang="el-GR" sz="2400" b="1" dirty="0"/>
              <a:t>-ώτερος, </a:t>
            </a:r>
            <a:r>
              <a:rPr lang="el-GR" sz="2400" b="1" dirty="0" err="1"/>
              <a:t>ἁπαλ</a:t>
            </a:r>
            <a:r>
              <a:rPr lang="el-GR" sz="2400" b="1" dirty="0"/>
              <a:t>-ώτατος</a:t>
            </a:r>
          </a:p>
          <a:p>
            <a:r>
              <a:rPr lang="el-GR" sz="2400" b="1" dirty="0" err="1"/>
              <a:t>ἰτ-αμός</a:t>
            </a:r>
            <a:r>
              <a:rPr lang="el-GR" sz="2400" b="1" dirty="0"/>
              <a:t>, ή, όν, </a:t>
            </a:r>
            <a:r>
              <a:rPr lang="el-GR" sz="2400" b="1" dirty="0" err="1"/>
              <a:t>ἰταμ</a:t>
            </a:r>
            <a:r>
              <a:rPr lang="el-GR" sz="2400" b="1" dirty="0"/>
              <a:t>-ώτερος, </a:t>
            </a:r>
            <a:r>
              <a:rPr lang="el-GR" sz="2400" b="1" dirty="0" err="1"/>
              <a:t>ἰταμ</a:t>
            </a:r>
            <a:r>
              <a:rPr lang="el-GR" sz="2400" b="1" dirty="0"/>
              <a:t>-ώτατος//</a:t>
            </a:r>
            <a:r>
              <a:rPr lang="el-GR" sz="2400" b="1" dirty="0" err="1"/>
              <a:t>ἀμήχ-ανος</a:t>
            </a:r>
            <a:r>
              <a:rPr lang="el-GR" sz="2400" b="1" dirty="0"/>
              <a:t>, </a:t>
            </a:r>
            <a:r>
              <a:rPr lang="el-GR" sz="2400" b="1" dirty="0" err="1"/>
              <a:t>ἀμηχαν</a:t>
            </a:r>
            <a:r>
              <a:rPr lang="el-GR" sz="2400" b="1" dirty="0"/>
              <a:t>-ώτερος, </a:t>
            </a:r>
            <a:r>
              <a:rPr lang="el-GR" sz="2400" b="1" dirty="0" err="1"/>
              <a:t>ἀμηχαν</a:t>
            </a:r>
            <a:r>
              <a:rPr lang="el-GR" sz="2400" b="1" dirty="0"/>
              <a:t>-ώτατος</a:t>
            </a:r>
          </a:p>
          <a:p>
            <a:r>
              <a:rPr lang="el-GR" sz="2400" b="1" dirty="0" err="1"/>
              <a:t>δυν-ατός</a:t>
            </a:r>
            <a:r>
              <a:rPr lang="el-GR" sz="2400" b="1" dirty="0"/>
              <a:t>, </a:t>
            </a:r>
            <a:r>
              <a:rPr lang="el-GR" sz="2400" b="1" dirty="0" err="1"/>
              <a:t>δυνατ</a:t>
            </a:r>
            <a:r>
              <a:rPr lang="el-GR" sz="2400" b="1" dirty="0"/>
              <a:t>-ώτερος, </a:t>
            </a:r>
            <a:r>
              <a:rPr lang="el-GR" sz="2400" b="1" dirty="0" err="1"/>
              <a:t>δυνατ</a:t>
            </a:r>
            <a:r>
              <a:rPr lang="el-GR" sz="2400" b="1" dirty="0"/>
              <a:t>-ώτατος.</a:t>
            </a:r>
          </a:p>
          <a:p>
            <a:endParaRPr lang="el-GR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dirty="0"/>
              <a:t>-</a:t>
            </a:r>
            <a:r>
              <a:rPr lang="el-GR" sz="2400" b="1" dirty="0" err="1"/>
              <a:t>αρος</a:t>
            </a:r>
            <a:r>
              <a:rPr lang="el-GR" sz="2400" b="1" dirty="0"/>
              <a:t>, -</a:t>
            </a:r>
            <a:r>
              <a:rPr lang="el-GR" sz="2400" b="1" dirty="0" err="1"/>
              <a:t>υρος</a:t>
            </a:r>
            <a:r>
              <a:rPr lang="el-GR" sz="2400" b="1" dirty="0"/>
              <a:t>, -</a:t>
            </a:r>
            <a:r>
              <a:rPr lang="el-GR" sz="2400" b="1" dirty="0" err="1"/>
              <a:t>χος</a:t>
            </a:r>
            <a:r>
              <a:rPr lang="el-GR" sz="2400" b="1" dirty="0"/>
              <a:t>, π.χ.</a:t>
            </a:r>
          </a:p>
          <a:p>
            <a:r>
              <a:rPr lang="el-GR" sz="2400" b="1" dirty="0" err="1"/>
              <a:t>καθα-ρός</a:t>
            </a:r>
            <a:r>
              <a:rPr lang="el-GR" sz="2400" b="1" dirty="0"/>
              <a:t>, </a:t>
            </a:r>
            <a:r>
              <a:rPr lang="el-GR" sz="2400" b="1" dirty="0" err="1"/>
              <a:t>καθαρ</a:t>
            </a:r>
            <a:r>
              <a:rPr lang="el-GR" sz="2400" b="1" dirty="0"/>
              <a:t>-ώτερος, </a:t>
            </a:r>
            <a:r>
              <a:rPr lang="el-GR" sz="2400" b="1" dirty="0" err="1"/>
              <a:t>καθαρ</a:t>
            </a:r>
            <a:r>
              <a:rPr lang="el-GR" sz="2400" b="1" dirty="0"/>
              <a:t>-ώτατος//</a:t>
            </a:r>
            <a:r>
              <a:rPr lang="el-GR" sz="2400" b="1" dirty="0" err="1"/>
              <a:t>βδελ-υρός</a:t>
            </a:r>
            <a:r>
              <a:rPr lang="el-GR" sz="2400" b="1" dirty="0"/>
              <a:t>, </a:t>
            </a:r>
            <a:r>
              <a:rPr lang="el-GR" sz="2400" b="1" dirty="0" err="1"/>
              <a:t>βδελυρ</a:t>
            </a:r>
            <a:r>
              <a:rPr lang="el-GR" sz="2400" b="1" dirty="0"/>
              <a:t>-ώτερος, </a:t>
            </a:r>
            <a:r>
              <a:rPr lang="el-GR" sz="2400" b="1" dirty="0" err="1"/>
              <a:t>βδελυρ</a:t>
            </a:r>
            <a:r>
              <a:rPr lang="el-GR" sz="2400" b="1" dirty="0"/>
              <a:t>-ώτατος</a:t>
            </a:r>
          </a:p>
          <a:p>
            <a:r>
              <a:rPr lang="el-GR" sz="2400" b="1" dirty="0" err="1"/>
              <a:t>ἥσυ-χος</a:t>
            </a:r>
            <a:r>
              <a:rPr lang="el-GR" sz="2400" b="1" dirty="0"/>
              <a:t> </a:t>
            </a:r>
            <a:r>
              <a:rPr lang="el-GR" sz="2400" b="1" dirty="0" err="1"/>
              <a:t>ἡσυχ</a:t>
            </a:r>
            <a:r>
              <a:rPr lang="el-GR" sz="2400" b="1" dirty="0"/>
              <a:t>-ώτερος, </a:t>
            </a:r>
            <a:r>
              <a:rPr lang="el-GR" sz="2400" b="1" dirty="0" err="1"/>
              <a:t>ἡσυχ</a:t>
            </a:r>
            <a:r>
              <a:rPr lang="el-GR" sz="2400" b="1" dirty="0"/>
              <a:t>-ώτατος.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400" b="1" dirty="0"/>
          </a:p>
        </p:txBody>
      </p:sp>
      <p:pic>
        <p:nvPicPr>
          <p:cNvPr id="4" name="Γραφικό 3" descr="Κολιμπρί">
            <a:extLst>
              <a:ext uri="{FF2B5EF4-FFF2-40B4-BE49-F238E27FC236}">
                <a16:creationId xmlns:a16="http://schemas.microsoft.com/office/drawing/2014/main" id="{4CF6840C-1C36-4F23-8846-42354E8AF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7304" y="6659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733BD4D-76B9-4DE8-8D45-5BC77F24D721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64BC88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607C437-D79C-49FF-84E9-57668BFBE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7" t="7582" r="25079" b="-1156"/>
          <a:stretch/>
        </p:blipFill>
        <p:spPr>
          <a:xfrm>
            <a:off x="278297" y="907773"/>
            <a:ext cx="5817703" cy="5903844"/>
          </a:xfrm>
          <a:prstGeom prst="rect">
            <a:avLst/>
          </a:prstGeom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537B93F-F5C1-442A-B888-6C079EA091E4}"/>
              </a:ext>
            </a:extLst>
          </p:cNvPr>
          <p:cNvSpPr/>
          <p:nvPr/>
        </p:nvSpPr>
        <p:spPr>
          <a:xfrm>
            <a:off x="278297" y="185530"/>
            <a:ext cx="11131826" cy="6758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Τα τριτόκλιτα επίθετα  σε -ων, -ον (γεν. -</a:t>
            </a:r>
            <a:r>
              <a:rPr lang="el-GR" sz="2000" b="1" dirty="0" err="1">
                <a:solidFill>
                  <a:schemeClr val="tx1"/>
                </a:solidFill>
              </a:rPr>
              <a:t>ονος</a:t>
            </a:r>
            <a:r>
              <a:rPr lang="el-GR" sz="2000" b="1" dirty="0">
                <a:solidFill>
                  <a:schemeClr val="tx1"/>
                </a:solidFill>
              </a:rPr>
              <a:t>) και τα επίθετα </a:t>
            </a:r>
            <a:r>
              <a:rPr lang="el-GR" sz="2000" b="1" dirty="0" err="1">
                <a:solidFill>
                  <a:schemeClr val="tx1"/>
                </a:solidFill>
              </a:rPr>
              <a:t>ἄκρατος</a:t>
            </a:r>
            <a:r>
              <a:rPr lang="el-GR" sz="2000" b="1" dirty="0">
                <a:solidFill>
                  <a:schemeClr val="tx1"/>
                </a:solidFill>
              </a:rPr>
              <a:t>, </a:t>
            </a:r>
            <a:r>
              <a:rPr lang="el-GR" sz="2000" b="1" dirty="0" err="1">
                <a:solidFill>
                  <a:schemeClr val="tx1"/>
                </a:solidFill>
              </a:rPr>
              <a:t>ἄσμενος</a:t>
            </a:r>
            <a:r>
              <a:rPr lang="el-GR" sz="2000" b="1" dirty="0">
                <a:solidFill>
                  <a:schemeClr val="tx1"/>
                </a:solidFill>
              </a:rPr>
              <a:t>, </a:t>
            </a:r>
            <a:r>
              <a:rPr lang="el-GR" sz="2000" b="1" dirty="0" err="1">
                <a:solidFill>
                  <a:schemeClr val="tx1"/>
                </a:solidFill>
              </a:rPr>
              <a:t>ἐρρωμένος</a:t>
            </a:r>
            <a:r>
              <a:rPr lang="el-GR" sz="2000" b="1" dirty="0">
                <a:solidFill>
                  <a:schemeClr val="tx1"/>
                </a:solidFill>
              </a:rPr>
              <a:t> και πένης σχηματίζονται με τις καταλήξεις -</a:t>
            </a:r>
            <a:r>
              <a:rPr lang="el-GR" sz="2000" b="1" dirty="0" err="1">
                <a:solidFill>
                  <a:schemeClr val="tx1"/>
                </a:solidFill>
              </a:rPr>
              <a:t>έστερος</a:t>
            </a:r>
            <a:r>
              <a:rPr lang="el-GR" sz="2000" b="1" dirty="0">
                <a:solidFill>
                  <a:schemeClr val="tx1"/>
                </a:solidFill>
              </a:rPr>
              <a:t>, -</a:t>
            </a:r>
            <a:r>
              <a:rPr lang="el-GR" sz="2000" b="1" dirty="0" err="1">
                <a:solidFill>
                  <a:schemeClr val="tx1"/>
                </a:solidFill>
              </a:rPr>
              <a:t>έστατος</a:t>
            </a:r>
            <a:r>
              <a:rPr lang="el-GR" sz="2000" b="1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39D4219-24D7-4BA5-81DB-E5CE7BBD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4" y="1366112"/>
            <a:ext cx="5314121" cy="4125776"/>
          </a:xfrm>
          <a:prstGeom prst="rect">
            <a:avLst/>
          </a:prstGeom>
        </p:spPr>
      </p:pic>
      <p:pic>
        <p:nvPicPr>
          <p:cNvPr id="8" name="Γραφικό 7" descr="Συννεφάκι σκέψης">
            <a:extLst>
              <a:ext uri="{FF2B5EF4-FFF2-40B4-BE49-F238E27FC236}">
                <a16:creationId xmlns:a16="http://schemas.microsoft.com/office/drawing/2014/main" id="{4C7A8082-7C0C-4A72-8221-01BBCF282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33864">
            <a:off x="9103224" y="3364527"/>
            <a:ext cx="1539395" cy="9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A89EFB-3931-4D07-883A-74B25B10439F}"/>
              </a:ext>
            </a:extLst>
          </p:cNvPr>
          <p:cNvSpPr txBox="1"/>
          <p:nvPr/>
        </p:nvSpPr>
        <p:spPr>
          <a:xfrm>
            <a:off x="0" y="0"/>
            <a:ext cx="12192000" cy="7109639"/>
          </a:xfrm>
          <a:prstGeom prst="rect">
            <a:avLst/>
          </a:prstGeom>
          <a:solidFill>
            <a:srgbClr val="64BC88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00"/>
                </a:solidFill>
                <a:highlight>
                  <a:srgbClr val="64BC88"/>
                </a:highlight>
              </a:rPr>
              <a:t>Περιφραστικά παραθετικά</a:t>
            </a:r>
          </a:p>
          <a:p>
            <a:pPr algn="ctr"/>
            <a:endParaRPr lang="el-GR" sz="2400" b="1" dirty="0">
              <a:highlight>
                <a:srgbClr val="64BC88"/>
              </a:highlight>
            </a:endParaRPr>
          </a:p>
          <a:p>
            <a:r>
              <a:rPr lang="el-GR" sz="2400" b="1" dirty="0"/>
              <a:t>Για το σχηματισμό των περιφραστικών παραθετικών χρησιμοποιούμε:</a:t>
            </a:r>
          </a:p>
          <a:p>
            <a:endParaRPr lang="el-G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/>
              <a:t> για τον συγκριτικό βαθμό το επίρρημα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 err="1">
                <a:solidFill>
                  <a:srgbClr val="FF0000"/>
                </a:solidFill>
              </a:rPr>
              <a:t>μᾶλλον</a:t>
            </a:r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/>
              <a:t>εμπρός από το θετικό.</a:t>
            </a:r>
          </a:p>
          <a:p>
            <a:endParaRPr lang="el-G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400" b="1" dirty="0"/>
              <a:t>για τον υπερθετικό το επίρρημα </a:t>
            </a:r>
            <a:r>
              <a:rPr lang="el-GR" sz="2400" b="1" dirty="0">
                <a:solidFill>
                  <a:srgbClr val="FF0000"/>
                </a:solidFill>
              </a:rPr>
              <a:t>μάλιστα</a:t>
            </a:r>
            <a:r>
              <a:rPr lang="el-GR" sz="2400" b="1" dirty="0"/>
              <a:t>, εμπρός από το θετικό.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sz="2400" b="1" dirty="0">
              <a:solidFill>
                <a:srgbClr val="FFFF00"/>
              </a:solidFill>
            </a:endParaRPr>
          </a:p>
          <a:p>
            <a:endParaRPr lang="el-GR" sz="2400" b="1" dirty="0">
              <a:solidFill>
                <a:srgbClr val="FFFF00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928D5F4-5516-42EB-9CBB-EE266C59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3428999"/>
            <a:ext cx="9395791" cy="2627244"/>
          </a:xfrm>
          <a:prstGeom prst="rect">
            <a:avLst/>
          </a:prstGeom>
        </p:spPr>
      </p:pic>
      <p:pic>
        <p:nvPicPr>
          <p:cNvPr id="5" name="Γραφικό 4" descr="Εικόνες">
            <a:extLst>
              <a:ext uri="{FF2B5EF4-FFF2-40B4-BE49-F238E27FC236}">
                <a16:creationId xmlns:a16="http://schemas.microsoft.com/office/drawing/2014/main" id="{0681CD53-3402-4D5C-A0C0-BE9160AFE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0191" y="14612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595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1077</Words>
  <Application>Microsoft Office PowerPoint</Application>
  <PresentationFormat>Ευρεία οθόνη</PresentationFormat>
  <Paragraphs>154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Aggeliki</dc:creator>
  <cp:lastModifiedBy>Aggeliki</cp:lastModifiedBy>
  <cp:revision>28</cp:revision>
  <dcterms:created xsi:type="dcterms:W3CDTF">2020-11-29T12:57:25Z</dcterms:created>
  <dcterms:modified xsi:type="dcterms:W3CDTF">2020-12-02T22:36:50Z</dcterms:modified>
</cp:coreProperties>
</file>