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7" r:id="rId5"/>
    <p:sldId id="261" r:id="rId6"/>
    <p:sldId id="258" r:id="rId7"/>
    <p:sldId id="259" r:id="rId8"/>
    <p:sldId id="262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080D94-D3ED-4A96-B6C8-5363D0F87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9110A61-8AA3-4454-A6F1-5367C5C2E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D22169-FB5D-4B88-9BAE-F4EB3AB3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9CE2E8-6AFC-42FA-A1A1-C28CB10F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596E78-389C-4AE9-A16C-B5EE6FAD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12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3C580B-40A6-4467-89AA-D414BB31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167E8EB-B278-4D2B-8507-2E45FD4E4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DC74C5-0203-4410-BA87-3BFD4348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702032-CC94-4231-B25B-1A133B35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80534D-F0E0-49ED-8473-49759C00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429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F51E2BF-74E7-4179-99EE-E71C6D6BE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6C46D2-EBE6-4030-A4A2-A81FDC658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458B1F-A641-4FB0-AB36-8AE570B3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078AFA-C348-4FE4-A97D-7BE14380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E9D909-83F6-4B91-BF03-42CF08F7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19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E4485F-10A4-4EC9-9356-3D57B16A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71D7E8-DAA9-409B-9799-5A8B348A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C5FE34-7CC1-4758-957C-42250008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3E8C28-2020-440A-BC64-9156B536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63D2C3-3A01-4ED8-AC04-E1A16AD0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60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572E68-B42A-4387-AE3E-1CA2C1007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5B133B-5980-4E22-AE4E-2B151A2B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EEC715-959A-4B9E-9785-D712226A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567C82-7824-491B-9F63-18DFADA3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7415C4-A8E3-4B49-AB41-25587158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83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F41741-F7B2-459F-8231-4828AC16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E1306B-04A4-4C65-9A6C-ACDFB90ED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2CE8FA-6429-406D-9160-B74EBE42B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F70BA76-D29C-4A4C-9414-30AE782F7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4A19B2-8C4C-4228-90CC-3B4EED9E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6FADD81-5801-4DD7-8373-8368A1CE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384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5D1D98-1BAA-43CA-A8C3-787E575EE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D110C4-9D7D-44A7-AA93-EA4D47D93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D5A1FC9-C9C3-4F58-9789-0F8BEF5BC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EDFB9C9-47BE-44EC-80EA-80357F8A5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40A85AF-F978-4806-A69C-71702131C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5E6ED79-EA04-4C8D-85E0-3D65CA0B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89294FF-2DCF-4A81-8843-771167CF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02D02CD-EB63-4FCD-9F56-B92923CE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37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976AE5-AEFD-4772-AE7D-F467746C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53AD1B9-DADE-4756-ADCF-52227A074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51F4A02-514B-422E-8E88-D83340F9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98865DB-EC91-4A9A-849E-4CDC2385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43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7902C17-93D9-438D-A5CE-190A921D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F00DC67-64F2-4B80-A0C1-7BCDAC66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C2B13D4-2DD7-4FCB-AEEF-745D9250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860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13A9F6-6357-46EA-9A2B-3F801CA46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604386-68AC-4257-B358-76B84F14D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A55A925-2941-4662-BAA0-CF4473696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CCE195E-DF08-4A04-9CD2-B2DA385E4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E965477-0EE0-4E17-9C24-907C0025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8FAA970-53CD-440C-B7C2-C89D9690D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53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4BF298-6A2F-402A-8A27-E944BD4F4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1E0B9C5-21F1-4B54-937E-B579947D1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E2102C1-FB37-4307-BE3D-C69654BE8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9C91DBE-0ED0-440D-BD4F-3ABB5C99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D7C258F-0A4B-4056-968E-0AAE47C1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85EDA6D-C535-4836-B78A-7D3195BB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849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10BD713-1ED4-4D54-8258-C1B868F8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1A89F7B-A201-49B3-9227-5DB1538CB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614602-6F35-43F8-9A61-47FA766EF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6283-03F5-4320-A0CA-C5611167C2DA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D6840E-0AFB-42BE-BBD6-3F475B4E9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2ECCCDB-BB4A-4D4A-89BE-893D77445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E4E3B-6611-435F-93A9-5F1BD4BF90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939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7827D3-349B-49B6-898F-17525FB2D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l-GR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3B4BD37-EAEB-4322-BA26-493A09D6F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357" y="331304"/>
            <a:ext cx="10933043" cy="6400800"/>
          </a:xfrm>
          <a:solidFill>
            <a:srgbClr val="00B050"/>
          </a:solidFill>
        </p:spPr>
        <p:txBody>
          <a:bodyPr/>
          <a:lstStyle/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E94F49A-A13E-43FD-90F9-7629D5F17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57" y="0"/>
            <a:ext cx="11277600" cy="652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10CCFD12-A76A-4014-9DE9-2B22D6F0B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853" y="1434905"/>
            <a:ext cx="7737230" cy="4642337"/>
          </a:xfrm>
          <a:prstGeom prst="rect">
            <a:avLst/>
          </a:prstGeom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5018539D-5CB5-47F5-AE35-F58892F3E26A}"/>
              </a:ext>
            </a:extLst>
          </p:cNvPr>
          <p:cNvSpPr/>
          <p:nvPr/>
        </p:nvSpPr>
        <p:spPr>
          <a:xfrm>
            <a:off x="3615397" y="411426"/>
            <a:ext cx="3362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                     </a:t>
            </a:r>
            <a:r>
              <a:rPr lang="el-GR" sz="3600" b="1" dirty="0" err="1">
                <a:solidFill>
                  <a:srgbClr val="FF0000"/>
                </a:solidFill>
              </a:rPr>
              <a:t>εἰμί</a:t>
            </a:r>
            <a:endParaRPr lang="el-G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8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B69A214B-F466-4E6F-AAB9-3649E7B3C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899137"/>
            <a:ext cx="10396024" cy="39811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FA3EDB-88FA-4EA0-BC2C-F2A553863F5E}"/>
              </a:ext>
            </a:extLst>
          </p:cNvPr>
          <p:cNvSpPr txBox="1"/>
          <p:nvPr/>
        </p:nvSpPr>
        <p:spPr>
          <a:xfrm>
            <a:off x="1913207" y="703384"/>
            <a:ext cx="8876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                           </a:t>
            </a:r>
            <a:r>
              <a:rPr lang="el-GR" sz="2800" b="1" dirty="0">
                <a:solidFill>
                  <a:srgbClr val="FF0000"/>
                </a:solidFill>
              </a:rPr>
              <a:t>ΕΝΕΡΓΗΤΙΚΗ ΦΩΝΗ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http://users.sch.gr/ipap/Ellinikos%20Politismos/Yliko/Theoria%20arxaia/baritona.fonientolikta.htm</a:t>
            </a:r>
            <a:endParaRPr lang="el-G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77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877AC5CE-A893-4C41-9304-AB9357B72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74" y="198438"/>
            <a:ext cx="11887200" cy="654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2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665FF1-DC9A-4BD1-921F-CEBA23430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0933" cy="1325563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+mn-lt"/>
              </a:rPr>
              <a:t>ΜΕΣΗ ΦΩΝΗ</a:t>
            </a:r>
            <a:br>
              <a:rPr lang="el-GR" sz="2800" b="1" dirty="0">
                <a:solidFill>
                  <a:srgbClr val="FF0000"/>
                </a:solidFill>
                <a:latin typeface="+mn-lt"/>
              </a:rPr>
            </a:br>
            <a:r>
              <a:rPr lang="en-US" sz="2000" b="1" dirty="0">
                <a:solidFill>
                  <a:srgbClr val="FF0000"/>
                </a:solidFill>
                <a:latin typeface="+mn-lt"/>
              </a:rPr>
              <a:t>http://users.sch.gr/ipap/Ellinikos%20Politismos/Yliko/Theoria%20arxaia/baritona.fonientolikta.htm</a:t>
            </a:r>
            <a:br>
              <a:rPr lang="el-GR" sz="2800" b="1" dirty="0">
                <a:solidFill>
                  <a:srgbClr val="FF0000"/>
                </a:solidFill>
                <a:latin typeface="+mn-lt"/>
              </a:rPr>
            </a:br>
            <a:r>
              <a:rPr lang="el-GR" sz="2800" b="1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346A1274-63A0-4F69-96CA-1B844CC004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103" y="1906336"/>
            <a:ext cx="11374897" cy="36294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6C88F5-4079-4E50-B7F7-3501BA871431}"/>
              </a:ext>
            </a:extLst>
          </p:cNvPr>
          <p:cNvSpPr txBox="1"/>
          <p:nvPr/>
        </p:nvSpPr>
        <p:spPr>
          <a:xfrm>
            <a:off x="6804837" y="2721934"/>
            <a:ext cx="1127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>
                <a:solidFill>
                  <a:srgbClr val="FF0000"/>
                </a:solidFill>
              </a:rPr>
              <a:t>ψο</a:t>
            </a:r>
            <a:endParaRPr lang="el-GR" sz="2400" b="1" dirty="0">
              <a:solidFill>
                <a:srgbClr val="FF0000"/>
              </a:solidFill>
            </a:endParaRP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FC889A1C-20F3-4AB0-95D8-B324CEBAC0A5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6804837" y="3183599"/>
            <a:ext cx="5635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5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B3B9FC-5E93-4195-9C16-953ACEDA8CAB}"/>
              </a:ext>
            </a:extLst>
          </p:cNvPr>
          <p:cNvSpPr txBox="1"/>
          <p:nvPr/>
        </p:nvSpPr>
        <p:spPr>
          <a:xfrm>
            <a:off x="534572" y="225083"/>
            <a:ext cx="1128229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ΣΧΗΜΑΤΙΣΜΟΣ ΠΡΟΣΤΑΚΤΙΚΗΣ ΒΑΡΥΤΟΝΑ ΦΩΝΗΕΝΤΟΛΗΚΤΑ ΑΦΩΝΟΛΗΚΤΑ</a:t>
            </a:r>
          </a:p>
          <a:p>
            <a:endParaRPr lang="el-G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/>
              <a:t>ΕΝΕΣΤΩΤΑΣ</a:t>
            </a:r>
          </a:p>
          <a:p>
            <a:endParaRPr lang="el-GR" sz="2400" b="1" dirty="0"/>
          </a:p>
          <a:p>
            <a:r>
              <a:rPr lang="el-GR" sz="2400" b="1" dirty="0"/>
              <a:t>Θέμα ενεστώτα + καταλήξεις προστακτικής ενεστώτα (θεματικό φωνήεν: -ε-)</a:t>
            </a:r>
          </a:p>
          <a:p>
            <a:endParaRPr lang="el-GR" dirty="0"/>
          </a:p>
          <a:p>
            <a:r>
              <a:rPr lang="el-GR" sz="2800" dirty="0">
                <a:solidFill>
                  <a:srgbClr val="FF0000"/>
                </a:solidFill>
              </a:rPr>
              <a:t>                                          </a:t>
            </a:r>
            <a:r>
              <a:rPr lang="el-GR" sz="2800" b="1" dirty="0" err="1">
                <a:solidFill>
                  <a:srgbClr val="FF0000"/>
                </a:solidFill>
              </a:rPr>
              <a:t>παιδευ</a:t>
            </a:r>
            <a:r>
              <a:rPr lang="el-GR" sz="2800" b="1" dirty="0">
                <a:solidFill>
                  <a:srgbClr val="FF0000"/>
                </a:solidFill>
              </a:rPr>
              <a:t>+ ε =παίδευε</a:t>
            </a:r>
          </a:p>
          <a:p>
            <a:endParaRPr lang="el-GR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ΑΟΡΙΣΤΟΣ</a:t>
            </a:r>
            <a:r>
              <a:rPr lang="el-GR" sz="2000" b="1" dirty="0">
                <a:solidFill>
                  <a:srgbClr val="FF0000"/>
                </a:solidFill>
              </a:rPr>
              <a:t>           Προσοχή: Στην προστακτική αορίστου τα ρήματα δεν παίρνουν αύξηση</a:t>
            </a:r>
          </a:p>
          <a:p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θέμα + χρονικός χαρακτήρας -σ- (-ξ- / -ψ-) + καταλήξεις προστακτικής αορίστου (θεματικό φωνήεν: -α-)</a:t>
            </a:r>
          </a:p>
          <a:p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</a:t>
            </a:r>
            <a:r>
              <a:rPr lang="el-GR" sz="2800" b="1" dirty="0" err="1">
                <a:solidFill>
                  <a:srgbClr val="FF0000"/>
                </a:solidFill>
              </a:rPr>
              <a:t>παιδευ+σον</a:t>
            </a:r>
            <a:r>
              <a:rPr lang="el-GR" sz="2800" b="1" dirty="0">
                <a:solidFill>
                  <a:srgbClr val="FF0000"/>
                </a:solidFill>
              </a:rPr>
              <a:t> = </a:t>
            </a:r>
            <a:r>
              <a:rPr lang="el-GR" sz="2800" b="1" dirty="0" err="1">
                <a:solidFill>
                  <a:srgbClr val="FF0000"/>
                </a:solidFill>
              </a:rPr>
              <a:t>παίδευσον</a:t>
            </a:r>
            <a:endParaRPr lang="el-GR" sz="2800" b="1" dirty="0">
              <a:solidFill>
                <a:srgbClr val="FF0000"/>
              </a:solidFill>
            </a:endParaRPr>
          </a:p>
          <a:p>
            <a:r>
              <a:rPr lang="el-GR" sz="2800" b="1" dirty="0">
                <a:solidFill>
                  <a:srgbClr val="FF0000"/>
                </a:solidFill>
              </a:rPr>
              <a:t>                                          </a:t>
            </a:r>
            <a:r>
              <a:rPr lang="el-GR" sz="2800" b="1" dirty="0" err="1">
                <a:solidFill>
                  <a:srgbClr val="FF0000"/>
                </a:solidFill>
              </a:rPr>
              <a:t>διωκ+σον</a:t>
            </a:r>
            <a:r>
              <a:rPr lang="el-GR" sz="2800" b="1" dirty="0">
                <a:solidFill>
                  <a:srgbClr val="FF0000"/>
                </a:solidFill>
              </a:rPr>
              <a:t>= </a:t>
            </a:r>
            <a:r>
              <a:rPr lang="el-GR" sz="2800" b="1" dirty="0" err="1">
                <a:solidFill>
                  <a:srgbClr val="FF0000"/>
                </a:solidFill>
              </a:rPr>
              <a:t>δίωξον</a:t>
            </a:r>
            <a:endParaRPr lang="el-GR" sz="2800" b="1" dirty="0">
              <a:solidFill>
                <a:srgbClr val="FF0000"/>
              </a:solidFill>
            </a:endParaRPr>
          </a:p>
          <a:p>
            <a:r>
              <a:rPr lang="el-GR" sz="2800" b="1" dirty="0">
                <a:solidFill>
                  <a:srgbClr val="FF0000"/>
                </a:solidFill>
              </a:rPr>
              <a:t>                                          </a:t>
            </a:r>
            <a:r>
              <a:rPr lang="el-GR" sz="2800" b="1" dirty="0" err="1">
                <a:solidFill>
                  <a:srgbClr val="FF0000"/>
                </a:solidFill>
              </a:rPr>
              <a:t>καλυπτ+σον</a:t>
            </a:r>
            <a:r>
              <a:rPr lang="el-GR" sz="2800" b="1" dirty="0">
                <a:solidFill>
                  <a:srgbClr val="FF0000"/>
                </a:solidFill>
              </a:rPr>
              <a:t>= </a:t>
            </a:r>
            <a:r>
              <a:rPr lang="el-GR" sz="2800" b="1" dirty="0" err="1">
                <a:solidFill>
                  <a:srgbClr val="FF0000"/>
                </a:solidFill>
              </a:rPr>
              <a:t>κάλυψον</a:t>
            </a:r>
            <a:endParaRPr lang="el-GR" sz="2800" b="1" dirty="0">
              <a:solidFill>
                <a:srgbClr val="FF0000"/>
              </a:solidFill>
            </a:endParaRPr>
          </a:p>
          <a:p>
            <a:endParaRPr lang="el-GR" sz="2800" dirty="0">
              <a:solidFill>
                <a:srgbClr val="FF0000"/>
              </a:solidFill>
            </a:endParaRPr>
          </a:p>
        </p:txBody>
      </p: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23D53CEE-A5FE-4A68-858E-5EB22B7390AC}"/>
              </a:ext>
            </a:extLst>
          </p:cNvPr>
          <p:cNvCxnSpPr>
            <a:cxnSpLocks/>
          </p:cNvCxnSpPr>
          <p:nvPr/>
        </p:nvCxnSpPr>
        <p:spPr>
          <a:xfrm>
            <a:off x="2229729" y="1983544"/>
            <a:ext cx="1871004" cy="46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F77D05BB-3A80-4D2E-845F-E4A02329D839}"/>
              </a:ext>
            </a:extLst>
          </p:cNvPr>
          <p:cNvCxnSpPr>
            <a:cxnSpLocks/>
          </p:cNvCxnSpPr>
          <p:nvPr/>
        </p:nvCxnSpPr>
        <p:spPr>
          <a:xfrm>
            <a:off x="4712677" y="2004646"/>
            <a:ext cx="661181" cy="443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1AB4C056-8D8C-46FB-9A72-D1E3227FA1C7}"/>
              </a:ext>
            </a:extLst>
          </p:cNvPr>
          <p:cNvCxnSpPr>
            <a:cxnSpLocks/>
          </p:cNvCxnSpPr>
          <p:nvPr/>
        </p:nvCxnSpPr>
        <p:spPr>
          <a:xfrm>
            <a:off x="1097279" y="4673496"/>
            <a:ext cx="3221502" cy="517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8D1067B6-1066-4A30-B6B1-35F347108C67}"/>
              </a:ext>
            </a:extLst>
          </p:cNvPr>
          <p:cNvCxnSpPr>
            <a:cxnSpLocks/>
          </p:cNvCxnSpPr>
          <p:nvPr/>
        </p:nvCxnSpPr>
        <p:spPr>
          <a:xfrm flipH="1">
            <a:off x="5542671" y="4304714"/>
            <a:ext cx="2869810" cy="886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3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C92294-D926-439E-A05C-C991D312FBFB}"/>
              </a:ext>
            </a:extLst>
          </p:cNvPr>
          <p:cNvSpPr txBox="1"/>
          <p:nvPr/>
        </p:nvSpPr>
        <p:spPr>
          <a:xfrm>
            <a:off x="464234" y="140678"/>
            <a:ext cx="114933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ΠΑΡΑΚΕΙΜΕΝΟΣ</a:t>
            </a:r>
          </a:p>
          <a:p>
            <a:r>
              <a:rPr lang="el-GR" sz="2400" b="1" dirty="0"/>
              <a:t>ΕΝΕΡΓΗΤΙΚΗ ΦΩΝΗ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Περιφραστικός τύπος: μετοχή παρακειμένου + προστακτική του βοηθητικού ρήματος </a:t>
            </a:r>
            <a:r>
              <a:rPr lang="el-GR" sz="2800" dirty="0" err="1"/>
              <a:t>εἰμί</a:t>
            </a:r>
            <a:endParaRPr lang="el-GR" sz="2800" dirty="0"/>
          </a:p>
          <a:p>
            <a:r>
              <a:rPr lang="el-GR" sz="2800" dirty="0"/>
              <a:t>                                                       </a:t>
            </a:r>
            <a:r>
              <a:rPr lang="el-GR" sz="2800" dirty="0" err="1">
                <a:solidFill>
                  <a:srgbClr val="FF0000"/>
                </a:solidFill>
              </a:rPr>
              <a:t>Πεπαιδευκώς</a:t>
            </a:r>
            <a:r>
              <a:rPr lang="el-GR" sz="2800" dirty="0">
                <a:solidFill>
                  <a:srgbClr val="FF0000"/>
                </a:solidFill>
              </a:rPr>
              <a:t>   </a:t>
            </a:r>
            <a:r>
              <a:rPr lang="el-GR" sz="2800" dirty="0" err="1">
                <a:solidFill>
                  <a:srgbClr val="FF0000"/>
                </a:solidFill>
              </a:rPr>
              <a:t>ἴσθι</a:t>
            </a:r>
            <a:endParaRPr lang="el-GR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Μονολεκτικός τύπος (ενεργητική): αναδιπλασιασμός + θέμα + χρονικός χαρακτήρας -κ- (-χ- / -φ-) + καταλήξεις προστακτικής ενεστώτα</a:t>
            </a:r>
          </a:p>
          <a:p>
            <a:r>
              <a:rPr lang="el-GR" sz="2800" dirty="0"/>
              <a:t>   </a:t>
            </a:r>
            <a:r>
              <a:rPr lang="el-GR" sz="2400" b="1" dirty="0"/>
              <a:t>ΜΕΣΗ ΦΩΝΗ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Μονολεκτικός τύπος : αναδιπλασιασμός + θέμα + καταλήξεις προστακτικής παρακειμένου </a:t>
            </a:r>
          </a:p>
          <a:p>
            <a:r>
              <a:rPr lang="el-GR" sz="2800" dirty="0">
                <a:solidFill>
                  <a:srgbClr val="FF0000"/>
                </a:solidFill>
              </a:rPr>
              <a:t>                                                              </a:t>
            </a:r>
            <a:r>
              <a:rPr lang="el-GR" sz="2800" dirty="0" err="1">
                <a:solidFill>
                  <a:srgbClr val="FF0000"/>
                </a:solidFill>
              </a:rPr>
              <a:t>πε</a:t>
            </a:r>
            <a:r>
              <a:rPr lang="el-GR" sz="2800" dirty="0">
                <a:solidFill>
                  <a:srgbClr val="FF0000"/>
                </a:solidFill>
              </a:rPr>
              <a:t> +</a:t>
            </a:r>
            <a:r>
              <a:rPr lang="el-GR" sz="2800" dirty="0" err="1">
                <a:solidFill>
                  <a:srgbClr val="FF0000"/>
                </a:solidFill>
              </a:rPr>
              <a:t>παίδευ+σο</a:t>
            </a:r>
            <a:r>
              <a:rPr lang="el-GR" sz="2800" dirty="0">
                <a:solidFill>
                  <a:srgbClr val="FF0000"/>
                </a:solidFill>
              </a:rPr>
              <a:t>  = </a:t>
            </a:r>
            <a:r>
              <a:rPr lang="el-GR" sz="2800" dirty="0" err="1">
                <a:solidFill>
                  <a:srgbClr val="FF0000"/>
                </a:solidFill>
              </a:rPr>
              <a:t>πεπαίδευσο</a:t>
            </a:r>
            <a:endParaRPr lang="el-GR" sz="2800" dirty="0">
              <a:solidFill>
                <a:srgbClr val="FF0000"/>
              </a:solidFill>
            </a:endParaRPr>
          </a:p>
          <a:p>
            <a:endParaRPr lang="el-GR" sz="2800" dirty="0"/>
          </a:p>
          <a:p>
            <a:r>
              <a:rPr lang="el-GR" sz="2400" b="1" dirty="0">
                <a:solidFill>
                  <a:srgbClr val="FF0000"/>
                </a:solidFill>
              </a:rPr>
              <a:t>Στην ενεργητική φωνή </a:t>
            </a:r>
            <a:r>
              <a:rPr lang="el-GR" sz="2400" b="1" dirty="0"/>
              <a:t>σχεδόν πάντοτε χρησιμοποιείται </a:t>
            </a:r>
            <a:r>
              <a:rPr lang="el-GR" sz="2400" b="1" dirty="0">
                <a:solidFill>
                  <a:srgbClr val="FF0000"/>
                </a:solidFill>
              </a:rPr>
              <a:t>ο περιφραστικός τύπος</a:t>
            </a:r>
            <a:r>
              <a:rPr lang="el-GR" sz="2400" b="1" dirty="0"/>
              <a:t> για τον παρακείμενο, ενώ ο μονολεκτικός είναι εύχρηστος μόνο στο γ΄ ενικό πρόσωπο. Στη </a:t>
            </a:r>
            <a:r>
              <a:rPr lang="el-GR" sz="2400" b="1" dirty="0">
                <a:solidFill>
                  <a:srgbClr val="FF0000"/>
                </a:solidFill>
              </a:rPr>
              <a:t>μέση φωνή </a:t>
            </a:r>
            <a:r>
              <a:rPr lang="el-GR" sz="2400" b="1" dirty="0"/>
              <a:t>ο παρακείμενος σχηματίζεται σχεδόν πάντοτε </a:t>
            </a:r>
            <a:r>
              <a:rPr lang="el-GR" sz="2400" b="1" dirty="0">
                <a:solidFill>
                  <a:srgbClr val="FF0000"/>
                </a:solidFill>
              </a:rPr>
              <a:t>μονολεκτικά</a:t>
            </a:r>
            <a:r>
              <a:rPr lang="el-GR" sz="2400" b="1" dirty="0"/>
              <a:t>. </a:t>
            </a:r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BB561AF9-7DD2-434A-8808-DAF4A4659B91}"/>
              </a:ext>
            </a:extLst>
          </p:cNvPr>
          <p:cNvCxnSpPr/>
          <p:nvPr/>
        </p:nvCxnSpPr>
        <p:spPr>
          <a:xfrm>
            <a:off x="5261317" y="1322363"/>
            <a:ext cx="464234" cy="450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F2B409FE-E799-418F-AD27-EC0B7EFB358D}"/>
              </a:ext>
            </a:extLst>
          </p:cNvPr>
          <p:cNvCxnSpPr/>
          <p:nvPr/>
        </p:nvCxnSpPr>
        <p:spPr>
          <a:xfrm flipH="1">
            <a:off x="7779434" y="1322363"/>
            <a:ext cx="717452" cy="450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E2C0477A-233E-4910-ABFA-2AC1D385F6AF}"/>
              </a:ext>
            </a:extLst>
          </p:cNvPr>
          <p:cNvCxnSpPr/>
          <p:nvPr/>
        </p:nvCxnSpPr>
        <p:spPr>
          <a:xfrm flipH="1">
            <a:off x="5824025" y="3854548"/>
            <a:ext cx="168812" cy="506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4D282851-75C6-4482-9207-87A2635B8C02}"/>
              </a:ext>
            </a:extLst>
          </p:cNvPr>
          <p:cNvCxnSpPr>
            <a:cxnSpLocks/>
          </p:cNvCxnSpPr>
          <p:nvPr/>
        </p:nvCxnSpPr>
        <p:spPr>
          <a:xfrm flipH="1">
            <a:off x="6822831" y="3826412"/>
            <a:ext cx="745588" cy="534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FCC53C39-8E59-415F-B3BE-8366B8B8DD8C}"/>
              </a:ext>
            </a:extLst>
          </p:cNvPr>
          <p:cNvCxnSpPr>
            <a:cxnSpLocks/>
          </p:cNvCxnSpPr>
          <p:nvPr/>
        </p:nvCxnSpPr>
        <p:spPr>
          <a:xfrm flipH="1">
            <a:off x="7568419" y="3826412"/>
            <a:ext cx="1364567" cy="661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2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768BA0-6412-4102-9B9F-02B10403A705}"/>
              </a:ext>
            </a:extLst>
          </p:cNvPr>
          <p:cNvSpPr txBox="1"/>
          <p:nvPr/>
        </p:nvSpPr>
        <p:spPr>
          <a:xfrm>
            <a:off x="534573" y="182880"/>
            <a:ext cx="1122601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ΑΣΚΗΣΕΙΣ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b="1" dirty="0"/>
              <a:t>ΝΑ ΜΕΤΑΦΕΡΕΤΕ ΤΟΥΣ ΠΑΡΑΚΑΤΩ ΤΥΠΟΥΣ ΣΤΗΝ ΠΡΟΣΤΑΚΤΙΚΗ ΔΙΑΤΗΡΩΝΤΑΣ ΤΟ ΠΡΟΣΩΠΟ, ΤΟΝ ΧΡΟΝΟ ΚΑΙ ΤΗ ΦΩΝΗ ΠΟΥ ΒΡΙΣΚΟΝΤΑΙ</a:t>
            </a:r>
          </a:p>
          <a:p>
            <a:endParaRPr lang="el-G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/>
              <a:t>πιστεύεις             …………………………..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 err="1"/>
              <a:t>ἐκινδύνευσε</a:t>
            </a:r>
            <a:r>
              <a:rPr lang="el-GR" sz="2400" b="1" dirty="0"/>
              <a:t>        ………………………………….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 err="1"/>
              <a:t>πεπράχατε</a:t>
            </a:r>
            <a:r>
              <a:rPr lang="el-GR" sz="2400" b="1" dirty="0"/>
              <a:t>           …………………………………………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/>
              <a:t>στρατεύεται         ……………………………………..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 err="1"/>
              <a:t>ἐπορεύσαντο</a:t>
            </a:r>
            <a:r>
              <a:rPr lang="el-GR" sz="2400" b="1" dirty="0"/>
              <a:t>        ……………………………………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b="1" dirty="0" err="1"/>
              <a:t>γέγραψαι</a:t>
            </a:r>
            <a:r>
              <a:rPr lang="el-GR" sz="2400" b="1" dirty="0"/>
              <a:t>     …………………………………..</a:t>
            </a:r>
          </a:p>
          <a:p>
            <a:endParaRPr lang="el-GR" sz="2400" b="1" dirty="0"/>
          </a:p>
          <a:p>
            <a:r>
              <a:rPr lang="el-GR" sz="2400" b="1" dirty="0"/>
              <a:t>2. ΝΑ ΜΕΤΑΦΕΡΕΤΕ ΤΟΥΣ ΡΗΜΑΤΙΚΟΥΣ ΤΥΠΟΥΣ ΣΤΗΝ ΠΡΟΣΤΑΚΤΙΚΗ ΟΛΩΝ ΤΩΝ ΧΡΟΝΩΝ ΣΤΗ ΦΩΝΗ ΠΟΥ ΒΡΙΣΚΟΝΤΑΙ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err="1"/>
              <a:t>διώκουσι</a:t>
            </a:r>
            <a:r>
              <a:rPr lang="el-GR" sz="2400" b="1" dirty="0"/>
              <a:t>      ………………………………...   ………………………..      ………………………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/>
              <a:t>θεραπεύεται …………………...………         ……………………….       …………………………………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876118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261</Words>
  <Application>Microsoft Office PowerPoint</Application>
  <PresentationFormat>Ευρεία οθόνη</PresentationFormat>
  <Paragraphs>47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 </vt:lpstr>
      <vt:lpstr>Παρουσίαση του PowerPoint</vt:lpstr>
      <vt:lpstr>Παρουσίαση του PowerPoint</vt:lpstr>
      <vt:lpstr>Παρουσίαση του PowerPoint</vt:lpstr>
      <vt:lpstr>ΜΕΣΗ ΦΩΝΗ http://users.sch.gr/ipap/Ellinikos%20Politismos/Yliko/Theoria%20arxaia/baritona.fonientolikta.htm 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Aggeliki</dc:creator>
  <cp:lastModifiedBy>Aggeliki</cp:lastModifiedBy>
  <cp:revision>20</cp:revision>
  <dcterms:created xsi:type="dcterms:W3CDTF">2020-11-09T21:48:30Z</dcterms:created>
  <dcterms:modified xsi:type="dcterms:W3CDTF">2020-11-16T08:16:14Z</dcterms:modified>
</cp:coreProperties>
</file>