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65" r:id="rId5"/>
    <p:sldId id="258" r:id="rId6"/>
    <p:sldId id="267" r:id="rId7"/>
    <p:sldId id="259" r:id="rId8"/>
    <p:sldId id="261" r:id="rId9"/>
    <p:sldId id="263" r:id="rId10"/>
    <p:sldId id="262" r:id="rId11"/>
    <p:sldId id="264"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geliki" initials="A" lastIdx="1" clrIdx="0">
    <p:extLst>
      <p:ext uri="{19B8F6BF-5375-455C-9EA6-DF929625EA0E}">
        <p15:presenceInfo xmlns:p15="http://schemas.microsoft.com/office/powerpoint/2012/main" userId="Aggelik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EF828"/>
    <a:srgbClr val="CDF117"/>
    <a:srgbClr val="058F9D"/>
    <a:srgbClr val="0F7FB1"/>
    <a:srgbClr val="14A2E2"/>
    <a:srgbClr val="FF505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5" d="100"/>
          <a:sy n="45" d="100"/>
        </p:scale>
        <p:origin x="27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309693-0A27-4827-AA0E-339765F18E6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71A2790-FA61-4357-B3EB-5777771413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51645B3-3686-4B6E-A929-9F73C81715CD}"/>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5" name="Θέση υποσέλιδου 4">
            <a:extLst>
              <a:ext uri="{FF2B5EF4-FFF2-40B4-BE49-F238E27FC236}">
                <a16:creationId xmlns:a16="http://schemas.microsoft.com/office/drawing/2014/main" id="{74FE791C-EA43-4CEC-A625-CE2E4D33C08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B42D61C-28A0-4340-84E2-C7B92F819EBD}"/>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34996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9B9C6D-2E49-4D1D-83E5-5276EE04C3E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F866213-9871-4FFD-AD5B-FCDA2C86ED88}"/>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BBA23F2-D188-446B-827C-291190253176}"/>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5" name="Θέση υποσέλιδου 4">
            <a:extLst>
              <a:ext uri="{FF2B5EF4-FFF2-40B4-BE49-F238E27FC236}">
                <a16:creationId xmlns:a16="http://schemas.microsoft.com/office/drawing/2014/main" id="{78025ABB-61C7-46D0-BA71-A03BFC84CDA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6D93DA7-17EE-4214-AF30-B8DFF2ADCE56}"/>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3420709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489313B-0468-48D0-B6F0-F8E95BE842D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DCC0EEE-78F6-4D1A-912F-9BF0A66C968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1EAA2331-446B-4C8D-B8CF-FA652C53E62C}"/>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5" name="Θέση υποσέλιδου 4">
            <a:extLst>
              <a:ext uri="{FF2B5EF4-FFF2-40B4-BE49-F238E27FC236}">
                <a16:creationId xmlns:a16="http://schemas.microsoft.com/office/drawing/2014/main" id="{42774FF4-DDD9-4C5B-829F-C6CB9654D8E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5BC75C2-A4AF-45C4-AD71-6A63450A4009}"/>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212916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444881-9D9F-4352-826E-67F146A1089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657E6EB-3FA5-45A2-A97B-EE792D6E9A06}"/>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FA1626DC-5EC9-4902-B4FA-98FFF7584C21}"/>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5" name="Θέση υποσέλιδου 4">
            <a:extLst>
              <a:ext uri="{FF2B5EF4-FFF2-40B4-BE49-F238E27FC236}">
                <a16:creationId xmlns:a16="http://schemas.microsoft.com/office/drawing/2014/main" id="{EC754E60-8F08-46F9-A77E-2C5B8B9CAFC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653025C-CA40-485A-9591-E1BDD9AE7816}"/>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162724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FB0D1-A6F4-47B3-8777-E4E2158F34D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6241793-42EF-4704-862F-FDBB7B0AC8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0E5610DB-2B9F-4AF1-9A99-082F91D47A24}"/>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5" name="Θέση υποσέλιδου 4">
            <a:extLst>
              <a:ext uri="{FF2B5EF4-FFF2-40B4-BE49-F238E27FC236}">
                <a16:creationId xmlns:a16="http://schemas.microsoft.com/office/drawing/2014/main" id="{2AFE4F40-678D-4703-9A86-E744C44555B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B6263C5-FE16-46EB-A8DC-7BC2C05DC5DE}"/>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369417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81F347-A51C-403D-AF5E-E006A6060B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816CAD3-66B4-4A8D-8875-7FC8A8A861FF}"/>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04EA6434-6D0A-40BB-B44C-BC374F63F8E4}"/>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3D6A96DD-2902-464C-8FAA-1C2FD68CF66A}"/>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6" name="Θέση υποσέλιδου 5">
            <a:extLst>
              <a:ext uri="{FF2B5EF4-FFF2-40B4-BE49-F238E27FC236}">
                <a16:creationId xmlns:a16="http://schemas.microsoft.com/office/drawing/2014/main" id="{5E853099-0EB5-4DC4-9877-C41EE8700B9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4419454-3EAF-4A13-9999-B6DDCDE0FFEE}"/>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3370978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CB71FC-9FA0-44BD-955E-26008F3439F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F64B576-BA0E-475B-8627-14DF5D322B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8DD86266-F804-4A88-9E30-E11D67584070}"/>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61A32A36-ABE2-4EAC-B90F-996FC0D87C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1FDDC3C0-77D9-47B3-A3C1-7923EE199987}"/>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D6EF7A03-A5CC-46BB-BC0D-EF4FDB7B575C}"/>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8" name="Θέση υποσέλιδου 7">
            <a:extLst>
              <a:ext uri="{FF2B5EF4-FFF2-40B4-BE49-F238E27FC236}">
                <a16:creationId xmlns:a16="http://schemas.microsoft.com/office/drawing/2014/main" id="{3A1C7952-4A99-423A-932B-0A1123E7CDD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D779439-4F24-4280-90B4-5146E2183536}"/>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3191305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7F43E9-1B12-4460-8E8A-6AF415CAA14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F147283-0266-4FF3-8D1E-495930223A65}"/>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4" name="Θέση υποσέλιδου 3">
            <a:extLst>
              <a:ext uri="{FF2B5EF4-FFF2-40B4-BE49-F238E27FC236}">
                <a16:creationId xmlns:a16="http://schemas.microsoft.com/office/drawing/2014/main" id="{01EF6265-7750-43F4-A03D-397F2550EAE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615E8B6-28CE-4F43-A105-F54057FD6FE8}"/>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4228692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DFA550D-D64C-43CD-BE9A-0DA450496BED}"/>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3" name="Θέση υποσέλιδου 2">
            <a:extLst>
              <a:ext uri="{FF2B5EF4-FFF2-40B4-BE49-F238E27FC236}">
                <a16:creationId xmlns:a16="http://schemas.microsoft.com/office/drawing/2014/main" id="{529495AA-932B-42D1-9271-0E23065148A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B830423-5C26-4782-B553-E0023190FADE}"/>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367251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D116A1-D916-42D4-A7EA-F73E1E6109E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0CFF034-E93B-48F8-B8C8-E68DA5FD8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61D95937-ED0F-4687-951D-ADC16EB4E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6FF79872-C6B0-43AE-868D-7E9F75045304}"/>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6" name="Θέση υποσέλιδου 5">
            <a:extLst>
              <a:ext uri="{FF2B5EF4-FFF2-40B4-BE49-F238E27FC236}">
                <a16:creationId xmlns:a16="http://schemas.microsoft.com/office/drawing/2014/main" id="{3E3CD094-8607-4A5B-A6D9-6B32E4FCE11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C8187A6-7E8A-4E10-B41A-806763342848}"/>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174049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2BC0DE-687C-4AAC-AB61-601D9E37E28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9886301-E066-4806-AD08-E708B2B0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2812DD3-F195-4A0F-A573-6461CA50E9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428C0236-7F69-4DF8-A325-0B825C8C3E18}"/>
              </a:ext>
            </a:extLst>
          </p:cNvPr>
          <p:cNvSpPr>
            <a:spLocks noGrp="1"/>
          </p:cNvSpPr>
          <p:nvPr>
            <p:ph type="dt" sz="half" idx="10"/>
          </p:nvPr>
        </p:nvSpPr>
        <p:spPr/>
        <p:txBody>
          <a:bodyPr/>
          <a:lstStyle/>
          <a:p>
            <a:fld id="{0BF85C6E-7C1F-494C-8D9D-6547DFCAB10B}" type="datetimeFigureOut">
              <a:rPr lang="el-GR" smtClean="0"/>
              <a:t>8/12/2020</a:t>
            </a:fld>
            <a:endParaRPr lang="el-GR"/>
          </a:p>
        </p:txBody>
      </p:sp>
      <p:sp>
        <p:nvSpPr>
          <p:cNvPr id="6" name="Θέση υποσέλιδου 5">
            <a:extLst>
              <a:ext uri="{FF2B5EF4-FFF2-40B4-BE49-F238E27FC236}">
                <a16:creationId xmlns:a16="http://schemas.microsoft.com/office/drawing/2014/main" id="{451E4725-F503-43B8-ACBF-9F5DC3B3CB4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7B819AE-FD82-436C-95E7-251B3940CBC4}"/>
              </a:ext>
            </a:extLst>
          </p:cNvPr>
          <p:cNvSpPr>
            <a:spLocks noGrp="1"/>
          </p:cNvSpPr>
          <p:nvPr>
            <p:ph type="sldNum" sz="quarter" idx="12"/>
          </p:nvPr>
        </p:nvSpPr>
        <p:spPr/>
        <p:txBody>
          <a:bodyPr/>
          <a:lstStyle/>
          <a:p>
            <a:fld id="{1771B0E4-7CD7-4767-9B20-29A41BFC1E58}" type="slidenum">
              <a:rPr lang="el-GR" smtClean="0"/>
              <a:t>‹#›</a:t>
            </a:fld>
            <a:endParaRPr lang="el-GR"/>
          </a:p>
        </p:txBody>
      </p:sp>
    </p:spTree>
    <p:extLst>
      <p:ext uri="{BB962C8B-B14F-4D97-AF65-F5344CB8AC3E}">
        <p14:creationId xmlns:p14="http://schemas.microsoft.com/office/powerpoint/2010/main" val="3050321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58F9D"/>
        </a:soli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C4B3E41-2F6E-4F0D-A535-7F1BF45EC3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DD7DBF1-7B45-4CF3-ACEF-93F3BE845A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A6605095-5649-4AFB-9E13-7B909DDC44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F85C6E-7C1F-494C-8D9D-6547DFCAB10B}" type="datetimeFigureOut">
              <a:rPr lang="el-GR" smtClean="0"/>
              <a:t>8/12/2020</a:t>
            </a:fld>
            <a:endParaRPr lang="el-GR"/>
          </a:p>
        </p:txBody>
      </p:sp>
      <p:sp>
        <p:nvSpPr>
          <p:cNvPr id="5" name="Θέση υποσέλιδου 4">
            <a:extLst>
              <a:ext uri="{FF2B5EF4-FFF2-40B4-BE49-F238E27FC236}">
                <a16:creationId xmlns:a16="http://schemas.microsoft.com/office/drawing/2014/main" id="{94B6091F-42ED-4E92-BCDF-DDC4811E6D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7542B70-58F8-4C23-9D76-A6C69163B5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1B0E4-7CD7-4767-9B20-29A41BFC1E58}" type="slidenum">
              <a:rPr lang="el-GR" smtClean="0"/>
              <a:t>‹#›</a:t>
            </a:fld>
            <a:endParaRPr lang="el-GR"/>
          </a:p>
        </p:txBody>
      </p:sp>
    </p:spTree>
    <p:extLst>
      <p:ext uri="{BB962C8B-B14F-4D97-AF65-F5344CB8AC3E}">
        <p14:creationId xmlns:p14="http://schemas.microsoft.com/office/powerpoint/2010/main" val="2517108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Στρογγύλεμα γωνιών 1">
            <a:extLst>
              <a:ext uri="{FF2B5EF4-FFF2-40B4-BE49-F238E27FC236}">
                <a16:creationId xmlns:a16="http://schemas.microsoft.com/office/drawing/2014/main" id="{461028C2-C6F0-422F-B39C-2F2514BA8A55}"/>
              </a:ext>
            </a:extLst>
          </p:cNvPr>
          <p:cNvSpPr/>
          <p:nvPr/>
        </p:nvSpPr>
        <p:spPr>
          <a:xfrm>
            <a:off x="1125415" y="787791"/>
            <a:ext cx="10072468" cy="582402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l-GR" sz="2800" b="1" dirty="0"/>
              <a:t>Θερμοπύλες</a:t>
            </a:r>
          </a:p>
          <a:p>
            <a:pPr algn="ctr"/>
            <a:r>
              <a:rPr lang="el-GR" sz="2800" b="1" dirty="0"/>
              <a:t>Κ. Π. Καβάφης</a:t>
            </a:r>
          </a:p>
          <a:p>
            <a:r>
              <a:rPr lang="el-GR" sz="2800" b="1" dirty="0"/>
              <a:t>Σημειώσεις:</a:t>
            </a:r>
          </a:p>
          <a:p>
            <a:pPr marL="457200" indent="-457200">
              <a:buFont typeface="Wingdings" panose="05000000000000000000" pitchFamily="2" charset="2"/>
              <a:buChar char="ü"/>
            </a:pPr>
            <a:r>
              <a:rPr lang="el-GR" sz="2800" b="1" dirty="0"/>
              <a:t>Ποίημα φιλοσοφικό-διδακτικό (δημοσίευση 1903)</a:t>
            </a:r>
            <a:r>
              <a:rPr lang="en-US" sz="2800" b="1" dirty="0"/>
              <a:t>.</a:t>
            </a:r>
            <a:endParaRPr lang="el-GR" sz="2800" b="1" dirty="0"/>
          </a:p>
          <a:p>
            <a:pPr marL="457200" indent="-457200">
              <a:buFont typeface="Wingdings" panose="05000000000000000000" pitchFamily="2" charset="2"/>
              <a:buChar char="ü"/>
            </a:pPr>
            <a:r>
              <a:rPr lang="el-GR" sz="2800" b="1" dirty="0"/>
              <a:t>Θεμελιώνεται σε ιστορικό γεγονός</a:t>
            </a:r>
            <a:r>
              <a:rPr lang="en-US" sz="2800" b="1" dirty="0"/>
              <a:t>.</a:t>
            </a:r>
            <a:endParaRPr lang="el-GR" sz="2800" b="1" dirty="0"/>
          </a:p>
          <a:p>
            <a:endParaRPr lang="el-GR" sz="2800" b="1" dirty="0"/>
          </a:p>
          <a:p>
            <a:r>
              <a:rPr lang="el-GR" sz="2800" b="1" dirty="0"/>
              <a:t>Ο ποιητής με αφορμή ένα ιστορικό γεγονός επιδιώκει να εμφυσήσει ηθικές αρχές και ιδιαίτερα την υψηλή αίσθηση του καθήκοντος ως θεμέλιου της ατομικής, της εθνικής και ευρύτερα της κοινωνικής ελευθερίας</a:t>
            </a:r>
          </a:p>
        </p:txBody>
      </p:sp>
    </p:spTree>
    <p:extLst>
      <p:ext uri="{BB962C8B-B14F-4D97-AF65-F5344CB8AC3E}">
        <p14:creationId xmlns:p14="http://schemas.microsoft.com/office/powerpoint/2010/main" val="304565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E1B1A0BA-021A-4E84-B2A7-5834632466B9}"/>
              </a:ext>
            </a:extLst>
          </p:cNvPr>
          <p:cNvSpPr/>
          <p:nvPr/>
        </p:nvSpPr>
        <p:spPr>
          <a:xfrm>
            <a:off x="534572" y="239152"/>
            <a:ext cx="11155680" cy="60209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000" b="1" dirty="0"/>
          </a:p>
          <a:p>
            <a:pPr algn="just"/>
            <a:r>
              <a:rPr lang="el-GR" sz="2000" b="1" dirty="0"/>
              <a:t>Κ. Π. ΚΑΒΑΦΗΣ: ο πρόδροµος του µ</a:t>
            </a:r>
            <a:r>
              <a:rPr lang="el-GR" sz="2000" b="1" dirty="0" err="1"/>
              <a:t>οντερνισμού</a:t>
            </a:r>
            <a:r>
              <a:rPr lang="el-GR" sz="2000" b="1" dirty="0"/>
              <a:t>. </a:t>
            </a:r>
          </a:p>
          <a:p>
            <a:pPr algn="just"/>
            <a:endParaRPr lang="el-GR" sz="2000" b="1" dirty="0"/>
          </a:p>
          <a:p>
            <a:pPr marL="342900" indent="-342900" algn="just">
              <a:buFont typeface="Wingdings" panose="05000000000000000000" pitchFamily="2" charset="2"/>
              <a:buChar char="ü"/>
            </a:pPr>
            <a:r>
              <a:rPr lang="el-GR" sz="2000" b="1" dirty="0"/>
              <a:t>Ο Καβάφης αποτελεί ξεχωριστή περίπτωση ποιητή. Δεν ακολούθησε πιστά κανένα ρεύµα. </a:t>
            </a:r>
          </a:p>
          <a:p>
            <a:pPr marL="285750" indent="-285750" algn="just">
              <a:buFont typeface="Wingdings" panose="05000000000000000000" pitchFamily="2" charset="2"/>
              <a:buChar char="ü"/>
            </a:pPr>
            <a:r>
              <a:rPr lang="el-GR" sz="2000" b="1" dirty="0"/>
              <a:t>Στην αρχή της καλλιτεχνικής του δηµιουργίας επηρεάστηκε από το ροµαντισµό, στη συνέχεια υιοθέτησε στοιχεία του παρνασσισµού (θέµατα εµπνευσµένα από την αρχαιότητα). </a:t>
            </a:r>
          </a:p>
          <a:p>
            <a:pPr marL="285750" indent="-285750" algn="just">
              <a:buFont typeface="Wingdings" panose="05000000000000000000" pitchFamily="2" charset="2"/>
              <a:buChar char="ü"/>
            </a:pPr>
            <a:r>
              <a:rPr lang="el-GR" sz="2000" b="1" dirty="0"/>
              <a:t>Από το 1893 στρέφεται στο συµβολισµό και από το 1911 διαµορφώνει το προσωπικό του ύφος (περίοδος ωριµότητας). Ο ίδιος θεωρούσε ως κύριο σώµα του έργου τα 129 ποιήματα που δηµοσίευσε από το 1911 έως το 1933. </a:t>
            </a:r>
          </a:p>
          <a:p>
            <a:pPr marL="285750" indent="-285750" algn="just">
              <a:buFont typeface="Wingdings" panose="05000000000000000000" pitchFamily="2" charset="2"/>
              <a:buChar char="ü"/>
            </a:pPr>
            <a:r>
              <a:rPr lang="el-GR" sz="2000" b="1" dirty="0"/>
              <a:t>Κατηγορίες καβαφικών ποιηµάτων :1. Ιστορικά 2. Φιλοσοφικά 3. Αισθησιακά ή ηδονικά </a:t>
            </a:r>
          </a:p>
          <a:p>
            <a:pPr algn="just"/>
            <a:endParaRPr lang="el-GR" sz="2000" b="1" dirty="0"/>
          </a:p>
          <a:p>
            <a:pPr algn="just"/>
            <a:endParaRPr lang="el-GR" sz="2000" b="1" dirty="0"/>
          </a:p>
          <a:p>
            <a:pPr algn="just"/>
            <a:r>
              <a:rPr lang="el-GR" sz="2000" b="1" dirty="0"/>
              <a:t>Βασικά χαρακτηριστικά </a:t>
            </a:r>
          </a:p>
          <a:p>
            <a:pPr algn="just"/>
            <a:endParaRPr lang="el-GR" sz="2000" b="1" dirty="0"/>
          </a:p>
          <a:p>
            <a:pPr marL="285750" indent="-285750" algn="just">
              <a:buFont typeface="Wingdings" panose="05000000000000000000" pitchFamily="2" charset="2"/>
              <a:buChar char="ü"/>
            </a:pPr>
            <a:r>
              <a:rPr lang="el-GR" sz="2000" b="1" dirty="0"/>
              <a:t>Θέµατα: ο Καβάφης εμπνέεται από την ιστορία (κυρίως η ελληνιστική και η ρωµαϊκή εποχή, αλλά και η βυζαντινή περίοδος) και τη µ</a:t>
            </a:r>
            <a:r>
              <a:rPr lang="el-GR" sz="2000" b="1" dirty="0" err="1"/>
              <a:t>υθολογία</a:t>
            </a:r>
            <a:r>
              <a:rPr lang="el-GR" sz="2000" b="1" dirty="0"/>
              <a:t>.</a:t>
            </a:r>
          </a:p>
          <a:p>
            <a:pPr algn="just"/>
            <a:endParaRPr lang="el-GR" sz="2000" b="1" dirty="0"/>
          </a:p>
          <a:p>
            <a:pPr marL="285750" indent="-285750" algn="just">
              <a:buFont typeface="Wingdings" panose="05000000000000000000" pitchFamily="2" charset="2"/>
              <a:buChar char="ü"/>
            </a:pPr>
            <a:r>
              <a:rPr lang="el-GR" sz="2000" b="1" dirty="0"/>
              <a:t> Γλώσσα: ιδιότυπη µε πολλά στοιχεία καθαρεύουσας αλλά και δηµοτικής και µε πολλούς ιδιωµατισµούς της Κωνσταντινούπολης. </a:t>
            </a:r>
          </a:p>
          <a:p>
            <a:pPr algn="ctr"/>
            <a:endParaRPr lang="el-GR" dirty="0"/>
          </a:p>
        </p:txBody>
      </p:sp>
    </p:spTree>
    <p:extLst>
      <p:ext uri="{BB962C8B-B14F-4D97-AF65-F5344CB8AC3E}">
        <p14:creationId xmlns:p14="http://schemas.microsoft.com/office/powerpoint/2010/main" val="186117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E6A43A47-C79B-4CD6-8E3A-92EEB077ABDF}"/>
              </a:ext>
            </a:extLst>
          </p:cNvPr>
          <p:cNvSpPr/>
          <p:nvPr/>
        </p:nvSpPr>
        <p:spPr>
          <a:xfrm>
            <a:off x="773723" y="689317"/>
            <a:ext cx="10466363" cy="56692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r>
              <a:rPr lang="el-GR" b="1" dirty="0"/>
              <a:t>Στίχος: ελευθερωµένος (οι στροφές δεν έχουν ίσο αριθµό στίχων, οι στίχοι είναι ανισοσύλλαβοι, το µ</a:t>
            </a:r>
            <a:r>
              <a:rPr lang="el-GR" b="1" dirty="0" err="1"/>
              <a:t>έτρο</a:t>
            </a:r>
            <a:r>
              <a:rPr lang="el-GR" b="1" dirty="0"/>
              <a:t> είναι ιαµβικό, απουσιάζει η οµοιοκαταληξία).</a:t>
            </a:r>
          </a:p>
          <a:p>
            <a:pPr algn="just"/>
            <a:endParaRPr lang="el-GR" b="1" dirty="0"/>
          </a:p>
          <a:p>
            <a:pPr marL="285750" indent="-285750" algn="just">
              <a:buFont typeface="Wingdings" panose="05000000000000000000" pitchFamily="2" charset="2"/>
              <a:buChar char="ü"/>
            </a:pPr>
            <a:r>
              <a:rPr lang="el-GR" b="1" dirty="0"/>
              <a:t> Τόνος: διδακτικός (β´ πρόσωπο, προτροπές) </a:t>
            </a:r>
          </a:p>
          <a:p>
            <a:pPr marL="285750" indent="-285750" algn="just">
              <a:buFont typeface="Wingdings" panose="05000000000000000000" pitchFamily="2" charset="2"/>
              <a:buChar char="ü"/>
            </a:pPr>
            <a:endParaRPr lang="el-GR" b="1" dirty="0"/>
          </a:p>
          <a:p>
            <a:pPr marL="285750" indent="-285750" algn="just">
              <a:buFont typeface="Wingdings" panose="05000000000000000000" pitchFamily="2" charset="2"/>
              <a:buChar char="ü"/>
            </a:pPr>
            <a:r>
              <a:rPr lang="el-GR" b="1" dirty="0"/>
              <a:t>Ύφος: λιτό, πυκνό (χωρίς πολλά διακοσµητικά επίθετα και πλούσια εκφραστικά µ</a:t>
            </a:r>
            <a:r>
              <a:rPr lang="el-GR" b="1" dirty="0" err="1"/>
              <a:t>έσα</a:t>
            </a:r>
            <a:r>
              <a:rPr lang="el-GR" b="1" dirty="0"/>
              <a:t>) </a:t>
            </a:r>
          </a:p>
          <a:p>
            <a:pPr algn="just"/>
            <a:r>
              <a:rPr lang="el-GR" b="1" dirty="0"/>
              <a:t>Ειρωνεία: τραγική και λεκτική </a:t>
            </a:r>
          </a:p>
          <a:p>
            <a:pPr algn="just"/>
            <a:endParaRPr lang="el-GR" b="1" dirty="0"/>
          </a:p>
          <a:p>
            <a:pPr marL="285750" indent="-285750" algn="just">
              <a:buFont typeface="Wingdings" panose="05000000000000000000" pitchFamily="2" charset="2"/>
              <a:buChar char="ü"/>
            </a:pPr>
            <a:r>
              <a:rPr lang="el-GR" b="1" dirty="0"/>
              <a:t>Δραµατικότητα (θεατρικότητα): στα ποιήµατά του υπάρχουν πρόσωπα που δρουν σε συγκεκριµένο χώρο, διάλογος, εικόνες που διαδέχονται η µ</a:t>
            </a:r>
            <a:r>
              <a:rPr lang="el-GR" b="1" dirty="0" err="1"/>
              <a:t>ια</a:t>
            </a:r>
            <a:r>
              <a:rPr lang="el-GR" b="1" dirty="0"/>
              <a:t> την άλλη σαν σκηνές θεατρικού έργου. </a:t>
            </a:r>
          </a:p>
          <a:p>
            <a:pPr algn="just"/>
            <a:endParaRPr lang="el-GR" b="1" dirty="0"/>
          </a:p>
          <a:p>
            <a:pPr marL="285750" indent="-285750" algn="just">
              <a:buFont typeface="Wingdings" panose="05000000000000000000" pitchFamily="2" charset="2"/>
              <a:buChar char="ü"/>
            </a:pPr>
            <a:r>
              <a:rPr lang="el-GR" b="1" dirty="0"/>
              <a:t>Υπαινικτικότητα: χρησιµοποιεί κάποια ιστορικά ή µ</a:t>
            </a:r>
            <a:r>
              <a:rPr lang="el-GR" b="1" dirty="0" err="1"/>
              <a:t>υθολογικά</a:t>
            </a:r>
            <a:r>
              <a:rPr lang="el-GR" b="1" dirty="0"/>
              <a:t> πρόσωπα ως σύµβολα ή προσωπεία, για να µ</a:t>
            </a:r>
            <a:r>
              <a:rPr lang="el-GR" b="1" dirty="0" err="1"/>
              <a:t>ιλήσει</a:t>
            </a:r>
            <a:r>
              <a:rPr lang="el-GR" b="1" dirty="0"/>
              <a:t> για το παρόν. </a:t>
            </a:r>
          </a:p>
          <a:p>
            <a:pPr algn="just"/>
            <a:endParaRPr lang="el-GR" b="1" dirty="0"/>
          </a:p>
          <a:p>
            <a:pPr marL="285750" indent="-285750" algn="just">
              <a:buFont typeface="Wingdings" panose="05000000000000000000" pitchFamily="2" charset="2"/>
              <a:buChar char="ü"/>
            </a:pPr>
            <a:r>
              <a:rPr lang="el-GR" b="1" dirty="0"/>
              <a:t>Ρεαλισµός (η αφήγηση και οι περιγραφές του είναι ρεαλιστικές)</a:t>
            </a:r>
          </a:p>
          <a:p>
            <a:pPr marL="285750" indent="-285750" algn="just">
              <a:buFont typeface="Wingdings" panose="05000000000000000000" pitchFamily="2" charset="2"/>
              <a:buChar char="ü"/>
            </a:pPr>
            <a:r>
              <a:rPr lang="el-GR" b="1" dirty="0"/>
              <a:t> Η ποίησή του εξαιτίας της γλώσσας, του στίχου και του ύφους της χαρακτηρίζεται ως πεζολογική.</a:t>
            </a:r>
          </a:p>
          <a:p>
            <a:pPr algn="just"/>
            <a:r>
              <a:rPr lang="el-GR" b="1" dirty="0"/>
              <a:t>      (https://www.4lykzografou.gr/wp-content/uploads/2014/05/Reymata.pdf  )</a:t>
            </a:r>
          </a:p>
          <a:p>
            <a:pPr algn="just"/>
            <a:endParaRPr lang="el-GR" dirty="0"/>
          </a:p>
        </p:txBody>
      </p:sp>
    </p:spTree>
    <p:extLst>
      <p:ext uri="{BB962C8B-B14F-4D97-AF65-F5344CB8AC3E}">
        <p14:creationId xmlns:p14="http://schemas.microsoft.com/office/powerpoint/2010/main" val="1294480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βάλ 3">
            <a:extLst>
              <a:ext uri="{FF2B5EF4-FFF2-40B4-BE49-F238E27FC236}">
                <a16:creationId xmlns:a16="http://schemas.microsoft.com/office/drawing/2014/main" id="{3DBA64F6-43B8-48F2-A2AB-04855EE33A5C}"/>
              </a:ext>
            </a:extLst>
          </p:cNvPr>
          <p:cNvSpPr/>
          <p:nvPr/>
        </p:nvSpPr>
        <p:spPr>
          <a:xfrm>
            <a:off x="253218" y="858129"/>
            <a:ext cx="11029071" cy="2771336"/>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l-GR" sz="2400" b="1" dirty="0"/>
              <a:t>Βασική ιδέα- θέμα:</a:t>
            </a:r>
          </a:p>
          <a:p>
            <a:pPr algn="ctr"/>
            <a:r>
              <a:rPr lang="el-GR" sz="2400" b="1" dirty="0"/>
              <a:t>Ανάγκη απόδοσης τιμής στους ανθρώπους που δείχνουν ακλόνητη πίστη σε υψηλά ιδανικά και γίνονται θεματοφύλακες πανανθρώπινων αξιών, ακόμα κι αν διαβλέπουν την ήττα και την επικράτηση των άδικων και κακόβουλων.</a:t>
            </a:r>
          </a:p>
        </p:txBody>
      </p:sp>
      <p:sp>
        <p:nvSpPr>
          <p:cNvPr id="5" name="Ορθογώνιο: Στρογγύλεμα γωνιών 4">
            <a:extLst>
              <a:ext uri="{FF2B5EF4-FFF2-40B4-BE49-F238E27FC236}">
                <a16:creationId xmlns:a16="http://schemas.microsoft.com/office/drawing/2014/main" id="{2343C9B3-F522-4C6F-ACE3-8F477DBB407F}"/>
              </a:ext>
            </a:extLst>
          </p:cNvPr>
          <p:cNvSpPr/>
          <p:nvPr/>
        </p:nvSpPr>
        <p:spPr>
          <a:xfrm>
            <a:off x="4164038" y="3629465"/>
            <a:ext cx="2940148" cy="7033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a:t>Δομή</a:t>
            </a:r>
          </a:p>
        </p:txBody>
      </p:sp>
      <p:cxnSp>
        <p:nvCxnSpPr>
          <p:cNvPr id="7" name="Ευθύγραμμο βέλος σύνδεσης 6">
            <a:extLst>
              <a:ext uri="{FF2B5EF4-FFF2-40B4-BE49-F238E27FC236}">
                <a16:creationId xmlns:a16="http://schemas.microsoft.com/office/drawing/2014/main" id="{3B6BC8B9-5693-4F5E-8AD2-53540A57A7B8}"/>
              </a:ext>
            </a:extLst>
          </p:cNvPr>
          <p:cNvCxnSpPr>
            <a:cxnSpLocks/>
          </p:cNvCxnSpPr>
          <p:nvPr/>
        </p:nvCxnSpPr>
        <p:spPr>
          <a:xfrm flipH="1">
            <a:off x="1969477" y="4389120"/>
            <a:ext cx="2260211" cy="647113"/>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a:extLst>
              <a:ext uri="{FF2B5EF4-FFF2-40B4-BE49-F238E27FC236}">
                <a16:creationId xmlns:a16="http://schemas.microsoft.com/office/drawing/2014/main" id="{9EF62F14-F324-4515-A782-9C9405EAD69E}"/>
              </a:ext>
            </a:extLst>
          </p:cNvPr>
          <p:cNvCxnSpPr>
            <a:cxnSpLocks/>
          </p:cNvCxnSpPr>
          <p:nvPr/>
        </p:nvCxnSpPr>
        <p:spPr>
          <a:xfrm>
            <a:off x="7196796" y="4236133"/>
            <a:ext cx="1609581" cy="448408"/>
          </a:xfrm>
          <a:prstGeom prst="straightConnector1">
            <a:avLst/>
          </a:prstGeom>
          <a:ln w="127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0" name="Οβάλ 9">
            <a:extLst>
              <a:ext uri="{FF2B5EF4-FFF2-40B4-BE49-F238E27FC236}">
                <a16:creationId xmlns:a16="http://schemas.microsoft.com/office/drawing/2014/main" id="{EA2AC496-6060-4986-BE28-523FC0923EA1}"/>
              </a:ext>
            </a:extLst>
          </p:cNvPr>
          <p:cNvSpPr/>
          <p:nvPr/>
        </p:nvSpPr>
        <p:spPr>
          <a:xfrm>
            <a:off x="70338" y="5219114"/>
            <a:ext cx="4375053" cy="1350498"/>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a:t>στίχοι 1-2:</a:t>
            </a:r>
          </a:p>
          <a:p>
            <a:r>
              <a:rPr lang="el-GR" b="1" dirty="0"/>
              <a:t>Η οφειλόμενη τιμή σε όσους συναισθάνονται την ευθύνη του χρέους.</a:t>
            </a:r>
          </a:p>
        </p:txBody>
      </p:sp>
      <p:sp>
        <p:nvSpPr>
          <p:cNvPr id="11" name="Οβάλ 10">
            <a:extLst>
              <a:ext uri="{FF2B5EF4-FFF2-40B4-BE49-F238E27FC236}">
                <a16:creationId xmlns:a16="http://schemas.microsoft.com/office/drawing/2014/main" id="{1E71F188-E21B-498D-8C94-3279F1031000}"/>
              </a:ext>
            </a:extLst>
          </p:cNvPr>
          <p:cNvSpPr/>
          <p:nvPr/>
        </p:nvSpPr>
        <p:spPr>
          <a:xfrm>
            <a:off x="8465236" y="4236132"/>
            <a:ext cx="3765450" cy="2621867"/>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l-GR" b="1" dirty="0"/>
              <a:t>στίχοι 11-14</a:t>
            </a:r>
            <a:r>
              <a:rPr lang="el-GR" dirty="0"/>
              <a:t>:</a:t>
            </a:r>
          </a:p>
          <a:p>
            <a:r>
              <a:rPr lang="el-GR" b="1" dirty="0"/>
              <a:t>Ιδιαίτερη τιμή αξίζουν όσοι μένουν σταθεροί στις αξίες  τους ακόμη κι όταν προβλέπουν ότι ο αγώνας τους θα αποτύχει.</a:t>
            </a:r>
          </a:p>
          <a:p>
            <a:endParaRPr lang="el-GR" dirty="0"/>
          </a:p>
        </p:txBody>
      </p:sp>
      <p:sp>
        <p:nvSpPr>
          <p:cNvPr id="12" name="Οβάλ 11">
            <a:extLst>
              <a:ext uri="{FF2B5EF4-FFF2-40B4-BE49-F238E27FC236}">
                <a16:creationId xmlns:a16="http://schemas.microsoft.com/office/drawing/2014/main" id="{9670B854-715C-4F86-9C24-33D7BCDEDE88}"/>
              </a:ext>
            </a:extLst>
          </p:cNvPr>
          <p:cNvSpPr/>
          <p:nvPr/>
        </p:nvSpPr>
        <p:spPr>
          <a:xfrm>
            <a:off x="4586068" y="4944794"/>
            <a:ext cx="3446584" cy="1913206"/>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l-GR" dirty="0"/>
              <a:t> </a:t>
            </a:r>
            <a:r>
              <a:rPr lang="el-GR" b="1" dirty="0"/>
              <a:t>στίχοι 3-10</a:t>
            </a:r>
            <a:r>
              <a:rPr lang="el-GR" dirty="0"/>
              <a:t>:</a:t>
            </a:r>
          </a:p>
          <a:p>
            <a:endParaRPr lang="el-GR" dirty="0"/>
          </a:p>
          <a:p>
            <a:r>
              <a:rPr lang="el-GR" b="1" dirty="0"/>
              <a:t>Τα ηθικά γνωρίσματα αυτών των ανθρώπων</a:t>
            </a:r>
          </a:p>
        </p:txBody>
      </p:sp>
      <p:cxnSp>
        <p:nvCxnSpPr>
          <p:cNvPr id="16" name="Ευθύγραμμο βέλος σύνδεσης 15">
            <a:extLst>
              <a:ext uri="{FF2B5EF4-FFF2-40B4-BE49-F238E27FC236}">
                <a16:creationId xmlns:a16="http://schemas.microsoft.com/office/drawing/2014/main" id="{9C391C23-5DBE-4A36-B879-216C8B7CBD67}"/>
              </a:ext>
            </a:extLst>
          </p:cNvPr>
          <p:cNvCxnSpPr>
            <a:stCxn id="5" idx="2"/>
          </p:cNvCxnSpPr>
          <p:nvPr/>
        </p:nvCxnSpPr>
        <p:spPr>
          <a:xfrm>
            <a:off x="5634112" y="4332850"/>
            <a:ext cx="21100" cy="703383"/>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4615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18A39CB0-3E02-4487-95BB-755685AE1BB2}"/>
              </a:ext>
            </a:extLst>
          </p:cNvPr>
          <p:cNvSpPr/>
          <p:nvPr/>
        </p:nvSpPr>
        <p:spPr>
          <a:xfrm>
            <a:off x="0" y="335846"/>
            <a:ext cx="12191999" cy="6801862"/>
          </a:xfrm>
          <a:prstGeom prst="rect">
            <a:avLst/>
          </a:prstGeom>
        </p:spPr>
        <p:txBody>
          <a:bodyPr wrap="square">
            <a:spAutoFit/>
          </a:bodyPr>
          <a:lstStyle/>
          <a:p>
            <a:endParaRPr lang="el-GR" sz="2000" b="1" dirty="0"/>
          </a:p>
          <a:p>
            <a:r>
              <a:rPr lang="el-GR" sz="2000" b="1" dirty="0"/>
              <a:t>Θερμοπύλες, Κ.Π. Καβάφης</a:t>
            </a:r>
          </a:p>
          <a:p>
            <a:endParaRPr lang="el-GR" sz="2000" b="1" dirty="0"/>
          </a:p>
          <a:p>
            <a:r>
              <a:rPr lang="el-GR" sz="2000" b="1" dirty="0"/>
              <a:t>Τιμή σ' εκείνους όπου στη ζωή των</a:t>
            </a:r>
          </a:p>
          <a:p>
            <a:r>
              <a:rPr lang="el-GR" sz="2000" b="1" dirty="0"/>
              <a:t>όρισαν και φυλάγουν </a:t>
            </a:r>
            <a:r>
              <a:rPr lang="el-GR" sz="2000" b="1" dirty="0">
                <a:highlight>
                  <a:srgbClr val="FFFF00"/>
                </a:highlight>
              </a:rPr>
              <a:t>Θερμοπύλες.</a:t>
            </a:r>
          </a:p>
          <a:p>
            <a:r>
              <a:rPr lang="el-GR" sz="2000" b="1" dirty="0"/>
              <a:t>Ποτέ από το χρέος μη </a:t>
            </a:r>
            <a:r>
              <a:rPr lang="el-GR" sz="2000" b="1" dirty="0" err="1">
                <a:highlight>
                  <a:srgbClr val="00FF00"/>
                </a:highlight>
              </a:rPr>
              <a:t>κινούντες</a:t>
            </a:r>
            <a:r>
              <a:rPr lang="el-GR" sz="2000" b="1" dirty="0">
                <a:highlight>
                  <a:srgbClr val="00FF00"/>
                </a:highlight>
              </a:rPr>
              <a:t>·</a:t>
            </a:r>
          </a:p>
          <a:p>
            <a:r>
              <a:rPr lang="el-GR" sz="2000" b="1" dirty="0"/>
              <a:t>δίκαιοι κι ίσιοι σ' όλες των τες πράξεις,</a:t>
            </a:r>
          </a:p>
          <a:p>
            <a:r>
              <a:rPr lang="el-GR" sz="2000" b="1" dirty="0"/>
              <a:t>αλλά με λύπη κιόλας κι ευσπλαχνία·</a:t>
            </a:r>
          </a:p>
          <a:p>
            <a:r>
              <a:rPr lang="el-GR" sz="2000" b="1" dirty="0"/>
              <a:t>γενναίοι* οσάκις είναι πλούσιοι, κι όταν</a:t>
            </a:r>
          </a:p>
          <a:p>
            <a:r>
              <a:rPr lang="el-GR" sz="2000" b="1" dirty="0"/>
              <a:t>είναι πτωχοί, </a:t>
            </a:r>
            <a:r>
              <a:rPr lang="el-GR" sz="2000" b="1" dirty="0" err="1"/>
              <a:t>πάλ</a:t>
            </a:r>
            <a:r>
              <a:rPr lang="el-GR" sz="2000" b="1" dirty="0"/>
              <a:t>' εις μικρόν γενναίοι,</a:t>
            </a:r>
          </a:p>
          <a:p>
            <a:r>
              <a:rPr lang="el-GR" sz="2000" b="1" dirty="0"/>
              <a:t>πάλι </a:t>
            </a:r>
            <a:r>
              <a:rPr lang="el-GR" sz="2000" b="1" dirty="0">
                <a:highlight>
                  <a:srgbClr val="00FF00"/>
                </a:highlight>
              </a:rPr>
              <a:t>συντρέχοντες</a:t>
            </a:r>
            <a:r>
              <a:rPr lang="el-GR" sz="2000" b="1" dirty="0"/>
              <a:t> όσο μπορούνε·</a:t>
            </a:r>
          </a:p>
          <a:p>
            <a:r>
              <a:rPr lang="el-GR" sz="2000" b="1" dirty="0"/>
              <a:t>πάντοτε την αλήθεια </a:t>
            </a:r>
            <a:r>
              <a:rPr lang="el-GR" sz="2000" b="1" dirty="0">
                <a:highlight>
                  <a:srgbClr val="00FF00"/>
                </a:highlight>
              </a:rPr>
              <a:t>ομιλούντες</a:t>
            </a:r>
            <a:r>
              <a:rPr lang="el-GR" sz="2000" b="1" dirty="0"/>
              <a:t>,</a:t>
            </a:r>
          </a:p>
          <a:p>
            <a:r>
              <a:rPr lang="el-GR" sz="2000" b="1" dirty="0"/>
              <a:t>πλην χωρίς μίσος για τους </a:t>
            </a:r>
            <a:r>
              <a:rPr lang="el-GR" sz="2000" b="1" dirty="0" err="1">
                <a:highlight>
                  <a:srgbClr val="00FF00"/>
                </a:highlight>
              </a:rPr>
              <a:t>ψευδομένους</a:t>
            </a:r>
            <a:r>
              <a:rPr lang="el-GR" sz="2000" b="1" dirty="0"/>
              <a:t>.</a:t>
            </a:r>
          </a:p>
          <a:p>
            <a:endParaRPr lang="el-GR" sz="2000" b="1" dirty="0"/>
          </a:p>
          <a:p>
            <a:r>
              <a:rPr lang="el-GR" sz="2000" b="1" dirty="0"/>
              <a:t>Και περισσότερη τιμή τούς πρέπει</a:t>
            </a:r>
          </a:p>
          <a:p>
            <a:r>
              <a:rPr lang="el-GR" sz="2000" b="1" dirty="0"/>
              <a:t>όταν προβλέπουν (και πολλοί προβλέπουν)</a:t>
            </a:r>
          </a:p>
          <a:p>
            <a:r>
              <a:rPr lang="el-GR" sz="2000" b="1" dirty="0"/>
              <a:t>πως </a:t>
            </a:r>
            <a:r>
              <a:rPr lang="el-GR" sz="2000" b="1" dirty="0">
                <a:highlight>
                  <a:srgbClr val="FFFF00"/>
                </a:highlight>
              </a:rPr>
              <a:t>ο Εφιάλτης </a:t>
            </a:r>
            <a:r>
              <a:rPr lang="el-GR" sz="2000" b="1" dirty="0"/>
              <a:t>θα φανεί στο τέλος,</a:t>
            </a:r>
          </a:p>
          <a:p>
            <a:r>
              <a:rPr lang="el-GR" sz="2000" b="1" dirty="0"/>
              <a:t>κι </a:t>
            </a:r>
            <a:r>
              <a:rPr lang="el-GR" sz="2000" b="1" dirty="0">
                <a:highlight>
                  <a:srgbClr val="FFFF00"/>
                </a:highlight>
              </a:rPr>
              <a:t>οι </a:t>
            </a:r>
            <a:r>
              <a:rPr lang="el-GR" sz="2000" b="1" dirty="0" err="1">
                <a:highlight>
                  <a:srgbClr val="FFFF00"/>
                </a:highlight>
              </a:rPr>
              <a:t>Μήδοι</a:t>
            </a:r>
            <a:r>
              <a:rPr lang="el-GR" sz="2000" b="1" dirty="0">
                <a:highlight>
                  <a:srgbClr val="FFFF00"/>
                </a:highlight>
              </a:rPr>
              <a:t> </a:t>
            </a:r>
            <a:r>
              <a:rPr lang="el-GR" sz="2000" b="1" dirty="0"/>
              <a:t>επί τέλους θα διαβούνε.</a:t>
            </a:r>
          </a:p>
          <a:p>
            <a:endParaRPr lang="el-GR" sz="2000" b="1" dirty="0"/>
          </a:p>
          <a:p>
            <a:r>
              <a:rPr lang="el-GR" sz="2000" b="1" dirty="0"/>
              <a:t>Κ.Π. Καβάφης, Ποιήματα, </a:t>
            </a:r>
            <a:r>
              <a:rPr lang="el-GR" sz="2000" b="1" dirty="0" err="1"/>
              <a:t>τόμ</a:t>
            </a:r>
            <a:r>
              <a:rPr lang="el-GR" sz="2000" b="1" dirty="0"/>
              <a:t>. 1, Ίκαρος</a:t>
            </a:r>
          </a:p>
          <a:p>
            <a:endParaRPr lang="el-GR" dirty="0"/>
          </a:p>
          <a:p>
            <a:endParaRPr lang="el-GR" dirty="0"/>
          </a:p>
        </p:txBody>
      </p:sp>
      <p:cxnSp>
        <p:nvCxnSpPr>
          <p:cNvPr id="4" name="Ευθύγραμμο βέλος σύνδεσης 3">
            <a:extLst>
              <a:ext uri="{FF2B5EF4-FFF2-40B4-BE49-F238E27FC236}">
                <a16:creationId xmlns:a16="http://schemas.microsoft.com/office/drawing/2014/main" id="{081B4BE5-EF00-4AE0-BF8D-B0EAF3234F39}"/>
              </a:ext>
            </a:extLst>
          </p:cNvPr>
          <p:cNvCxnSpPr>
            <a:cxnSpLocks/>
            <a:endCxn id="6" idx="1"/>
          </p:cNvCxnSpPr>
          <p:nvPr/>
        </p:nvCxnSpPr>
        <p:spPr>
          <a:xfrm flipV="1">
            <a:off x="3812345" y="1387407"/>
            <a:ext cx="2405575" cy="371056"/>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6" name="Ορθογώνιο: Στρογγύλεμα γωνιών 5">
            <a:extLst>
              <a:ext uri="{FF2B5EF4-FFF2-40B4-BE49-F238E27FC236}">
                <a16:creationId xmlns:a16="http://schemas.microsoft.com/office/drawing/2014/main" id="{47B987B5-6261-4D17-89D8-E0EE15EE1BEE}"/>
              </a:ext>
            </a:extLst>
          </p:cNvPr>
          <p:cNvSpPr/>
          <p:nvPr/>
        </p:nvSpPr>
        <p:spPr>
          <a:xfrm>
            <a:off x="6217920" y="335847"/>
            <a:ext cx="5331656" cy="2103120"/>
          </a:xfrm>
          <a:prstGeom prst="roundRect">
            <a:avLst/>
          </a:prstGeom>
          <a:solidFill>
            <a:srgbClr val="CDF11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solidFill>
                  <a:schemeClr val="tx1"/>
                </a:solidFill>
              </a:rPr>
              <a:t> Σύμβολο αυτοθυσίας για την προάσπιση αξιών και ιδανικών. Εδώ  συμβολίζουν το καθήκον που επιβάλλεται στον άνθρωπο κάθε εποχής όχι από την επιταγή του νόμου αλλά από τη συνείδησή του. Αυτό τον καθηλώνει στην εκπλήρωση του χρέους του ακόμη κι όταν γνωρίζει ότι θα ακολουθήσει η αποτυχία, η ήττα.</a:t>
            </a:r>
          </a:p>
        </p:txBody>
      </p:sp>
      <p:cxnSp>
        <p:nvCxnSpPr>
          <p:cNvPr id="8" name="Ευθύγραμμο βέλος σύνδεσης 7">
            <a:extLst>
              <a:ext uri="{FF2B5EF4-FFF2-40B4-BE49-F238E27FC236}">
                <a16:creationId xmlns:a16="http://schemas.microsoft.com/office/drawing/2014/main" id="{5B84F246-4B54-453C-B46F-801B17C5A73C}"/>
              </a:ext>
            </a:extLst>
          </p:cNvPr>
          <p:cNvCxnSpPr>
            <a:cxnSpLocks/>
          </p:cNvCxnSpPr>
          <p:nvPr/>
        </p:nvCxnSpPr>
        <p:spPr>
          <a:xfrm flipV="1">
            <a:off x="2278966" y="4148211"/>
            <a:ext cx="4811151" cy="1038426"/>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9" name="Ορθογώνιο: Στρογγύλεμα γωνιών 8">
            <a:extLst>
              <a:ext uri="{FF2B5EF4-FFF2-40B4-BE49-F238E27FC236}">
                <a16:creationId xmlns:a16="http://schemas.microsoft.com/office/drawing/2014/main" id="{85F16273-ADAF-4070-9DF2-B79648D79A95}"/>
              </a:ext>
            </a:extLst>
          </p:cNvPr>
          <p:cNvSpPr/>
          <p:nvPr/>
        </p:nvSpPr>
        <p:spPr>
          <a:xfrm>
            <a:off x="7202658" y="3151163"/>
            <a:ext cx="4093698" cy="1716259"/>
          </a:xfrm>
          <a:prstGeom prst="roundRect">
            <a:avLst/>
          </a:prstGeom>
          <a:solidFill>
            <a:srgbClr val="CDF11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solidFill>
                  <a:schemeClr val="tx1"/>
                </a:solidFill>
              </a:rPr>
              <a:t>Συμβολίζει την προδοσία (από εξωτερικούς ή εσωτερικούς παράγοντες) που αναγκάζει τον άνθρωπο να απομακρυνθεί από τις αξίες και τα ιδανικά του. </a:t>
            </a:r>
          </a:p>
        </p:txBody>
      </p:sp>
      <p:cxnSp>
        <p:nvCxnSpPr>
          <p:cNvPr id="12" name="Ευθύγραμμο βέλος σύνδεσης 11">
            <a:extLst>
              <a:ext uri="{FF2B5EF4-FFF2-40B4-BE49-F238E27FC236}">
                <a16:creationId xmlns:a16="http://schemas.microsoft.com/office/drawing/2014/main" id="{7F15A788-63FC-4E70-8C7A-9B14AF33739D}"/>
              </a:ext>
            </a:extLst>
          </p:cNvPr>
          <p:cNvCxnSpPr/>
          <p:nvPr/>
        </p:nvCxnSpPr>
        <p:spPr>
          <a:xfrm>
            <a:off x="1702191" y="5809957"/>
            <a:ext cx="4783014" cy="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3" name="Ορθογώνιο: Στρογγύλεμα γωνιών 12">
            <a:extLst>
              <a:ext uri="{FF2B5EF4-FFF2-40B4-BE49-F238E27FC236}">
                <a16:creationId xmlns:a16="http://schemas.microsoft.com/office/drawing/2014/main" id="{2C1CF9BE-FD25-4E4D-85B7-8C323E108C03}"/>
              </a:ext>
            </a:extLst>
          </p:cNvPr>
          <p:cNvSpPr/>
          <p:nvPr/>
        </p:nvSpPr>
        <p:spPr>
          <a:xfrm>
            <a:off x="6485205" y="5186637"/>
            <a:ext cx="5331656" cy="1335517"/>
          </a:xfrm>
          <a:prstGeom prst="roundRect">
            <a:avLst/>
          </a:prstGeom>
          <a:solidFill>
            <a:srgbClr val="CDF11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solidFill>
                  <a:schemeClr val="tx1"/>
                </a:solidFill>
              </a:rPr>
              <a:t>Συμβολίζουν τον εχθρό, τη βαρβαρότητα που επέρχεται, τα αξεπέραστα εμπόδια που ορθώνονται μπροστά στον άνθρωπο κατά την προσπάθειά του να πραγματώσει τους υψηλούς στόχους. </a:t>
            </a:r>
          </a:p>
        </p:txBody>
      </p:sp>
      <p:sp>
        <p:nvSpPr>
          <p:cNvPr id="16" name="Οβάλ 15">
            <a:extLst>
              <a:ext uri="{FF2B5EF4-FFF2-40B4-BE49-F238E27FC236}">
                <a16:creationId xmlns:a16="http://schemas.microsoft.com/office/drawing/2014/main" id="{3C693823-B3B2-4F59-A930-EB9A18367AC2}"/>
              </a:ext>
            </a:extLst>
          </p:cNvPr>
          <p:cNvSpPr/>
          <p:nvPr/>
        </p:nvSpPr>
        <p:spPr>
          <a:xfrm>
            <a:off x="4445391" y="2307101"/>
            <a:ext cx="2278966" cy="1716259"/>
          </a:xfrm>
          <a:prstGeom prst="ellipse">
            <a:avLst/>
          </a:prstGeom>
          <a:solidFill>
            <a:srgbClr val="5EF8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solidFill>
                  <a:schemeClr val="tx1"/>
                </a:solidFill>
              </a:rPr>
              <a:t>Μετοχές</a:t>
            </a:r>
          </a:p>
          <a:p>
            <a:pPr algn="just"/>
            <a:r>
              <a:rPr lang="el-GR" b="1" dirty="0">
                <a:solidFill>
                  <a:schemeClr val="tx1"/>
                </a:solidFill>
              </a:rPr>
              <a:t>Ηθικά γνωρίσματα ανθρώπων</a:t>
            </a:r>
          </a:p>
        </p:txBody>
      </p:sp>
    </p:spTree>
    <p:extLst>
      <p:ext uri="{BB962C8B-B14F-4D97-AF65-F5344CB8AC3E}">
        <p14:creationId xmlns:p14="http://schemas.microsoft.com/office/powerpoint/2010/main" val="3058848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Στρογγύλεμα γωνιών 1">
            <a:extLst>
              <a:ext uri="{FF2B5EF4-FFF2-40B4-BE49-F238E27FC236}">
                <a16:creationId xmlns:a16="http://schemas.microsoft.com/office/drawing/2014/main" id="{C9005E30-0EB5-4AD8-8DDD-97C602DAF0D6}"/>
              </a:ext>
            </a:extLst>
          </p:cNvPr>
          <p:cNvSpPr/>
          <p:nvPr/>
        </p:nvSpPr>
        <p:spPr>
          <a:xfrm>
            <a:off x="0" y="815926"/>
            <a:ext cx="12072730" cy="5584874"/>
          </a:xfrm>
          <a:prstGeom prst="roundRect">
            <a:avLst/>
          </a:prstGeom>
          <a:solidFill>
            <a:srgbClr val="5EF828"/>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l-GR" sz="2400" b="1" dirty="0">
                <a:solidFill>
                  <a:schemeClr val="tx1"/>
                </a:solidFill>
              </a:rPr>
              <a:t>ΓΝΩΡΙΣΜΑΤΑ ΤΩΝ ΑΝΘΡΩΠΩΝ ΤΟΥ ΧΡΕΟΥΣ:</a:t>
            </a:r>
          </a:p>
          <a:p>
            <a:pPr algn="ctr"/>
            <a:r>
              <a:rPr lang="el-GR" sz="2400" b="1" dirty="0">
                <a:solidFill>
                  <a:schemeClr val="tx1"/>
                </a:solidFill>
              </a:rPr>
              <a:t> </a:t>
            </a:r>
          </a:p>
          <a:p>
            <a:pPr marL="342900" indent="-342900" algn="just">
              <a:buFont typeface="Wingdings" panose="05000000000000000000" pitchFamily="2" charset="2"/>
              <a:buChar char="ü"/>
            </a:pPr>
            <a:r>
              <a:rPr lang="el-GR" sz="2400" b="1" dirty="0">
                <a:solidFill>
                  <a:schemeClr val="tx1"/>
                </a:solidFill>
              </a:rPr>
              <a:t>Ασυμβίβαστη επιμονή στις προσωπικές αρχές</a:t>
            </a:r>
          </a:p>
          <a:p>
            <a:pPr algn="just"/>
            <a:endParaRPr lang="el-GR" sz="2400" b="1" dirty="0">
              <a:solidFill>
                <a:schemeClr val="tx1"/>
              </a:solidFill>
            </a:endParaRPr>
          </a:p>
          <a:p>
            <a:pPr marL="342900" indent="-342900" algn="just">
              <a:buFont typeface="Wingdings" panose="05000000000000000000" pitchFamily="2" charset="2"/>
              <a:buChar char="ü"/>
            </a:pPr>
            <a:r>
              <a:rPr lang="el-GR" sz="2400" b="1" dirty="0">
                <a:solidFill>
                  <a:schemeClr val="tx1"/>
                </a:solidFill>
              </a:rPr>
              <a:t>Δίκαιη αντιμετώπιση και ίση μεταχείριση</a:t>
            </a:r>
          </a:p>
          <a:p>
            <a:pPr algn="just"/>
            <a:endParaRPr lang="el-GR" sz="2400" b="1" dirty="0">
              <a:solidFill>
                <a:schemeClr val="tx1"/>
              </a:solidFill>
            </a:endParaRPr>
          </a:p>
          <a:p>
            <a:pPr marL="342900" indent="-342900" algn="just">
              <a:buFont typeface="Wingdings" panose="05000000000000000000" pitchFamily="2" charset="2"/>
              <a:buChar char="ü"/>
            </a:pPr>
            <a:r>
              <a:rPr lang="el-GR" sz="2400" b="1" dirty="0">
                <a:solidFill>
                  <a:schemeClr val="tx1"/>
                </a:solidFill>
              </a:rPr>
              <a:t>Πνεύμα αλληλεγγύης και διάθεση προσφοράς</a:t>
            </a:r>
          </a:p>
          <a:p>
            <a:pPr algn="just"/>
            <a:endParaRPr lang="el-GR" sz="2400" b="1" dirty="0">
              <a:solidFill>
                <a:schemeClr val="tx1"/>
              </a:solidFill>
            </a:endParaRPr>
          </a:p>
          <a:p>
            <a:pPr marL="342900" indent="-342900" algn="just">
              <a:buFont typeface="Wingdings" panose="05000000000000000000" pitchFamily="2" charset="2"/>
              <a:buChar char="ü"/>
            </a:pPr>
            <a:r>
              <a:rPr lang="el-GR" sz="2400" b="1" dirty="0">
                <a:solidFill>
                  <a:schemeClr val="tx1"/>
                </a:solidFill>
              </a:rPr>
              <a:t>Σταθερή υπεράσπιση της αλήθειας</a:t>
            </a:r>
          </a:p>
          <a:p>
            <a:pPr algn="just"/>
            <a:endParaRPr lang="el-GR" sz="2400" b="1" dirty="0">
              <a:solidFill>
                <a:schemeClr val="tx1"/>
              </a:solidFill>
            </a:endParaRPr>
          </a:p>
          <a:p>
            <a:pPr marL="342900" indent="-342900" algn="just">
              <a:buFont typeface="Wingdings" panose="05000000000000000000" pitchFamily="2" charset="2"/>
              <a:buChar char="ü"/>
            </a:pPr>
            <a:r>
              <a:rPr lang="el-GR" sz="2400" b="1" dirty="0">
                <a:solidFill>
                  <a:schemeClr val="tx1"/>
                </a:solidFill>
              </a:rPr>
              <a:t>Μετριοπάθεια και συναίσθηση των ανθρώπινων αδυναμιών</a:t>
            </a:r>
          </a:p>
        </p:txBody>
      </p:sp>
    </p:spTree>
    <p:extLst>
      <p:ext uri="{BB962C8B-B14F-4D97-AF65-F5344CB8AC3E}">
        <p14:creationId xmlns:p14="http://schemas.microsoft.com/office/powerpoint/2010/main" val="3935647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Στρογγύλεμα γωνιών 1">
            <a:extLst>
              <a:ext uri="{FF2B5EF4-FFF2-40B4-BE49-F238E27FC236}">
                <a16:creationId xmlns:a16="http://schemas.microsoft.com/office/drawing/2014/main" id="{96D02DDB-26A5-484A-B0DA-252E71DDC0AE}"/>
              </a:ext>
            </a:extLst>
          </p:cNvPr>
          <p:cNvSpPr/>
          <p:nvPr/>
        </p:nvSpPr>
        <p:spPr>
          <a:xfrm>
            <a:off x="1069145" y="1308295"/>
            <a:ext cx="9393291" cy="375607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a:t>Η γλώσσα</a:t>
            </a:r>
            <a:r>
              <a:rPr lang="en-US" sz="2400" b="1" dirty="0"/>
              <a:t> </a:t>
            </a:r>
            <a:r>
              <a:rPr lang="el-GR" sz="2400" b="1" dirty="0"/>
              <a:t>του ποιήματος αποτελεί ένα μεικτό και ιδιάζον γλωσσικό σύνολο. Είναι η δημοτική με λέξεις της καθαρεύουσας (μη </a:t>
            </a:r>
            <a:r>
              <a:rPr lang="el-GR" sz="2400" b="1" dirty="0" err="1"/>
              <a:t>κινούντες</a:t>
            </a:r>
            <a:r>
              <a:rPr lang="el-GR" sz="2400" b="1" dirty="0"/>
              <a:t>) και  ιδιωματισμούς της Πόλης (φυλάγουν).</a:t>
            </a:r>
          </a:p>
        </p:txBody>
      </p:sp>
    </p:spTree>
    <p:extLst>
      <p:ext uri="{BB962C8B-B14F-4D97-AF65-F5344CB8AC3E}">
        <p14:creationId xmlns:p14="http://schemas.microsoft.com/office/powerpoint/2010/main" val="466901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3284584F-2766-4BAC-8D92-B36F9BFF0ECB}"/>
              </a:ext>
            </a:extLst>
          </p:cNvPr>
          <p:cNvPicPr>
            <a:picLocks noChangeAspect="1"/>
          </p:cNvPicPr>
          <p:nvPr/>
        </p:nvPicPr>
        <p:blipFill>
          <a:blip r:embed="rId2"/>
          <a:stretch>
            <a:fillRect/>
          </a:stretch>
        </p:blipFill>
        <p:spPr>
          <a:xfrm>
            <a:off x="2461846" y="984738"/>
            <a:ext cx="6386879" cy="4881490"/>
          </a:xfrm>
          <a:prstGeom prst="rect">
            <a:avLst/>
          </a:prstGeom>
        </p:spPr>
      </p:pic>
    </p:spTree>
    <p:extLst>
      <p:ext uri="{BB962C8B-B14F-4D97-AF65-F5344CB8AC3E}">
        <p14:creationId xmlns:p14="http://schemas.microsoft.com/office/powerpoint/2010/main" val="4184083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Στρογγύλεμα γωνιών 1">
            <a:extLst>
              <a:ext uri="{FF2B5EF4-FFF2-40B4-BE49-F238E27FC236}">
                <a16:creationId xmlns:a16="http://schemas.microsoft.com/office/drawing/2014/main" id="{B9F576CA-72C2-403F-9723-FD1AD4B3154A}"/>
              </a:ext>
            </a:extLst>
          </p:cNvPr>
          <p:cNvSpPr/>
          <p:nvPr/>
        </p:nvSpPr>
        <p:spPr>
          <a:xfrm>
            <a:off x="0" y="745588"/>
            <a:ext cx="11873131" cy="590843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solidFill>
                  <a:schemeClr val="bg1"/>
                </a:solidFill>
              </a:rPr>
              <a:t>Κ.Π.ΚΑΒΑΦΗΣ:</a:t>
            </a:r>
          </a:p>
          <a:p>
            <a:pPr algn="just"/>
            <a:r>
              <a:rPr lang="el-GR" dirty="0">
                <a:solidFill>
                  <a:schemeClr val="bg1"/>
                </a:solidFill>
              </a:rPr>
              <a:t>Ο Κωνσταντίνος Καβάφης γεννήθηκε στην Αλεξάνδρεια το 1863. Ο πατέρας του  ήταν εύπορος έμπορος και η μητέρα του γόνος καλής οικογένειας από την Κωνσταντινούπολη. ΄Ύστερα από τον πρόωρο θάνατο του πατέρα του η οικογένεια έφυγε για την Αγγλία το 1872 κι έμεινε ως το 1878. Εκεί ο Καβάφης έμαθε τέλεια την Αγγλική γλώσσα. ΄Όταν  γύρισε στην Αλεξάνδρεια, συμπλήρωσε τις σπουδές του σ' ένα ελληνικό λύκειο.</a:t>
            </a:r>
          </a:p>
          <a:p>
            <a:pPr algn="just"/>
            <a:r>
              <a:rPr lang="el-GR" dirty="0">
                <a:solidFill>
                  <a:schemeClr val="bg1"/>
                </a:solidFill>
              </a:rPr>
              <a:t>Η οικογένεια αναγκάστηκε για δεύτερη φορά να εγκαταλείψει την Αλεξάνδρεια το 1882 ως το 1885, εξαιτίας των πολιτικών αναταραχών. Από την επιστροφή του και ύστερα ο ποιητής δε θα εγκαταλείψει την Αλεξάνδρεια παρά μόνο για μερικά σύντομα ταξίδια στο Παρίσι, στο Λονδίνο, στην Αθήνα. Η ζωή του κυλά ήσυχα, έχει μια μόνιμη δουλειά στη δημόσια υπηρεσία, κατοικεί στην αρχή μ' έναν αδερφό του, ύστερα μόνος ως τα τελευταία χρόνια, τριγυρισμένος από την συμπάθεια και την εκτίμηση των Αλεξανδρινών φίλων του. Πέθανε το 1933 την ημέρα των γενεθλίων του από καρκίνο του λάρυγγα. Ενώ στην Αθήνα, μετά το 1880, μεσουρανεί η ισχυρή ποιητική φυσιογνωμία του Παλαμά, σε μια απομονωμένη περιοχή του ελληνισμού, την Αλεξάνδρεια, δημιουργεί το έργο του ένας ποιητής ,ο Κων/νος Καβάφης, που έμελλε αργότερα να πάρει κεντρική θέση στη νεοελληνική ποίηση και να επηρεάσει αποφασιστικά όλη τη νεότερη εξέλιξή της. Η ποιητική του Καβάφη ξάφνιασε με την ιδιοτυπία της, τόσο διαφορετική από ό,τι ήταν ως τότε καθιερωμένο. Ποιήματα σύντομα, γραμμένα ούτε σε δημοτική γλώσσα ούτε σε καθαρεύουσα, με στίχο χαλαρό κι ελεύθερο και κάποτε ομοιοκατάληκτο που ηχεί σαν παιχνίδι ή ειρωνεία. </a:t>
            </a:r>
          </a:p>
          <a:p>
            <a:pPr algn="ctr"/>
            <a:endParaRPr lang="el-GR" dirty="0"/>
          </a:p>
        </p:txBody>
      </p:sp>
    </p:spTree>
    <p:extLst>
      <p:ext uri="{BB962C8B-B14F-4D97-AF65-F5344CB8AC3E}">
        <p14:creationId xmlns:p14="http://schemas.microsoft.com/office/powerpoint/2010/main" val="4058123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A86CA94-CD88-4E7E-BD02-E00D80EE0901}"/>
              </a:ext>
            </a:extLst>
          </p:cNvPr>
          <p:cNvSpPr/>
          <p:nvPr/>
        </p:nvSpPr>
        <p:spPr>
          <a:xfrm>
            <a:off x="211015" y="0"/>
            <a:ext cx="11605848" cy="6124754"/>
          </a:xfrm>
          <a:prstGeom prst="rect">
            <a:avLst/>
          </a:prstGeom>
        </p:spPr>
        <p:txBody>
          <a:bodyPr wrap="square">
            <a:spAutoFit/>
          </a:bodyPr>
          <a:lstStyle/>
          <a:p>
            <a:r>
              <a:rPr lang="el-GR" b="1" dirty="0">
                <a:highlight>
                  <a:srgbClr val="00FF00"/>
                </a:highlight>
              </a:rPr>
              <a:t>Η ΜΑΧΗ ΤΩΝ ΘΕΡΜΟΠΥΛΩΝ : </a:t>
            </a:r>
          </a:p>
          <a:p>
            <a:endParaRPr lang="el-GR" b="1" dirty="0">
              <a:highlight>
                <a:srgbClr val="00FF00"/>
              </a:highlight>
            </a:endParaRPr>
          </a:p>
          <a:p>
            <a:r>
              <a:rPr lang="el-GR" sz="2000" b="1" dirty="0"/>
              <a:t>O Ξέρξης, ο βασιλιάς των Περσών, οργάνωσε εκστρατεία εναντίον της Ελλάδος. Oι Έλληνες έκαναν σύσκεψη στον Ισθμό της Κορίνθου και αποφάσισαν να αντιμετωπίσουν τους Πέρσες ενωμένοι. Αρχηγοί θα ήταν οι Σπαρτιάτες. Η μεγάλη στρατιά των Περσών ξεκίνησε την άνοιξη του 480 π.Χ. σκορπίζοντας τον φόβο σε όλα τα μέρη από όπου περνούσε. Ποτέ ξανά οι άνθρωποι δεν είχαν δει τόσο πολύ στρατό. Oι Πέρσες, αφού πέρασαν τον Ελλήσποντο, κινήθηκαν προς την Ελλάδα. O ελληνικός στρατός με αρχηγό τον βασιλιά της Σπάρτης ,Λεωνίδα κατευθύνθηκε προς τις Θερμοπύλες. Στο στενό αυτό πέρασμα 7.000 Έλληνες παρατάχθηκαν, για να εμποδίσουν τους Πέρσες. O Ξέρξης, όταν έφτασε στις Θερμοπύλες, ζήτησε από τους Έλληνες να παραδώσουν τα όπλα. Η απάντηση του Λεωνίδα ήταν: «Μολών λαβέ» (έλα να τα πάρεις). Κι η μάχη άρχισε. Oι Πέρσες δεν μπορούσαν στο στενό να πολεμήσουν πολλοί μαζί. Όσοι προσπαθούσαν να περάσουν έπεφταν νεκροί. Από τη δύσκολη αυτή θέση τούς έβγαλε ο Εφιάλτης. Ντόπιος, από την Τραχίνα καθώς ήταν, ήξερε την περιοχή καλά.  Oδήγησε τους Πέρσες από το άλλο μέρος του βουνού και τους έφερε πίσω από τους Έλληνες. O Λεωνίδας κατάλαβε ότι θα κυκλωθεί ο στρατός του. Είπε τότε σ' όσους ήθελαν να φύγουν. Έμειναν 700 Θεσπιείς και 300 Σπαρτιάτες. Oι Έλληνες αναγκάστηκαν να δώσουν τη μάχη σε δύο μέτωπα. Και σκοτώθηκαν όλοι. O θάνατός τους όμως έμεινε στην ιστορία ως απόδειξη μεγάλης φιλοπατρίας. O ποιητής Σιμωνίδης τιμώντας τη θυσία τους έγραψε το παρακάτω επίγραμμα: «Διαβάτη, πες στους Λακεδαιμονίους ότι εδώ είμαστε θαμμένοι, πιστοί στις εντολές τους».</a:t>
            </a:r>
          </a:p>
          <a:p>
            <a:endParaRPr lang="el-GR" b="1" dirty="0"/>
          </a:p>
          <a:p>
            <a:r>
              <a:rPr lang="en-US" b="1" dirty="0">
                <a:highlight>
                  <a:srgbClr val="00FF00"/>
                </a:highlight>
              </a:rPr>
              <a:t>(http://digitalschool.minedu.gov.gr/modules/ebook/show.php/DSGYMA105/29/158,916/ )</a:t>
            </a:r>
            <a:endParaRPr lang="el-GR" b="1" dirty="0">
              <a:highlight>
                <a:srgbClr val="00FF00"/>
              </a:highlight>
            </a:endParaRPr>
          </a:p>
        </p:txBody>
      </p:sp>
    </p:spTree>
    <p:extLst>
      <p:ext uri="{BB962C8B-B14F-4D97-AF65-F5344CB8AC3E}">
        <p14:creationId xmlns:p14="http://schemas.microsoft.com/office/powerpoint/2010/main" val="3718698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Στρογγύλεμα γωνιών 2">
            <a:extLst>
              <a:ext uri="{FF2B5EF4-FFF2-40B4-BE49-F238E27FC236}">
                <a16:creationId xmlns:a16="http://schemas.microsoft.com/office/drawing/2014/main" id="{C661E177-674D-4C59-9E12-B660346A37F2}"/>
              </a:ext>
            </a:extLst>
          </p:cNvPr>
          <p:cNvSpPr/>
          <p:nvPr/>
        </p:nvSpPr>
        <p:spPr>
          <a:xfrm>
            <a:off x="1420837" y="984738"/>
            <a:ext cx="9636369" cy="52613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t>Τι ήταν το αρχαίο επίγραμμα: </a:t>
            </a:r>
          </a:p>
          <a:p>
            <a:pPr algn="just"/>
            <a:endParaRPr lang="el-GR" b="1" dirty="0"/>
          </a:p>
          <a:p>
            <a:pPr algn="just"/>
            <a:r>
              <a:rPr lang="el-GR" b="1" dirty="0"/>
              <a:t>Το επίγραμμα είναι λογοτεχνικό είδος που γεννήθηκε από την ανάγκη να κρατηθεί ζωντανή η μνήμη του νεκρού με την έμμετρη επιγραφή που χαρασσόταν στους τάφους και τα αναθήματα (= αφιερώματα στους θεούς). Τα επιγράμματα, αποτελούμενα συνήθως από έναν ή δύο στίχους, είχαν ως σκοπό να απαθανατίσουν το κλέος(=δόξα) των μεγάλων ανδρών και των νεκρών των πολέμων. Μεγάλη αρετή στη συγγραφή επιγραμμάτων θεωρούνταν η συντομία και η εκφραστική δύναμη του περιεχομένου .Έτσι, διαμορφώθηκαν επιγράμματα: επιτύμβια, αναθηματικά, σκωπτικά. Μεγάλος επιγραμματοποιός υπήρξε ο Σιμωνίδης ο </a:t>
            </a:r>
            <a:r>
              <a:rPr lang="el-GR" b="1" dirty="0" err="1"/>
              <a:t>Κείος</a:t>
            </a:r>
            <a:r>
              <a:rPr lang="el-GR" b="1" dirty="0"/>
              <a:t>. Περίφημα επιγράμματά του είναι εκείνα που αναφέρονται σε όσους έπεσαν στις μεγάλες μάχες των Ελλήνων. </a:t>
            </a:r>
          </a:p>
          <a:p>
            <a:pPr algn="just"/>
            <a:endParaRPr lang="el-GR" b="1" dirty="0"/>
          </a:p>
          <a:p>
            <a:pPr algn="ctr"/>
            <a:r>
              <a:rPr lang="el-GR" b="1" dirty="0"/>
              <a:t> </a:t>
            </a:r>
            <a:r>
              <a:rPr lang="el-GR" b="1" dirty="0">
                <a:solidFill>
                  <a:schemeClr val="tx1"/>
                </a:solidFill>
                <a:highlight>
                  <a:srgbClr val="00FF00"/>
                </a:highlight>
              </a:rPr>
              <a:t>Ὦ </a:t>
            </a:r>
            <a:r>
              <a:rPr lang="el-GR" b="1" dirty="0" err="1">
                <a:solidFill>
                  <a:schemeClr val="tx1"/>
                </a:solidFill>
                <a:highlight>
                  <a:srgbClr val="00FF00"/>
                </a:highlight>
              </a:rPr>
              <a:t>ξεῖν</a:t>
            </a:r>
            <a:r>
              <a:rPr lang="el-GR" b="1" dirty="0">
                <a:solidFill>
                  <a:schemeClr val="tx1"/>
                </a:solidFill>
                <a:highlight>
                  <a:srgbClr val="00FF00"/>
                </a:highlight>
              </a:rPr>
              <a:t>', </a:t>
            </a:r>
            <a:r>
              <a:rPr lang="el-GR" b="1" dirty="0" err="1">
                <a:solidFill>
                  <a:schemeClr val="tx1"/>
                </a:solidFill>
                <a:highlight>
                  <a:srgbClr val="00FF00"/>
                </a:highlight>
              </a:rPr>
              <a:t>ἀγγέλλειν</a:t>
            </a:r>
            <a:r>
              <a:rPr lang="el-GR" b="1" dirty="0">
                <a:solidFill>
                  <a:schemeClr val="tx1"/>
                </a:solidFill>
                <a:highlight>
                  <a:srgbClr val="00FF00"/>
                </a:highlight>
              </a:rPr>
              <a:t> </a:t>
            </a:r>
            <a:r>
              <a:rPr lang="el-GR" b="1" dirty="0" err="1">
                <a:solidFill>
                  <a:schemeClr val="tx1"/>
                </a:solidFill>
                <a:highlight>
                  <a:srgbClr val="00FF00"/>
                </a:highlight>
              </a:rPr>
              <a:t>Λακεδαιμονίοις</a:t>
            </a:r>
            <a:r>
              <a:rPr lang="el-GR" b="1" dirty="0">
                <a:solidFill>
                  <a:schemeClr val="tx1"/>
                </a:solidFill>
                <a:highlight>
                  <a:srgbClr val="00FF00"/>
                </a:highlight>
              </a:rPr>
              <a:t>, ὅτι </a:t>
            </a:r>
            <a:r>
              <a:rPr lang="el-GR" b="1" dirty="0" err="1">
                <a:solidFill>
                  <a:schemeClr val="tx1"/>
                </a:solidFill>
                <a:highlight>
                  <a:srgbClr val="00FF00"/>
                </a:highlight>
              </a:rPr>
              <a:t>τῇδε</a:t>
            </a:r>
            <a:r>
              <a:rPr lang="el-GR" b="1" dirty="0">
                <a:solidFill>
                  <a:schemeClr val="tx1"/>
                </a:solidFill>
                <a:highlight>
                  <a:srgbClr val="00FF00"/>
                </a:highlight>
              </a:rPr>
              <a:t>  κείμεθα τοῖς κείνων </a:t>
            </a:r>
            <a:r>
              <a:rPr lang="el-GR" b="1" dirty="0" err="1">
                <a:solidFill>
                  <a:schemeClr val="tx1"/>
                </a:solidFill>
                <a:highlight>
                  <a:srgbClr val="00FF00"/>
                </a:highlight>
              </a:rPr>
              <a:t>ῥήμασι</a:t>
            </a:r>
            <a:r>
              <a:rPr lang="el-GR" b="1" dirty="0">
                <a:solidFill>
                  <a:schemeClr val="tx1"/>
                </a:solidFill>
                <a:highlight>
                  <a:srgbClr val="00FF00"/>
                </a:highlight>
              </a:rPr>
              <a:t> πειθόμενοι.(Σιμωνίδης ο </a:t>
            </a:r>
            <a:r>
              <a:rPr lang="el-GR" b="1" dirty="0" err="1">
                <a:solidFill>
                  <a:schemeClr val="tx1"/>
                </a:solidFill>
                <a:highlight>
                  <a:srgbClr val="00FF00"/>
                </a:highlight>
              </a:rPr>
              <a:t>Κείος</a:t>
            </a:r>
            <a:r>
              <a:rPr lang="el-GR" b="1" dirty="0">
                <a:solidFill>
                  <a:schemeClr val="tx1"/>
                </a:solidFill>
                <a:highlight>
                  <a:srgbClr val="00FF00"/>
                </a:highlight>
              </a:rPr>
              <a:t>) </a:t>
            </a:r>
          </a:p>
        </p:txBody>
      </p:sp>
    </p:spTree>
    <p:extLst>
      <p:ext uri="{BB962C8B-B14F-4D97-AF65-F5344CB8AC3E}">
        <p14:creationId xmlns:p14="http://schemas.microsoft.com/office/powerpoint/2010/main" val="372927544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1476</Words>
  <Application>Microsoft Office PowerPoint</Application>
  <PresentationFormat>Ευρεία οθόνη</PresentationFormat>
  <Paragraphs>95</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Calibri Light</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Aggeliki</dc:creator>
  <cp:lastModifiedBy>Aggeliki</cp:lastModifiedBy>
  <cp:revision>24</cp:revision>
  <dcterms:created xsi:type="dcterms:W3CDTF">2020-11-30T18:22:32Z</dcterms:created>
  <dcterms:modified xsi:type="dcterms:W3CDTF">2020-12-08T10:58:38Z</dcterms:modified>
</cp:coreProperties>
</file>