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213A75-2BF9-48D3-A387-DB4896C3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08095D8-E26E-4312-87B0-D4B5166B0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A202F5-23CB-484F-B24B-6A7B02B9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9C4A34-2D56-4F04-9CD0-95AE4646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18B412-075B-42F9-B161-1751B5C5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04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855A4F-114E-44DC-A493-ADCB9D27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B77759A-3E94-4843-A989-53D20807F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F8B059-A67A-4BF4-8C46-46279188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824000-1333-4CCD-9D23-5D479D11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5E059F-7D3C-4CF0-AB1D-9B4E334F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0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C8C0FD2-42F4-4F4E-B352-2FBA9D1C4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751205-D24F-4EE2-9F61-91725D0DC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D9F8BA-BBF2-4351-84A5-610F8020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3B14FE-4010-454B-8979-DBD2F26A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A015F7-BBDF-426C-87AE-A6BBC6A5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1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83260C-388F-493C-9549-3CCE7698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8C9BD7-4E73-4371-96C2-08B2425E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A829F41-42A1-495C-BBC2-1C1C94D8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75D835-871E-40B6-A109-78D40917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FFD0C16-8A80-4157-8A7B-EA4BAC19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7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80B6AB-2F32-4AA1-90C5-DC8CCC89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DCF535-76A8-4424-B065-DFFF7D73E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89686D-FE5A-4A37-A42E-B4833BCE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ACF109-0946-4C2B-AE2C-CF48C509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0A36B8-C873-4810-9C7D-988798E4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12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22C91B-30D9-4C52-9DC4-28F3F463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2BA40-438C-4AF3-8116-970C3EBC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6753A6-54DC-4FB9-830D-A95B4135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13E3D6B-27C5-415B-B655-E3847850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90D7232-E913-4A73-BC13-B1F9A822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4ABB8B9-FE51-43A2-B127-A5DAD21C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48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244DC6-82D8-4B2D-8B4C-51C84EAF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EF7EC05-807E-4EE3-A855-630437E02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2BA16D-BFA7-407A-999D-4DB53C9A5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0D8577D-CD93-4464-BB03-B9BB83233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78ACFDA-ECC5-4EB3-A127-1719FD5E6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A930CE-06C2-4FDE-831B-55B2132A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CB87735-59AE-46E3-B883-78F1824E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0DDC4F7-CFDC-4930-A4B2-91F84771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06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00FE9C-4177-4EC0-8139-6692DEDE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9149C6A-1519-42B1-9FEB-ADE8B75A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35EF418-FB82-4E5A-A83B-C02855E6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B6AEBC8-29EB-4989-9279-6D609CDA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33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FD5BC8B-5DFA-4FE4-ABAB-7B13AF97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2110823-7958-4CDF-850C-7C9D1569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AB2307-3B52-421B-A37E-5E0B33C4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99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6EA7B5-273B-4E32-8105-31D87CF2D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EF0271-9DBF-4B06-8ADC-55B98028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7E4DCCB-E280-4CB7-80BF-DE2CFE7E9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2ED6307-2E42-465E-8028-B3E4EAFC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508496-370C-4C18-BB78-B93C3A43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570C18B-11EA-47B2-982D-2F9822E3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03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A5DC1-6411-42F0-B7D8-FC4746D7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1247D35-07D5-4287-A2FF-680B4A865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4F11DD1-B925-40D7-B4F5-70FB147A8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C70803-0F88-4EBB-8F38-CE2D8E28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9F4EB5-C125-43E2-86DC-7282AA11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14B718-9119-4B7D-9F2B-BD576B3F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20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BA795EB-4B9D-42CD-891F-0DA9997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89CCA36-EB2A-46A7-84BF-F0E749955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2EF002-A1AC-4109-92C5-4C027B848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696F-0BDC-474C-9379-0AD46CE3D8A4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B3CEE1-449A-4FEB-981C-A94B4AE54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93D239-E7BE-48E9-B227-C6669CE04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3B20-0F6D-487A-9411-F0F5DFDC20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78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C92EC2F-F27D-43C0-8032-C99AC5715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30" y="0"/>
            <a:ext cx="12006470" cy="6846323"/>
          </a:xfrm>
          <a:solidFill>
            <a:srgbClr val="A50021"/>
          </a:solidFill>
        </p:spPr>
        <p:txBody>
          <a:bodyPr/>
          <a:lstStyle/>
          <a:p>
            <a:r>
              <a:rPr lang="el-GR" sz="2800" b="1" dirty="0"/>
              <a:t>ΕΥΡΙΠΙΔΗ ΕΛΕΝΗ</a:t>
            </a:r>
          </a:p>
          <a:p>
            <a:r>
              <a:rPr lang="el-GR" sz="2800" b="1" dirty="0"/>
              <a:t>    </a:t>
            </a:r>
          </a:p>
          <a:p>
            <a:endParaRPr lang="el-GR" sz="2800" b="1" dirty="0"/>
          </a:p>
          <a:p>
            <a:r>
              <a:rPr lang="el-GR" sz="2800" b="1" dirty="0"/>
              <a:t>         Α΄ΕΠΕΙΣΟΔΙΟ</a:t>
            </a:r>
          </a:p>
          <a:p>
            <a:r>
              <a:rPr lang="el-GR" sz="2800" b="1" dirty="0"/>
              <a:t>   ΔΟΜΗ</a:t>
            </a:r>
          </a:p>
          <a:p>
            <a:r>
              <a:rPr lang="el-GR" b="1" dirty="0"/>
              <a:t>                   1</a:t>
            </a:r>
            <a:r>
              <a:rPr lang="el-GR" b="1" baseline="30000" dirty="0"/>
              <a:t>η</a:t>
            </a:r>
            <a:r>
              <a:rPr lang="el-GR" b="1" dirty="0"/>
              <a:t> σκηνή (437-494)</a:t>
            </a:r>
          </a:p>
          <a:p>
            <a:r>
              <a:rPr lang="el-GR" b="1" dirty="0"/>
              <a:t>                           Μονόλογος Μενέλαου</a:t>
            </a:r>
          </a:p>
          <a:p>
            <a:r>
              <a:rPr lang="el-GR" b="1" dirty="0"/>
              <a:t> </a:t>
            </a:r>
          </a:p>
          <a:p>
            <a:r>
              <a:rPr lang="el-GR" b="1" dirty="0"/>
              <a:t>                       2</a:t>
            </a:r>
            <a:r>
              <a:rPr lang="el-GR" b="1" baseline="30000" dirty="0"/>
              <a:t>η</a:t>
            </a:r>
            <a:r>
              <a:rPr lang="el-GR" b="1" dirty="0"/>
              <a:t>  σκηνή (496- 541)</a:t>
            </a:r>
          </a:p>
          <a:p>
            <a:r>
              <a:rPr lang="el-GR" b="1" dirty="0"/>
              <a:t>                                                  Διάλογος Μενέλαου- Γερόντισσας</a:t>
            </a:r>
          </a:p>
          <a:p>
            <a:endParaRPr lang="el-GR" b="1" dirty="0"/>
          </a:p>
          <a:p>
            <a:r>
              <a:rPr lang="el-GR" b="1" dirty="0"/>
              <a:t>                           3</a:t>
            </a:r>
            <a:r>
              <a:rPr lang="el-GR" b="1" baseline="30000" dirty="0"/>
              <a:t>η</a:t>
            </a:r>
            <a:r>
              <a:rPr lang="el-GR" b="1" dirty="0"/>
              <a:t>  σκηνή ( 542-575)</a:t>
            </a:r>
          </a:p>
          <a:p>
            <a:r>
              <a:rPr lang="el-GR" b="1" dirty="0"/>
              <a:t>                                 Μονόλογος Μενέλαου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0DACC1-EE0E-49E6-BEC1-8CCCE5F1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0" y="834887"/>
            <a:ext cx="4610348" cy="529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4AE8C-976A-4DD6-94D7-71CF33CE3073}"/>
              </a:ext>
            </a:extLst>
          </p:cNvPr>
          <p:cNvSpPr txBox="1"/>
          <p:nvPr/>
        </p:nvSpPr>
        <p:spPr>
          <a:xfrm>
            <a:off x="7726017" y="185530"/>
            <a:ext cx="437321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Επεισόδια:  Διαλογικά μέρη της τραγωδίας  που παρεμβάλλονται ανάμεσα στα άσματα του Χορού και αντιστοιχούν στις πράξεις του σύγχρονου θεάτρου. Στα επεισόδια έχουμε εξέλιξη δράσης</a:t>
            </a:r>
            <a:r>
              <a:rPr lang="el-GR"/>
              <a:t>.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604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EEB64C-1F1B-45D8-9A0B-BC7E1A053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72278"/>
            <a:ext cx="11754679" cy="6493565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l-GR" dirty="0"/>
              <a:t>ΙΔΕΕΣ- ΣΤΟΙΧΕΙΑ ΤΕΧΝΙΚΗΣ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Αντιπολεμικό - αντιηρωικό ιδανικό (έπος - τραγωδία): μεταστροφή της τύχης, ο Μενέλαος νικητής και νικημένος του πολέμου.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καινοτομίες του Ευριπίδη: Ο τυπικός, ρεαλιστικά δοσμένος Ευριπίδειος ήρωας: η παρουσία ενός επικού ήρωα με κουρέλια στη σκηνή (ανατροπή της προσδοκίας του θεατή)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αντίθεση </a:t>
            </a:r>
            <a:r>
              <a:rPr lang="el-GR" dirty="0" err="1"/>
              <a:t>φαίνεσθαι</a:t>
            </a:r>
            <a:r>
              <a:rPr lang="el-GR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στην εμφάνιση και στην τωρινή κατάσταση του Μενέλαου σε σχέση με τη θέση του (βασιλιάς, νικητής) και την καταγωγή του.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«δεύτερη» Ελένη (είδωλο) στη σπηλιά και η πραγματική Ελένη στην Αίγυπτο.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72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D44808-0B78-4DDF-97B3-066498C6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1" y="238538"/>
            <a:ext cx="11754678" cy="6480313"/>
          </a:xfrm>
          <a:solidFill>
            <a:srgbClr val="FF9900"/>
          </a:solidFill>
        </p:spPr>
        <p:txBody>
          <a:bodyPr>
            <a:normAutofit/>
          </a:bodyPr>
          <a:lstStyle/>
          <a:p>
            <a:r>
              <a:rPr lang="el-GR" dirty="0"/>
              <a:t>Περιεχόμενο 2ης  σκηνής</a:t>
            </a:r>
          </a:p>
          <a:p>
            <a:endParaRPr lang="el-GR" dirty="0"/>
          </a:p>
          <a:p>
            <a:r>
              <a:rPr lang="el-GR" dirty="0"/>
              <a:t>Ο Μενέλαος και η αφιλόξενη Γερόντισσα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αίτημα του Μενέλαου και η συμπεριφορά της Γερόντισσας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πληροφορίες της Γερόντισσας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 Η αιτία της συμπεριφοράς της Γερόντισσας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FFE37176-DE83-45B4-BE9E-88961F2E9C8E}"/>
              </a:ext>
            </a:extLst>
          </p:cNvPr>
          <p:cNvSpPr/>
          <p:nvPr/>
        </p:nvSpPr>
        <p:spPr>
          <a:xfrm>
            <a:off x="795130" y="3975652"/>
            <a:ext cx="9872870" cy="221311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Το πιο σημαντικό στοιχείο για την εξέλιξη του μύθου στη σκηνή αυτή είναι η πληροφορία της Γερόντισσας στον Μενέλαο  για την Ελένη. </a:t>
            </a:r>
          </a:p>
        </p:txBody>
      </p:sp>
    </p:spTree>
    <p:extLst>
      <p:ext uri="{BB962C8B-B14F-4D97-AF65-F5344CB8AC3E}">
        <p14:creationId xmlns:p14="http://schemas.microsoft.com/office/powerpoint/2010/main" val="276278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4B41339-18D9-41B4-AD65-5A9294210C9C}"/>
              </a:ext>
            </a:extLst>
          </p:cNvPr>
          <p:cNvSpPr/>
          <p:nvPr/>
        </p:nvSpPr>
        <p:spPr>
          <a:xfrm>
            <a:off x="154745" y="0"/>
            <a:ext cx="1156364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  </a:t>
            </a:r>
            <a:r>
              <a:rPr lang="el-GR" sz="2400" b="1" dirty="0"/>
              <a:t>Σκηνοθετικά- σκηνογραφικά στοιχεία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/>
              <a:t>Έντονη εξωτερική δράση : Τα στοιχεία έντονης εξωτερικής δράσης που δηλώνονται μέσα στο κείμενο (κινήσεις, χειρονομίες, ο Μενέλαος και η Γερόντισσα έρχονται σχεδόν στα χέρια) συνιστούν σκηνοθετικές οδηγίες: π.χ. «Μη σπρώχνεις ντε, το χέρι μου μη σφίγγεις». 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l-GR" sz="2400" b="1" dirty="0"/>
              <a:t>Δραματικός ρόλος της σκηνής (στοιχείο προώθησης του μύθου):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/>
              <a:t>Η Γερόντισσα δίνει πληροφορίες στο Μενέλαο που προωθούν τον μύθο: (η Ελένη βρίσκεται στην Αίγυπτο).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/>
              <a:t>Η επιλογή της Γερόντισσας (μιας γυναίκας, γριάς, υπηρέτριας, και όχι ενός άνδρα): Οι γυναίκες είναι πιο ευαίσθητες (συμπονά το Μενέλαο), αλλά και πιο δειλές - παρά τις εντολές που έχει, αποφεύγει να τον αναφέρει στους φρουρούς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/>
              <a:t>Ο Μενέλαος συγκρούεται με μια γριά γυναίκα, πράγμα που δείχνει την αθλιότητά του και επιτείνει την τραγικότητά του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400" dirty="0"/>
              <a:t>Δημιουργεί πιο κωμικά αποτελέσματα επί σκηνής </a:t>
            </a:r>
          </a:p>
          <a:p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4360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42E8EC-249A-4666-A993-F8CF9C50DCB1}"/>
              </a:ext>
            </a:extLst>
          </p:cNvPr>
          <p:cNvSpPr txBox="1"/>
          <p:nvPr/>
        </p:nvSpPr>
        <p:spPr>
          <a:xfrm flipH="1">
            <a:off x="562704" y="225084"/>
            <a:ext cx="1126353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800" dirty="0"/>
              <a:t>Γενικά η σκηνή αυτή προωθεί το μύθο, τονίζει την τραγικότητα του ήρωα, συμβάλλει στη διαγραφή του ήθους του και δημιουργεί τραγική ειρωνεία</a:t>
            </a:r>
            <a:r>
              <a:rPr lang="el-GR" dirty="0"/>
              <a:t>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7D6A516-4F21-4132-869C-EED45882AC2B}"/>
              </a:ext>
            </a:extLst>
          </p:cNvPr>
          <p:cNvSpPr/>
          <p:nvPr/>
        </p:nvSpPr>
        <p:spPr>
          <a:xfrm>
            <a:off x="168811" y="1314656"/>
            <a:ext cx="3882683" cy="211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Στιχομυθία Μενέλαου – Γερόντισσας (διάλογος ανά στίχο): έντονη σύγκρουση – ψυχολογική ένταση 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7F4D59A-F540-4A31-B3BC-90C4C25A9988}"/>
              </a:ext>
            </a:extLst>
          </p:cNvPr>
          <p:cNvSpPr/>
          <p:nvPr/>
        </p:nvSpPr>
        <p:spPr>
          <a:xfrm>
            <a:off x="7943559" y="1210078"/>
            <a:ext cx="4079630" cy="202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Τραγική ειρωνεία:</a:t>
            </a:r>
          </a:p>
          <a:p>
            <a:pPr algn="ctr"/>
            <a:r>
              <a:rPr lang="el-GR" sz="2400" dirty="0"/>
              <a:t>Ο Μενέλαος αγνοεί πως η πραγματική Ελένη βρίσκεται στην Αίγυπτο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633004F-2F27-41FB-A424-E1A502FEFEA1}"/>
              </a:ext>
            </a:extLst>
          </p:cNvPr>
          <p:cNvSpPr/>
          <p:nvPr/>
        </p:nvSpPr>
        <p:spPr>
          <a:xfrm>
            <a:off x="168811" y="3618659"/>
            <a:ext cx="11657430" cy="288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</a:rPr>
              <a:t>Η αντίθεση είναι- </a:t>
            </a:r>
            <a:r>
              <a:rPr lang="el-GR" sz="2400" b="1" dirty="0" err="1">
                <a:solidFill>
                  <a:schemeClr val="bg1"/>
                </a:solidFill>
              </a:rPr>
              <a:t>φαίνεσθαι</a:t>
            </a:r>
            <a:r>
              <a:rPr lang="el-GR" sz="2400" b="1" dirty="0">
                <a:solidFill>
                  <a:schemeClr val="bg1"/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bg1"/>
                </a:solidFill>
              </a:rPr>
              <a:t> στη στάση της Γερόντισσας: Φαινομενικά είναι σκληρή απέναντι στο Μενέλαο ≠ αυτή η σκληρότητα κρύβει πραγματικό ενδιαφέρον και φροντίδα.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bg1"/>
                </a:solidFill>
              </a:rPr>
              <a:t> στην εμφάνιση του Μενέλαου (φαίνεται ταπεινός ναυαγός/ είναι ήρωας, βασιλιά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2400" b="1" dirty="0">
                <a:solidFill>
                  <a:schemeClr val="bg1"/>
                </a:solidFill>
              </a:rPr>
              <a:t> στην τραγική ειρωνεία , ο Μενέλαος αγνοεί την αλήθεια/η γερόντισσα και οι θεατές γνωρίζουν.</a:t>
            </a:r>
          </a:p>
          <a:p>
            <a:pPr algn="ctr"/>
            <a:endParaRPr lang="el-GR" sz="2000" b="1" dirty="0">
              <a:solidFill>
                <a:schemeClr val="tx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B03686A6-B1AE-46D9-A6E8-31D76892C90D}"/>
              </a:ext>
            </a:extLst>
          </p:cNvPr>
          <p:cNvSpPr/>
          <p:nvPr/>
        </p:nvSpPr>
        <p:spPr>
          <a:xfrm>
            <a:off x="4389119" y="2022232"/>
            <a:ext cx="3010487" cy="70766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Στοιχεία τεχνικής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AE82D4C3-4967-4DDD-911A-1580105769C9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248442" y="1758462"/>
            <a:ext cx="581553" cy="367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F68E7652-B0E9-4B67-BEE5-DC40427FF741}"/>
              </a:ext>
            </a:extLst>
          </p:cNvPr>
          <p:cNvCxnSpPr/>
          <p:nvPr/>
        </p:nvCxnSpPr>
        <p:spPr>
          <a:xfrm flipV="1">
            <a:off x="7202658" y="1885071"/>
            <a:ext cx="618979" cy="240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D495E25D-E75C-46EB-8835-B90A1CD6304F}"/>
              </a:ext>
            </a:extLst>
          </p:cNvPr>
          <p:cNvCxnSpPr/>
          <p:nvPr/>
        </p:nvCxnSpPr>
        <p:spPr>
          <a:xfrm>
            <a:off x="5711483" y="2729899"/>
            <a:ext cx="0" cy="699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8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1D8BE06-4E26-462A-BB86-D9B1B5179618}"/>
              </a:ext>
            </a:extLst>
          </p:cNvPr>
          <p:cNvSpPr/>
          <p:nvPr/>
        </p:nvSpPr>
        <p:spPr>
          <a:xfrm>
            <a:off x="487681" y="492369"/>
            <a:ext cx="5359791" cy="6147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ΗΘΟΣ ΜΕΝΕΛΑΟΥ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Εμφανίζει τα ίδια ακριβώς γνωρίσματα που έδειξε και στην προηγούμενη σκηνή.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Προσπαθεί να πετύχει το στόχο του είναι επίμονος και αντιδρά στην προσπάθεια της Γερόντισσας να τον εμποδίσει(</a:t>
            </a:r>
            <a:r>
              <a:rPr lang="el-GR" b="1" dirty="0" err="1">
                <a:solidFill>
                  <a:schemeClr val="tx1"/>
                </a:solidFill>
              </a:rPr>
              <a:t>στ</a:t>
            </a:r>
            <a:r>
              <a:rPr lang="el-GR" b="1" dirty="0">
                <a:solidFill>
                  <a:schemeClr val="tx1"/>
                </a:solidFill>
              </a:rPr>
              <a:t>. 499-500, 503, 505, 509).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Θυμάται την παλιά του δόξα και αναπολεί το ένδοξο παρελθόν του (στ.511,513, 515).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Θέλει να ικανοποιήσει την περιέργειά του </a:t>
            </a:r>
            <a:r>
              <a:rPr lang="el-GR" b="1">
                <a:solidFill>
                  <a:schemeClr val="tx1"/>
                </a:solidFill>
              </a:rPr>
              <a:t>και αναστατώνεται, </a:t>
            </a:r>
            <a:r>
              <a:rPr lang="el-GR" b="1" dirty="0">
                <a:solidFill>
                  <a:schemeClr val="tx1"/>
                </a:solidFill>
              </a:rPr>
              <a:t>όταν ακούει για την παρουσία της Ελένης στο παλάτι (στ.529).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639466BA-C8A2-4D74-AAD1-6BA839A53689}"/>
              </a:ext>
            </a:extLst>
          </p:cNvPr>
          <p:cNvSpPr/>
          <p:nvPr/>
        </p:nvSpPr>
        <p:spPr>
          <a:xfrm>
            <a:off x="6344528" y="351692"/>
            <a:ext cx="5359791" cy="6288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ΗΘΟΣ ΓΕΡΟΝΤΙΣΣΑΣ: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Φαίνεται περασμένης ηλικίας.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 εχθρική, αγενής, απότομη: αποκαλύπτει το ρόλος της λέγοντας πως δουλειά της είναι να διώχνει τους Έλληνες από το παλάτι.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Εκτελεί το ρόλο της με σταθερότητα και επιμονή.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Πρόθυμα παρέχει τις πληροφορίες που ζητά ο Μενέλαος.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 Συμπονετική, φιλική , απολογητικό ύφος, αποκαλύπτει την αγάπη της για τους Έλληνες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83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1D8BE06-4E26-462A-BB86-D9B1B5179618}"/>
              </a:ext>
            </a:extLst>
          </p:cNvPr>
          <p:cNvSpPr/>
          <p:nvPr/>
        </p:nvSpPr>
        <p:spPr>
          <a:xfrm>
            <a:off x="487681" y="492369"/>
            <a:ext cx="5359791" cy="6147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ΗΘΟΣ ΜΕΝΕΛΑΟΥ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Εμφανίζει τα ίδια ακριβώς γνωρίσματα που έδειξε και στην προηγούμενη σκηνή.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Προσπαθεί να πετύχει το στόχο του είναι επίμονος και αντιδρά στην προσπάθεια της Γερόντισσας να τον εμποδίσει(</a:t>
            </a:r>
            <a:r>
              <a:rPr lang="el-GR" b="1" dirty="0" err="1">
                <a:solidFill>
                  <a:schemeClr val="tx1"/>
                </a:solidFill>
              </a:rPr>
              <a:t>στ</a:t>
            </a:r>
            <a:r>
              <a:rPr lang="el-GR" b="1" dirty="0">
                <a:solidFill>
                  <a:schemeClr val="tx1"/>
                </a:solidFill>
              </a:rPr>
              <a:t>. 499-500, 503, 505, 509).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Θυμάται την παλιά του δόξα και αναπολεί το ένδοξο παρελθόν του (στ.511,513, 515).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Θέλει να ικανοποιήσει την περιέργειά του </a:t>
            </a:r>
            <a:r>
              <a:rPr lang="el-GR" b="1">
                <a:solidFill>
                  <a:schemeClr val="tx1"/>
                </a:solidFill>
              </a:rPr>
              <a:t>και αναστατώνεται, </a:t>
            </a:r>
            <a:r>
              <a:rPr lang="el-GR" b="1" dirty="0">
                <a:solidFill>
                  <a:schemeClr val="tx1"/>
                </a:solidFill>
              </a:rPr>
              <a:t>όταν ακούει για την παρουσία της Ελένης στο παλάτι (στ.529).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639466BA-C8A2-4D74-AAD1-6BA839A53689}"/>
              </a:ext>
            </a:extLst>
          </p:cNvPr>
          <p:cNvSpPr/>
          <p:nvPr/>
        </p:nvSpPr>
        <p:spPr>
          <a:xfrm>
            <a:off x="6344528" y="351692"/>
            <a:ext cx="5359791" cy="6288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ΗΘΟΣ ΓΕΡΟΝΤΙΣΣΑΣ: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Φαίνεται περασμένης ηλικίας.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 εχθρική, αγενής, απότομη: αποκαλύπτει το ρόλος της λέγοντας πως δουλειά της είναι να διώχνει τους Έλληνες από το παλάτι.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Εκτελεί το ρόλο της με σταθερότητα και επιμονή.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Πρόθυμα παρέχει τις πληροφορίες που ζητά ο Μενέλαος.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1"/>
                </a:solidFill>
              </a:rPr>
              <a:t>  Συμπονετική, φιλική , απολογητικό ύφος, αποκαλύπτει την αγάπη της για τους Έλληνες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528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0B938D4-EE8B-47C3-8C8F-20467ABCB72F}"/>
              </a:ext>
            </a:extLst>
          </p:cNvPr>
          <p:cNvSpPr/>
          <p:nvPr/>
        </p:nvSpPr>
        <p:spPr>
          <a:xfrm>
            <a:off x="1509823" y="999460"/>
            <a:ext cx="8399721" cy="999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Περιεχόμενο 3</a:t>
            </a:r>
            <a:r>
              <a:rPr lang="el-GR" sz="2800" b="1" baseline="30000" dirty="0"/>
              <a:t>η</a:t>
            </a:r>
            <a:r>
              <a:rPr lang="el-GR" sz="2800" b="1" dirty="0"/>
              <a:t> σκηνής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194D11D7-3747-43B5-94B5-187BFA753337}"/>
              </a:ext>
            </a:extLst>
          </p:cNvPr>
          <p:cNvSpPr/>
          <p:nvPr/>
        </p:nvSpPr>
        <p:spPr>
          <a:xfrm>
            <a:off x="574158" y="2615609"/>
            <a:ext cx="11419368" cy="376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b="1" dirty="0"/>
              <a:t> 1η ενότητα (</a:t>
            </a:r>
            <a:r>
              <a:rPr lang="el-GR" sz="2800" b="1" dirty="0" err="1"/>
              <a:t>στ</a:t>
            </a:r>
            <a:r>
              <a:rPr lang="el-GR" sz="2800" b="1" dirty="0"/>
              <a:t>. 542-558): Αξιολόγηση πληροφοριών της Γερόντισσας</a:t>
            </a:r>
          </a:p>
          <a:p>
            <a:endParaRPr lang="el-GR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b="1" dirty="0"/>
              <a:t>2η ενότητα (</a:t>
            </a:r>
            <a:r>
              <a:rPr lang="el-GR" sz="2800" b="1" dirty="0" err="1"/>
              <a:t>στ</a:t>
            </a:r>
            <a:r>
              <a:rPr lang="el-GR" sz="2800" b="1" dirty="0"/>
              <a:t>. 558-570): Οι αποφάσεις του Μενέλαου</a:t>
            </a:r>
          </a:p>
          <a:p>
            <a:endParaRPr lang="el-GR" sz="28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2800" b="1" dirty="0"/>
              <a:t>3η ενότητα ( </a:t>
            </a:r>
            <a:r>
              <a:rPr lang="el-GR" sz="2800" b="1" dirty="0" err="1"/>
              <a:t>στ</a:t>
            </a:r>
            <a:r>
              <a:rPr lang="el-GR" sz="2800" b="1" dirty="0"/>
              <a:t>. 571-575): Η δύναμη της ανάγκης</a:t>
            </a:r>
          </a:p>
        </p:txBody>
      </p:sp>
    </p:spTree>
    <p:extLst>
      <p:ext uri="{BB962C8B-B14F-4D97-AF65-F5344CB8AC3E}">
        <p14:creationId xmlns:p14="http://schemas.microsoft.com/office/powerpoint/2010/main" val="115100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42E17A46-E858-4D95-9A47-F8BF35F21376}"/>
              </a:ext>
            </a:extLst>
          </p:cNvPr>
          <p:cNvSpPr/>
          <p:nvPr/>
        </p:nvSpPr>
        <p:spPr>
          <a:xfrm>
            <a:off x="340242" y="0"/>
            <a:ext cx="11291777" cy="648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u="sng" dirty="0"/>
              <a:t>Ο συλλογισμός του Μενέλαου</a:t>
            </a:r>
          </a:p>
          <a:p>
            <a:endParaRPr lang="el-GR" sz="2400" b="1" u="sng" dirty="0"/>
          </a:p>
          <a:p>
            <a:r>
              <a:rPr lang="el-GR" sz="2400" b="1" dirty="0"/>
              <a:t>Ο Μενέλαος έχει ένα δεδομένο: την Ελένη που έφερε από την Τροία. Η Γερόντισσα του παρουσίασε ένα άλλο δεδομένο : μια Ελένη στο παλάτι. Το πρώτο </a:t>
            </a:r>
            <a:r>
              <a:rPr lang="el-GR" sz="2400" b="1" dirty="0" err="1"/>
              <a:t>λογικοφανές</a:t>
            </a:r>
            <a:r>
              <a:rPr lang="el-GR" sz="2400" b="1" dirty="0"/>
              <a:t> συμπέρασμα είναι η συνωνυμία.  Αυτό εύκολα ανατρέπεται. Αλλά σε  αυτό το σημείο η σκέψη του Μενέλαου εγκλωβίζεται και αδρανοποιείται.  Δεν σκέφτεται σε βάθος και δεν αξιολογεί τα στοιχεία. Τον απασχολεί το πρόβλημα της επιβίωσής του.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47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31FCFA3-965C-4A43-8096-ED3CBB274D58}"/>
              </a:ext>
            </a:extLst>
          </p:cNvPr>
          <p:cNvSpPr/>
          <p:nvPr/>
        </p:nvSpPr>
        <p:spPr>
          <a:xfrm>
            <a:off x="191386" y="-95693"/>
            <a:ext cx="11759609" cy="6953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l-GR" dirty="0"/>
          </a:p>
          <a:p>
            <a:pPr algn="just"/>
            <a:r>
              <a:rPr lang="el-GR" sz="2400" b="1" dirty="0"/>
              <a:t>Το ήθος του Μενέλαου</a:t>
            </a:r>
          </a:p>
          <a:p>
            <a:pPr algn="just"/>
            <a:endParaRPr lang="el-G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Παρωδία τραγικού ήρωα.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Αφελής στους συλλογισμούς του, απλοϊκός, προσηλωμένος στις βιοτικές ανάγκες.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 Αντίφαση προσωπικότητας: από τη μια κομπάζει για το ξακουστό του όνομα και την ανδρεία του και από την άλλη λειτουργεί ως θρασύδειλος και κουτοπόνηρος.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Αφελής, ίσως ανόητος και γελοίος, αλλά αποτελεί πρότυπο καθημερινού ανθρώπου, που κοιτά να επιβιώσει . Έτσι παρόλο που δεν είναι κλασικός τραγικός ήρωας, δεν είναι και καθαρά κωμικός, που προκαλεί γέλιο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632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31FCFA3-965C-4A43-8096-ED3CBB274D58}"/>
              </a:ext>
            </a:extLst>
          </p:cNvPr>
          <p:cNvSpPr/>
          <p:nvPr/>
        </p:nvSpPr>
        <p:spPr>
          <a:xfrm>
            <a:off x="-233916" y="-95693"/>
            <a:ext cx="12425916" cy="6953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b="1" dirty="0"/>
              <a:t>ΣΥΝΑΙΣΘΗΜΑΤΑ ΜΕΝΕΛΑΟΥ: </a:t>
            </a:r>
          </a:p>
          <a:p>
            <a:pPr algn="ctr"/>
            <a:endParaRPr lang="el-GR" sz="2400" b="1" dirty="0"/>
          </a:p>
          <a:p>
            <a:pPr algn="ctr"/>
            <a:endParaRPr lang="el-GR" sz="24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 Αμηχανία που εκφράζεται ήδη στον στίχο 542 με την ερώτηση που κάνει.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 Σύγχυση και ταραχή επικρατεί στη σκέψη του. Δεν μπορεί να καταλάβει πως είναι δυνατόν να υπάρχει κι άλλη Ελένη πέρα από εκείνη που έφερε μαζί του (</a:t>
            </a:r>
            <a:r>
              <a:rPr lang="el-GR" sz="2400" b="1" dirty="0" err="1"/>
              <a:t>στ</a:t>
            </a:r>
            <a:r>
              <a:rPr lang="el-GR" sz="2400" b="1" dirty="0"/>
              <a:t>. 544-547).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b="1" dirty="0"/>
              <a:t>Μετά τους συλλογισμούς του (</a:t>
            </a:r>
            <a:r>
              <a:rPr lang="el-GR" sz="2400" b="1" dirty="0" err="1"/>
              <a:t>στ</a:t>
            </a:r>
            <a:r>
              <a:rPr lang="el-GR" sz="2400" b="1" dirty="0"/>
              <a:t>. 548 </a:t>
            </a:r>
            <a:r>
              <a:rPr lang="el-GR" sz="2400" b="1" dirty="0" err="1"/>
              <a:t>κ.ε</a:t>
            </a:r>
            <a:r>
              <a:rPr lang="el-GR" sz="2400" b="1" dirty="0"/>
              <a:t>) φαίνεται πως απαλλάσσεται από την απορία και τον φόβο που νιώθει, αν και κάποια δειλία διαφαίνεται ακόμα στα λόγια του (</a:t>
            </a:r>
            <a:r>
              <a:rPr lang="el-GR" sz="2400" b="1" dirty="0" err="1"/>
              <a:t>στ</a:t>
            </a:r>
            <a:r>
              <a:rPr lang="el-GR" sz="2400" b="1" dirty="0"/>
              <a:t>. 568-570).</a:t>
            </a:r>
          </a:p>
        </p:txBody>
      </p:sp>
    </p:spTree>
    <p:extLst>
      <p:ext uri="{BB962C8B-B14F-4D97-AF65-F5344CB8AC3E}">
        <p14:creationId xmlns:p14="http://schemas.microsoft.com/office/powerpoint/2010/main" val="277102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787501-E063-4993-A257-FA1361E2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32522"/>
            <a:ext cx="11913703" cy="6586330"/>
          </a:xfrm>
          <a:solidFill>
            <a:srgbClr val="FF9900"/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/>
              <a:t>Περιεχόμενο 1ης  σκηνής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Είσοδος του Μενέλαου επί σκηνής: «δεύτερος πρόλογος», πορεία προς την αναγνώριση.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Αυτοπαρουσίαση -  γενεαλογία του ήρωα – ευχή να μην είχε γεννηθεί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Το παρελθόν του (ευτυχία, επική διάσταση του ήρωα)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παρόν του (δυστυχία, αντιηρωική εικόνα του ήρωα)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δεύτερος πρόλογος</a:t>
            </a:r>
          </a:p>
          <a:p>
            <a:pPr marL="0" indent="0">
              <a:buNone/>
            </a:pPr>
            <a:r>
              <a:rPr lang="el-GR" dirty="0"/>
              <a:t>                                          (</a:t>
            </a:r>
            <a:r>
              <a:rPr lang="el-GR" sz="2400" dirty="0"/>
              <a:t>καινοτομία Ευριπίδη</a:t>
            </a:r>
            <a:r>
              <a:rPr lang="el-GR" dirty="0"/>
              <a:t>)       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5F2B6949-258D-433E-A0C9-FB27E732C81D}"/>
              </a:ext>
            </a:extLst>
          </p:cNvPr>
          <p:cNvSpPr/>
          <p:nvPr/>
        </p:nvSpPr>
        <p:spPr>
          <a:xfrm>
            <a:off x="5049079" y="4651513"/>
            <a:ext cx="198782" cy="516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450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31FCFA3-965C-4A43-8096-ED3CBB274D58}"/>
              </a:ext>
            </a:extLst>
          </p:cNvPr>
          <p:cNvSpPr/>
          <p:nvPr/>
        </p:nvSpPr>
        <p:spPr>
          <a:xfrm>
            <a:off x="191386" y="-95693"/>
            <a:ext cx="11759609" cy="6953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sz="2400" b="1" dirty="0"/>
              <a:t> Κωμικοτραγική θέση του Μενέλαου.</a:t>
            </a:r>
          </a:p>
          <a:p>
            <a:r>
              <a:rPr lang="el-GR" sz="2400" b="1" dirty="0"/>
              <a:t>Ο Ευριπίδης συνήθιζε να κατεβάζει τους ήρωες από το βάθρο των επών και να τους εμφανίζει με ρεαλιστικό τρόπο ως κοινούς καθημερινούς ανθρώπους.</a:t>
            </a:r>
          </a:p>
          <a:p>
            <a:r>
              <a:rPr lang="el-GR" sz="2400" b="1" dirty="0"/>
              <a:t>- καραβοτσακισμένος ναυαγός, με κουρέλια</a:t>
            </a:r>
          </a:p>
          <a:p>
            <a:r>
              <a:rPr lang="el-GR" sz="2400" b="1" dirty="0"/>
              <a:t>- ζητιανεύει για τα αναγκαία</a:t>
            </a:r>
          </a:p>
          <a:p>
            <a:r>
              <a:rPr lang="el-GR" sz="2400" b="1" dirty="0"/>
              <a:t>- αποπέμπεται βίαια (σχεδόν κωμικά) από μια γερόντισσα-υπηρέτρια,</a:t>
            </a:r>
          </a:p>
          <a:p>
            <a:r>
              <a:rPr lang="el-GR" sz="2400" b="1" dirty="0"/>
              <a:t>- δακρύζει-κλαίει αναλογιζόμενος το περασμένο μεγαλείο.</a:t>
            </a:r>
          </a:p>
          <a:p>
            <a:r>
              <a:rPr lang="el-GR" sz="2400" b="1" dirty="0"/>
              <a:t>-  κάνει απλοϊκές και επιπόλαιες σκέψεις (σχεδόν ανόητες και παράλογες)</a:t>
            </a:r>
          </a:p>
          <a:p>
            <a:r>
              <a:rPr lang="el-GR" sz="2400" b="1" dirty="0"/>
              <a:t>- παρουσιάζεται δειλός και έτοιμος να το βάλει στα πόδια μπροστά στο </a:t>
            </a:r>
            <a:r>
              <a:rPr lang="el-GR" sz="2400" b="1" dirty="0" err="1"/>
              <a:t>Θεοκλύμενο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11613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5D70DC9A-D786-45B4-8587-979FC0A85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94930"/>
              </p:ext>
            </p:extLst>
          </p:nvPr>
        </p:nvGraphicFramePr>
        <p:xfrm>
          <a:off x="297712" y="404038"/>
          <a:ext cx="11653284" cy="611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893">
                  <a:extLst>
                    <a:ext uri="{9D8B030D-6E8A-4147-A177-3AD203B41FA5}">
                      <a16:colId xmlns:a16="http://schemas.microsoft.com/office/drawing/2014/main" val="2999178558"/>
                    </a:ext>
                  </a:extLst>
                </a:gridCol>
                <a:gridCol w="10104770">
                  <a:extLst>
                    <a:ext uri="{9D8B030D-6E8A-4147-A177-3AD203B41FA5}">
                      <a16:colId xmlns:a16="http://schemas.microsoft.com/office/drawing/2014/main" val="3780589093"/>
                    </a:ext>
                  </a:extLst>
                </a:gridCol>
                <a:gridCol w="995621">
                  <a:extLst>
                    <a:ext uri="{9D8B030D-6E8A-4147-A177-3AD203B41FA5}">
                      <a16:colId xmlns:a16="http://schemas.microsoft.com/office/drawing/2014/main" val="822175515"/>
                    </a:ext>
                  </a:extLst>
                </a:gridCol>
              </a:tblGrid>
              <a:tr h="61726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ΣΗΜΕΙΩΣΤΕ ΣΤΑ ΠΑΡΑΚΑΤΩ ΑΠΟΣΠΑΣΜΑΤΑ: ΔΙΑΝΟΙΑ, ΤΡΑΓΙΚΗ ΕΙΡΩΝΕΙΑ , ΗΘΟΣ       (Δ, ΤΕ, Η</a:t>
                      </a:r>
                      <a:r>
                        <a:rPr lang="el-G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614614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r>
                        <a:rPr lang="el-GR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Με την Ελένη που ‘φερα απ’ την Τροία: 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484715"/>
                  </a:ext>
                </a:extLst>
              </a:tr>
              <a:tr h="881667">
                <a:tc>
                  <a:txBody>
                    <a:bodyPr/>
                    <a:lstStyle/>
                    <a:p>
                      <a:r>
                        <a:rPr lang="el-GR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Ο ευτυχισμένος όταν κακοπάθει νιώθει πικρότερη τη δυστυχία, </a:t>
                      </a:r>
                      <a:r>
                        <a:rPr lang="el-GR" sz="2400" dirty="0" err="1"/>
                        <a:t>παρ΄όσο</a:t>
                      </a:r>
                      <a:r>
                        <a:rPr lang="el-GR" sz="2400" dirty="0"/>
                        <a:t> αυτός που από παλιά την ξέρει:   474-476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59342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r>
                        <a:rPr lang="el-GR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Στα βάθη μιας σπηλιάς κρατάω κρυμμένη τη γυναίκα μου: 482-483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244689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r>
                        <a:rPr lang="el-GR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…..τη γυναίκα μου αιτία στις συμφορές μου: 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24998"/>
                  </a:ext>
                </a:extLst>
              </a:tr>
              <a:tr h="861920">
                <a:tc>
                  <a:txBody>
                    <a:bodyPr/>
                    <a:lstStyle/>
                    <a:p>
                      <a:r>
                        <a:rPr lang="el-GR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Μόνος γυρίζω ψάχνοντας για εκείνους να ‘βρω κάτι να τους χορτάσω: 485-486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917408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r>
                        <a:rPr lang="el-GR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Κάτι ελπίζω για τους ναύτες να οικονομήσω: 490-491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59500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r>
                        <a:rPr lang="el-GR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err="1"/>
                        <a:t>Απ</a:t>
                      </a:r>
                      <a:r>
                        <a:rPr lang="el-GR" sz="2400" dirty="0"/>
                        <a:t> ΄τους φτωχούς δεν έχεις ακόμα κι αν το θέλουνε βοήθεια: 491-492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11261"/>
                  </a:ext>
                </a:extLst>
              </a:tr>
              <a:tr h="625834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555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92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7D100C-80BD-4429-A825-77A261794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5" y="0"/>
            <a:ext cx="10696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1F2046-6CFC-4C68-AC33-80128D94A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86" y="0"/>
            <a:ext cx="6443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6F5D3B-4987-4D0A-889E-306F00EA3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5" y="0"/>
            <a:ext cx="614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0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E1EDCF-8B38-4E71-BB32-76E1A5747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82880"/>
            <a:ext cx="11542643" cy="6496215"/>
          </a:xfrm>
          <a:solidFill>
            <a:srgbClr val="FF9900"/>
          </a:solidFill>
        </p:spPr>
        <p:txBody>
          <a:bodyPr>
            <a:normAutofit fontScale="92500" lnSpcReduction="20000"/>
          </a:bodyPr>
          <a:lstStyle/>
          <a:p>
            <a:r>
              <a:rPr lang="el-GR" dirty="0"/>
              <a:t>Δραματική λειτουργία δευτέρου προλόγου: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Εισάγει ένα νέο πρόσωπο, το Μενέλαο, στην εξέλιξη του δράματος. Μην ξεχνάμε πως για το πρόσωπο αυτό υπήρχαν αντιφατικές πληροφορίες. Άλλωστε εμφανίστηκε τη στιγμή που η Ελένη πήγε να ζητήσει πληροφορίες γι’ αυτόν. Προετοιμάζεται έτσι η συνάντηση Ελένης-Μενέλαου.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Ο πρόλογος αυτός τονίζει την τραγικότητα του Μενέλαου (μην ξεχνάμε πως είναι νικητής του πολέμου της Τροίας)  και διευκολύνει τον ποιητή να καταδικάσει τον πόλεμο.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Δημιουργεί ο πρόλογος έντονη τραγική ειρωνεία: ο Μενέλαος θα μάθει  πως η Ελένη που φέρνει μαζί του δεν είναι η πραγματική, ενώ η Ελένη θα βρει το σύζυγό της χωρίς να το περιμένει.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Γενικά ο δεύτερος πρόλογος δημιουργεί συνθήκες για  αύξηση της δραματικής έντασης.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36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2A59BE-3AD4-4EBC-B985-A6101F386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1" y="92766"/>
            <a:ext cx="11887200" cy="6400800"/>
          </a:xfrm>
          <a:solidFill>
            <a:srgbClr val="FF9900"/>
          </a:solidFill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Η πιο σημαντική πληροφορία που δίνει ο Μενέλαος: Είναι εκείνη που αναφέρεται στην παρουσία της Ελένης. Αρχικά αναφέρει ότι έφερε την Ελένη από την Τροία. Στη συνέχεια δίνει κάποιες επιπλέον πληροφορίες: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την κρατεί κρυμμένη σε κάποια σπηλιά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έβαλε τους συντρόφους του να την επιτηρούν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τη θεωρεί ένοχη για όσα του συνέβησαν.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05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FA9649-F17D-4CF4-BABD-5F4A1F50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017"/>
            <a:ext cx="12059478" cy="6626087"/>
          </a:xfrm>
          <a:solidFill>
            <a:srgbClr val="FF9900"/>
          </a:solidFill>
        </p:spPr>
        <p:txBody>
          <a:bodyPr/>
          <a:lstStyle/>
          <a:p>
            <a:endParaRPr lang="el-GR" dirty="0"/>
          </a:p>
          <a:p>
            <a:r>
              <a:rPr lang="el-GR" dirty="0"/>
              <a:t>Σκηνοθετικά και σκηνογραφικά στοιχεία: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    Ο Μενέλαος εισέρχεται από τη δεξιά προς τους θεατές πάροδο.</a:t>
            </a:r>
          </a:p>
          <a:p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Ο ίδιος μας δίνει πληροφορίες για το ντύσιμό του: μιλά για ρούχα από κουρέλια (</a:t>
            </a:r>
            <a:r>
              <a:rPr lang="el-GR" dirty="0" err="1"/>
              <a:t>στ</a:t>
            </a:r>
            <a:r>
              <a:rPr lang="el-GR" dirty="0"/>
              <a:t>. 472) και ένδυμα από καραβίσιο πανί (στ.479-480). Ως προς την όψη του θα φαίνεται σίγουρα καταπονημένος, άθλιος, ταλαιπωρημένος.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Δίνει πληροφορίες και για το παλάτι: Μιλά για θριγκούς και ωραίο πυλώνα (</a:t>
            </a:r>
            <a:r>
              <a:rPr lang="el-GR" dirty="0" err="1"/>
              <a:t>στ</a:t>
            </a:r>
            <a:r>
              <a:rPr lang="el-GR" dirty="0"/>
              <a:t>. 488-489) και πλησιάζει την πόρτα του παλατιού φωνάζοντας (</a:t>
            </a:r>
            <a:r>
              <a:rPr lang="el-GR" dirty="0" err="1"/>
              <a:t>στ</a:t>
            </a:r>
            <a:r>
              <a:rPr lang="el-GR" dirty="0"/>
              <a:t>. 493-494). Πιθανότατα χτυπά και το χερούλι της πόρτας.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28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57FE8C-B232-45D9-8257-D889698F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" y="145774"/>
            <a:ext cx="11794435" cy="6506817"/>
          </a:xfrm>
          <a:solidFill>
            <a:srgbClr val="FF99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dirty="0"/>
              <a:t>Ήθος Μενέλαου: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Έχει συναίσθηση πως έπαιξε σημαντικό ρόλο στον πόλεμο στην Τροία γι’ αυτό άλλωστε και μιλάει γι’ αυτά σε πρώτο πρόσωπο (</a:t>
            </a:r>
            <a:r>
              <a:rPr lang="el-GR" dirty="0" err="1"/>
              <a:t>στ</a:t>
            </a:r>
            <a:r>
              <a:rPr lang="el-GR" dirty="0"/>
              <a:t>. 445-449).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Δε διστάζει να καταλογίσει ευθύνες στη γυναίκα του για τα δεινά που προκάλεσε στην Ελλάδα ο πόλεμος αυτός (στ.483).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Είναι αξιοπρεπής, ντρέπεται για την άθλια κατάστασή του και αποφεύγει να ζητήσει πληροφορίες από τους ντόπιους για τη χώρα στην οποία βρίσκεται (στ.472-473).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Ενδιαφέρεται όμως για τους συντρόφους του και προσπαθεί να εξασφαλίσει τα απαραίτητα για την επιβίωσή τους(στ.485-487).</a:t>
            </a:r>
          </a:p>
        </p:txBody>
      </p:sp>
    </p:spTree>
    <p:extLst>
      <p:ext uri="{BB962C8B-B14F-4D97-AF65-F5344CB8AC3E}">
        <p14:creationId xmlns:p14="http://schemas.microsoft.com/office/powerpoint/2010/main" val="324979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643260-7585-4BF8-8476-F00347177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12542"/>
            <a:ext cx="11608904" cy="6540049"/>
          </a:xfrm>
          <a:solidFill>
            <a:srgbClr val="FF9900"/>
          </a:solidFill>
        </p:spPr>
        <p:txBody>
          <a:bodyPr/>
          <a:lstStyle/>
          <a:p>
            <a:endParaRPr lang="el-GR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83435C6C-AE31-4B27-A49A-3BEEF36B45CD}"/>
              </a:ext>
            </a:extLst>
          </p:cNvPr>
          <p:cNvSpPr/>
          <p:nvPr/>
        </p:nvSpPr>
        <p:spPr>
          <a:xfrm>
            <a:off x="583097" y="569842"/>
            <a:ext cx="11025808" cy="57116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Τραγικός ήρωας</a:t>
            </a:r>
          </a:p>
          <a:p>
            <a:pPr algn="ctr"/>
            <a:r>
              <a:rPr lang="el-GR" sz="2800" dirty="0"/>
              <a:t>ένδοξος βασιλιάς - ρακένδυτος ναυαγός και ζητιάνος/ νικητής της Τροίας - «ανέστιος (= χωρίς εστία, σπίτι), πλάνης (= περιπλανώμενος)», ξένος σε ξένο τόπο, </a:t>
            </a:r>
            <a:r>
              <a:rPr lang="el-GR" sz="2800" dirty="0" err="1"/>
              <a:t>πολέµησε</a:t>
            </a:r>
            <a:r>
              <a:rPr lang="el-GR" sz="2800" dirty="0"/>
              <a:t> για την Ελένη - κέρδισε στην </a:t>
            </a:r>
            <a:r>
              <a:rPr lang="el-GR" sz="2800" dirty="0" err="1"/>
              <a:t>πραγµατικότητα</a:t>
            </a:r>
            <a:r>
              <a:rPr lang="el-GR" sz="2800" dirty="0"/>
              <a:t> ένα είδωλο, νικητής και </a:t>
            </a:r>
            <a:r>
              <a:rPr lang="el-GR" sz="2800" dirty="0" err="1"/>
              <a:t>νικηµένος</a:t>
            </a:r>
            <a:r>
              <a:rPr lang="el-GR" sz="2800" dirty="0"/>
              <a:t> του </a:t>
            </a:r>
            <a:r>
              <a:rPr lang="el-GR" sz="2800" dirty="0" err="1"/>
              <a:t>πολέµου</a:t>
            </a:r>
            <a:r>
              <a:rPr lang="el-GR" sz="2800" dirty="0"/>
              <a:t> (σύγκριση με Τεύκρο, αντιηρωική διάσταση) . Μεταστροφή της τύχης, άγνοια και αυταπάτη.</a:t>
            </a:r>
          </a:p>
        </p:txBody>
      </p:sp>
    </p:spTree>
    <p:extLst>
      <p:ext uri="{BB962C8B-B14F-4D97-AF65-F5344CB8AC3E}">
        <p14:creationId xmlns:p14="http://schemas.microsoft.com/office/powerpoint/2010/main" val="33587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E96470-DA3E-4B6B-8CFD-8382F70AC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65043"/>
            <a:ext cx="11767931" cy="6347792"/>
          </a:xfrm>
          <a:solidFill>
            <a:srgbClr val="FF9900"/>
          </a:solidFill>
        </p:spPr>
        <p:txBody>
          <a:bodyPr/>
          <a:lstStyle/>
          <a:p>
            <a:r>
              <a:rPr lang="el-GR" dirty="0"/>
              <a:t>Συναισθήματα Μενέλαου: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ανησυχία, περιέργεια, αγωνία , ναυαγός αναζητά βοήθεια.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απογοήτευση και απέχθεια για τη ζωή του, εύχεται να μην είχε καν γεννηθεί (στ.442-443).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υπερηφάνεια, αναφέρει πως υπήρξαν ξακουστοί αυτός και ο αδελφός του Αγαμέμνονας και ότι ο ίδιος οδήγησε τους Έλληνες στην Τροία (στ.444-449).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ντροπή για την άθλια κατάσταση στην οποία βρίσκεται, δυστυχία και οδύνη για τον ίδιο και τους συντρόφους του (στ.465-466, 473, 485-487)</a:t>
            </a:r>
          </a:p>
        </p:txBody>
      </p:sp>
    </p:spTree>
    <p:extLst>
      <p:ext uri="{BB962C8B-B14F-4D97-AF65-F5344CB8AC3E}">
        <p14:creationId xmlns:p14="http://schemas.microsoft.com/office/powerpoint/2010/main" val="356465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A9E27A-B332-4D88-BCBC-D7E3CCA7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38539"/>
            <a:ext cx="11648661" cy="6427304"/>
          </a:xfrm>
          <a:solidFill>
            <a:srgbClr val="FF9900"/>
          </a:solidFill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Το κωμικό στοιχείο της σκηνής: Πολλοί μελετητές δε θεωρούν την «Ελένη» τραγωδία αλλά την κατατάσσουν στις </a:t>
            </a:r>
            <a:r>
              <a:rPr lang="el-GR" dirty="0" err="1"/>
              <a:t>κωμικοτραγωδίες</a:t>
            </a:r>
            <a:r>
              <a:rPr lang="el-GR" dirty="0"/>
              <a:t>. Ένα από τα επιχειρήματα που επικαλούνται είναι η γενικότερη συμπεριφορά του Μενέλαου και η εμφάνισή του στην σκηνή αυτή: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κουρέλια και το καραβόπανο με το οποίο είναι ντυμένος ο αρχηγός της τρωικής εκστρατείας θα μπορούσε να προκαλέσει το χαμόγελο των θεατών.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Είναι όμως δυνατόν να προκαλέσει και τον οίκτο και τη συμπάθεια των θεατών, αφού ο αρχηγός της τρωικής εκστρατείας έχει καταντήσει σε αυτή την άθλια κατάσταση.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54032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1958</Words>
  <Application>Microsoft Office PowerPoint</Application>
  <PresentationFormat>Ευρεία οθόνη</PresentationFormat>
  <Paragraphs>179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Aggeliki</dc:creator>
  <cp:lastModifiedBy>Aggeliki</cp:lastModifiedBy>
  <cp:revision>35</cp:revision>
  <dcterms:created xsi:type="dcterms:W3CDTF">2020-11-10T19:19:27Z</dcterms:created>
  <dcterms:modified xsi:type="dcterms:W3CDTF">2020-11-17T20:22:39Z</dcterms:modified>
</cp:coreProperties>
</file>