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6/2/2017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0" y="285728"/>
            <a:ext cx="4143372" cy="857256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</a:rPr>
              <a:t>Η ελληνική οικονομία και κοινωνία τον 19</a:t>
            </a:r>
            <a:r>
              <a:rPr lang="el-GR" sz="2800" baseline="300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</a:rPr>
              <a:t>ο</a:t>
            </a:r>
            <a:r>
              <a:rPr lang="el-GR" sz="28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</a:rPr>
              <a:t> αι.</a:t>
            </a:r>
            <a:endParaRPr lang="el-GR" sz="2800" dirty="0">
              <a:solidFill>
                <a:schemeClr val="tx2">
                  <a:lumMod val="20000"/>
                  <a:lumOff val="8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2"/>
          </p:nvPr>
        </p:nvSpPr>
        <p:spPr>
          <a:xfrm>
            <a:off x="0" y="1524000"/>
            <a:ext cx="3465513" cy="53340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libri" pitchFamily="34" charset="0"/>
              </a:rPr>
              <a:t>• Η </a:t>
            </a:r>
            <a:r>
              <a:rPr lang="el-GR" sz="2800" b="1" dirty="0" smtClean="0">
                <a:latin typeface="Calibri" pitchFamily="34" charset="0"/>
              </a:rPr>
              <a:t>έκταση της</a:t>
            </a:r>
          </a:p>
          <a:p>
            <a:r>
              <a:rPr lang="el-GR" sz="2800" dirty="0" smtClean="0">
                <a:latin typeface="Calibri" pitchFamily="34" charset="0"/>
              </a:rPr>
              <a:t>Ελλάδας ήταν μικρή,</a:t>
            </a:r>
          </a:p>
          <a:p>
            <a:r>
              <a:rPr lang="el-GR" sz="2800" dirty="0" smtClean="0">
                <a:latin typeface="Calibri" pitchFamily="34" charset="0"/>
              </a:rPr>
              <a:t>παρά τη διεύρυνση</a:t>
            </a:r>
          </a:p>
          <a:p>
            <a:r>
              <a:rPr lang="el-GR" sz="2800" dirty="0" smtClean="0">
                <a:latin typeface="Calibri" pitchFamily="34" charset="0"/>
              </a:rPr>
              <a:t>των συνόρων της, ως</a:t>
            </a:r>
          </a:p>
          <a:p>
            <a:r>
              <a:rPr lang="el-GR" sz="2800" dirty="0" smtClean="0">
                <a:latin typeface="Calibri" pitchFamily="34" charset="0"/>
              </a:rPr>
              <a:t>το </a:t>
            </a:r>
            <a:r>
              <a:rPr lang="el-GR" sz="2800" b="1" dirty="0" smtClean="0">
                <a:latin typeface="Calibri" pitchFamily="34" charset="0"/>
              </a:rPr>
              <a:t>1881.</a:t>
            </a:r>
          </a:p>
          <a:p>
            <a:r>
              <a:rPr lang="el-GR" sz="2800" dirty="0" smtClean="0">
                <a:latin typeface="Calibri" pitchFamily="34" charset="0"/>
              </a:rPr>
              <a:t>• Ο </a:t>
            </a:r>
            <a:r>
              <a:rPr lang="el-GR" sz="2800" b="1" dirty="0" smtClean="0">
                <a:latin typeface="Calibri" pitchFamily="34" charset="0"/>
              </a:rPr>
              <a:t>πληθυσμός της</a:t>
            </a:r>
          </a:p>
          <a:p>
            <a:r>
              <a:rPr lang="el-GR" sz="2800" dirty="0" smtClean="0">
                <a:latin typeface="Calibri" pitchFamily="34" charset="0"/>
              </a:rPr>
              <a:t>(</a:t>
            </a:r>
            <a:r>
              <a:rPr lang="el-GR" sz="2800" b="1" dirty="0" smtClean="0">
                <a:latin typeface="Calibri" pitchFamily="34" charset="0"/>
              </a:rPr>
              <a:t>750.000 το 1830)</a:t>
            </a:r>
          </a:p>
          <a:p>
            <a:r>
              <a:rPr lang="el-GR" sz="2800" dirty="0" smtClean="0">
                <a:latin typeface="Calibri" pitchFamily="34" charset="0"/>
              </a:rPr>
              <a:t>αυξανόταν σε όλο το</a:t>
            </a:r>
          </a:p>
          <a:p>
            <a:r>
              <a:rPr lang="el-GR" sz="2800" dirty="0" smtClean="0">
                <a:latin typeface="Calibri" pitchFamily="34" charset="0"/>
              </a:rPr>
              <a:t>19ο αιώνα.</a:t>
            </a:r>
            <a:endParaRPr lang="el-GR" sz="28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857620" y="1142984"/>
            <a:ext cx="5286380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r>
              <a:rPr lang="el-GR" b="0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</a:rPr>
              <a:t>Αγροτική οικονομία</a:t>
            </a:r>
            <a:endParaRPr lang="el-GR" b="0" dirty="0">
              <a:solidFill>
                <a:schemeClr val="tx2">
                  <a:lumMod val="20000"/>
                  <a:lumOff val="8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142844" y="785794"/>
            <a:ext cx="8858312" cy="607220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3000" dirty="0" smtClean="0">
                <a:latin typeface="Calibri" pitchFamily="34" charset="0"/>
              </a:rPr>
              <a:t>Ο κύριος τομέας της οικονομίας ήταν ο αγροτικός.</a:t>
            </a:r>
          </a:p>
          <a:p>
            <a:pPr>
              <a:buFont typeface="Wingdings" pitchFamily="2" charset="2"/>
              <a:buChar char="Ø"/>
            </a:pPr>
            <a:r>
              <a:rPr lang="el-GR" sz="3000" dirty="0" smtClean="0">
                <a:latin typeface="Calibri" pitchFamily="34" charset="0"/>
              </a:rPr>
              <a:t>Οι εθνικές γαίες ανέρχονταν σε 5.000.000</a:t>
            </a:r>
          </a:p>
          <a:p>
            <a:pPr>
              <a:buNone/>
            </a:pPr>
            <a:r>
              <a:rPr lang="en-US" sz="3000" dirty="0" smtClean="0">
                <a:latin typeface="Calibri" pitchFamily="34" charset="0"/>
              </a:rPr>
              <a:t>	</a:t>
            </a:r>
            <a:r>
              <a:rPr lang="el-GR" sz="3000" dirty="0" smtClean="0">
                <a:latin typeface="Calibri" pitchFamily="34" charset="0"/>
              </a:rPr>
              <a:t>στρέμματα.</a:t>
            </a:r>
            <a:r>
              <a:rPr lang="en-US" sz="3000" dirty="0" smtClean="0">
                <a:latin typeface="Calibri" pitchFamily="34" charset="0"/>
              </a:rPr>
              <a:t>  </a:t>
            </a:r>
            <a:r>
              <a:rPr lang="el-GR" sz="3000" dirty="0" smtClean="0">
                <a:latin typeface="Calibri" pitchFamily="34" charset="0"/>
              </a:rPr>
              <a:t>Πολλές από αυτές καταπατήθηκαν και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l-GR" sz="3000" dirty="0" smtClean="0">
                <a:latin typeface="Calibri" pitchFamily="34" charset="0"/>
              </a:rPr>
              <a:t>όσες απέμειναν τις μοίρασε ο Κουμουνδούρος</a:t>
            </a:r>
            <a:r>
              <a:rPr lang="en-US" sz="3000" dirty="0" smtClean="0">
                <a:latin typeface="Calibri" pitchFamily="34" charset="0"/>
              </a:rPr>
              <a:t> (1871)</a:t>
            </a:r>
            <a:r>
              <a:rPr lang="el-GR" sz="3000" dirty="0" smtClean="0"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sz="3000" dirty="0" smtClean="0">
                <a:latin typeface="Calibri" pitchFamily="34" charset="0"/>
              </a:rPr>
              <a:t>Με την ενσωμάτωση της Θεσσαλίας (1881), καθώς η Ελλάδα είχε δεσμευτεί με διεθνή συνθήκη, οι Τούρκοι πούλησαν σε Έλληνες  κεφαλαιούχους τα μεγάλα κτήματά τους (τσιφλίκια), που τα καλλιεργούσαν ακτήμονες  (κολίγοι).</a:t>
            </a:r>
          </a:p>
          <a:p>
            <a:pPr>
              <a:buFont typeface="Wingdings" pitchFamily="2" charset="2"/>
              <a:buChar char="Ø"/>
            </a:pPr>
            <a:r>
              <a:rPr lang="el-GR" sz="3000" dirty="0" smtClean="0">
                <a:latin typeface="Calibri" pitchFamily="34" charset="0"/>
              </a:rPr>
              <a:t>Με την εξαίρεση της Θεσσαλίας, η ελληνική γεωργία στηριζόταν στον μικρό αγροτικό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l-GR" sz="3000" dirty="0" smtClean="0">
                <a:latin typeface="Calibri" pitchFamily="34" charset="0"/>
              </a:rPr>
              <a:t>κλήρο.</a:t>
            </a:r>
            <a:endParaRPr lang="el-GR" sz="3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</a:rPr>
              <a:t>Εισαγωγικό</a:t>
            </a:r>
            <a:r>
              <a:rPr lang="el-GR" b="0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</a:rPr>
              <a:t> – </a:t>
            </a:r>
            <a:r>
              <a:rPr lang="el-GR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</a:rPr>
              <a:t>εξαγωγικό εμπόριο</a:t>
            </a:r>
            <a:endParaRPr lang="el-GR" dirty="0">
              <a:solidFill>
                <a:schemeClr val="tx2">
                  <a:lumMod val="20000"/>
                  <a:lumOff val="8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32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Τα κυριότερα παραγόμενα στην Ελλάδα αγροτικά</a:t>
            </a:r>
          </a:p>
          <a:p>
            <a:pPr>
              <a:buNone/>
            </a:pPr>
            <a:r>
              <a:rPr lang="el-GR" sz="32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προϊόντα ήταν η σταφίδα, οι ελιές, τα καπνά και</a:t>
            </a:r>
          </a:p>
          <a:p>
            <a:pPr>
              <a:buNone/>
            </a:pPr>
            <a:r>
              <a:rPr lang="el-GR" sz="32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τα σιτηρά. Από τα μέσα του 19ου αιώνα η</a:t>
            </a:r>
          </a:p>
          <a:p>
            <a:pPr>
              <a:buNone/>
            </a:pPr>
            <a:r>
              <a:rPr lang="el-GR" sz="32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σταφίδα, κυρίως στην ΒΔ Πελοπόννησο, αποτελούσε 	μονοκαλλιέργεια.</a:t>
            </a:r>
          </a:p>
          <a:p>
            <a:pPr>
              <a:buFont typeface="Wingdings" pitchFamily="2" charset="2"/>
              <a:buChar char="Ø"/>
            </a:pPr>
            <a:r>
              <a:rPr lang="el-GR" sz="32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Τα εξαγόμενα προϊόντα ήταν, κυρίως, σταφίδα,</a:t>
            </a:r>
          </a:p>
          <a:p>
            <a:pPr>
              <a:buNone/>
            </a:pPr>
            <a:r>
              <a:rPr lang="el-GR" sz="32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λάδι και άλλα αγροτικά προϊόντα.</a:t>
            </a:r>
          </a:p>
          <a:p>
            <a:pPr>
              <a:buFont typeface="Wingdings" pitchFamily="2" charset="2"/>
              <a:buChar char="Ø"/>
            </a:pPr>
            <a:r>
              <a:rPr lang="el-GR" sz="32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Τα εισαγόμενα ήταν, δημητριακά, κυρίως σιτάρι, υφάσματα, νήματα και αργότερα ξυλεία, μηχανήματα και άνθρακας.</a:t>
            </a:r>
            <a:endParaRPr lang="el-GR" sz="3200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-428652"/>
            <a:ext cx="9144000" cy="1285884"/>
          </a:xfrm>
        </p:spPr>
        <p:txBody>
          <a:bodyPr/>
          <a:lstStyle/>
          <a:p>
            <a:r>
              <a:rPr lang="el-GR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</a:rPr>
              <a:t>Η Οικονομία</a:t>
            </a:r>
            <a:endParaRPr lang="el-GR" dirty="0">
              <a:solidFill>
                <a:schemeClr val="tx2">
                  <a:lumMod val="20000"/>
                  <a:lumOff val="8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600" dirty="0" smtClean="0">
                <a:latin typeface="Calibri" pitchFamily="34" charset="0"/>
              </a:rPr>
              <a:t>Η ναυτιλία υπήρξε ο κύριος μοχλός οικονομικής ανάπτυξης, με κέντρα την Πάτρα, τη Σύρο και αργότερα τον Πειραιά.</a:t>
            </a:r>
          </a:p>
          <a:p>
            <a:pPr>
              <a:buFont typeface="Wingdings" pitchFamily="2" charset="2"/>
              <a:buChar char="Ø"/>
            </a:pPr>
            <a:r>
              <a:rPr lang="el-GR" sz="2600" dirty="0" smtClean="0">
                <a:latin typeface="Calibri" pitchFamily="34" charset="0"/>
              </a:rPr>
              <a:t>Το 1841 ιδρύθηκε η Εθνική Τράπεζα της Ελλάδος (ΕΤΕ).</a:t>
            </a:r>
          </a:p>
          <a:p>
            <a:pPr>
              <a:buFont typeface="Wingdings" pitchFamily="2" charset="2"/>
              <a:buChar char="Ø"/>
            </a:pPr>
            <a:r>
              <a:rPr lang="el-GR" sz="2600" dirty="0" smtClean="0">
                <a:latin typeface="Calibri" pitchFamily="34" charset="0"/>
              </a:rPr>
              <a:t>Η βιομηχανία αναπτύχθηκε με αργούς ρυθμούς, επειδή έλειπαν κεφάλαια, καύσιμα, πρώτες ύλες, εργατικά χέρια, η αγορά ήταν μικρή και τα εισαγόμενα βιομηχανικά προϊόντα φτηνά.</a:t>
            </a:r>
          </a:p>
          <a:p>
            <a:pPr>
              <a:buFont typeface="Wingdings" pitchFamily="2" charset="2"/>
              <a:buChar char="Ø"/>
            </a:pPr>
            <a:r>
              <a:rPr lang="el-GR" sz="2600" dirty="0" smtClean="0">
                <a:latin typeface="Calibri" pitchFamily="34" charset="0"/>
              </a:rPr>
              <a:t>Το κράτος συνέβαλε σημαντικά στην οικονομική ανάπτυξη με έργα υποδομής και με ευνοϊκό θεσμικό πλαίσιο.</a:t>
            </a:r>
          </a:p>
          <a:p>
            <a:pPr>
              <a:buFont typeface="Wingdings" pitchFamily="2" charset="2"/>
              <a:buChar char="Ø"/>
            </a:pPr>
            <a:r>
              <a:rPr lang="el-GR" sz="2600" dirty="0" smtClean="0">
                <a:latin typeface="Calibri" pitchFamily="34" charset="0"/>
              </a:rPr>
              <a:t>Στη δεκαετία του 1870 το εξωελλαδικό ελληνικό κεφάλαιο</a:t>
            </a:r>
          </a:p>
          <a:p>
            <a:pPr>
              <a:buNone/>
            </a:pPr>
            <a:r>
              <a:rPr lang="el-GR" sz="2600" dirty="0" smtClean="0">
                <a:latin typeface="Calibri" pitchFamily="34" charset="0"/>
              </a:rPr>
              <a:t>	στράφηκε στην </a:t>
            </a:r>
            <a:r>
              <a:rPr lang="el-GR" sz="2600" dirty="0" smtClean="0">
                <a:latin typeface="Calibri" pitchFamily="34" charset="0"/>
              </a:rPr>
              <a:t>Ελλάδα.</a:t>
            </a:r>
            <a:endParaRPr lang="el-GR" sz="26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600" dirty="0" smtClean="0">
                <a:latin typeface="Calibri" pitchFamily="34" charset="0"/>
              </a:rPr>
              <a:t>Οι ρυθμοί ανάπτυξης της ελληνικής οικονομίας ήταν</a:t>
            </a:r>
          </a:p>
          <a:p>
            <a:pPr>
              <a:buNone/>
            </a:pPr>
            <a:r>
              <a:rPr lang="el-GR" sz="2600" dirty="0" smtClean="0">
                <a:latin typeface="Calibri" pitchFamily="34" charset="0"/>
              </a:rPr>
              <a:t>	χαμηλότεροι σε σύγκριση με τη δυτική Ευρώπη, αλλά</a:t>
            </a:r>
          </a:p>
          <a:p>
            <a:pPr>
              <a:buNone/>
            </a:pPr>
            <a:r>
              <a:rPr lang="el-GR" sz="2600" dirty="0" smtClean="0">
                <a:latin typeface="Calibri" pitchFamily="34" charset="0"/>
              </a:rPr>
              <a:t>	ανώτεροι σε σύγκριση με τα Βαλκάνια, Α. Μεσόγειο.</a:t>
            </a:r>
            <a:endParaRPr lang="el-GR" sz="2600" dirty="0">
              <a:solidFill>
                <a:schemeClr val="tx2">
                  <a:lumMod val="20000"/>
                  <a:lumOff val="8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71438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Calibri" pitchFamily="34" charset="0"/>
              </a:rPr>
              <a:t>Η Κοινωνία</a:t>
            </a:r>
            <a:endParaRPr lang="el-GR" dirty="0">
              <a:solidFill>
                <a:schemeClr val="tx2">
                  <a:lumMod val="20000"/>
                  <a:lumOff val="8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57227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Calibri" pitchFamily="34" charset="0"/>
              </a:rPr>
              <a:t>Στην κοινωνία παρατηρείται βαθμιαία αστικοποίηση.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Calibri" pitchFamily="34" charset="0"/>
              </a:rPr>
              <a:t>Οι αγρότες ήταν η συντριπτική πλειονότητα του πληθυσμού.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Calibri" pitchFamily="34" charset="0"/>
              </a:rPr>
              <a:t>Τα αστικά στρώματα ενίσχυαν συνεχώς την παρουσία τους στη διάρκεια του 19</a:t>
            </a:r>
            <a:r>
              <a:rPr lang="el-GR" baseline="30000" dirty="0" smtClean="0">
                <a:latin typeface="Calibri" pitchFamily="34" charset="0"/>
              </a:rPr>
              <a:t>ου</a:t>
            </a:r>
            <a:r>
              <a:rPr lang="el-GR" dirty="0" smtClean="0">
                <a:latin typeface="Calibri" pitchFamily="34" charset="0"/>
              </a:rPr>
              <a:t> αι.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Calibri" pitchFamily="34" charset="0"/>
              </a:rPr>
              <a:t>Οι εργάτες εμφανίστηκαν αργά λόγω της καθυστερημένης εκβιομηχάνισης. 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Calibri" pitchFamily="34" charset="0"/>
              </a:rPr>
              <a:t>Η μετανάστευση εντάθηκε το 19ο αιώνα, κυρίως προς την Αίγυπτο, και στα τέλη του προς τις ΗΠΑ.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Calibri" pitchFamily="34" charset="0"/>
              </a:rPr>
              <a:t>Οι αγώνες των </a:t>
            </a:r>
            <a:r>
              <a:rPr lang="el-GR" dirty="0" err="1" smtClean="0">
                <a:latin typeface="Calibri" pitchFamily="34" charset="0"/>
              </a:rPr>
              <a:t>κολιγών</a:t>
            </a:r>
            <a:r>
              <a:rPr lang="el-GR" dirty="0" smtClean="0">
                <a:latin typeface="Calibri" pitchFamily="34" charset="0"/>
              </a:rPr>
              <a:t> της Θεσσαλίας συνέβαλαν στη διανομή των τσιφλικιών (Κιλελέρ).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Calibri" pitchFamily="34" charset="0"/>
              </a:rPr>
              <a:t>Κατά τα τέλη του 19ου αιώνα εμφανίζεται το εργατικό</a:t>
            </a:r>
          </a:p>
          <a:p>
            <a:pPr>
              <a:buNone/>
            </a:pPr>
            <a:r>
              <a:rPr lang="el-GR" dirty="0" smtClean="0">
                <a:latin typeface="Calibri" pitchFamily="34" charset="0"/>
              </a:rPr>
              <a:t>	κίνημα, ενώ προβάλλεται και το αίτημα για εκπαίδευση</a:t>
            </a:r>
          </a:p>
          <a:p>
            <a:pPr>
              <a:buNone/>
            </a:pPr>
            <a:r>
              <a:rPr lang="el-GR" dirty="0" smtClean="0">
                <a:latin typeface="Calibri" pitchFamily="34" charset="0"/>
              </a:rPr>
              <a:t>	των γυναικών.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280</TotalTime>
  <Words>242</Words>
  <PresentationFormat>Προβολή στην οθόνη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Αποκορύφωμα</vt:lpstr>
      <vt:lpstr>Η ελληνική οικονομία και κοινωνία τον 19ο αι.</vt:lpstr>
      <vt:lpstr>Αγροτική οικονομία</vt:lpstr>
      <vt:lpstr>Εισαγωγικό – εξαγωγικό εμπόριο</vt:lpstr>
      <vt:lpstr>Η Οικονομία</vt:lpstr>
      <vt:lpstr>Η Κοινωνία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25</cp:revision>
  <dcterms:created xsi:type="dcterms:W3CDTF">2017-01-20T15:40:02Z</dcterms:created>
  <dcterms:modified xsi:type="dcterms:W3CDTF">2017-02-06T16:29:17Z</dcterms:modified>
</cp:coreProperties>
</file>