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1A163FE-0788-4039-990D-06BA630B227D}" type="datetimeFigureOut">
              <a:rPr lang="el-GR" smtClean="0"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8DBD735-7630-4B55-81BD-8B637C64260F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roparl.europa.eu/news/el/headlines/eu-affairs/20190612STO54311/oi-7-politikes-omades-tou-koinovoulio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13.2 Βασικοί θεσμοί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13   Ευρωπαϊκή Ένωση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Ε. Ευρωπαϊκό Δικαστήριο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Σκοπός </a:t>
            </a:r>
            <a:r>
              <a:rPr lang="el-GR" dirty="0" smtClean="0"/>
              <a:t>του Δικαστηρίου των Ευρωπαϊκών Κοινοτήτων είναι να εξασφαλίζει την ομοιόμορφη εφαρμογή της ευρωπαϊκής νομοθεσίας και του Συντάγματος σε όλα τα κράτη </a:t>
            </a:r>
            <a:r>
              <a:rPr lang="el-GR" dirty="0" smtClean="0"/>
              <a:t>μέλη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 </a:t>
            </a:r>
            <a:r>
              <a:rPr lang="el-GR" dirty="0" smtClean="0"/>
              <a:t>Σε αυτό συμμετέχει ένας δικαστής από κάθε κράτος μέλος και είναι αρμόδιο για την επίλυση διαφορών μεταξύ κρατών μελών, μεταξύ οργάνων της ΕΕ και μεταξύ επιχειρήσεων και </a:t>
            </a:r>
            <a:r>
              <a:rPr lang="el-GR" dirty="0" smtClean="0"/>
              <a:t>πολιτών</a:t>
            </a:r>
          </a:p>
          <a:p>
            <a:endParaRPr lang="el-GR" dirty="0" smtClean="0"/>
          </a:p>
          <a:p>
            <a:r>
              <a:rPr lang="el-GR" dirty="0" smtClean="0"/>
              <a:t>Στο </a:t>
            </a:r>
            <a:r>
              <a:rPr lang="el-GR" dirty="0" smtClean="0"/>
              <a:t>Ευρωπαϊκό Δικαστήριο ανήκει και το Ευρωπαϊκό Πρωτοδικείο, το οποίο εκδικάζει υποθέσεις που αφορούν την προστασία πολιτών της ΕΕ.</a:t>
            </a:r>
            <a:endParaRPr lang="el-GR" dirty="0"/>
          </a:p>
        </p:txBody>
      </p:sp>
      <p:pic>
        <p:nvPicPr>
          <p:cNvPr id="7" name="6 - Θέση περιεχομένου" descr="imag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72050" y="2132857"/>
            <a:ext cx="3390900" cy="262408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Άλλα όργανα της Ε.Ε.</a:t>
            </a:r>
            <a:endParaRPr lang="el-GR" dirty="0"/>
          </a:p>
        </p:txBody>
      </p:sp>
      <p:sp>
        <p:nvSpPr>
          <p:cNvPr id="17" name="1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το </a:t>
            </a:r>
            <a:r>
              <a:rPr lang="el-GR" b="1" dirty="0" smtClean="0"/>
              <a:t>Ελεγκτικό Συνέδριο,</a:t>
            </a:r>
            <a:r>
              <a:rPr lang="el-GR" dirty="0" smtClean="0"/>
              <a:t> το οποίο ελέγχει τη νόμιμη διαχείριση του οικονομικού </a:t>
            </a:r>
            <a:r>
              <a:rPr lang="el-GR" dirty="0" err="1" smtClean="0"/>
              <a:t>προΰπολογισμού</a:t>
            </a:r>
            <a:r>
              <a:rPr lang="el-GR" dirty="0" smtClean="0"/>
              <a:t> της ΕΕ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b="1" dirty="0" smtClean="0"/>
              <a:t>Ευρωπαϊκή Κεντρική Τράπεζα,</a:t>
            </a:r>
            <a:r>
              <a:rPr lang="el-GR" dirty="0" smtClean="0"/>
              <a:t> αρμόδια για τη νομισματική πολιτική και το </a:t>
            </a:r>
            <a:r>
              <a:rPr lang="el-GR" dirty="0" smtClean="0"/>
              <a:t>ευρώ</a:t>
            </a:r>
          </a:p>
          <a:p>
            <a:r>
              <a:rPr lang="el-GR" b="1" dirty="0" smtClean="0"/>
              <a:t>Συμβουλευτικά </a:t>
            </a:r>
            <a:r>
              <a:rPr lang="el-GR" b="1" dirty="0" smtClean="0"/>
              <a:t>όργανα</a:t>
            </a:r>
            <a:r>
              <a:rPr lang="el-GR" dirty="0" smtClean="0"/>
              <a:t> είναι η </a:t>
            </a:r>
            <a:r>
              <a:rPr lang="el-GR" b="1" dirty="0" smtClean="0"/>
              <a:t>Επιτροπή Περιφερειών</a:t>
            </a:r>
            <a:r>
              <a:rPr lang="el-GR" dirty="0" smtClean="0"/>
              <a:t> και η </a:t>
            </a:r>
            <a:r>
              <a:rPr lang="el-GR" b="1" dirty="0" smtClean="0"/>
              <a:t>Οικονομική και Κοινωνική </a:t>
            </a:r>
            <a:r>
              <a:rPr lang="el-GR" b="1" dirty="0" smtClean="0"/>
              <a:t>Επιτροπή</a:t>
            </a:r>
          </a:p>
          <a:p>
            <a:r>
              <a:rPr lang="el-GR" dirty="0" smtClean="0"/>
              <a:t>ο </a:t>
            </a:r>
            <a:r>
              <a:rPr lang="el-GR" b="1" dirty="0" smtClean="0"/>
              <a:t>Ευρωπαίος Διαμεσολαβητής,</a:t>
            </a:r>
            <a:r>
              <a:rPr lang="el-GR" dirty="0" smtClean="0"/>
              <a:t> ο οποίος ασχολείται με καταγγελίες πολιτών για κακοδιοίκηση.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H Ευρωπαϊκή Ένωση (Ε.Ε) είναι μια ένωση ευρωπαϊκών κρατών τα </a:t>
            </a:r>
            <a:r>
              <a:rPr lang="el-GR" sz="3200" dirty="0" smtClean="0"/>
              <a:t>οποία</a:t>
            </a:r>
            <a:r>
              <a:rPr lang="el-GR" sz="3200" dirty="0" smtClean="0"/>
              <a:t>:</a:t>
            </a:r>
            <a:endParaRPr lang="el-GR" sz="3200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με </a:t>
            </a:r>
            <a:r>
              <a:rPr lang="el-GR" dirty="0" smtClean="0"/>
              <a:t>την προσχώρησή τους, δεσμεύονται να συνεργάζονται για τη δημοκρατία, την οικονομική και κοινωνική ευημερία και την </a:t>
            </a:r>
            <a:r>
              <a:rPr lang="el-GR" dirty="0" smtClean="0"/>
              <a:t>ειρήνη.</a:t>
            </a:r>
            <a:endParaRPr lang="el-GR" dirty="0" smtClean="0"/>
          </a:p>
          <a:p>
            <a:r>
              <a:rPr lang="el-GR" b="1" dirty="0" smtClean="0"/>
              <a:t>μεταβιβάζουν</a:t>
            </a:r>
            <a:r>
              <a:rPr lang="el-GR" dirty="0" smtClean="0"/>
              <a:t> </a:t>
            </a:r>
            <a:r>
              <a:rPr lang="el-GR" dirty="0" smtClean="0"/>
              <a:t>ορισμένες </a:t>
            </a:r>
            <a:r>
              <a:rPr lang="el-GR" b="1" dirty="0" smtClean="0"/>
              <a:t>εξουσίες</a:t>
            </a:r>
            <a:r>
              <a:rPr lang="el-GR" dirty="0" smtClean="0"/>
              <a:t> τους (νομοθετικές, εκτελεστικές και δικαστικές) </a:t>
            </a:r>
            <a:r>
              <a:rPr lang="el-GR" b="1" dirty="0" smtClean="0"/>
              <a:t>σε αντίστοιχους κοινούς θεσμούς της ΕΕ.</a:t>
            </a:r>
            <a:r>
              <a:rPr lang="el-GR" dirty="0" smtClean="0"/>
              <a:t> Με αυτόν τον τρόπο οι αποφάσεις για ορισμένα θέματα κοινού ενδιαφέροντος λαμβάνονται δημοκρατικά σε ευρωπαϊκό επίπεδο</a:t>
            </a:r>
            <a:r>
              <a:rPr lang="el-GR" dirty="0" smtClean="0"/>
              <a:t>.</a:t>
            </a:r>
            <a:r>
              <a:rPr lang="el-GR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i="1" u="sng" dirty="0" smtClean="0">
                <a:solidFill>
                  <a:srgbClr val="FF0000"/>
                </a:solidFill>
              </a:rPr>
              <a:t>Δεν </a:t>
            </a:r>
            <a:r>
              <a:rPr lang="el-GR" i="1" u="sng" dirty="0" smtClean="0">
                <a:solidFill>
                  <a:srgbClr val="FF0000"/>
                </a:solidFill>
              </a:rPr>
              <a:t>είναι ομοσπονδιακό κράτος, όπως η Γερμανία ή </a:t>
            </a:r>
            <a:r>
              <a:rPr lang="el-GR" i="1" u="sng" dirty="0" smtClean="0">
                <a:solidFill>
                  <a:srgbClr val="FF0000"/>
                </a:solidFill>
              </a:rPr>
              <a:t>οι ΗΠΑ, ούτε </a:t>
            </a:r>
            <a:r>
              <a:rPr lang="el-GR" i="1" u="sng" dirty="0" smtClean="0">
                <a:solidFill>
                  <a:srgbClr val="FF0000"/>
                </a:solidFill>
              </a:rPr>
              <a:t>είναι απλώς ένας οργανισμός συνεργασίας κρατών, όπως τα Ηνωμένα </a:t>
            </a:r>
            <a:r>
              <a:rPr lang="el-GR" i="1" u="sng" dirty="0" smtClean="0">
                <a:solidFill>
                  <a:srgbClr val="FF0000"/>
                </a:solidFill>
              </a:rPr>
              <a:t>Έθνη</a:t>
            </a:r>
            <a:endParaRPr lang="el-GR" i="1" u="sng" dirty="0" smtClean="0">
              <a:solidFill>
                <a:srgbClr val="FF0000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- Θέση περιεχομένου" descr="img-11-e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11960" y="1425420"/>
            <a:ext cx="4608511" cy="5693848"/>
          </a:xfrm>
        </p:spPr>
      </p:pic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 βασικά θεσμικά όργανα της Ευρωπαϊκής Ένωσης </a:t>
            </a:r>
            <a:r>
              <a:rPr lang="el-GR" dirty="0" smtClean="0"/>
              <a:t>είναι: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>
          <a:xfrm>
            <a:off x="179512" y="1773936"/>
            <a:ext cx="4316288" cy="4623816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το </a:t>
            </a:r>
            <a:r>
              <a:rPr lang="el-GR" b="1" dirty="0" smtClean="0"/>
              <a:t>Ευρωπαϊκό </a:t>
            </a:r>
            <a:r>
              <a:rPr lang="el-GR" b="1" dirty="0" smtClean="0"/>
              <a:t>Κοινοβούλιο</a:t>
            </a:r>
          </a:p>
          <a:p>
            <a:r>
              <a:rPr lang="el-GR" dirty="0" smtClean="0"/>
              <a:t>το </a:t>
            </a:r>
            <a:r>
              <a:rPr lang="el-GR" b="1" dirty="0" smtClean="0"/>
              <a:t>Ευρωπαϊκό </a:t>
            </a:r>
            <a:r>
              <a:rPr lang="el-GR" b="1" dirty="0" smtClean="0"/>
              <a:t>Συμβούλιο</a:t>
            </a:r>
          </a:p>
          <a:p>
            <a:r>
              <a:rPr lang="el-GR" dirty="0" smtClean="0"/>
              <a:t>τ</a:t>
            </a:r>
            <a:r>
              <a:rPr lang="el-GR" dirty="0" smtClean="0"/>
              <a:t>ο</a:t>
            </a:r>
            <a:r>
              <a:rPr lang="el-GR" b="1" dirty="0" smtClean="0"/>
              <a:t> Συμβούλιο </a:t>
            </a:r>
            <a:r>
              <a:rPr lang="el-GR" b="1" dirty="0" err="1" smtClean="0"/>
              <a:t>Yπουργών</a:t>
            </a:r>
            <a:endParaRPr lang="el-GR" b="1" dirty="0" smtClean="0"/>
          </a:p>
          <a:p>
            <a:r>
              <a:rPr lang="el-GR" dirty="0" smtClean="0"/>
              <a:t>η </a:t>
            </a:r>
            <a:r>
              <a:rPr lang="el-GR" b="1" dirty="0" smtClean="0"/>
              <a:t>Ευρωπαϊκή </a:t>
            </a:r>
            <a:r>
              <a:rPr lang="el-GR" b="1" dirty="0" smtClean="0"/>
              <a:t>Επιτροπή</a:t>
            </a:r>
          </a:p>
          <a:p>
            <a:r>
              <a:rPr lang="el-GR" dirty="0" smtClean="0"/>
              <a:t>το </a:t>
            </a:r>
            <a:r>
              <a:rPr lang="el-GR" dirty="0" smtClean="0"/>
              <a:t>Ευρωπαϊκό </a:t>
            </a:r>
            <a:r>
              <a:rPr lang="el-GR" dirty="0" smtClean="0"/>
              <a:t>Δικαστήριο</a:t>
            </a:r>
            <a:r>
              <a:rPr lang="el-GR" dirty="0" smtClean="0"/>
              <a:t>. </a:t>
            </a: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>
              <a:buNone/>
            </a:pPr>
            <a:r>
              <a:rPr lang="el-GR" sz="2600" dirty="0" smtClean="0"/>
              <a:t>Η </a:t>
            </a:r>
            <a:r>
              <a:rPr lang="el-GR" sz="2600" dirty="0" smtClean="0"/>
              <a:t>επιτροπή, το </a:t>
            </a:r>
            <a:r>
              <a:rPr lang="el-GR" sz="2600" dirty="0" smtClean="0"/>
              <a:t>Συμβούλιο </a:t>
            </a:r>
            <a:r>
              <a:rPr lang="el-GR" sz="2600" dirty="0" err="1" smtClean="0"/>
              <a:t>Yπουργών</a:t>
            </a:r>
            <a:r>
              <a:rPr lang="el-GR" sz="2600" dirty="0" smtClean="0"/>
              <a:t> </a:t>
            </a:r>
            <a:r>
              <a:rPr lang="el-GR" sz="2600" dirty="0" smtClean="0"/>
              <a:t>και το Κοινοβούλιο αποτελούν το λεγόμενο </a:t>
            </a:r>
            <a:r>
              <a:rPr lang="el-GR" sz="2600" b="1" dirty="0" smtClean="0"/>
              <a:t>«θεσμικό τρίγωνο»,</a:t>
            </a:r>
            <a:r>
              <a:rPr lang="el-GR" sz="2600" dirty="0" smtClean="0"/>
              <a:t> το οποίο διαμορφώνει τη νομοθεσία και τις πολιτικές που εφαρμόζονται σε ολόκληρη την Ένωση.</a:t>
            </a:r>
            <a:endParaRPr lang="el-GR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Α. Ευρωπαϊκό Κοινοβούλιο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 smtClean="0"/>
              <a:t>Α</a:t>
            </a:r>
            <a:r>
              <a:rPr lang="el-GR" b="1" dirty="0" smtClean="0"/>
              <a:t>ντιπροσωπεύει </a:t>
            </a:r>
            <a:r>
              <a:rPr lang="el-GR" b="1" dirty="0" smtClean="0"/>
              <a:t>τους πολίτες της Ένωσης</a:t>
            </a:r>
            <a:r>
              <a:rPr lang="el-GR" dirty="0" smtClean="0"/>
              <a:t> </a:t>
            </a:r>
            <a:r>
              <a:rPr lang="el-GR" b="1" dirty="0" smtClean="0"/>
              <a:t>και εκλέγεται άμεσα από </a:t>
            </a:r>
            <a:r>
              <a:rPr lang="el-GR" b="1" dirty="0" smtClean="0"/>
              <a:t>αυτούς</a:t>
            </a:r>
          </a:p>
          <a:p>
            <a:r>
              <a:rPr lang="el-GR" b="1" dirty="0" smtClean="0"/>
              <a:t> </a:t>
            </a:r>
            <a:r>
              <a:rPr lang="el-GR" dirty="0" smtClean="0"/>
              <a:t>Οι </a:t>
            </a:r>
            <a:r>
              <a:rPr lang="el-GR" dirty="0" smtClean="0"/>
              <a:t>εκλογές διεξάγονται </a:t>
            </a:r>
            <a:r>
              <a:rPr lang="el-GR" dirty="0" smtClean="0"/>
              <a:t>από το 1979, </a:t>
            </a:r>
            <a:r>
              <a:rPr lang="el-GR" b="1" dirty="0" smtClean="0"/>
              <a:t>κάθε πενταετία</a:t>
            </a:r>
            <a:r>
              <a:rPr lang="el-GR" dirty="0" smtClean="0"/>
              <a:t> και δικαίωμα ψήφου έχουν όλοι οι πολίτες της </a:t>
            </a:r>
            <a:r>
              <a:rPr lang="el-GR" dirty="0" smtClean="0"/>
              <a:t>Ε.Ε</a:t>
            </a:r>
          </a:p>
          <a:p>
            <a:r>
              <a:rPr lang="el-GR" dirty="0" smtClean="0"/>
              <a:t>Οι </a:t>
            </a:r>
            <a:r>
              <a:rPr lang="el-GR" dirty="0" smtClean="0"/>
              <a:t>βουλευτές στο Ευρωπαϊκό Κοινοβούλιο δεν ανήκουν σε εθνικές ομάδες, αλλά σε επτά </a:t>
            </a:r>
            <a:r>
              <a:rPr lang="el-GR" b="1" dirty="0" smtClean="0"/>
              <a:t>πανευρωπαϊκές πολιτικές </a:t>
            </a:r>
            <a:r>
              <a:rPr lang="el-GR" b="1" dirty="0" smtClean="0"/>
              <a:t>ομάδες</a:t>
            </a:r>
            <a:endParaRPr lang="el-GR" dirty="0" smtClean="0"/>
          </a:p>
          <a:p>
            <a:endParaRPr lang="el-GR" dirty="0"/>
          </a:p>
        </p:txBody>
      </p:sp>
      <p:pic>
        <p:nvPicPr>
          <p:cNvPr id="5" name="4 - Θέση περιεχομένου" descr="20230216PHT75604_origina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204865"/>
            <a:ext cx="4038600" cy="3018558"/>
          </a:xfrm>
        </p:spPr>
      </p:pic>
      <p:sp>
        <p:nvSpPr>
          <p:cNvPr id="6" name="5 - Ορθογώνιο"/>
          <p:cNvSpPr/>
          <p:nvPr/>
        </p:nvSpPr>
        <p:spPr>
          <a:xfrm>
            <a:off x="4427984" y="5445224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hlinkClick r:id="rId3"/>
              </a:rPr>
              <a:t>https://www.europarl.europa.eu/news/el/headlines/eu-affairs/20190612STO54311/oi-7-politikes-omades-tou-koinovouliou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Οι κύριες αρμοδιότητες του Κοινοβουλίου είναι τρεις: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Ασκεί </a:t>
            </a:r>
            <a:r>
              <a:rPr lang="el-GR" dirty="0" smtClean="0"/>
              <a:t>μαζί με το Συμβούλιο </a:t>
            </a:r>
            <a:r>
              <a:rPr lang="el-GR" dirty="0" err="1" smtClean="0"/>
              <a:t>Yπουργών</a:t>
            </a:r>
            <a:r>
              <a:rPr lang="el-GR" dirty="0" smtClean="0"/>
              <a:t> τη </a:t>
            </a:r>
            <a:r>
              <a:rPr lang="el-GR" b="1" dirty="0" smtClean="0"/>
              <a:t>νομοθετική </a:t>
            </a:r>
            <a:r>
              <a:rPr lang="el-GR" b="1" dirty="0" smtClean="0"/>
              <a:t>εξουσία</a:t>
            </a:r>
            <a:endParaRPr lang="el-GR" dirty="0" smtClean="0"/>
          </a:p>
          <a:p>
            <a:r>
              <a:rPr lang="el-GR" b="1" dirty="0" smtClean="0"/>
              <a:t>Ασκεί έλεγχο</a:t>
            </a:r>
            <a:r>
              <a:rPr lang="el-GR" dirty="0" smtClean="0"/>
              <a:t> στα άλλα εκλεγμένα όργανα της Ε.Ε. (π.χ. εγκρίνει ή απορρίπτει το διορισμό Επιτρόπων).</a:t>
            </a:r>
          </a:p>
          <a:p>
            <a:r>
              <a:rPr lang="el-GR" dirty="0" smtClean="0"/>
              <a:t>Έχει αρμοδιότητες σχετικές με τη μελέτη και έγκριση του </a:t>
            </a:r>
            <a:r>
              <a:rPr lang="el-GR" b="1" dirty="0" err="1" smtClean="0"/>
              <a:t>προΰπολογισμού</a:t>
            </a:r>
            <a:r>
              <a:rPr lang="el-GR" dirty="0" smtClean="0"/>
              <a:t> και επομένως επηρεάζει καθοριστικά τις δαπάνες της Ένωσης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pPr>
              <a:buNone/>
            </a:pPr>
            <a:r>
              <a:rPr lang="el-GR" i="1" u="sng" dirty="0" smtClean="0"/>
              <a:t>Το έργο του Ευρωπαϊκού Κοινοβουλίου βοηθείται από τις 17 μόνιμες </a:t>
            </a:r>
            <a:r>
              <a:rPr lang="el-GR" b="1" i="1" u="sng" dirty="0" smtClean="0"/>
              <a:t>Κοινοβουλευτικές Επιτροπές.</a:t>
            </a:r>
            <a:r>
              <a:rPr lang="el-GR" i="1" u="sng" dirty="0" smtClean="0"/>
              <a:t> Αυτές εκφράζουν τη γνώμη τους για τα θέματα που πρόκειται να συζητήσει το Ευρωπαϊκό Κοινοβούλιο.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Β. Ευρωπαϊκό Συμβούλιο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Το </a:t>
            </a:r>
            <a:r>
              <a:rPr lang="el-GR" dirty="0" smtClean="0"/>
              <a:t>Ευρωπαϊκό Συμβούλιο αποτελείται από τους Αρχηγούς των κρατών ή των Κυβερνήσεων των κρατών-μελών της Ένωσης. </a:t>
            </a:r>
            <a:endParaRPr lang="el-GR" dirty="0" smtClean="0"/>
          </a:p>
          <a:p>
            <a:r>
              <a:rPr lang="el-GR" dirty="0" smtClean="0"/>
              <a:t>Συνεδριάζει </a:t>
            </a:r>
            <a:r>
              <a:rPr lang="el-GR" dirty="0" smtClean="0"/>
              <a:t>μία φορά κάθε τρίμηνο </a:t>
            </a:r>
          </a:p>
          <a:p>
            <a:r>
              <a:rPr lang="el-GR" dirty="0" smtClean="0"/>
              <a:t>Καθορίζει </a:t>
            </a:r>
            <a:r>
              <a:rPr lang="el-GR" dirty="0" smtClean="0"/>
              <a:t>τους γενικούς προσανατολισμούς και προτεραιότητες της Ε.Ε.</a:t>
            </a:r>
          </a:p>
          <a:p>
            <a:endParaRPr lang="el-GR" dirty="0"/>
          </a:p>
        </p:txBody>
      </p:sp>
      <p:pic>
        <p:nvPicPr>
          <p:cNvPr id="7" name="6 - Θέση περιεχομένου" descr="Χωρίς τίτλο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13342" y="2433033"/>
            <a:ext cx="4135122" cy="248107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7552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Γ. Συμβούλιο </a:t>
            </a:r>
            <a:r>
              <a:rPr lang="el-GR" dirty="0" err="1" smtClean="0"/>
              <a:t>Yπουργών</a:t>
            </a:r>
            <a:r>
              <a:rPr lang="el-GR" dirty="0" smtClean="0"/>
              <a:t> της Ευρωπαϊκής Ένωσης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775191"/>
            <a:ext cx="8507288" cy="462560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l-GR" sz="3300" dirty="0" smtClean="0"/>
              <a:t>Το </a:t>
            </a:r>
            <a:r>
              <a:rPr lang="el-GR" sz="3300" dirty="0" smtClean="0"/>
              <a:t>Συμβούλιο της Ευρωπαϊκής Ένωσης είναι το κύριο όργανο αποφάσεων της </a:t>
            </a:r>
            <a:r>
              <a:rPr lang="el-GR" sz="3300" dirty="0" smtClean="0"/>
              <a:t>Ε.Ε</a:t>
            </a:r>
          </a:p>
          <a:p>
            <a:pPr>
              <a:lnSpc>
                <a:spcPct val="170000"/>
              </a:lnSpc>
            </a:pPr>
            <a:r>
              <a:rPr lang="el-GR" sz="3300" dirty="0" smtClean="0"/>
              <a:t> </a:t>
            </a:r>
            <a:r>
              <a:rPr lang="el-GR" sz="3300" dirty="0" smtClean="0"/>
              <a:t>Στις συνεδριάσεις του παρευρίσκεται ένας υπουργός για κάθε κράτος-μέλος της Ε.Ε., ανάλογα με το θέμα </a:t>
            </a:r>
            <a:r>
              <a:rPr lang="el-GR" sz="3300" dirty="0" smtClean="0"/>
              <a:t>συζήτησης</a:t>
            </a:r>
            <a:endParaRPr lang="el-GR" sz="3300" dirty="0" smtClean="0"/>
          </a:p>
          <a:p>
            <a:pPr>
              <a:lnSpc>
                <a:spcPct val="170000"/>
              </a:lnSpc>
            </a:pPr>
            <a:r>
              <a:rPr lang="el-GR" sz="3300" dirty="0" smtClean="0"/>
              <a:t>Οι αποφάσεις λαμβάνονται με πλειοψηφία. Ο υπουργός κάθε χώρας εκπροσωπεί ψήφους ανάλογες με τον πληθυσμό </a:t>
            </a:r>
            <a:r>
              <a:rPr lang="el-GR" sz="3300" dirty="0" smtClean="0"/>
              <a:t>της</a:t>
            </a:r>
          </a:p>
          <a:p>
            <a:pPr>
              <a:lnSpc>
                <a:spcPct val="170000"/>
              </a:lnSpc>
            </a:pPr>
            <a:r>
              <a:rPr lang="el-GR" sz="3300" dirty="0" smtClean="0"/>
              <a:t>Για </a:t>
            </a:r>
            <a:r>
              <a:rPr lang="el-GR" sz="3300" dirty="0" smtClean="0"/>
              <a:t>τις αποφάσεις του Συμβουλίου απαιτούνται τουλάχιστον 260 ψήφοι σε σύνολο 352 των 28 κρατών. </a:t>
            </a:r>
            <a:r>
              <a:rPr lang="el-GR" sz="3300" u="sng" dirty="0" smtClean="0">
                <a:solidFill>
                  <a:srgbClr val="FF0000"/>
                </a:solidFill>
              </a:rPr>
              <a:t>Απαιτείται δηλαδή μια ευρεία </a:t>
            </a:r>
            <a:r>
              <a:rPr lang="el-GR" sz="3300" u="sng" dirty="0" smtClean="0">
                <a:solidFill>
                  <a:srgbClr val="FF0000"/>
                </a:solidFill>
              </a:rPr>
              <a:t>συναίνεση</a:t>
            </a:r>
          </a:p>
          <a:p>
            <a:pPr>
              <a:lnSpc>
                <a:spcPct val="170000"/>
              </a:lnSpc>
            </a:pPr>
            <a:r>
              <a:rPr lang="el-GR" sz="3300" dirty="0" smtClean="0"/>
              <a:t> </a:t>
            </a:r>
            <a:r>
              <a:rPr lang="el-GR" sz="3300" dirty="0" smtClean="0"/>
              <a:t>Το Συμβούλιο είναι νομοθετικό όργανο της Κοινότητας. Για ένα μεγάλο μέρος της νομοθεσίας, το Συμβούλιο «συναποφασίζει» με το </a:t>
            </a:r>
            <a:r>
              <a:rPr lang="el-GR" sz="3300" dirty="0" smtClean="0"/>
              <a:t>Ευρωπαϊκό Κοινοβούλιο</a:t>
            </a:r>
            <a:endParaRPr lang="el-GR" sz="33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Δ. Ευρωπαϊκή Επιτροπή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Η </a:t>
            </a:r>
            <a:r>
              <a:rPr lang="el-GR" dirty="0" smtClean="0"/>
              <a:t>Επιτροπή είναι το πολιτικά ανεξάρτητο όργανο, που εκπροσωπεί τα συμφέροντα της Ένωσης. </a:t>
            </a:r>
            <a:endParaRPr lang="el-GR" dirty="0" smtClean="0"/>
          </a:p>
          <a:p>
            <a:r>
              <a:rPr lang="el-GR" dirty="0" smtClean="0"/>
              <a:t>Προτείνει </a:t>
            </a:r>
            <a:r>
              <a:rPr lang="el-GR" dirty="0" smtClean="0"/>
              <a:t>νομοθεσία, προγράμματα δράσης και πολιτικές στο Συμβούλιο </a:t>
            </a:r>
            <a:r>
              <a:rPr lang="el-GR" dirty="0" err="1" smtClean="0"/>
              <a:t>Yπουργών</a:t>
            </a:r>
            <a:r>
              <a:rPr lang="el-GR" dirty="0" smtClean="0"/>
              <a:t> και το Κοινοβούλιο και είναι υπεύθυνη για την πραγμάτωση των αποφάσεών </a:t>
            </a:r>
            <a:r>
              <a:rPr lang="el-GR" dirty="0" smtClean="0"/>
              <a:t>τους</a:t>
            </a:r>
          </a:p>
          <a:p>
            <a:r>
              <a:rPr lang="el-GR" dirty="0" smtClean="0"/>
              <a:t>Τα μέλη της, οι </a:t>
            </a:r>
            <a:r>
              <a:rPr lang="el-GR" b="1" dirty="0" smtClean="0"/>
              <a:t>επίτροποι,</a:t>
            </a:r>
            <a:r>
              <a:rPr lang="el-GR" dirty="0" smtClean="0"/>
              <a:t> ένας για κάθε κράτος μέλος </a:t>
            </a:r>
            <a:r>
              <a:rPr lang="el-GR" dirty="0" smtClean="0"/>
              <a:t>,διορίζονται </a:t>
            </a:r>
            <a:r>
              <a:rPr lang="el-GR" dirty="0" smtClean="0"/>
              <a:t>από τις Κυβερνήσεις των κρατών και εγκρίνονται από το Ευρωπαϊκό Κοινοβούλιο για πέντε χρόνια.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75520"/>
          </a:xfrm>
        </p:spPr>
        <p:txBody>
          <a:bodyPr>
            <a:normAutofit fontScale="90000"/>
          </a:bodyPr>
          <a:lstStyle/>
          <a:p>
            <a:r>
              <a:rPr lang="el-GR" sz="4000" dirty="0" smtClean="0"/>
              <a:t>Οι αρμοδιότητές της Επιτροπής </a:t>
            </a:r>
            <a:r>
              <a:rPr lang="el-GR" sz="4000" dirty="0" smtClean="0"/>
              <a:t>είναι: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προτείνει </a:t>
            </a:r>
            <a:r>
              <a:rPr lang="el-GR" dirty="0" smtClean="0"/>
              <a:t>νομοθεσία στο Κοινοβούλιο και το </a:t>
            </a:r>
            <a:r>
              <a:rPr lang="el-GR" dirty="0" smtClean="0"/>
              <a:t>Συμβούλιο</a:t>
            </a:r>
            <a:endParaRPr lang="el-GR" dirty="0" smtClean="0"/>
          </a:p>
          <a:p>
            <a:r>
              <a:rPr lang="el-GR" dirty="0" smtClean="0"/>
              <a:t>Να διαχειρίζεται </a:t>
            </a:r>
            <a:r>
              <a:rPr lang="el-GR" dirty="0" smtClean="0"/>
              <a:t>τον </a:t>
            </a:r>
            <a:r>
              <a:rPr lang="el-GR" dirty="0" err="1" smtClean="0"/>
              <a:t>προΰπολογισμό</a:t>
            </a:r>
            <a:r>
              <a:rPr lang="el-GR" dirty="0" smtClean="0"/>
              <a:t> της </a:t>
            </a:r>
            <a:r>
              <a:rPr lang="el-GR" dirty="0" smtClean="0"/>
              <a:t>Ένωσης</a:t>
            </a:r>
            <a:endParaRPr lang="el-GR" dirty="0" smtClean="0"/>
          </a:p>
          <a:p>
            <a:r>
              <a:rPr lang="el-GR" dirty="0" smtClean="0"/>
              <a:t>Να εξασφαλίζει</a:t>
            </a:r>
            <a:r>
              <a:rPr lang="el-GR" dirty="0" smtClean="0"/>
              <a:t>, μαζί με το Ευρωπαϊκό Δικαστήριο, την εφαρμογή της νομοθεσίας σε όλα τα </a:t>
            </a:r>
            <a:r>
              <a:rPr lang="el-GR" dirty="0" smtClean="0"/>
              <a:t>κράτη</a:t>
            </a:r>
            <a:endParaRPr lang="el-GR" dirty="0" smtClean="0"/>
          </a:p>
          <a:p>
            <a:r>
              <a:rPr lang="el-GR" dirty="0" smtClean="0"/>
              <a:t>Να εκπροσωπεί </a:t>
            </a:r>
            <a:r>
              <a:rPr lang="el-GR" dirty="0" smtClean="0"/>
              <a:t>την ΕΕ στη διεθνή </a:t>
            </a:r>
            <a:r>
              <a:rPr lang="el-GR" dirty="0" smtClean="0"/>
              <a:t>σκηνή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Λειτουργική μονάδα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41</TotalTime>
  <Words>648</Words>
  <Application>Microsoft Office PowerPoint</Application>
  <PresentationFormat>Προβολή στην οθόνη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Λειτουργική μονάδα</vt:lpstr>
      <vt:lpstr>13.2 Βασικοί θεσμοί</vt:lpstr>
      <vt:lpstr>H Ευρωπαϊκή Ένωση (Ε.Ε) είναι μια ένωση ευρωπαϊκών κρατών τα οποία:</vt:lpstr>
      <vt:lpstr>Τα βασικά θεσμικά όργανα της Ευρωπαϊκής Ένωσης είναι:</vt:lpstr>
      <vt:lpstr>Α. Ευρωπαϊκό Κοινοβούλιο </vt:lpstr>
      <vt:lpstr>Οι κύριες αρμοδιότητες του Κοινοβουλίου είναι τρεις: </vt:lpstr>
      <vt:lpstr>Β. Ευρωπαϊκό Συμβούλιο </vt:lpstr>
      <vt:lpstr>Γ. Συμβούλιο Yπουργών της Ευρωπαϊκής Ένωσης </vt:lpstr>
      <vt:lpstr>Δ. Ευρωπαϊκή Επιτροπή  </vt:lpstr>
      <vt:lpstr>Οι αρμοδιότητές της Επιτροπής είναι: </vt:lpstr>
      <vt:lpstr>Ε. Ευρωπαϊκό Δικαστήριο </vt:lpstr>
      <vt:lpstr>Άλλα όργανα της Ε.Ε.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13.2 Βασικοί θεσμοί</dc:title>
  <dc:creator>user</dc:creator>
  <cp:lastModifiedBy>user</cp:lastModifiedBy>
  <cp:revision>5</cp:revision>
  <dcterms:created xsi:type="dcterms:W3CDTF">2023-05-01T17:05:40Z</dcterms:created>
  <dcterms:modified xsi:type="dcterms:W3CDTF">2023-05-01T17:47:04Z</dcterms:modified>
</cp:coreProperties>
</file>