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811" y="3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AB8A8775-5616-4699-A08C-985EE3B7DA92}" type="datetimeFigureOut">
              <a:rPr lang="el-GR" smtClean="0"/>
              <a:t>16/10/2019</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2D4FC4C-8F29-49DF-9DD0-368FEE7AE110}" type="slidenum">
              <a:rPr lang="el-GR" smtClean="0"/>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B8A8775-5616-4699-A08C-985EE3B7DA92}" type="datetimeFigureOut">
              <a:rPr lang="el-GR" smtClean="0"/>
              <a:t>16/10/2019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D4FC4C-8F29-49DF-9DD0-368FEE7AE110}"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E2D4FC4C-8F29-49DF-9DD0-368FEE7AE110}" type="slidenum">
              <a:rPr lang="el-GR" smtClean="0"/>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B8A8775-5616-4699-A08C-985EE3B7DA92}" type="datetimeFigureOut">
              <a:rPr lang="el-GR" smtClean="0"/>
              <a:t>16/10/2019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AB8A8775-5616-4699-A08C-985EE3B7DA92}" type="datetimeFigureOut">
              <a:rPr lang="el-GR" smtClean="0"/>
              <a:t>16/10/2019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E2D4FC4C-8F29-49DF-9DD0-368FEE7AE110}" type="slidenum">
              <a:rPr lang="el-GR" smtClean="0"/>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AB8A8775-5616-4699-A08C-985EE3B7DA92}" type="datetimeFigureOut">
              <a:rPr lang="el-GR" smtClean="0"/>
              <a:t>16/10/2019</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2D4FC4C-8F29-49DF-9DD0-368FEE7AE110}" type="slidenum">
              <a:rPr lang="el-GR" smtClean="0"/>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AB8A8775-5616-4699-A08C-985EE3B7DA92}" type="datetimeFigureOut">
              <a:rPr lang="el-GR" smtClean="0"/>
              <a:t>16/10/2019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2D4FC4C-8F29-49DF-9DD0-368FEE7AE110}" type="slidenum">
              <a:rPr lang="el-GR" smtClean="0"/>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AB8A8775-5616-4699-A08C-985EE3B7DA92}" type="datetimeFigureOut">
              <a:rPr lang="el-GR" smtClean="0"/>
              <a:t>16/10/2019</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E2D4FC4C-8F29-49DF-9DD0-368FEE7AE110}" type="slidenum">
              <a:rPr lang="el-GR" smtClean="0"/>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AB8A8775-5616-4699-A08C-985EE3B7DA92}" type="datetimeFigureOut">
              <a:rPr lang="el-GR" smtClean="0"/>
              <a:t>16/10/2019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E2D4FC4C-8F29-49DF-9DD0-368FEE7AE110}"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AB8A8775-5616-4699-A08C-985EE3B7DA92}" type="datetimeFigureOut">
              <a:rPr lang="el-GR" smtClean="0"/>
              <a:t>16/10/2019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E2D4FC4C-8F29-49DF-9DD0-368FEE7AE110}"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2D4FC4C-8F29-49DF-9DD0-368FEE7AE110}" type="slidenum">
              <a:rPr lang="el-GR" smtClean="0"/>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AB8A8775-5616-4699-A08C-985EE3B7DA92}" type="datetimeFigureOut">
              <a:rPr lang="el-GR" smtClean="0"/>
              <a:t>16/10/2019</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E2D4FC4C-8F29-49DF-9DD0-368FEE7AE110}" type="slidenum">
              <a:rPr lang="el-GR" smtClean="0"/>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AB8A8775-5616-4699-A08C-985EE3B7DA92}" type="datetimeFigureOut">
              <a:rPr lang="el-GR" smtClean="0"/>
              <a:t>16/10/2019</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B8A8775-5616-4699-A08C-985EE3B7DA92}" type="datetimeFigureOut">
              <a:rPr lang="el-GR" smtClean="0"/>
              <a:t>16/10/2019</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2D4FC4C-8F29-49DF-9DD0-368FEE7AE110}" type="slidenum">
              <a:rPr lang="el-GR" smtClean="0"/>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rchive.ert.gr/3682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normAutofit/>
          </a:bodyPr>
          <a:lstStyle/>
          <a:p>
            <a:r>
              <a:rPr lang="el-GR" dirty="0" smtClean="0"/>
              <a:t>3.1 Κοινωνική Θέση</a:t>
            </a:r>
          </a:p>
          <a:p>
            <a:r>
              <a:rPr lang="el-GR" dirty="0" smtClean="0"/>
              <a:t>3.4 Κοινωνική Διαστρωμάτωση- Κοινωνική Κινητικότητα</a:t>
            </a:r>
            <a:endParaRPr lang="el-GR" dirty="0"/>
          </a:p>
        </p:txBody>
      </p:sp>
      <p:sp>
        <p:nvSpPr>
          <p:cNvPr id="2" name="1 - Τίτλος"/>
          <p:cNvSpPr>
            <a:spLocks noGrp="1"/>
          </p:cNvSpPr>
          <p:nvPr>
            <p:ph type="ctrTitle"/>
          </p:nvPr>
        </p:nvSpPr>
        <p:spPr/>
        <p:txBody>
          <a:bodyPr>
            <a:normAutofit/>
          </a:bodyPr>
          <a:lstStyle/>
          <a:p>
            <a:r>
              <a:rPr lang="el-GR" dirty="0" smtClean="0"/>
              <a:t>3. Κοινωνική Οργάνωση και Κοινωνική Μεταβολή</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Κοινωνική Κινητικότητα</a:t>
            </a:r>
            <a:endParaRPr lang="el-GR" dirty="0"/>
          </a:p>
        </p:txBody>
      </p:sp>
      <p:sp>
        <p:nvSpPr>
          <p:cNvPr id="3" name="2 - Θέση περιεχομένου"/>
          <p:cNvSpPr>
            <a:spLocks noGrp="1"/>
          </p:cNvSpPr>
          <p:nvPr>
            <p:ph sz="quarter" idx="1"/>
          </p:nvPr>
        </p:nvSpPr>
        <p:spPr/>
        <p:txBody>
          <a:bodyPr>
            <a:normAutofit fontScale="85000" lnSpcReduction="10000"/>
          </a:bodyPr>
          <a:lstStyle/>
          <a:p>
            <a:r>
              <a:rPr lang="el-GR" dirty="0" smtClean="0"/>
              <a:t>Η </a:t>
            </a:r>
            <a:r>
              <a:rPr lang="el-GR" dirty="0" smtClean="0"/>
              <a:t>δυνατότητα μετακίνησης ενός ατόμου από μια κοινωνική τάξη σε </a:t>
            </a:r>
            <a:r>
              <a:rPr lang="el-GR" dirty="0" smtClean="0"/>
              <a:t>άλλη. </a:t>
            </a:r>
          </a:p>
          <a:p>
            <a:r>
              <a:rPr lang="el-GR" dirty="0" smtClean="0"/>
              <a:t>Η </a:t>
            </a:r>
            <a:r>
              <a:rPr lang="el-GR" dirty="0" smtClean="0"/>
              <a:t>αλλαγή αυτή επιτυγχάνεται μέσα από την εκπαίδευση και κατάρτιση, την αλλαγή επαγγέλματος, την εργασία. </a:t>
            </a:r>
          </a:p>
          <a:p>
            <a:r>
              <a:rPr lang="el-GR" dirty="0" smtClean="0"/>
              <a:t> </a:t>
            </a:r>
            <a:r>
              <a:rPr lang="el-GR" dirty="0" smtClean="0"/>
              <a:t>Η δωρεάν παιδεία, η ενίσχυση και κατάρτιση των ευάλωτων ομάδων, όπως οι άνεργοι, οι γυναίκες, τα άτομα με αναπηρίες, οι νέοι, οι μετανάστες, είναι μέτρα που έχουν ως σκοπό την ισότητα ευκαιριών για όλα τα μέλη της κοινωνίας. </a:t>
            </a:r>
            <a:endParaRPr lang="el-GR" dirty="0" smtClean="0"/>
          </a:p>
          <a:p>
            <a:r>
              <a:rPr lang="el-GR" dirty="0" smtClean="0"/>
              <a:t>Τα </a:t>
            </a:r>
            <a:r>
              <a:rPr lang="el-GR" dirty="0" smtClean="0"/>
              <a:t>μέτρα αυτά δεν καταργούν βέβαια τις κοινωνικές ανισότητες σε βάρος των συγκεκριμένων κοινωνικών ομάδων, παρέχουν όμως στα άτομα τη δυνατότητα βελτίωσης της κοινωνικής τους θέσης, δίνοντάς τους τις ευκαιρίες που στερούνται για να καλυτερεύσουν την κοινωνική τους θέση.</a:t>
            </a: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κοινωνική κινητικότητα μπορεί να είναι: </a:t>
            </a:r>
            <a:endParaRPr lang="el-GR" dirty="0"/>
          </a:p>
        </p:txBody>
      </p:sp>
      <p:sp>
        <p:nvSpPr>
          <p:cNvPr id="3" name="2 - Θέση περιεχομένου"/>
          <p:cNvSpPr>
            <a:spLocks noGrp="1"/>
          </p:cNvSpPr>
          <p:nvPr>
            <p:ph sz="quarter" idx="1"/>
          </p:nvPr>
        </p:nvSpPr>
        <p:spPr/>
        <p:txBody>
          <a:bodyPr/>
          <a:lstStyle/>
          <a:p>
            <a:r>
              <a:rPr lang="el-GR" dirty="0" smtClean="0"/>
              <a:t>α</a:t>
            </a:r>
            <a:r>
              <a:rPr lang="el-GR" dirty="0" smtClean="0"/>
              <a:t>) ανοδική, όταν το άτομο κινείται από κατώτερες σε ανώτερες κοινωνικές τάξεις, όπως π.χ. στην περίπτωση που το άτομο αποκτά επαγγελματική κατάρτιση ή ένα </a:t>
            </a:r>
            <a:r>
              <a:rPr lang="el-GR" dirty="0" smtClean="0"/>
              <a:t>πτυχίο,</a:t>
            </a:r>
          </a:p>
          <a:p>
            <a:r>
              <a:rPr lang="el-GR" dirty="0" smtClean="0"/>
              <a:t>β</a:t>
            </a:r>
            <a:r>
              <a:rPr lang="el-GR" dirty="0" smtClean="0"/>
              <a:t>) καθοδική, όταν π.χ. ένα άτομο χάνει την εργασία ή την περιουσία </a:t>
            </a:r>
            <a:r>
              <a:rPr lang="el-GR" dirty="0" smtClean="0"/>
              <a:t>του</a:t>
            </a:r>
            <a:endParaRPr lang="el-GR" dirty="0" smtClean="0"/>
          </a:p>
          <a:p>
            <a:r>
              <a:rPr lang="el-GR" dirty="0" smtClean="0"/>
              <a:t> </a:t>
            </a:r>
            <a:r>
              <a:rPr lang="el-GR" dirty="0" smtClean="0"/>
              <a:t>γ) οριζόντια, όταν ένα άτομο π.χ. αλλάζει εργασία, χωρίς αυτό να συνεπάγεται ότι αποκτά περισσότερο ή λιγότερο εισόδημα ή κύρος</a:t>
            </a: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Διαγενεακή</a:t>
            </a:r>
            <a:r>
              <a:rPr lang="el-GR" dirty="0" smtClean="0"/>
              <a:t> Κινητικότητα</a:t>
            </a:r>
            <a:endParaRPr lang="el-GR" dirty="0"/>
          </a:p>
        </p:txBody>
      </p:sp>
      <p:sp>
        <p:nvSpPr>
          <p:cNvPr id="3" name="2 - Θέση περιεχομένου"/>
          <p:cNvSpPr>
            <a:spLocks noGrp="1"/>
          </p:cNvSpPr>
          <p:nvPr>
            <p:ph sz="quarter" idx="1"/>
          </p:nvPr>
        </p:nvSpPr>
        <p:spPr/>
        <p:txBody>
          <a:bodyPr/>
          <a:lstStyle/>
          <a:p>
            <a:r>
              <a:rPr lang="el-GR" dirty="0" smtClean="0"/>
              <a:t>Είναι κινητικότητα </a:t>
            </a:r>
            <a:r>
              <a:rPr lang="el-GR" dirty="0" smtClean="0"/>
              <a:t>των ατόμων σε σύγκριση με την κοινωνική τάξη των γονιών </a:t>
            </a:r>
            <a:r>
              <a:rPr lang="el-GR" dirty="0" smtClean="0"/>
              <a:t>τους. </a:t>
            </a:r>
          </a:p>
          <a:p>
            <a:r>
              <a:rPr lang="el-GR" dirty="0" smtClean="0"/>
              <a:t>Εάν </a:t>
            </a:r>
            <a:r>
              <a:rPr lang="el-GR" dirty="0" smtClean="0"/>
              <a:t>τα νέα μέλη της κοινωνίας παρουσιάζουν ανοδική κινητικότητα σε σχέση με την κατάταξη των γονιών τους, αυτό αποτελεί </a:t>
            </a:r>
            <a:r>
              <a:rPr lang="el-GR" b="1" dirty="0" smtClean="0"/>
              <a:t>δείκτη κοινωνικής ανάπτυξης και </a:t>
            </a:r>
            <a:r>
              <a:rPr lang="el-GR" b="1" dirty="0" smtClean="0"/>
              <a:t>ευημερίας</a:t>
            </a:r>
            <a:r>
              <a:rPr lang="el-GR" dirty="0" smtClean="0"/>
              <a:t>.</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ονομάζουμε κοινωνική θέση;</a:t>
            </a:r>
            <a:endParaRPr lang="el-GR" dirty="0"/>
          </a:p>
        </p:txBody>
      </p:sp>
      <p:pic>
        <p:nvPicPr>
          <p:cNvPr id="4" name="3 - Θέση περιεχομένου" descr="o-3-638.jpg"/>
          <p:cNvPicPr>
            <a:picLocks noGrp="1" noChangeAspect="1"/>
          </p:cNvPicPr>
          <p:nvPr>
            <p:ph sz="quarter" idx="1"/>
          </p:nvPr>
        </p:nvPicPr>
        <p:blipFill>
          <a:blip r:embed="rId2" cstate="print"/>
          <a:stretch>
            <a:fillRect/>
          </a:stretch>
        </p:blipFill>
        <p:spPr>
          <a:xfrm>
            <a:off x="179512" y="1412776"/>
            <a:ext cx="8784976" cy="6595616"/>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Πως καταλαμβάνει ένα άτομο μία κοινωνική θέση;</a:t>
            </a:r>
            <a:endParaRPr lang="el-GR" sz="2800" dirty="0"/>
          </a:p>
        </p:txBody>
      </p:sp>
      <p:sp>
        <p:nvSpPr>
          <p:cNvPr id="3" name="2 - Θέση περιεχομένου"/>
          <p:cNvSpPr>
            <a:spLocks noGrp="1"/>
          </p:cNvSpPr>
          <p:nvPr>
            <p:ph sz="quarter" idx="1"/>
          </p:nvPr>
        </p:nvSpPr>
        <p:spPr/>
        <p:txBody>
          <a:bodyPr/>
          <a:lstStyle/>
          <a:p>
            <a:endParaRPr lang="el-GR" dirty="0"/>
          </a:p>
        </p:txBody>
      </p:sp>
      <p:graphicFrame>
        <p:nvGraphicFramePr>
          <p:cNvPr id="4" name="3 - Πίνακας"/>
          <p:cNvGraphicFramePr>
            <a:graphicFrameLocks noGrp="1"/>
          </p:cNvGraphicFramePr>
          <p:nvPr/>
        </p:nvGraphicFramePr>
        <p:xfrm>
          <a:off x="179512" y="1484784"/>
          <a:ext cx="8640960" cy="4896544"/>
        </p:xfrm>
        <a:graphic>
          <a:graphicData uri="http://schemas.openxmlformats.org/drawingml/2006/table">
            <a:tbl>
              <a:tblPr firstRow="1" bandRow="1">
                <a:tableStyleId>{5C22544A-7EE6-4342-B048-85BDC9FD1C3A}</a:tableStyleId>
              </a:tblPr>
              <a:tblGrid>
                <a:gridCol w="4320480"/>
                <a:gridCol w="4320480"/>
              </a:tblGrid>
              <a:tr h="24482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3200" dirty="0" smtClean="0"/>
                        <a:t>Εκ γενετής χαρακτηριστικά </a:t>
                      </a:r>
                    </a:p>
                    <a:p>
                      <a:r>
                        <a:rPr lang="el-GR" sz="3200" dirty="0" err="1" smtClean="0"/>
                        <a:t>Π.χ</a:t>
                      </a:r>
                      <a:r>
                        <a:rPr lang="el-GR" sz="3200" dirty="0" smtClean="0"/>
                        <a:t> ηλικία,</a:t>
                      </a:r>
                      <a:r>
                        <a:rPr lang="el-GR" sz="3200" baseline="0" dirty="0" smtClean="0"/>
                        <a:t> φύλο, καταγωγή</a:t>
                      </a:r>
                      <a:endParaRPr lang="el-GR" sz="3200" dirty="0"/>
                    </a:p>
                  </a:txBody>
                  <a:tcPr/>
                </a:tc>
                <a:tc>
                  <a:txBody>
                    <a:bodyPr/>
                    <a:lstStyle/>
                    <a:p>
                      <a:pPr algn="ctr"/>
                      <a:r>
                        <a:rPr lang="el-GR" sz="3200" dirty="0" smtClean="0"/>
                        <a:t>Δοτές</a:t>
                      </a:r>
                      <a:endParaRPr lang="el-GR" sz="3200" dirty="0"/>
                    </a:p>
                  </a:txBody>
                  <a:tcPr/>
                </a:tc>
              </a:tr>
              <a:tr h="24482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3200" dirty="0" smtClean="0"/>
                        <a:t>Επίκτητα κοινωνικά χαρακτηριστικά </a:t>
                      </a:r>
                    </a:p>
                    <a:p>
                      <a:r>
                        <a:rPr lang="el-GR" sz="3200" dirty="0" err="1" smtClean="0"/>
                        <a:t>Π.χ</a:t>
                      </a:r>
                      <a:r>
                        <a:rPr lang="el-GR" sz="3200" dirty="0" smtClean="0"/>
                        <a:t> μόρφωση, εργασία</a:t>
                      </a:r>
                      <a:endParaRPr lang="el-GR" sz="3200" dirty="0"/>
                    </a:p>
                  </a:txBody>
                  <a:tcPr/>
                </a:tc>
                <a:tc>
                  <a:txBody>
                    <a:bodyPr/>
                    <a:lstStyle/>
                    <a:p>
                      <a:pPr algn="ctr"/>
                      <a:r>
                        <a:rPr lang="el-GR" sz="3200" dirty="0" smtClean="0"/>
                        <a:t>Κατακτημένες</a:t>
                      </a:r>
                      <a:endParaRPr lang="el-GR" sz="3200"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Κοινωνικές Ανισότητες;</a:t>
            </a:r>
            <a:endParaRPr lang="el-GR" dirty="0"/>
          </a:p>
        </p:txBody>
      </p:sp>
      <p:sp>
        <p:nvSpPr>
          <p:cNvPr id="3" name="2 - Θέση περιεχομένου"/>
          <p:cNvSpPr>
            <a:spLocks noGrp="1"/>
          </p:cNvSpPr>
          <p:nvPr>
            <p:ph sz="half" idx="1"/>
          </p:nvPr>
        </p:nvSpPr>
        <p:spPr/>
        <p:txBody>
          <a:bodyPr>
            <a:normAutofit lnSpcReduction="10000"/>
          </a:bodyPr>
          <a:lstStyle/>
          <a:p>
            <a:r>
              <a:rPr lang="el-GR" dirty="0" smtClean="0"/>
              <a:t>Σε κάθε κοινωνία τα άτομα δε διαθέτουν τα ίδια κοινωνικά χαρακτηριστικά, όπως ο πλούτος, η μόρφωση, το εισόδημα, το κύρος. Εξάλλου, ακόμα και σήμερα, σε πολλές κοινωνίες και ομάδες χαρακτηριστικά, όπως το φύλο, η φυλή ή η εθνική προέλευση οδηγούν σε κοινωνική ανισότητα.</a:t>
            </a:r>
            <a:endParaRPr lang="el-GR" dirty="0"/>
          </a:p>
        </p:txBody>
      </p:sp>
      <p:pic>
        <p:nvPicPr>
          <p:cNvPr id="5" name="4 - Θέση περιεχομένου" descr="αρχείο λήψης.jpg"/>
          <p:cNvPicPr>
            <a:picLocks noGrp="1" noChangeAspect="1"/>
          </p:cNvPicPr>
          <p:nvPr>
            <p:ph sz="half" idx="2"/>
          </p:nvPr>
        </p:nvPicPr>
        <p:blipFill>
          <a:blip r:embed="rId2" cstate="print"/>
          <a:stretch>
            <a:fillRect/>
          </a:stretch>
        </p:blipFill>
        <p:spPr>
          <a:xfrm>
            <a:off x="4243974" y="1988840"/>
            <a:ext cx="4720514" cy="3158453"/>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Τι ονομάζουμε Κοινωνική </a:t>
            </a:r>
            <a:r>
              <a:rPr lang="el-GR" dirty="0" smtClean="0"/>
              <a:t>Δ</a:t>
            </a:r>
            <a:r>
              <a:rPr lang="el-GR" dirty="0" smtClean="0"/>
              <a:t>ιαστρωμάτωση;</a:t>
            </a:r>
            <a:endParaRPr lang="el-GR" dirty="0"/>
          </a:p>
        </p:txBody>
      </p:sp>
      <p:pic>
        <p:nvPicPr>
          <p:cNvPr id="4" name="3 - Θέση περιεχομένου" descr="7880-5-638.jpg"/>
          <p:cNvPicPr>
            <a:picLocks noGrp="1" noChangeAspect="1"/>
          </p:cNvPicPr>
          <p:nvPr>
            <p:ph sz="quarter" idx="1"/>
          </p:nvPr>
        </p:nvPicPr>
        <p:blipFill>
          <a:blip r:embed="rId2" cstate="print"/>
          <a:stretch>
            <a:fillRect/>
          </a:stretch>
        </p:blipFill>
        <p:spPr>
          <a:xfrm>
            <a:off x="179512" y="1123760"/>
            <a:ext cx="8784976" cy="5946867"/>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71400"/>
            <a:ext cx="8229600" cy="1008112"/>
          </a:xfrm>
        </p:spPr>
        <p:txBody>
          <a:bodyPr/>
          <a:lstStyle/>
          <a:p>
            <a:r>
              <a:rPr lang="el-GR" dirty="0" smtClean="0"/>
              <a:t>Συστήματα Διαστρωμάτωσης</a:t>
            </a:r>
            <a:endParaRPr lang="el-GR" dirty="0"/>
          </a:p>
        </p:txBody>
      </p:sp>
      <p:graphicFrame>
        <p:nvGraphicFramePr>
          <p:cNvPr id="4" name="3 - Θέση περιεχομένου"/>
          <p:cNvGraphicFramePr>
            <a:graphicFrameLocks noGrp="1"/>
          </p:cNvGraphicFramePr>
          <p:nvPr>
            <p:ph sz="quarter" idx="1"/>
          </p:nvPr>
        </p:nvGraphicFramePr>
        <p:xfrm>
          <a:off x="0" y="836712"/>
          <a:ext cx="9324528" cy="6448989"/>
        </p:xfrm>
        <a:graphic>
          <a:graphicData uri="http://schemas.openxmlformats.org/drawingml/2006/table">
            <a:tbl>
              <a:tblPr firstRow="1" bandRow="1">
                <a:tableStyleId>{5C22544A-7EE6-4342-B048-85BDC9FD1C3A}</a:tableStyleId>
              </a:tblPr>
              <a:tblGrid>
                <a:gridCol w="4580676"/>
                <a:gridCol w="4743852"/>
              </a:tblGrid>
              <a:tr h="517179">
                <a:tc>
                  <a:txBody>
                    <a:bodyPr/>
                    <a:lstStyle/>
                    <a:p>
                      <a:r>
                        <a:rPr lang="el-GR" sz="2800" dirty="0" smtClean="0"/>
                        <a:t>Παραδοσιακές Κοινωνίες,</a:t>
                      </a:r>
                      <a:endParaRPr lang="el-GR" sz="2800" dirty="0"/>
                    </a:p>
                  </a:txBody>
                  <a:tcPr/>
                </a:tc>
                <a:tc>
                  <a:txBody>
                    <a:bodyPr/>
                    <a:lstStyle/>
                    <a:p>
                      <a:r>
                        <a:rPr lang="el-GR" sz="2800" dirty="0" smtClean="0"/>
                        <a:t>Σύγχρονες Κοινωνίες </a:t>
                      </a:r>
                      <a:endParaRPr lang="el-GR" sz="2800" dirty="0"/>
                    </a:p>
                  </a:txBody>
                  <a:tcPr/>
                </a:tc>
              </a:tr>
              <a:tr h="5504109">
                <a:tc>
                  <a:txBody>
                    <a:bodyPr/>
                    <a:lstStyle/>
                    <a:p>
                      <a:r>
                        <a:rPr lang="el-GR" sz="2800" dirty="0" smtClean="0"/>
                        <a:t>Τα άτομα δεν έχουν περιθώρια να καλυτερεύσουν την οικονομική και κοινωνική τους κατάσταση, εφόσον οι θέσεις τους είναι δοτές, καθορίζονται δηλαδή από τη γέννησή τους.</a:t>
                      </a:r>
                      <a:endParaRPr lang="el-GR" sz="2800" dirty="0"/>
                    </a:p>
                  </a:txBody>
                  <a:tcPr/>
                </a:tc>
                <a:tc>
                  <a:txBody>
                    <a:bodyPr/>
                    <a:lstStyle/>
                    <a:p>
                      <a:r>
                        <a:rPr lang="el-GR" sz="2800" dirty="0" smtClean="0"/>
                        <a:t>Επικρατεί ένα ανοιχτό σύστημα διαστρωμάτωσης με το οποίο τα άτομα έχουν τη δυνατότητα να αλλάξουν την οικονομική και κοινωνική τους κατάσταση. </a:t>
                      </a:r>
                    </a:p>
                    <a:p>
                      <a:r>
                        <a:rPr lang="el-GR" sz="2800" dirty="0" smtClean="0"/>
                        <a:t>Η αλλαγή αυτή επιτυγχάνεται μέσα από την εκπαίδευση και κατάρτιση, την αλλαγή επαγγέλματος, την εργασία.</a:t>
                      </a:r>
                      <a:endParaRPr lang="el-GR" sz="2800"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Κάστες στην Ινδία</a:t>
            </a:r>
            <a:endParaRPr lang="el-GR" dirty="0"/>
          </a:p>
        </p:txBody>
      </p:sp>
      <p:sp>
        <p:nvSpPr>
          <p:cNvPr id="3" name="2 - Θέση περιεχομένου"/>
          <p:cNvSpPr>
            <a:spLocks noGrp="1"/>
          </p:cNvSpPr>
          <p:nvPr>
            <p:ph sz="quarter" idx="1"/>
          </p:nvPr>
        </p:nvSpPr>
        <p:spPr/>
        <p:txBody>
          <a:bodyPr/>
          <a:lstStyle/>
          <a:p>
            <a:r>
              <a:rPr lang="el-GR" i="1" dirty="0" smtClean="0"/>
              <a:t>¨</a:t>
            </a:r>
            <a:r>
              <a:rPr lang="el-GR" i="1" dirty="0" smtClean="0"/>
              <a:t>Ο </a:t>
            </a:r>
            <a:r>
              <a:rPr lang="el-GR" i="1" dirty="0" smtClean="0"/>
              <a:t>Θεός γέννησε πρώτα τους </a:t>
            </a:r>
            <a:r>
              <a:rPr lang="el-GR" b="1" i="1" dirty="0" err="1" smtClean="0"/>
              <a:t>Βραχµάνους</a:t>
            </a:r>
            <a:r>
              <a:rPr lang="el-GR" i="1" dirty="0" smtClean="0"/>
              <a:t> από το </a:t>
            </a:r>
            <a:r>
              <a:rPr lang="el-GR" i="1" dirty="0" err="1" smtClean="0"/>
              <a:t>στόµα</a:t>
            </a:r>
            <a:r>
              <a:rPr lang="el-GR" i="1" dirty="0" smtClean="0"/>
              <a:t> του. Μετά, ο Θεός, γέννησε απ’ τα µ</a:t>
            </a:r>
            <a:r>
              <a:rPr lang="el-GR" i="1" dirty="0" err="1" smtClean="0"/>
              <a:t>πράτσα</a:t>
            </a:r>
            <a:r>
              <a:rPr lang="el-GR" i="1" dirty="0" smtClean="0"/>
              <a:t> του τους</a:t>
            </a:r>
            <a:r>
              <a:rPr lang="el-GR" b="1" i="1" dirty="0" smtClean="0"/>
              <a:t> </a:t>
            </a:r>
            <a:r>
              <a:rPr lang="el-GR" b="1" i="1" dirty="0" err="1" smtClean="0"/>
              <a:t>Ξατρίγια</a:t>
            </a:r>
            <a:r>
              <a:rPr lang="el-GR" b="1" i="1" dirty="0" smtClean="0"/>
              <a:t> </a:t>
            </a:r>
            <a:r>
              <a:rPr lang="el-GR" i="1" dirty="0" smtClean="0"/>
              <a:t>τους </a:t>
            </a:r>
            <a:r>
              <a:rPr lang="el-GR" i="1" dirty="0" err="1" smtClean="0"/>
              <a:t>πολεµιστές</a:t>
            </a:r>
            <a:r>
              <a:rPr lang="el-GR" i="1" dirty="0" smtClean="0"/>
              <a:t>, για να προστατεύουν τους </a:t>
            </a:r>
            <a:r>
              <a:rPr lang="el-GR" i="1" dirty="0" err="1" smtClean="0"/>
              <a:t>Βραχµάνους</a:t>
            </a:r>
            <a:r>
              <a:rPr lang="el-GR" i="1" dirty="0" smtClean="0"/>
              <a:t>. Μετά έβγαλε από την κοιλιά του τους </a:t>
            </a:r>
            <a:r>
              <a:rPr lang="el-GR" b="1" i="1" dirty="0" err="1" smtClean="0"/>
              <a:t>Βέσναβ</a:t>
            </a:r>
            <a:r>
              <a:rPr lang="el-GR" b="1" i="1" dirty="0" smtClean="0"/>
              <a:t> </a:t>
            </a:r>
            <a:r>
              <a:rPr lang="el-GR" i="1" dirty="0" smtClean="0"/>
              <a:t>(</a:t>
            </a:r>
            <a:r>
              <a:rPr lang="el-GR" i="1" dirty="0" err="1" smtClean="0"/>
              <a:t>Βαϊσγια</a:t>
            </a:r>
            <a:r>
              <a:rPr lang="el-GR" i="1" dirty="0" smtClean="0"/>
              <a:t>), για να κάνουν </a:t>
            </a:r>
            <a:r>
              <a:rPr lang="el-GR" i="1" dirty="0" err="1" smtClean="0"/>
              <a:t>εµπόριο</a:t>
            </a:r>
            <a:r>
              <a:rPr lang="el-GR" i="1" dirty="0" smtClean="0"/>
              <a:t>. Και τέλος, έβγαλε τους </a:t>
            </a:r>
            <a:r>
              <a:rPr lang="el-GR" b="1" i="1" dirty="0" err="1" smtClean="0"/>
              <a:t>Σούντρ</a:t>
            </a:r>
            <a:r>
              <a:rPr lang="el-GR" i="1" dirty="0" smtClean="0"/>
              <a:t> από τα πόδια του, για να υπηρετούν όλους τους από πάνω</a:t>
            </a:r>
            <a:r>
              <a:rPr lang="el-GR" i="1" dirty="0" smtClean="0"/>
              <a:t>.¨</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Κάστες στην Ινδία</a:t>
            </a:r>
            <a:endParaRPr lang="el-GR" dirty="0"/>
          </a:p>
        </p:txBody>
      </p:sp>
      <p:sp>
        <p:nvSpPr>
          <p:cNvPr id="3" name="2 - Θέση περιεχομένου"/>
          <p:cNvSpPr>
            <a:spLocks noGrp="1"/>
          </p:cNvSpPr>
          <p:nvPr>
            <p:ph sz="quarter" idx="1"/>
          </p:nvPr>
        </p:nvSpPr>
        <p:spPr/>
        <p:txBody>
          <a:bodyPr/>
          <a:lstStyle/>
          <a:p>
            <a:r>
              <a:rPr lang="el-GR" dirty="0" smtClean="0"/>
              <a:t>Υπάρχει και µία </a:t>
            </a:r>
            <a:r>
              <a:rPr lang="el-GR" dirty="0" err="1" smtClean="0"/>
              <a:t>πέµπτη</a:t>
            </a:r>
            <a:r>
              <a:rPr lang="el-GR" dirty="0" smtClean="0"/>
              <a:t> κάστα, αλλά δεν αναγνωρίζεται ως τέτοια, στην οποία ανήκουν όσοι για οποιοδήποτε λόγο δεν γεννιούνται µ</a:t>
            </a:r>
            <a:r>
              <a:rPr lang="el-GR" dirty="0" err="1" smtClean="0"/>
              <a:t>έσα</a:t>
            </a:r>
            <a:r>
              <a:rPr lang="el-GR" dirty="0" smtClean="0"/>
              <a:t> σε µια από τις τέσσερις </a:t>
            </a:r>
            <a:r>
              <a:rPr lang="el-GR" dirty="0" err="1" smtClean="0"/>
              <a:t>επίσηµες</a:t>
            </a:r>
            <a:r>
              <a:rPr lang="el-GR" dirty="0" smtClean="0"/>
              <a:t> κάστες. Αυτοί αποκαλούνταν οι Ανέγγιχτοι και αποτελούν το κατακάθι της κοινωνίας µ</a:t>
            </a:r>
            <a:r>
              <a:rPr lang="el-GR" dirty="0" err="1" smtClean="0"/>
              <a:t>ιας</a:t>
            </a:r>
            <a:r>
              <a:rPr lang="el-GR" dirty="0" smtClean="0"/>
              <a:t> και είναι </a:t>
            </a:r>
            <a:r>
              <a:rPr lang="el-GR" dirty="0" err="1" smtClean="0"/>
              <a:t>στιγµατισµένοι</a:t>
            </a:r>
            <a:r>
              <a:rPr lang="el-GR" dirty="0" smtClean="0"/>
              <a:t> από </a:t>
            </a:r>
            <a:r>
              <a:rPr lang="el-GR" dirty="0" err="1" smtClean="0"/>
              <a:t>γεννησιµιού</a:t>
            </a:r>
            <a:r>
              <a:rPr lang="el-GR" dirty="0" smtClean="0"/>
              <a:t>.</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Κάστες στην </a:t>
            </a:r>
            <a:r>
              <a:rPr lang="el-GR" dirty="0" smtClean="0"/>
              <a:t>Ινδία - Ανέγγιχτοι</a:t>
            </a:r>
            <a:endParaRPr lang="el-GR" dirty="0"/>
          </a:p>
        </p:txBody>
      </p:sp>
      <p:sp>
        <p:nvSpPr>
          <p:cNvPr id="3" name="2 - Θέση περιεχομένου"/>
          <p:cNvSpPr>
            <a:spLocks noGrp="1"/>
          </p:cNvSpPr>
          <p:nvPr>
            <p:ph sz="quarter" idx="1"/>
          </p:nvPr>
        </p:nvSpPr>
        <p:spPr/>
        <p:txBody>
          <a:bodyPr/>
          <a:lstStyle/>
          <a:p>
            <a:r>
              <a:rPr lang="de-DE" dirty="0" smtClean="0">
                <a:hlinkClick r:id="rId2"/>
              </a:rPr>
              <a:t>https://archive.ert.gr/36828</a:t>
            </a:r>
            <a:r>
              <a:rPr lang="de-DE" dirty="0" smtClean="0">
                <a:hlinkClick r:id="rId2"/>
              </a:rPr>
              <a:t>/</a:t>
            </a:r>
            <a:endParaRPr lang="el-GR" dirty="0" smtClean="0"/>
          </a:p>
          <a:p>
            <a:pPr>
              <a:buNone/>
            </a:pPr>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75</TotalTime>
  <Words>551</Words>
  <Application>Microsoft Office PowerPoint</Application>
  <PresentationFormat>Προβολή στην οθόνη (4:3)</PresentationFormat>
  <Paragraphs>38</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Δημοτικός</vt:lpstr>
      <vt:lpstr>3. Κοινωνική Οργάνωση και Κοινωνική Μεταβολή</vt:lpstr>
      <vt:lpstr>Τι ονομάζουμε κοινωνική θέση;</vt:lpstr>
      <vt:lpstr>Πως καταλαμβάνει ένα άτομο μία κοινωνική θέση;</vt:lpstr>
      <vt:lpstr>Κοινωνικές Ανισότητες;</vt:lpstr>
      <vt:lpstr>Τι ονομάζουμε Κοινωνική Διαστρωμάτωση;</vt:lpstr>
      <vt:lpstr>Συστήματα Διαστρωμάτωσης</vt:lpstr>
      <vt:lpstr>Κάστες στην Ινδία</vt:lpstr>
      <vt:lpstr>Κάστες στην Ινδία</vt:lpstr>
      <vt:lpstr>Κάστες στην Ινδία - Ανέγγιχτοι</vt:lpstr>
      <vt:lpstr>Κοινωνική Κινητικότητα</vt:lpstr>
      <vt:lpstr>Η κοινωνική κινητικότητα μπορεί να είναι: </vt:lpstr>
      <vt:lpstr>Διαγενεακή Κινητικότητα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Κοινωνική Οργάνωση και Κοινωνική Μεταβολή</dc:title>
  <dc:creator>A1</dc:creator>
  <cp:lastModifiedBy>A1</cp:lastModifiedBy>
  <cp:revision>8</cp:revision>
  <dcterms:created xsi:type="dcterms:W3CDTF">2019-10-16T14:33:17Z</dcterms:created>
  <dcterms:modified xsi:type="dcterms:W3CDTF">2019-10-16T15:48:57Z</dcterms:modified>
</cp:coreProperties>
</file>