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0" autoAdjust="0"/>
    <p:restoredTop sz="94660"/>
  </p:normalViewPr>
  <p:slideViewPr>
    <p:cSldViewPr>
      <p:cViewPr>
        <p:scale>
          <a:sx n="66" d="100"/>
          <a:sy n="66" d="100"/>
        </p:scale>
        <p:origin x="-749" y="3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88F5A-9860-4348-87F3-C570D4EB52B9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BEBAE04-F9F0-4C46-974C-44EB26B2184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88F5A-9860-4348-87F3-C570D4EB52B9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BAE04-F9F0-4C46-974C-44EB26B2184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BEBAE04-F9F0-4C46-974C-44EB26B2184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88F5A-9860-4348-87F3-C570D4EB52B9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88F5A-9860-4348-87F3-C570D4EB52B9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BEBAE04-F9F0-4C46-974C-44EB26B2184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88F5A-9860-4348-87F3-C570D4EB52B9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BEBAE04-F9F0-4C46-974C-44EB26B2184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3088F5A-9860-4348-87F3-C570D4EB52B9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BAE04-F9F0-4C46-974C-44EB26B2184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88F5A-9860-4348-87F3-C570D4EB52B9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BEBAE04-F9F0-4C46-974C-44EB26B2184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88F5A-9860-4348-87F3-C570D4EB52B9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BEBAE04-F9F0-4C46-974C-44EB26B2184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88F5A-9860-4348-87F3-C570D4EB52B9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BEBAE04-F9F0-4C46-974C-44EB26B2184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BEBAE04-F9F0-4C46-974C-44EB26B2184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88F5A-9860-4348-87F3-C570D4EB52B9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BEBAE04-F9F0-4C46-974C-44EB26B2184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3088F5A-9860-4348-87F3-C570D4EB52B9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3088F5A-9860-4348-87F3-C570D4EB52B9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BEBAE04-F9F0-4C46-974C-44EB26B2184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3.2 Ο </a:t>
            </a:r>
            <a:r>
              <a:rPr lang="el-GR" sz="2400" dirty="0" err="1" smtClean="0"/>
              <a:t>κοινωνικοσ</a:t>
            </a:r>
            <a:r>
              <a:rPr lang="el-GR" sz="2400" dirty="0" smtClean="0"/>
              <a:t> </a:t>
            </a:r>
            <a:r>
              <a:rPr lang="el-GR" sz="2400" dirty="0" err="1" smtClean="0"/>
              <a:t>ρολοσ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l-GR" sz="2400" dirty="0" smtClean="0"/>
              <a:t>3.3 Οι </a:t>
            </a:r>
            <a:r>
              <a:rPr lang="el-GR" sz="2400" dirty="0" err="1" smtClean="0"/>
              <a:t>κοινωνικοι</a:t>
            </a:r>
            <a:r>
              <a:rPr lang="el-GR" sz="2400" dirty="0" smtClean="0"/>
              <a:t> </a:t>
            </a:r>
            <a:r>
              <a:rPr lang="el-GR" sz="2400" dirty="0" err="1" smtClean="0"/>
              <a:t>κανονεσ</a:t>
            </a:r>
            <a:endParaRPr lang="el-GR" sz="2400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3.   Κοινωνική Οργάνωση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 smtClean="0"/>
              <a:t>   και Κοινωνική Μεταβολή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 </a:t>
            </a:r>
            <a:r>
              <a:rPr lang="el-GR" b="1" dirty="0" smtClean="0"/>
              <a:t>Σύγκρουση Ρόλων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Συχνά, οι υποχρεώσεις που συνεπάγεται ένας ρόλος έρχονται σε σύγκρουση με τις υποχρεώσεις ενός άλλου. Το φαινόμενο αυτό ονομάζεται </a:t>
            </a:r>
            <a:r>
              <a:rPr lang="el-GR" b="1" dirty="0" smtClean="0"/>
              <a:t>σύγκρουση ρόλων.</a:t>
            </a:r>
            <a:endParaRPr lang="el-GR" dirty="0"/>
          </a:p>
        </p:txBody>
      </p:sp>
      <p:pic>
        <p:nvPicPr>
          <p:cNvPr id="5" name="4 - Θέση περιεχομένου" descr="s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88024" y="2204864"/>
            <a:ext cx="3962379" cy="263678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i="1" dirty="0" smtClean="0"/>
              <a:t>Κοινωνικές Αξίες - </a:t>
            </a:r>
            <a:r>
              <a:rPr lang="el-GR" b="1" dirty="0" smtClean="0"/>
              <a:t>Κοινωνικούς Κανόνες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Όλες οι κοινωνίες έχουν κάποια ιδεώδη, κάποιες </a:t>
            </a:r>
            <a:r>
              <a:rPr lang="el-GR" b="1" i="1" dirty="0" smtClean="0"/>
              <a:t>κοινωνικές αξίες</a:t>
            </a:r>
            <a:r>
              <a:rPr lang="el-GR" dirty="0" smtClean="0"/>
              <a:t> και οι συμπεριφορές των μελών τους πρέπει να είναι σύμφωνες με αυτές.</a:t>
            </a:r>
          </a:p>
          <a:p>
            <a:r>
              <a:rPr lang="el-GR" dirty="0" smtClean="0"/>
              <a:t>Αυτές οι αξίες εκφράζονται με τους </a:t>
            </a:r>
            <a:r>
              <a:rPr lang="el-GR" b="1" dirty="0" smtClean="0"/>
              <a:t>κοινωνικούς κανόνες.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Είδη κοινωνικών κανόνων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/>
              <a:t>Γενικοί -</a:t>
            </a:r>
            <a:r>
              <a:rPr lang="el-GR" sz="3600" dirty="0" smtClean="0"/>
              <a:t> </a:t>
            </a:r>
            <a:r>
              <a:rPr lang="el-GR" sz="3600" b="1" dirty="0" smtClean="0"/>
              <a:t>Ειδικοί</a:t>
            </a:r>
            <a:endParaRPr lang="el-GR" sz="3600" dirty="0" smtClean="0"/>
          </a:p>
          <a:p>
            <a:r>
              <a:rPr lang="el-GR" sz="3600" b="1" dirty="0" smtClean="0"/>
              <a:t>Αυστηροί  - Ελαστικοί ή Χαλαροί</a:t>
            </a:r>
            <a:r>
              <a:rPr lang="el-GR" sz="3600" dirty="0" smtClean="0"/>
              <a:t> </a:t>
            </a:r>
          </a:p>
          <a:p>
            <a:r>
              <a:rPr lang="el-GR" sz="3600" b="1" dirty="0" smtClean="0"/>
              <a:t>Τυπικοί -</a:t>
            </a:r>
            <a:r>
              <a:rPr lang="el-GR" sz="3600" dirty="0" smtClean="0"/>
              <a:t> </a:t>
            </a:r>
            <a:r>
              <a:rPr lang="el-GR" sz="3600" b="1" dirty="0" smtClean="0"/>
              <a:t>Άτυποι</a:t>
            </a:r>
            <a:endParaRPr lang="el-GR" sz="3600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l-GR" dirty="0"/>
              <a:t>Α' </a:t>
            </a:r>
            <a:r>
              <a:rPr lang="el-GR" dirty="0" smtClean="0"/>
              <a:t>Στήλη</a:t>
            </a:r>
            <a:endParaRPr lang="el-GR" dirty="0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endParaRPr lang="el-GR" dirty="0" smtClean="0"/>
          </a:p>
          <a:p>
            <a:pPr algn="ctr"/>
            <a:r>
              <a:rPr lang="el-GR" dirty="0" smtClean="0"/>
              <a:t>Β' Στήλη</a:t>
            </a:r>
          </a:p>
          <a:p>
            <a:endParaRPr lang="el-GR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342256" cy="3818404"/>
          </a:xfrm>
        </p:spPr>
        <p:txBody>
          <a:bodyPr>
            <a:normAutofit fontScale="85000" lnSpcReduction="10000"/>
          </a:bodyPr>
          <a:lstStyle/>
          <a:p>
            <a:r>
              <a:rPr lang="el-GR" dirty="0" smtClean="0"/>
              <a:t>1. </a:t>
            </a:r>
            <a:r>
              <a:rPr lang="el-GR" u="sng" dirty="0" smtClean="0"/>
              <a:t>          </a:t>
            </a:r>
            <a:r>
              <a:rPr lang="el-GR" dirty="0" smtClean="0"/>
              <a:t> απαγόρευση κλοπής  </a:t>
            </a:r>
          </a:p>
          <a:p>
            <a:r>
              <a:rPr lang="el-GR" dirty="0" smtClean="0"/>
              <a:t>2. </a:t>
            </a:r>
            <a:r>
              <a:rPr lang="el-GR" u="sng" dirty="0" smtClean="0"/>
              <a:t>          </a:t>
            </a:r>
            <a:r>
              <a:rPr lang="el-GR" dirty="0" smtClean="0"/>
              <a:t> κανόνες κυκλοφορίας</a:t>
            </a:r>
          </a:p>
          <a:p>
            <a:r>
              <a:rPr lang="el-GR" dirty="0" smtClean="0"/>
              <a:t>3. </a:t>
            </a:r>
            <a:r>
              <a:rPr lang="el-GR" u="sng" dirty="0" smtClean="0"/>
              <a:t>          </a:t>
            </a:r>
            <a:r>
              <a:rPr lang="el-GR" dirty="0" smtClean="0"/>
              <a:t> δώρα μεταξύ συγγενών  </a:t>
            </a:r>
          </a:p>
          <a:p>
            <a:r>
              <a:rPr lang="el-GR" dirty="0" smtClean="0"/>
              <a:t>4. </a:t>
            </a:r>
            <a:r>
              <a:rPr lang="el-GR" u="sng" dirty="0" smtClean="0"/>
              <a:t>          </a:t>
            </a:r>
            <a:r>
              <a:rPr lang="el-GR" dirty="0" smtClean="0"/>
              <a:t> στρατιωτική στολή  </a:t>
            </a:r>
          </a:p>
          <a:p>
            <a:r>
              <a:rPr lang="el-GR" dirty="0" smtClean="0"/>
              <a:t>5. </a:t>
            </a:r>
            <a:r>
              <a:rPr lang="el-GR" u="sng" dirty="0" smtClean="0"/>
              <a:t>          </a:t>
            </a:r>
            <a:r>
              <a:rPr lang="el-GR" dirty="0" smtClean="0"/>
              <a:t> απουσίες μαθητών  </a:t>
            </a:r>
          </a:p>
          <a:p>
            <a:r>
              <a:rPr lang="el-GR" dirty="0" smtClean="0"/>
              <a:t>6. </a:t>
            </a:r>
            <a:r>
              <a:rPr lang="el-GR" u="sng" dirty="0" smtClean="0"/>
              <a:t>          </a:t>
            </a:r>
            <a:r>
              <a:rPr lang="el-GR" dirty="0" smtClean="0"/>
              <a:t> καθημερινή ενδυμασία</a:t>
            </a:r>
            <a:endParaRPr lang="el-GR" dirty="0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 dirty="0" smtClean="0"/>
              <a:t>α. αυστηρός κανόνας</a:t>
            </a:r>
          </a:p>
          <a:p>
            <a:r>
              <a:rPr lang="el-GR" dirty="0" smtClean="0"/>
              <a:t>β. ελαστικός κανόνας</a:t>
            </a:r>
          </a:p>
          <a:p>
            <a:r>
              <a:rPr lang="el-GR" dirty="0" smtClean="0"/>
              <a:t>γ. γενικός κανόνας</a:t>
            </a:r>
          </a:p>
          <a:p>
            <a:r>
              <a:rPr lang="el-GR" dirty="0" smtClean="0"/>
              <a:t>δ. ειδικός κανόνας</a:t>
            </a:r>
          </a:p>
          <a:p>
            <a:r>
              <a:rPr lang="el-GR" dirty="0" smtClean="0"/>
              <a:t>ε. τυπικός κανόνας</a:t>
            </a:r>
          </a:p>
          <a:p>
            <a:r>
              <a:rPr lang="el-GR" dirty="0" smtClean="0"/>
              <a:t>στ. άτυπος κανόνας</a:t>
            </a:r>
            <a:endParaRPr lang="el-GR" dirty="0"/>
          </a:p>
        </p:txBody>
      </p:sp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Άσκηση Βιβλίου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ο </a:t>
            </a:r>
            <a:r>
              <a:rPr lang="el-GR" smtClean="0"/>
              <a:t>κοινωνικός ρόλος;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b="1" dirty="0" smtClean="0"/>
              <a:t>Η συμπεριφορά που οφείλει να έχει το άτομο, επειδή κατέχει μια θέση σε μια κοινωνική ομάδα, προσδιορίζει τον κοινωνικό του ρόλο.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Υπάρχει κάποιο λάθος;</a:t>
            </a:r>
            <a:endParaRPr lang="el-GR" dirty="0"/>
          </a:p>
        </p:txBody>
      </p:sp>
      <p:pic>
        <p:nvPicPr>
          <p:cNvPr id="4" name="3 - Θέση περιεχομένου" descr="πολάκης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401128"/>
            <a:ext cx="7759752" cy="483618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Κοινωνικός Ρόλος: Εκπαιδευτικός</a:t>
            </a:r>
            <a:endParaRPr lang="el-GR" dirty="0"/>
          </a:p>
        </p:txBody>
      </p:sp>
      <p:pic>
        <p:nvPicPr>
          <p:cNvPr id="7" name="6 - Θέση περιεχομένου" descr="d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00597" y="2348880"/>
            <a:ext cx="3845376" cy="2880320"/>
          </a:xfrm>
        </p:spPr>
      </p:pic>
      <p:pic>
        <p:nvPicPr>
          <p:cNvPr id="8" name="7 - Θέση περιεχομένου" descr="d2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966826" y="2348880"/>
            <a:ext cx="3518814" cy="288032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Κοινωνικός Ρόλος: Γονέας</a:t>
            </a:r>
            <a:endParaRPr lang="el-GR" dirty="0"/>
          </a:p>
        </p:txBody>
      </p:sp>
      <p:pic>
        <p:nvPicPr>
          <p:cNvPr id="5" name="4 - Θέση περιεχομένου" descr="g8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772816"/>
            <a:ext cx="4530698" cy="2003187"/>
          </a:xfrm>
        </p:spPr>
      </p:pic>
      <p:pic>
        <p:nvPicPr>
          <p:cNvPr id="6" name="5 - Θέση περιεχομένου" descr="g9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272224" y="3068478"/>
            <a:ext cx="3683056" cy="20887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Κοινωνικός Ρόλος: Γονέας</a:t>
            </a:r>
            <a:endParaRPr lang="el-GR" dirty="0"/>
          </a:p>
        </p:txBody>
      </p:sp>
      <p:pic>
        <p:nvPicPr>
          <p:cNvPr id="5" name="4 - Θέση περιεχομένου" descr="g3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87118" y="1916832"/>
            <a:ext cx="3492794" cy="3083597"/>
          </a:xfrm>
        </p:spPr>
      </p:pic>
      <p:pic>
        <p:nvPicPr>
          <p:cNvPr id="8" name="7 - Θέση περιεχομένου" descr="gt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148064" y="2276872"/>
            <a:ext cx="3377382" cy="237626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Κοινωνικός Ρόλος: Γονέας</a:t>
            </a:r>
            <a:endParaRPr lang="el-GR" dirty="0"/>
          </a:p>
        </p:txBody>
      </p:sp>
      <p:pic>
        <p:nvPicPr>
          <p:cNvPr id="5" name="4 - Θέση περιεχομένου" descr="γονεις καπνισμα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67615" y="2420888"/>
            <a:ext cx="3892478" cy="2448272"/>
          </a:xfrm>
        </p:spPr>
      </p:pic>
      <p:pic>
        <p:nvPicPr>
          <p:cNvPr id="6" name="5 - Θέση περιεχομένου" descr="g4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932040" y="2492896"/>
            <a:ext cx="3834973" cy="237626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Κοινωνικός Ρόλος: Μαθητής</a:t>
            </a:r>
            <a:endParaRPr lang="el-GR" dirty="0"/>
          </a:p>
        </p:txBody>
      </p:sp>
      <p:pic>
        <p:nvPicPr>
          <p:cNvPr id="7" name="6 - Θέση περιεχομένου" descr=";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1812764"/>
            <a:ext cx="6264696" cy="416887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Οι κοινωνικοί ρόλοι προσδιορίζονται από συγκεκριμένους κοινωνικούς κανόνες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Οι παραδοσιακές κοινωνίες αφήνουν λιγότερα περιθώρια προσωπικής επιλογής στους τρόπους συμπεριφοράς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Οι σύγχρονες κοινωνίες επιτρέπουν μεγαλύτερη ευελιξία</a:t>
            </a:r>
          </a:p>
          <a:p>
            <a:pPr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pic>
        <p:nvPicPr>
          <p:cNvPr id="7" name="6 - Εικόνα" descr="m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4077072"/>
            <a:ext cx="3024336" cy="2207880"/>
          </a:xfrm>
          <a:prstGeom prst="rect">
            <a:avLst/>
          </a:prstGeom>
        </p:spPr>
      </p:pic>
      <p:pic>
        <p:nvPicPr>
          <p:cNvPr id="8" name="7 - Εικόνα" descr="m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54452" y="3068960"/>
            <a:ext cx="3105608" cy="18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109</TotalTime>
  <Words>159</Words>
  <Application>Microsoft Office PowerPoint</Application>
  <PresentationFormat>Προβολή στην οθόνη (4:3)</PresentationFormat>
  <Paragraphs>39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Δημοτικός</vt:lpstr>
      <vt:lpstr>3.   Κοινωνική Οργάνωση    και Κοινωνική Μεταβολή</vt:lpstr>
      <vt:lpstr>Τι είναι ο κοινωνικός ρόλος;</vt:lpstr>
      <vt:lpstr>Υπάρχει κάποιο λάθος;</vt:lpstr>
      <vt:lpstr>Κοινωνικός Ρόλος: Εκπαιδευτικός</vt:lpstr>
      <vt:lpstr>Κοινωνικός Ρόλος: Γονέας</vt:lpstr>
      <vt:lpstr>Κοινωνικός Ρόλος: Γονέας</vt:lpstr>
      <vt:lpstr>Κοινωνικός Ρόλος: Γονέας</vt:lpstr>
      <vt:lpstr>Κοινωνικός Ρόλος: Μαθητής</vt:lpstr>
      <vt:lpstr>Οι κοινωνικοί ρόλοι προσδιορίζονται από συγκεκριμένους κοινωνικούς κανόνες</vt:lpstr>
      <vt:lpstr> Σύγκρουση Ρόλων</vt:lpstr>
      <vt:lpstr>Κοινωνικές Αξίες - Κοινωνικούς Κανόνες</vt:lpstr>
      <vt:lpstr>Είδη κοινωνικών κανόνων</vt:lpstr>
      <vt:lpstr>Άσκηση Βιβλίου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   Κοινωνική Οργάνωση    και Κοινωνική Μεταβολή</dc:title>
  <dc:creator>A1</dc:creator>
  <cp:lastModifiedBy>A1</cp:lastModifiedBy>
  <cp:revision>11</cp:revision>
  <dcterms:created xsi:type="dcterms:W3CDTF">2019-10-20T05:58:11Z</dcterms:created>
  <dcterms:modified xsi:type="dcterms:W3CDTF">2020-10-07T19:01:26Z</dcterms:modified>
</cp:coreProperties>
</file>