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2" r:id="rId7"/>
    <p:sldId id="261" r:id="rId8"/>
    <p:sldId id="263" r:id="rId9"/>
    <p:sldId id="278" r:id="rId10"/>
    <p:sldId id="279" r:id="rId11"/>
    <p:sldId id="280" r:id="rId12"/>
    <p:sldId id="277"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163"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616FA3BB-AF20-47E9-B967-3DD0956C7256}" type="datetimeFigureOut">
              <a:rPr lang="el-GR" smtClean="0"/>
              <a:pPr/>
              <a:t>16/3/2022</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7C1FC399-AB9D-49BA-BAC6-CC0AC92F571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16FA3BB-AF20-47E9-B967-3DD0956C7256}" type="datetimeFigureOut">
              <a:rPr lang="el-GR" smtClean="0"/>
              <a:pPr/>
              <a:t>16/3/2022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7C1FC399-AB9D-49BA-BAC6-CC0AC92F571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16FA3BB-AF20-47E9-B967-3DD0956C7256}" type="datetimeFigureOut">
              <a:rPr lang="el-GR" smtClean="0"/>
              <a:pPr/>
              <a:t>16/3/2022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7C1FC399-AB9D-49BA-BAC6-CC0AC92F571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16FA3BB-AF20-47E9-B967-3DD0956C7256}" type="datetimeFigureOut">
              <a:rPr lang="el-GR" smtClean="0"/>
              <a:pPr/>
              <a:t>16/3/2022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7C1FC399-AB9D-49BA-BAC6-CC0AC92F571E}"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616FA3BB-AF20-47E9-B967-3DD0956C7256}" type="datetimeFigureOut">
              <a:rPr lang="el-GR" smtClean="0"/>
              <a:pPr/>
              <a:t>16/3/2022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7C1FC399-AB9D-49BA-BAC6-CC0AC92F571E}"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16FA3BB-AF20-47E9-B967-3DD0956C7256}" type="datetimeFigureOut">
              <a:rPr lang="el-GR" smtClean="0"/>
              <a:pPr/>
              <a:t>16/3/2022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7C1FC399-AB9D-49BA-BAC6-CC0AC92F571E}"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616FA3BB-AF20-47E9-B967-3DD0956C7256}" type="datetimeFigureOut">
              <a:rPr lang="el-GR" smtClean="0"/>
              <a:pPr/>
              <a:t>16/3/2022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7C1FC399-AB9D-49BA-BAC6-CC0AC92F571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616FA3BB-AF20-47E9-B967-3DD0956C7256}" type="datetimeFigureOut">
              <a:rPr lang="el-GR" smtClean="0"/>
              <a:pPr/>
              <a:t>16/3/2022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7C1FC399-AB9D-49BA-BAC6-CC0AC92F571E}"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616FA3BB-AF20-47E9-B967-3DD0956C7256}" type="datetimeFigureOut">
              <a:rPr lang="el-GR" smtClean="0"/>
              <a:pPr/>
              <a:t>16/3/2022</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7C1FC399-AB9D-49BA-BAC6-CC0AC92F571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616FA3BB-AF20-47E9-B967-3DD0956C7256}" type="datetimeFigureOut">
              <a:rPr lang="el-GR" smtClean="0"/>
              <a:pPr/>
              <a:t>16/3/2022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7C1FC399-AB9D-49BA-BAC6-CC0AC92F571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616FA3BB-AF20-47E9-B967-3DD0956C7256}" type="datetimeFigureOut">
              <a:rPr lang="el-GR" smtClean="0"/>
              <a:pPr/>
              <a:t>16/3/2022</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7C1FC399-AB9D-49BA-BAC6-CC0AC92F571E}"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6FA3BB-AF20-47E9-B967-3DD0956C7256}" type="datetimeFigureOut">
              <a:rPr lang="el-GR" smtClean="0"/>
              <a:pPr/>
              <a:t>16/3/2022</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C1FC399-AB9D-49BA-BAC6-CC0AC92F571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de-DE" dirty="0" smtClean="0"/>
              <a:t>Digital Resistance</a:t>
            </a:r>
            <a:endParaRPr lang="el-GR" dirty="0"/>
          </a:p>
        </p:txBody>
      </p:sp>
      <p:sp>
        <p:nvSpPr>
          <p:cNvPr id="3" name="2 - Υπότιτλος"/>
          <p:cNvSpPr>
            <a:spLocks noGrp="1"/>
          </p:cNvSpPr>
          <p:nvPr>
            <p:ph type="subTitle" idx="1"/>
          </p:nvPr>
        </p:nvSpPr>
        <p:spPr/>
        <p:txBody>
          <a:bodyPr/>
          <a:lstStyle/>
          <a:p>
            <a:r>
              <a:rPr lang="el-GR" dirty="0" err="1" smtClean="0"/>
              <a:t>Τζιτζιρίκα</a:t>
            </a:r>
            <a:r>
              <a:rPr lang="el-GR" dirty="0" smtClean="0"/>
              <a:t> Σοφία</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34950" y="990600"/>
            <a:ext cx="86741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218258"/>
          </a:xfrm>
        </p:spPr>
        <p:txBody>
          <a:bodyPr>
            <a:normAutofit/>
          </a:bodyPr>
          <a:lstStyle/>
          <a:p>
            <a:r>
              <a:rPr lang="el-GR" dirty="0" smtClean="0"/>
              <a:t>Ποιον θα εξυπηρετούσε ένα τέτοιο παραπλανητικό δημοσίευμα;</a:t>
            </a:r>
            <a:endParaRPr lang="el-GR" dirty="0"/>
          </a:p>
        </p:txBody>
      </p:sp>
      <p:pic>
        <p:nvPicPr>
          <p:cNvPr id="4" name="6 - Θέση περιεχομένου" descr="a3.jpg"/>
          <p:cNvPicPr>
            <a:picLocks noGrp="1" noChangeAspect="1"/>
          </p:cNvPicPr>
          <p:nvPr>
            <p:ph idx="1"/>
          </p:nvPr>
        </p:nvPicPr>
        <p:blipFill>
          <a:blip r:embed="rId2" cstate="print"/>
          <a:stretch>
            <a:fillRect/>
          </a:stretch>
        </p:blipFill>
        <p:spPr>
          <a:xfrm>
            <a:off x="4932040" y="1556791"/>
            <a:ext cx="3111604" cy="428456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611560" y="1772816"/>
            <a:ext cx="7772400" cy="1829761"/>
          </a:xfrm>
        </p:spPr>
        <p:txBody>
          <a:bodyPr/>
          <a:lstStyle/>
          <a:p>
            <a:r>
              <a:rPr lang="en-US" dirty="0" smtClean="0"/>
              <a:t> </a:t>
            </a:r>
            <a:r>
              <a:rPr lang="el-GR" dirty="0" smtClean="0"/>
              <a:t>Παράδειγμα</a:t>
            </a:r>
            <a:r>
              <a:rPr lang="en-US" dirty="0" smtClean="0"/>
              <a:t> </a:t>
            </a:r>
            <a:r>
              <a:rPr lang="el-GR" dirty="0" smtClean="0"/>
              <a:t>2</a:t>
            </a:r>
            <a:r>
              <a:rPr lang="el-GR" baseline="30000" dirty="0" smtClean="0"/>
              <a:t>ο</a:t>
            </a:r>
            <a:r>
              <a:rPr lang="el-GR" dirty="0" smtClean="0"/>
              <a:t> </a:t>
            </a:r>
            <a:endParaRPr lang="el-GR" dirty="0"/>
          </a:p>
        </p:txBody>
      </p:sp>
      <p:sp>
        <p:nvSpPr>
          <p:cNvPr id="6" name="5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sz="half" idx="2"/>
          </p:nvPr>
        </p:nvSpPr>
        <p:spPr/>
        <p:txBody>
          <a:bodyPr/>
          <a:lstStyle/>
          <a:p>
            <a:endParaRPr lang="el-GR"/>
          </a:p>
        </p:txBody>
      </p:sp>
      <p:pic>
        <p:nvPicPr>
          <p:cNvPr id="4" name="3 - Θέση περιεχομένου" descr="image-30.png"/>
          <p:cNvPicPr>
            <a:picLocks noGrp="1" noChangeAspect="1"/>
          </p:cNvPicPr>
          <p:nvPr>
            <p:ph type="pic" idx="1"/>
          </p:nvPr>
        </p:nvPicPr>
        <p:blipFill>
          <a:blip r:embed="rId2" cstate="print"/>
          <a:srcRect t="16988" b="16988"/>
          <a:stretch>
            <a:fillRect/>
          </a:stretch>
        </p:blipFill>
        <p:spPr/>
      </p:pic>
      <p:sp>
        <p:nvSpPr>
          <p:cNvPr id="5" name="4 - Τίτλος"/>
          <p:cNvSpPr>
            <a:spLocks noGrp="1"/>
          </p:cNvSpPr>
          <p:nvPr>
            <p:ph type="title"/>
          </p:nvPr>
        </p:nvSpPr>
        <p:spPr/>
        <p:txBody>
          <a:bodyPr>
            <a:normAutofit fontScale="90000"/>
          </a:bodyPr>
          <a:lstStyle/>
          <a:p>
            <a:r>
              <a:rPr lang="el-GR" dirty="0" smtClean="0"/>
              <a:t>Πρόσφυγες φωτογραφίζονται περιχαρείς μπροστά από παραπήγματα που έχουν τυλιχθεί στις φλόγες στον καταυλισμό της </a:t>
            </a:r>
            <a:r>
              <a:rPr lang="el-GR" dirty="0" err="1" smtClean="0"/>
              <a:t>Μόριας</a:t>
            </a:r>
            <a:r>
              <a:rPr lang="el-GR" dirty="0" smtClean="0"/>
              <a:t>.</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Σε τι αναφέρεται;</a:t>
            </a: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46958" y="1481138"/>
            <a:ext cx="8050083"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smtClean="0"/>
              <a:t>Αντίστροφη αναζήτηση εικόνας</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46958" y="1481138"/>
            <a:ext cx="8050083" cy="4525962"/>
          </a:xfrm>
          <a:prstGeom prst="rect">
            <a:avLst/>
          </a:prstGeom>
          <a:noFill/>
          <a:ln w="9525">
            <a:noFill/>
            <a:miter lim="800000"/>
            <a:headEnd/>
            <a:tailEnd/>
          </a:ln>
        </p:spPr>
      </p:pic>
      <p:sp>
        <p:nvSpPr>
          <p:cNvPr id="5" name="4 - Βέλος προς τα επάνω"/>
          <p:cNvSpPr/>
          <p:nvPr/>
        </p:nvSpPr>
        <p:spPr>
          <a:xfrm>
            <a:off x="5580112" y="3861048"/>
            <a:ext cx="7200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smtClean="0"/>
              <a:t>Αντίστροφη αναζήτηση εικόνας</a:t>
            </a:r>
            <a:endParaRPr lang="el-G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46958" y="1481138"/>
            <a:ext cx="8050083"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smtClean="0"/>
              <a:t>Αντίστροφη αναζήτηση εικόνας</a:t>
            </a:r>
            <a:endParaRPr lang="el-G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46958" y="1481138"/>
            <a:ext cx="8050083"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Βρίσκουμε την αρχική εικόνα</a:t>
            </a:r>
            <a:endParaRPr lang="el-G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546958" y="1481138"/>
            <a:ext cx="8050083"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sz="half" idx="2"/>
          </p:nvPr>
        </p:nvSpPr>
        <p:spPr/>
        <p:txBody>
          <a:bodyPr/>
          <a:lstStyle/>
          <a:p>
            <a:r>
              <a:rPr lang="el-GR" dirty="0" smtClean="0"/>
              <a:t>Και το φόντο της</a:t>
            </a:r>
            <a:endParaRPr lang="el-GR" dirty="0"/>
          </a:p>
        </p:txBody>
      </p:sp>
      <p:pic>
        <p:nvPicPr>
          <p:cNvPr id="6146" name="Picture 2"/>
          <p:cNvPicPr>
            <a:picLocks noGrp="1" noChangeAspect="1" noChangeArrowheads="1"/>
          </p:cNvPicPr>
          <p:nvPr>
            <p:ph type="pic" idx="1"/>
          </p:nvPr>
        </p:nvPicPr>
        <p:blipFill>
          <a:blip r:embed="rId2" cstate="print"/>
          <a:srcRect t="5079" b="5079"/>
          <a:stretch>
            <a:fillRect/>
          </a:stretch>
        </p:blipFill>
        <p:spPr bwMode="auto">
          <a:prstGeom prst="rect">
            <a:avLst/>
          </a:prstGeom>
          <a:noFill/>
          <a:ln w="9525">
            <a:noFill/>
            <a:miter lim="800000"/>
            <a:headEnd/>
            <a:tailEnd/>
          </a:ln>
        </p:spPr>
      </p:pic>
      <p:sp>
        <p:nvSpPr>
          <p:cNvPr id="5" name="4 - Τίτλος"/>
          <p:cNvSpPr>
            <a:spLocks noGrp="1"/>
          </p:cNvSpPr>
          <p:nvPr>
            <p:ph type="title"/>
          </p:nvPr>
        </p:nvSpPr>
        <p:spPr/>
        <p:txBody>
          <a:bodyPr>
            <a:normAutofit/>
          </a:bodyPr>
          <a:lstStyle/>
          <a:p>
            <a:r>
              <a:rPr lang="de-DE" sz="1200" dirty="0" smtClean="0"/>
              <a:t>https://www.newsbomb.gr/ellada/story/1116302/eikones-katastrofis-sti-moria-sto-dromo-13-000-astegoi-metanastes-afantoi-oi-35-me-koronoio</a:t>
            </a:r>
            <a:endParaRPr lang="el-GR"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marL="566928" indent="-457200"/>
            <a:r>
              <a:rPr lang="el-GR" sz="2200" dirty="0" smtClean="0">
                <a:latin typeface="Times New Roman" pitchFamily="18" charset="0"/>
                <a:cs typeface="Times New Roman" pitchFamily="18" charset="0"/>
              </a:rPr>
              <a:t>Το έργο </a:t>
            </a:r>
            <a:r>
              <a:rPr lang="el-GR" sz="2200" dirty="0" err="1" smtClean="0">
                <a:latin typeface="Times New Roman" pitchFamily="18" charset="0"/>
                <a:cs typeface="Times New Roman" pitchFamily="18" charset="0"/>
              </a:rPr>
              <a:t>Digital</a:t>
            </a:r>
            <a:r>
              <a:rPr lang="el-GR" sz="2200" dirty="0" smtClean="0">
                <a:latin typeface="Times New Roman" pitchFamily="18" charset="0"/>
                <a:cs typeface="Times New Roman" pitchFamily="18" charset="0"/>
              </a:rPr>
              <a:t> </a:t>
            </a:r>
            <a:r>
              <a:rPr lang="el-GR" sz="2200" dirty="0" err="1" smtClean="0">
                <a:latin typeface="Times New Roman" pitchFamily="18" charset="0"/>
                <a:cs typeface="Times New Roman" pitchFamily="18" charset="0"/>
              </a:rPr>
              <a:t>Resistance</a:t>
            </a:r>
            <a:r>
              <a:rPr lang="el-GR" sz="2200" dirty="0" smtClean="0">
                <a:latin typeface="Times New Roman" pitchFamily="18" charset="0"/>
                <a:cs typeface="Times New Roman" pitchFamily="18" charset="0"/>
              </a:rPr>
              <a:t> είναι έργο χρηματοδοτούμενο από το κοινό πρόγραμμα για το Δημοκρατικό και Ενταξιακό Σχολικό Πολιτισμό σε Λειτουργία (</a:t>
            </a:r>
            <a:r>
              <a:rPr lang="el-GR" sz="2200" dirty="0" err="1" smtClean="0">
                <a:latin typeface="Times New Roman" pitchFamily="18" charset="0"/>
                <a:cs typeface="Times New Roman" pitchFamily="18" charset="0"/>
              </a:rPr>
              <a:t>Democratic</a:t>
            </a:r>
            <a:r>
              <a:rPr lang="el-GR" sz="2200" dirty="0" smtClean="0">
                <a:latin typeface="Times New Roman" pitchFamily="18" charset="0"/>
                <a:cs typeface="Times New Roman" pitchFamily="18" charset="0"/>
              </a:rPr>
              <a:t> </a:t>
            </a:r>
            <a:r>
              <a:rPr lang="el-GR" sz="2200" dirty="0" err="1" smtClean="0">
                <a:latin typeface="Times New Roman" pitchFamily="18" charset="0"/>
                <a:cs typeface="Times New Roman" pitchFamily="18" charset="0"/>
              </a:rPr>
              <a:t>and</a:t>
            </a:r>
            <a:r>
              <a:rPr lang="el-GR" sz="2200" dirty="0" smtClean="0">
                <a:latin typeface="Times New Roman" pitchFamily="18" charset="0"/>
                <a:cs typeface="Times New Roman" pitchFamily="18" charset="0"/>
              </a:rPr>
              <a:t> </a:t>
            </a:r>
            <a:r>
              <a:rPr lang="el-GR" sz="2200" dirty="0" err="1" smtClean="0">
                <a:latin typeface="Times New Roman" pitchFamily="18" charset="0"/>
                <a:cs typeface="Times New Roman" pitchFamily="18" charset="0"/>
              </a:rPr>
              <a:t>Inclusive</a:t>
            </a:r>
            <a:r>
              <a:rPr lang="el-GR" sz="2200" dirty="0" smtClean="0">
                <a:latin typeface="Times New Roman" pitchFamily="18" charset="0"/>
                <a:cs typeface="Times New Roman" pitchFamily="18" charset="0"/>
              </a:rPr>
              <a:t> </a:t>
            </a:r>
            <a:r>
              <a:rPr lang="el-GR" sz="2200" dirty="0" err="1" smtClean="0">
                <a:latin typeface="Times New Roman" pitchFamily="18" charset="0"/>
                <a:cs typeface="Times New Roman" pitchFamily="18" charset="0"/>
              </a:rPr>
              <a:t>School</a:t>
            </a:r>
            <a:r>
              <a:rPr lang="el-GR" sz="2200" dirty="0" smtClean="0">
                <a:latin typeface="Times New Roman" pitchFamily="18" charset="0"/>
                <a:cs typeface="Times New Roman" pitchFamily="18" charset="0"/>
              </a:rPr>
              <a:t> </a:t>
            </a:r>
            <a:r>
              <a:rPr lang="el-GR" sz="2200" dirty="0" err="1" smtClean="0">
                <a:latin typeface="Times New Roman" pitchFamily="18" charset="0"/>
                <a:cs typeface="Times New Roman" pitchFamily="18" charset="0"/>
              </a:rPr>
              <a:t>Culture</a:t>
            </a:r>
            <a:r>
              <a:rPr lang="el-GR" sz="2200" dirty="0" smtClean="0">
                <a:latin typeface="Times New Roman" pitchFamily="18" charset="0"/>
                <a:cs typeface="Times New Roman" pitchFamily="18" charset="0"/>
              </a:rPr>
              <a:t> </a:t>
            </a:r>
            <a:r>
              <a:rPr lang="el-GR" sz="2200" dirty="0" err="1" smtClean="0">
                <a:latin typeface="Times New Roman" pitchFamily="18" charset="0"/>
                <a:cs typeface="Times New Roman" pitchFamily="18" charset="0"/>
              </a:rPr>
              <a:t>in</a:t>
            </a:r>
            <a:r>
              <a:rPr lang="el-GR" sz="2200" dirty="0" smtClean="0">
                <a:latin typeface="Times New Roman" pitchFamily="18" charset="0"/>
                <a:cs typeface="Times New Roman" pitchFamily="18" charset="0"/>
              </a:rPr>
              <a:t> </a:t>
            </a:r>
            <a:r>
              <a:rPr lang="el-GR" sz="2200" dirty="0" err="1" smtClean="0">
                <a:latin typeface="Times New Roman" pitchFamily="18" charset="0"/>
                <a:cs typeface="Times New Roman" pitchFamily="18" charset="0"/>
              </a:rPr>
              <a:t>Operation</a:t>
            </a:r>
            <a:r>
              <a:rPr lang="el-GR" sz="2200" dirty="0" smtClean="0">
                <a:latin typeface="Times New Roman" pitchFamily="18" charset="0"/>
                <a:cs typeface="Times New Roman" pitchFamily="18" charset="0"/>
              </a:rPr>
              <a:t>-DISCO) του Συμβουλίου της Ευρώπης και της Ευρωπαϊκής Επιτροπής.</a:t>
            </a:r>
          </a:p>
          <a:p>
            <a:pPr marL="566928" indent="-457200"/>
            <a:r>
              <a:rPr lang="el-GR" sz="2200" dirty="0" smtClean="0">
                <a:latin typeface="Times New Roman" pitchFamily="18" charset="0"/>
                <a:cs typeface="Times New Roman" pitchFamily="18" charset="0"/>
              </a:rPr>
              <a:t>Ξεκίνησε τον Απρίλιο του 2018, βασίζεται στο Πλαίσιο Δεξιοτήτων για τον Δημοκρατικό Πολιτισμό του Ευρωπαϊκού Συμβουλίου και στο Πλαίσιο Ψηφιακών Δεξιοτήτων για Πολίτες της Ευρωπαϊκής Ένωσης και στοχεύει στην προώθηση της ψηφιακής ιθαγένειας.</a:t>
            </a:r>
          </a:p>
          <a:p>
            <a:pPr marL="566928" indent="-457200"/>
            <a:r>
              <a:rPr lang="el-GR" sz="2200" dirty="0" smtClean="0">
                <a:latin typeface="Times New Roman" pitchFamily="18" charset="0"/>
                <a:cs typeface="Times New Roman" pitchFamily="18" charset="0"/>
              </a:rPr>
              <a:t>Το εν λόγω εκπαιδευτικό πρόγραμμα, που διεξάγεται για πρώτη φορά για το σχολικό έτος 2021 – 2022. Η αξιολόγηση του γίνεται με τη συμπλήρωση ερωτηματολογίου από τους/τις μαθητές/-</a:t>
            </a:r>
            <a:r>
              <a:rPr lang="el-GR" sz="2200" dirty="0" err="1" smtClean="0">
                <a:latin typeface="Times New Roman" pitchFamily="18" charset="0"/>
                <a:cs typeface="Times New Roman" pitchFamily="18" charset="0"/>
              </a:rPr>
              <a:t>ήτριες</a:t>
            </a:r>
            <a:r>
              <a:rPr lang="el-GR" sz="2200" dirty="0" smtClean="0">
                <a:latin typeface="Times New Roman" pitchFamily="18" charset="0"/>
                <a:cs typeface="Times New Roman" pitchFamily="18" charset="0"/>
              </a:rPr>
              <a:t> και τους/τις εκπαιδευτικούς</a:t>
            </a:r>
          </a:p>
          <a:p>
            <a:pPr marL="566928" indent="-457200"/>
            <a:endParaRPr lang="el-GR" sz="2400" dirty="0">
              <a:latin typeface="Times New Roman" pitchFamily="18" charset="0"/>
              <a:cs typeface="Times New Roman" pitchFamily="18" charset="0"/>
            </a:endParaRPr>
          </a:p>
        </p:txBody>
      </p:sp>
      <p:sp>
        <p:nvSpPr>
          <p:cNvPr id="3" name="2 - Τίτλος"/>
          <p:cNvSpPr>
            <a:spLocks noGrp="1"/>
          </p:cNvSpPr>
          <p:nvPr>
            <p:ph type="title"/>
          </p:nvPr>
        </p:nvSpPr>
        <p:spPr/>
        <p:txBody>
          <a:bodyPr/>
          <a:lstStyle/>
          <a:p>
            <a:r>
              <a:rPr lang="el-GR" dirty="0" smtClean="0">
                <a:solidFill>
                  <a:srgbClr val="FF0000"/>
                </a:solidFill>
              </a:rPr>
              <a:t>Λίγα λόγια για το πρόγραμμα</a:t>
            </a:r>
            <a:endParaRPr lang="el-GR"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pPr algn="ctr"/>
            <a:r>
              <a:rPr lang="el-GR" dirty="0" smtClean="0"/>
              <a:t>Με αναζήτηση σε σελίδες πραγματικού ελέγχου</a:t>
            </a:r>
            <a:endParaRPr lang="el-G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546958" y="1481138"/>
            <a:ext cx="8050083" cy="4525962"/>
          </a:xfrm>
          <a:prstGeom prst="rect">
            <a:avLst/>
          </a:prstGeom>
          <a:noFill/>
          <a:ln w="9525">
            <a:noFill/>
            <a:miter lim="800000"/>
            <a:headEnd/>
            <a:tailEnd/>
          </a:ln>
        </p:spPr>
      </p:pic>
      <p:sp>
        <p:nvSpPr>
          <p:cNvPr id="8" name="7 - Βέλος προς τα επάνω"/>
          <p:cNvSpPr/>
          <p:nvPr/>
        </p:nvSpPr>
        <p:spPr>
          <a:xfrm>
            <a:off x="4139952" y="3284984"/>
            <a:ext cx="432048" cy="9361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4294967295"/>
          </p:nvPr>
        </p:nvPicPr>
        <p:blipFill>
          <a:blip r:embed="rId2" cstate="print"/>
          <a:srcRect/>
          <a:stretch>
            <a:fillRect/>
          </a:stretch>
        </p:blipFill>
        <p:spPr bwMode="auto">
          <a:xfrm>
            <a:off x="0" y="0"/>
            <a:ext cx="9066569" cy="600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9218" name="Picture 2"/>
          <p:cNvPicPr>
            <a:picLocks noGrp="1" noChangeAspect="1" noChangeArrowheads="1"/>
          </p:cNvPicPr>
          <p:nvPr>
            <p:ph idx="1"/>
          </p:nvPr>
        </p:nvPicPr>
        <p:blipFill>
          <a:blip r:embed="rId2" cstate="print"/>
          <a:srcRect/>
          <a:stretch>
            <a:fillRect/>
          </a:stretch>
        </p:blipFill>
        <p:spPr bwMode="auto">
          <a:xfrm>
            <a:off x="546958" y="0"/>
            <a:ext cx="8050083" cy="6858000"/>
          </a:xfrm>
          <a:prstGeom prst="rect">
            <a:avLst/>
          </a:prstGeom>
          <a:noFill/>
          <a:ln w="9525">
            <a:noFill/>
            <a:miter lim="800000"/>
            <a:headEnd/>
            <a:tailEnd/>
          </a:ln>
        </p:spPr>
      </p:pic>
      <p:sp>
        <p:nvSpPr>
          <p:cNvPr id="5" name="4 - Αριστερό βέλος"/>
          <p:cNvSpPr/>
          <p:nvPr/>
        </p:nvSpPr>
        <p:spPr>
          <a:xfrm>
            <a:off x="5292080" y="4005064"/>
            <a:ext cx="93610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sz="half" idx="2"/>
          </p:nvPr>
        </p:nvSpPr>
        <p:spPr/>
        <p:txBody>
          <a:bodyPr/>
          <a:lstStyle/>
          <a:p>
            <a:r>
              <a:rPr lang="el-GR" dirty="0" smtClean="0"/>
              <a:t>Εντοπίζουμε περισσότερες πληροφορίες σχετικά με τη φωτογραφία</a:t>
            </a:r>
            <a:endParaRPr lang="el-GR" dirty="0"/>
          </a:p>
        </p:txBody>
      </p:sp>
      <p:sp>
        <p:nvSpPr>
          <p:cNvPr id="4" name="3 - Τίτλος"/>
          <p:cNvSpPr>
            <a:spLocks noGrp="1"/>
          </p:cNvSpPr>
          <p:nvPr>
            <p:ph type="title"/>
          </p:nvPr>
        </p:nvSpPr>
        <p:spPr/>
        <p:txBody>
          <a:bodyPr/>
          <a:lstStyle/>
          <a:p>
            <a:r>
              <a:rPr lang="de-DE" dirty="0" smtClean="0"/>
              <a:t>https://archive.ph/QAw44</a:t>
            </a:r>
            <a:endParaRPr lang="el-GR" dirty="0"/>
          </a:p>
        </p:txBody>
      </p:sp>
      <p:pic>
        <p:nvPicPr>
          <p:cNvPr id="10242" name="Picture 2"/>
          <p:cNvPicPr>
            <a:picLocks noGrp="1" noChangeAspect="1" noChangeArrowheads="1"/>
          </p:cNvPicPr>
          <p:nvPr>
            <p:ph type="pic" idx="1"/>
          </p:nvPr>
        </p:nvPicPr>
        <p:blipFill>
          <a:blip r:embed="rId2" cstate="print"/>
          <a:srcRect t="5079" b="5079"/>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a3.jpg"/>
          <p:cNvPicPr>
            <a:picLocks noGrp="1" noChangeAspect="1"/>
          </p:cNvPicPr>
          <p:nvPr>
            <p:ph idx="1"/>
          </p:nvPr>
        </p:nvPicPr>
        <p:blipFill>
          <a:blip r:embed="rId2" cstate="print"/>
          <a:stretch>
            <a:fillRect/>
          </a:stretch>
        </p:blipFill>
        <p:spPr>
          <a:xfrm>
            <a:off x="4932040" y="1124744"/>
            <a:ext cx="3456384" cy="4759314"/>
          </a:xfrm>
        </p:spPr>
      </p:pic>
      <p:sp>
        <p:nvSpPr>
          <p:cNvPr id="11" name="10 - Τίτλος"/>
          <p:cNvSpPr>
            <a:spLocks noGrp="1"/>
          </p:cNvSpPr>
          <p:nvPr>
            <p:ph type="title"/>
          </p:nvPr>
        </p:nvSpPr>
        <p:spPr/>
        <p:txBody>
          <a:bodyPr>
            <a:normAutofit fontScale="90000"/>
          </a:bodyPr>
          <a:lstStyle/>
          <a:p>
            <a:r>
              <a:rPr lang="el-GR" dirty="0" smtClean="0"/>
              <a:t>Γιατί παραποίησε </a:t>
            </a:r>
            <a:br>
              <a:rPr lang="el-GR" dirty="0" smtClean="0"/>
            </a:br>
            <a:r>
              <a:rPr lang="el-GR" dirty="0" smtClean="0"/>
              <a:t>κάποιος την εικόνα;;;</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p:txBody>
          <a:bodyPr/>
          <a:lstStyle/>
          <a:p>
            <a:r>
              <a:rPr lang="el-GR" dirty="0" smtClean="0"/>
              <a:t>εύρεση/επιλογή ενός αντικειμένου έρευνας</a:t>
            </a:r>
            <a:endParaRPr lang="el-GR" dirty="0"/>
          </a:p>
        </p:txBody>
      </p:sp>
      <p:sp>
        <p:nvSpPr>
          <p:cNvPr id="3" name="2 - Τίτλος"/>
          <p:cNvSpPr>
            <a:spLocks noGrp="1"/>
          </p:cNvSpPr>
          <p:nvPr>
            <p:ph type="title"/>
          </p:nvPr>
        </p:nvSpPr>
        <p:spPr/>
        <p:txBody>
          <a:bodyPr>
            <a:normAutofit/>
          </a:bodyPr>
          <a:lstStyle/>
          <a:p>
            <a:r>
              <a:rPr lang="el-GR" dirty="0" smtClean="0"/>
              <a:t>1</a:t>
            </a:r>
            <a:r>
              <a:rPr lang="el-GR" baseline="30000" dirty="0" smtClean="0"/>
              <a:t>ο</a:t>
            </a:r>
            <a:r>
              <a:rPr lang="el-GR" dirty="0" smtClean="0"/>
              <a:t> βήμα</a:t>
            </a:r>
            <a:endParaRPr lang="el-GR"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3275856" y="2492896"/>
            <a:ext cx="5520940" cy="384442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p:txBody>
          <a:bodyPr/>
          <a:lstStyle/>
          <a:p>
            <a:r>
              <a:rPr lang="el-GR" dirty="0" smtClean="0"/>
              <a:t>αναζήτηση πηγών για την έρευνα</a:t>
            </a:r>
            <a:endParaRPr lang="el-GR" dirty="0"/>
          </a:p>
        </p:txBody>
      </p:sp>
      <p:sp>
        <p:nvSpPr>
          <p:cNvPr id="3" name="2 - Τίτλος"/>
          <p:cNvSpPr>
            <a:spLocks noGrp="1"/>
          </p:cNvSpPr>
          <p:nvPr>
            <p:ph type="title"/>
          </p:nvPr>
        </p:nvSpPr>
        <p:spPr/>
        <p:txBody>
          <a:bodyPr/>
          <a:lstStyle/>
          <a:p>
            <a:r>
              <a:rPr lang="el-GR" dirty="0" smtClean="0"/>
              <a:t>2</a:t>
            </a:r>
            <a:r>
              <a:rPr lang="el-GR" baseline="30000" dirty="0" smtClean="0"/>
              <a:t>ο</a:t>
            </a:r>
            <a:r>
              <a:rPr lang="el-GR" dirty="0" smtClean="0"/>
              <a:t> βήμα</a:t>
            </a:r>
            <a:endParaRPr lang="el-GR"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231222" y="620688"/>
            <a:ext cx="4671121" cy="51125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οι πληροφορίες που συλλέχθηκαν από τις διάφορες πηγές πρέπει να συγκριθούν σε σχέση με την αρχική παρουσίαση</a:t>
            </a:r>
            <a:endParaRPr lang="el-GR" dirty="0"/>
          </a:p>
        </p:txBody>
      </p:sp>
      <p:sp>
        <p:nvSpPr>
          <p:cNvPr id="3" name="2 - Τίτλος"/>
          <p:cNvSpPr>
            <a:spLocks noGrp="1"/>
          </p:cNvSpPr>
          <p:nvPr>
            <p:ph type="title"/>
          </p:nvPr>
        </p:nvSpPr>
        <p:spPr/>
        <p:txBody>
          <a:bodyPr/>
          <a:lstStyle/>
          <a:p>
            <a:r>
              <a:rPr lang="el-GR" dirty="0" smtClean="0"/>
              <a:t>3</a:t>
            </a:r>
            <a:r>
              <a:rPr lang="el-GR" baseline="30000" dirty="0" smtClean="0"/>
              <a:t>ο</a:t>
            </a:r>
            <a:r>
              <a:rPr lang="el-GR" dirty="0" smtClean="0"/>
              <a:t> Βήμα</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61975" y="819150"/>
            <a:ext cx="8020050" cy="52197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half" idx="1"/>
          </p:nvPr>
        </p:nvSpPr>
        <p:spPr/>
        <p:txBody>
          <a:bodyPr>
            <a:normAutofit fontScale="85000" lnSpcReduction="20000"/>
          </a:bodyPr>
          <a:lstStyle/>
          <a:p>
            <a:r>
              <a:rPr lang="el-GR" dirty="0" smtClean="0"/>
              <a:t>Καλείστε να προετοιμάσετε μία απλή παρουσίαση σε ένα εύχρηστο λογισμικό παρουσίασης όπως το PowerPoint ή το </a:t>
            </a:r>
            <a:r>
              <a:rPr lang="el-GR" dirty="0" err="1" smtClean="0"/>
              <a:t>Prezi</a:t>
            </a:r>
            <a:r>
              <a:rPr lang="el-GR" dirty="0" smtClean="0"/>
              <a:t> ,για να εξηγήσετε στους συμμαθητές σας γιατί δεν πρέπει να θεωρούν όλες τις ειδήσεις «αληθείς» ή «πραγματικές»</a:t>
            </a:r>
            <a:endParaRPr lang="el-GR" dirty="0"/>
          </a:p>
        </p:txBody>
      </p:sp>
      <p:sp>
        <p:nvSpPr>
          <p:cNvPr id="6" name="5 - Θέση περιεχομένου"/>
          <p:cNvSpPr>
            <a:spLocks noGrp="1"/>
          </p:cNvSpPr>
          <p:nvPr>
            <p:ph sz="half" idx="2"/>
          </p:nvPr>
        </p:nvSpPr>
        <p:spPr/>
        <p:txBody>
          <a:bodyPr>
            <a:normAutofit fontScale="85000" lnSpcReduction="20000"/>
          </a:bodyPr>
          <a:lstStyle/>
          <a:p>
            <a:pPr>
              <a:buNone/>
            </a:pPr>
            <a:r>
              <a:rPr lang="el-GR" dirty="0" smtClean="0">
                <a:solidFill>
                  <a:srgbClr val="FF0000"/>
                </a:solidFill>
              </a:rPr>
              <a:t>Η παρουσίαση θα πρέπει να περιλαμβάνει: </a:t>
            </a:r>
          </a:p>
          <a:p>
            <a:pPr>
              <a:buNone/>
            </a:pPr>
            <a:r>
              <a:rPr lang="el-GR" dirty="0" smtClean="0">
                <a:solidFill>
                  <a:srgbClr val="FF0000"/>
                </a:solidFill>
              </a:rPr>
              <a:t>• Το παράδειγμα εικόνας που σας δίνεται </a:t>
            </a:r>
          </a:p>
          <a:p>
            <a:pPr>
              <a:buNone/>
            </a:pPr>
            <a:r>
              <a:rPr lang="el-GR" dirty="0" smtClean="0">
                <a:solidFill>
                  <a:srgbClr val="FF0000"/>
                </a:solidFill>
              </a:rPr>
              <a:t>• Σύντομη περιγραφή </a:t>
            </a:r>
          </a:p>
          <a:p>
            <a:pPr>
              <a:buNone/>
            </a:pPr>
            <a:r>
              <a:rPr lang="el-GR" dirty="0" smtClean="0">
                <a:solidFill>
                  <a:srgbClr val="FF0000"/>
                </a:solidFill>
              </a:rPr>
              <a:t>• Μια εξήγηση για το τι έχει επεξεργαστεί </a:t>
            </a:r>
          </a:p>
          <a:p>
            <a:pPr>
              <a:buNone/>
            </a:pPr>
            <a:r>
              <a:rPr lang="el-GR" dirty="0" smtClean="0">
                <a:solidFill>
                  <a:srgbClr val="FF0000"/>
                </a:solidFill>
              </a:rPr>
              <a:t>• Μια λίστα με λόγους που εξηγούν γιατί δημιουργήθηκε η ψευδής είδηση</a:t>
            </a:r>
            <a:endParaRPr lang="el-GR" dirty="0">
              <a:solidFill>
                <a:srgbClr val="FF0000"/>
              </a:solidFill>
            </a:endParaRPr>
          </a:p>
        </p:txBody>
      </p:sp>
      <p:sp>
        <p:nvSpPr>
          <p:cNvPr id="4" name="3 - Τίτλος"/>
          <p:cNvSpPr>
            <a:spLocks noGrp="1"/>
          </p:cNvSpPr>
          <p:nvPr>
            <p:ph type="title"/>
          </p:nvPr>
        </p:nvSpPr>
        <p:spPr/>
        <p:txBody>
          <a:bodyPr/>
          <a:lstStyle/>
          <a:p>
            <a:r>
              <a:rPr lang="el-GR" dirty="0" smtClean="0"/>
              <a:t>4</a:t>
            </a:r>
            <a:r>
              <a:rPr lang="el-GR" baseline="30000" dirty="0" smtClean="0"/>
              <a:t>ο</a:t>
            </a:r>
            <a:r>
              <a:rPr lang="el-GR" dirty="0" smtClean="0"/>
              <a:t> βήμα</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611560" y="1772816"/>
            <a:ext cx="7772400" cy="1829761"/>
          </a:xfrm>
        </p:spPr>
        <p:txBody>
          <a:bodyPr/>
          <a:lstStyle/>
          <a:p>
            <a:r>
              <a:rPr lang="en-US" dirty="0" smtClean="0"/>
              <a:t> </a:t>
            </a:r>
            <a:r>
              <a:rPr lang="el-GR" dirty="0" smtClean="0"/>
              <a:t>Παράδειγμα</a:t>
            </a:r>
            <a:r>
              <a:rPr lang="en-US" dirty="0" smtClean="0"/>
              <a:t> </a:t>
            </a:r>
            <a:r>
              <a:rPr lang="el-GR" dirty="0" smtClean="0"/>
              <a:t>1</a:t>
            </a:r>
            <a:r>
              <a:rPr lang="el-GR" baseline="30000" dirty="0" smtClean="0"/>
              <a:t>ο</a:t>
            </a:r>
            <a:r>
              <a:rPr lang="el-GR" dirty="0" smtClean="0"/>
              <a:t> </a:t>
            </a:r>
            <a:endParaRPr lang="el-GR" dirty="0"/>
          </a:p>
        </p:txBody>
      </p:sp>
      <p:sp>
        <p:nvSpPr>
          <p:cNvPr id="6" name="5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12576" y="0"/>
            <a:ext cx="10100503" cy="5678760"/>
          </a:xfrm>
          <a:prstGeom prst="rect">
            <a:avLst/>
          </a:prstGeom>
          <a:noFill/>
          <a:ln w="9525">
            <a:noFill/>
            <a:miter lim="800000"/>
            <a:headEnd/>
            <a:tailEnd/>
          </a:ln>
        </p:spPr>
      </p:pic>
      <p:cxnSp>
        <p:nvCxnSpPr>
          <p:cNvPr id="9" name="8 - Ευθύγραμμο βέλος σύνδεσης"/>
          <p:cNvCxnSpPr/>
          <p:nvPr/>
        </p:nvCxnSpPr>
        <p:spPr>
          <a:xfrm flipH="1" flipV="1">
            <a:off x="4211960" y="4869160"/>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113</TotalTime>
  <Words>299</Words>
  <Application>Microsoft Office PowerPoint</Application>
  <PresentationFormat>Προβολή στην οθόνη (4:3)</PresentationFormat>
  <Paragraphs>34</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Συγκέντρωση</vt:lpstr>
      <vt:lpstr>Digital Resistance</vt:lpstr>
      <vt:lpstr>Λίγα λόγια για το πρόγραμμα</vt:lpstr>
      <vt:lpstr>1ο βήμα</vt:lpstr>
      <vt:lpstr>2ο βήμα</vt:lpstr>
      <vt:lpstr>3ο Βήμα</vt:lpstr>
      <vt:lpstr>Διαφάνεια 6</vt:lpstr>
      <vt:lpstr>4ο βήμα</vt:lpstr>
      <vt:lpstr> Παράδειγμα 1ο </vt:lpstr>
      <vt:lpstr>Διαφάνεια 9</vt:lpstr>
      <vt:lpstr>Διαφάνεια 10</vt:lpstr>
      <vt:lpstr>Ποιον θα εξυπηρετούσε ένα τέτοιο παραπλανητικό δημοσίευμα;</vt:lpstr>
      <vt:lpstr> Παράδειγμα 2ο </vt:lpstr>
      <vt:lpstr>Πρόσφυγες φωτογραφίζονται περιχαρείς μπροστά από παραπήγματα που έχουν τυλιχθεί στις φλόγες στον καταυλισμό της Μόριας.</vt:lpstr>
      <vt:lpstr>Σε τι αναφέρεται;</vt:lpstr>
      <vt:lpstr>Αντίστροφη αναζήτηση εικόνας</vt:lpstr>
      <vt:lpstr>Αντίστροφη αναζήτηση εικόνας</vt:lpstr>
      <vt:lpstr>Αντίστροφη αναζήτηση εικόνας</vt:lpstr>
      <vt:lpstr>Βρίσκουμε την αρχική εικόνα</vt:lpstr>
      <vt:lpstr>https://www.newsbomb.gr/ellada/story/1116302/eikones-katastrofis-sti-moria-sto-dromo-13-000-astegoi-metanastes-afantoi-oi-35-me-koronoio</vt:lpstr>
      <vt:lpstr>Με αναζήτηση σε σελίδες πραγματικού ελέγχου</vt:lpstr>
      <vt:lpstr>Διαφάνεια 21</vt:lpstr>
      <vt:lpstr>Διαφάνεια 22</vt:lpstr>
      <vt:lpstr>https://archive.ph/QAw44</vt:lpstr>
      <vt:lpstr>Γιατί παραποίησε  κάποιος την εικόνα;;;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Resistance</dc:title>
  <dc:creator>A1</dc:creator>
  <cp:lastModifiedBy>A1</cp:lastModifiedBy>
  <cp:revision>4</cp:revision>
  <dcterms:created xsi:type="dcterms:W3CDTF">2022-03-09T15:26:52Z</dcterms:created>
  <dcterms:modified xsi:type="dcterms:W3CDTF">2022-03-16T13:45:09Z</dcterms:modified>
</cp:coreProperties>
</file>