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7" r:id="rId4"/>
    <p:sldId id="260" r:id="rId5"/>
    <p:sldId id="278" r:id="rId6"/>
    <p:sldId id="258" r:id="rId7"/>
    <p:sldId id="276" r:id="rId8"/>
    <p:sldId id="261" r:id="rId9"/>
    <p:sldId id="271" r:id="rId10"/>
    <p:sldId id="263" r:id="rId11"/>
    <p:sldId id="265" r:id="rId12"/>
    <p:sldId id="264" r:id="rId13"/>
    <p:sldId id="273" r:id="rId14"/>
    <p:sldId id="267" r:id="rId15"/>
    <p:sldId id="272" r:id="rId16"/>
    <p:sldId id="268" r:id="rId17"/>
    <p:sldId id="274" r:id="rId18"/>
    <p:sldId id="269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3F6C3A-5778-4F99-A971-74B2429BA155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CB8087-AC42-4CD9-8BEA-BD0A98304EB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/>
              <a:t>ΑΣΦΑΛΕΙΑ ΤΡΟΦΙΜΩΝ</a:t>
            </a:r>
            <a:endParaRPr lang="el-GR" sz="4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3720095" cy="21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2. </a:t>
            </a:r>
            <a:r>
              <a:rPr lang="el-GR" b="1" dirty="0" err="1" smtClean="0">
                <a:solidFill>
                  <a:srgbClr val="FF0000"/>
                </a:solidFill>
              </a:rPr>
              <a:t>Διαχωρισμοσ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ωμων</a:t>
            </a:r>
            <a:r>
              <a:rPr lang="el-GR" b="1" dirty="0" smtClean="0">
                <a:solidFill>
                  <a:srgbClr val="FF0000"/>
                </a:solidFill>
              </a:rPr>
              <a:t> από </a:t>
            </a:r>
            <a:r>
              <a:rPr lang="el-GR" b="1" dirty="0" err="1" smtClean="0">
                <a:solidFill>
                  <a:srgbClr val="FF0000"/>
                </a:solidFill>
              </a:rPr>
              <a:t>μαγειρεμενα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err="1" smtClean="0"/>
              <a:t>Λαθοσ</a:t>
            </a:r>
            <a:r>
              <a:rPr lang="el-GR" sz="2800" b="1" dirty="0" smtClean="0"/>
              <a:t> πρακτική</a:t>
            </a:r>
            <a:endParaRPr lang="el-GR" sz="2800" b="1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err="1" smtClean="0"/>
              <a:t>Σωστη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πρακτικη</a:t>
            </a:r>
            <a:endParaRPr lang="el-GR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099" y="1908084"/>
            <a:ext cx="2835813" cy="28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27516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- Ευθεία γραμμή σύνδεσης"/>
          <p:cNvCxnSpPr/>
          <p:nvPr/>
        </p:nvCxnSpPr>
        <p:spPr>
          <a:xfrm>
            <a:off x="467544" y="1412776"/>
            <a:ext cx="4032448" cy="3384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H="1">
            <a:off x="539552" y="1412776"/>
            <a:ext cx="3816424" cy="3600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458200" cy="520700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2. </a:t>
            </a:r>
            <a:r>
              <a:rPr lang="el-GR" sz="3200" dirty="0" err="1" smtClean="0">
                <a:solidFill>
                  <a:srgbClr val="FF0000"/>
                </a:solidFill>
              </a:rPr>
              <a:t>Διαχωρισμοσ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ωμων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απο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err="1" smtClean="0">
                <a:solidFill>
                  <a:srgbClr val="FF0000"/>
                </a:solidFill>
              </a:rPr>
              <a:t>μαγειρεμενα</a:t>
            </a:r>
            <a:endParaRPr lang="el-GR" sz="3200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75476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Διατηρούμε το ωμό κρέας, κοτόπουλο και θαλασσινά χωριστά από όλα τα άλλα</a:t>
            </a:r>
          </a:p>
          <a:p>
            <a:r>
              <a:rPr lang="el-GR" sz="2000" dirty="0" smtClean="0"/>
              <a:t>Τρόφιμα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Χρησιμοποιούμε άλλα εργαλεία, όπως μαχαίρια ή σανίδες τεμαχισμού για τα ωμά</a:t>
            </a:r>
          </a:p>
          <a:p>
            <a:r>
              <a:rPr lang="el-GR" sz="2000" dirty="0" smtClean="0"/>
              <a:t>και άλλα για τα μαγειρεμένα τρόφιμα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Διατηρούμε τα τρόφιμα σε δοχεία</a:t>
            </a:r>
            <a:endParaRPr lang="el-GR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3968" y="1916832"/>
            <a:ext cx="4287946" cy="17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3. </a:t>
            </a:r>
            <a:r>
              <a:rPr lang="el-GR" dirty="0" err="1" smtClean="0">
                <a:solidFill>
                  <a:srgbClr val="FF0000"/>
                </a:solidFill>
              </a:rPr>
              <a:t>Πληρεσ</a:t>
            </a:r>
            <a:r>
              <a:rPr lang="el-GR" dirty="0" smtClean="0">
                <a:solidFill>
                  <a:srgbClr val="FF0000"/>
                </a:solidFill>
              </a:rPr>
              <a:t>/ </a:t>
            </a:r>
            <a:r>
              <a:rPr lang="el-GR" dirty="0" err="1" smtClean="0">
                <a:solidFill>
                  <a:srgbClr val="FF0000"/>
                </a:solidFill>
              </a:rPr>
              <a:t>καλο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μαγειρεμα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Μαγειρεύουμε καλά το φαγητό, ιδιαίτερα όταν πρόκειται για κρέας, πουλερικά, αβγά και θαλασσινά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Όσον αφορά το κρέας και τα πουλερικά, τα μαγειρεύουμε τόσο ώστε ο ζωμός τους να είναι καθαρός και όχι ροζ.  Μπορούμε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Αναθερμαίνουμε προσεκτικά τα μαγειρεμένα φαγητά πριν τα σερβίρουμε 1 ΦΟΡΑ ΜΟΝΟ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770273" cy="164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err="1" smtClean="0">
                <a:solidFill>
                  <a:srgbClr val="FF0000"/>
                </a:solidFill>
              </a:rPr>
              <a:t>Διατηρηση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τροφιμων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σε </a:t>
            </a:r>
            <a:r>
              <a:rPr lang="el-GR" dirty="0" err="1" smtClean="0">
                <a:solidFill>
                  <a:srgbClr val="FF0000"/>
                </a:solidFill>
              </a:rPr>
              <a:t>ασφαλεισ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θερμοκρασιεσ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Οι μικροοργανισμοί πολλαπλασιάζονται πολύ γρήγορα όταν τα φαγητά διατηρούνται σε θερμοκρασία δωματίου. Όταν διατηρούμε τα τρόφιμα σε θερμοκρασίες κάτω των 5°C ή άνω των 60°C, η ανάπτυξη των μικροοργανισμών καθυστερεί ή σταματάει.</a:t>
            </a:r>
          </a:p>
        </p:txBody>
      </p:sp>
      <p:pic>
        <p:nvPicPr>
          <p:cNvPr id="8" name="7 - Θέση περιεχομένου" descr="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445" y="1772816"/>
            <a:ext cx="3653785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err="1" smtClean="0">
                <a:solidFill>
                  <a:srgbClr val="FF0000"/>
                </a:solidFill>
              </a:rPr>
              <a:t>Διατηρηση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τροφιμων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σε </a:t>
            </a:r>
            <a:r>
              <a:rPr lang="el-GR" dirty="0" err="1" smtClean="0">
                <a:solidFill>
                  <a:srgbClr val="FF0000"/>
                </a:solidFill>
              </a:rPr>
              <a:t>ασφαλεισ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θερμοκρασιεσ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47" y="1361748"/>
            <a:ext cx="7914485" cy="50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83793"/>
            <a:ext cx="7848872" cy="59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</a:t>
            </a:r>
            <a:r>
              <a:rPr lang="el-GR" dirty="0" err="1" smtClean="0">
                <a:solidFill>
                  <a:srgbClr val="FF0000"/>
                </a:solidFill>
              </a:rPr>
              <a:t>Χρηση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ασφαλουσ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νερου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και </a:t>
            </a:r>
            <a:r>
              <a:rPr lang="el-GR" dirty="0" err="1" smtClean="0">
                <a:solidFill>
                  <a:srgbClr val="FF0000"/>
                </a:solidFill>
              </a:rPr>
              <a:t>ωμων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υλικων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Χρησιμοποιούμε ασφαλές νερό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Επιλέγουμε φρέσκα και υγιεινά τρόφιμα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Πλένουμε καλά τα φρούτα και τα λαχανικά και ιδιαίτερα όταν πρόκειται να καταναλωθούν ωμά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Δεν καταναλώνουμε τρόφιμα που έχουν λήξει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</a:t>
            </a:r>
            <a:r>
              <a:rPr lang="el-GR" dirty="0" err="1" smtClean="0">
                <a:solidFill>
                  <a:srgbClr val="FF0000"/>
                </a:solidFill>
              </a:rPr>
              <a:t>Χρηση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ασφαλουσ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νερου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και </a:t>
            </a:r>
            <a:r>
              <a:rPr lang="el-GR" dirty="0" err="1" smtClean="0">
                <a:solidFill>
                  <a:srgbClr val="FF0000"/>
                </a:solidFill>
              </a:rPr>
              <a:t>ωμων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υλικων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799" y="0"/>
            <a:ext cx="2406201" cy="13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2485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</a:t>
            </a:r>
            <a:r>
              <a:rPr lang="el-GR" dirty="0" err="1" smtClean="0">
                <a:solidFill>
                  <a:srgbClr val="FF0000"/>
                </a:solidFill>
              </a:rPr>
              <a:t>Χρηση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ασφαλουσ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νερου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και </a:t>
            </a:r>
            <a:r>
              <a:rPr lang="el-GR" dirty="0" err="1" smtClean="0">
                <a:solidFill>
                  <a:srgbClr val="FF0000"/>
                </a:solidFill>
              </a:rPr>
              <a:t>ωμων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υλικων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8036"/>
            <a:ext cx="7632848" cy="45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740" y="0"/>
            <a:ext cx="2080260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78239"/>
            <a:ext cx="7488832" cy="560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ΠΡΩΤΑ ΒΗΜΑΤΑ ΣΤΗ ΜΑΓΕΙΡΙΚΗ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να μαγειρέψουμε κάτι για εμάς και την οικογένεια μας μπορεί να δώσει χαρά σε εμάς και τους αγαπημένους μας, αλλά και να μας βοηθήσει να γεμίζουμε δημιουργικά τον χρόνο μας!!!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217" y="2060848"/>
            <a:ext cx="298699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0" y="249289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Χρειαζεται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ομωσ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προσοχη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err="1" smtClean="0">
                <a:solidFill>
                  <a:srgbClr val="FF0000"/>
                </a:solidFill>
              </a:rPr>
              <a:t>γιατι</a:t>
            </a:r>
            <a:r>
              <a:rPr lang="el-GR" b="1" dirty="0" smtClean="0">
                <a:solidFill>
                  <a:srgbClr val="FF0000"/>
                </a:solidFill>
              </a:rPr>
              <a:t> τα </a:t>
            </a:r>
            <a:r>
              <a:rPr lang="el-GR" b="1" dirty="0" err="1" smtClean="0">
                <a:solidFill>
                  <a:srgbClr val="FF0000"/>
                </a:solidFill>
              </a:rPr>
              <a:t>μικροβια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ειναι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παντου</a:t>
            </a:r>
            <a:r>
              <a:rPr lang="el-GR" b="1" dirty="0" smtClean="0">
                <a:solidFill>
                  <a:srgbClr val="FF0000"/>
                </a:solidFill>
              </a:rPr>
              <a:t>!!!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0086"/>
            <a:ext cx="7776864" cy="58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5597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Για να </a:t>
            </a:r>
            <a:r>
              <a:rPr lang="el-GR" dirty="0" err="1" smtClean="0"/>
              <a:t>κρατησουμε</a:t>
            </a:r>
            <a:r>
              <a:rPr lang="el-GR" dirty="0" smtClean="0"/>
              <a:t> τα </a:t>
            </a:r>
            <a:r>
              <a:rPr lang="el-GR" dirty="0" err="1" smtClean="0"/>
              <a:t>επιβλαβη</a:t>
            </a:r>
            <a:r>
              <a:rPr lang="el-GR" dirty="0" smtClean="0"/>
              <a:t> </a:t>
            </a:r>
            <a:r>
              <a:rPr lang="el-GR" dirty="0" err="1" smtClean="0"/>
              <a:t>μικροβια</a:t>
            </a:r>
            <a:r>
              <a:rPr lang="el-GR" dirty="0" smtClean="0"/>
              <a:t> </a:t>
            </a:r>
            <a:r>
              <a:rPr lang="el-GR" dirty="0" err="1" smtClean="0"/>
              <a:t>μακρυα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φαγητο</a:t>
            </a:r>
            <a:r>
              <a:rPr lang="el-GR" dirty="0" smtClean="0"/>
              <a:t> </a:t>
            </a:r>
            <a:r>
              <a:rPr lang="el-GR" dirty="0" err="1" smtClean="0"/>
              <a:t>μασ</a:t>
            </a:r>
            <a:r>
              <a:rPr lang="el-GR" dirty="0" smtClean="0"/>
              <a:t> </a:t>
            </a:r>
            <a:r>
              <a:rPr lang="el-GR" dirty="0" err="1" smtClean="0"/>
              <a:t>αρκει</a:t>
            </a:r>
            <a:r>
              <a:rPr lang="el-GR" dirty="0" smtClean="0"/>
              <a:t> να </a:t>
            </a:r>
            <a:r>
              <a:rPr lang="el-GR" dirty="0" err="1" smtClean="0"/>
              <a:t>ακολουθουμε</a:t>
            </a:r>
            <a:r>
              <a:rPr lang="el-GR" dirty="0" smtClean="0"/>
              <a:t> </a:t>
            </a:r>
            <a:r>
              <a:rPr lang="el-GR" dirty="0" smtClean="0"/>
              <a:t>5 </a:t>
            </a:r>
            <a:r>
              <a:rPr lang="el-GR" dirty="0" err="1" smtClean="0"/>
              <a:t>κανονεσ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ασ</a:t>
            </a:r>
            <a:r>
              <a:rPr lang="el-GR" dirty="0" smtClean="0"/>
              <a:t> </a:t>
            </a:r>
            <a:r>
              <a:rPr lang="el-GR" dirty="0" err="1" smtClean="0"/>
              <a:t>τουσ</a:t>
            </a:r>
            <a:r>
              <a:rPr lang="el-GR" dirty="0" smtClean="0"/>
              <a:t> </a:t>
            </a:r>
            <a:r>
              <a:rPr lang="el-GR" dirty="0" err="1" smtClean="0"/>
              <a:t>λεμε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5 </a:t>
            </a:r>
            <a:r>
              <a:rPr lang="el-GR" dirty="0" err="1" smtClean="0">
                <a:solidFill>
                  <a:srgbClr val="FF0000"/>
                </a:solidFill>
              </a:rPr>
              <a:t>κλειδια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για </a:t>
            </a:r>
            <a:r>
              <a:rPr lang="el-GR" dirty="0" err="1" smtClean="0">
                <a:solidFill>
                  <a:srgbClr val="FF0000"/>
                </a:solidFill>
              </a:rPr>
              <a:t>ασφαλη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τροφιμα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6000"/>
            <a:ext cx="7920879" cy="61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620688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1. </a:t>
            </a:r>
            <a:r>
              <a:rPr lang="el-GR" dirty="0" err="1" smtClean="0">
                <a:solidFill>
                  <a:srgbClr val="FF0000"/>
                </a:solidFill>
              </a:rPr>
              <a:t>Καθαριοτητα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Οι μικροοργανισμοί που βρίσκονται στα χέρια, σε πετσέτες, πανιά, εργαλεία ή συσκευές μαγειρικής και κυρίως στις επιφάνειες τεμαχισμού των τροφίμων, μεταφέρονται εύκολα στα τρόφιμα που έρχονται σε επαφή μαζί τους και μπορεί να προκαλέσουν </a:t>
            </a:r>
            <a:r>
              <a:rPr lang="el-GR" sz="2400" dirty="0" err="1" smtClean="0"/>
              <a:t>τροφιμογενή</a:t>
            </a:r>
            <a:r>
              <a:rPr lang="el-GR" sz="2400" dirty="0" smtClean="0"/>
              <a:t> νοσήματα.</a:t>
            </a:r>
            <a:endParaRPr lang="el-GR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080978" cy="226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8135888" y="548680"/>
            <a:ext cx="10081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l-G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1.Καθαριοτητα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245097" cy="44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1. </a:t>
            </a:r>
            <a:r>
              <a:rPr lang="el-GR" dirty="0" err="1" smtClean="0">
                <a:solidFill>
                  <a:srgbClr val="FF0000"/>
                </a:solidFill>
              </a:rPr>
              <a:t>Καθαριοτητα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51" y="1700808"/>
            <a:ext cx="81510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0"/>
            <a:ext cx="2600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303</Words>
  <Application>Microsoft Office PowerPoint</Application>
  <PresentationFormat>Προβολή στην οθόνη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Διαστημικό</vt:lpstr>
      <vt:lpstr> </vt:lpstr>
      <vt:lpstr>Τα ΠΡΩΤΑ ΒΗΜΑΤΑ ΣΤΗ ΜΑΓΕΙΡΙΚΗ</vt:lpstr>
      <vt:lpstr>Χρειαζεται ομωσ προσοχη γιατι τα μικροβια ειναι παντου!!!</vt:lpstr>
      <vt:lpstr>Διαφάνεια 4</vt:lpstr>
      <vt:lpstr>Για να κρατησουμε τα επιβλαβη μικροβια μακρυα απο το φαγητο μασ αρκει να ακολουθουμε 5 κανονεσ ασ τουσ λεμε 5 κλειδια  για ασφαλη τροφιμα</vt:lpstr>
      <vt:lpstr>Διαφάνεια 6</vt:lpstr>
      <vt:lpstr>1. Καθαριοτητα</vt:lpstr>
      <vt:lpstr>1.Καθαριοτητα</vt:lpstr>
      <vt:lpstr>1. Καθαριοτητα</vt:lpstr>
      <vt:lpstr>2. Διαχωρισμοσ ωμων από μαγειρεμενα</vt:lpstr>
      <vt:lpstr>2. Διαχωρισμοσ ωμων απο μαγειρεμενα</vt:lpstr>
      <vt:lpstr>3. Πληρεσ/ καλο μαγειρεμα</vt:lpstr>
      <vt:lpstr>4. Διατηρηση τροφιμων  σε ασφαλεισ θερμοκρασιεσ</vt:lpstr>
      <vt:lpstr>4. Διατηρηση τροφιμων  σε ασφαλεισ θερμοκρασιεσ</vt:lpstr>
      <vt:lpstr>Διαφάνεια 15</vt:lpstr>
      <vt:lpstr>5. Χρηση ασφαλουσ νερου  και ωμων υλικων</vt:lpstr>
      <vt:lpstr>5. Χρηση ασφαλουσ νερου  και ωμων υλικων</vt:lpstr>
      <vt:lpstr>5. Χρηση ασφαλουσ νερου  και ωμων υλικων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A1</dc:creator>
  <cp:lastModifiedBy>A1</cp:lastModifiedBy>
  <cp:revision>3</cp:revision>
  <dcterms:created xsi:type="dcterms:W3CDTF">2020-04-08T19:21:55Z</dcterms:created>
  <dcterms:modified xsi:type="dcterms:W3CDTF">2020-04-09T08:12:51Z</dcterms:modified>
</cp:coreProperties>
</file>