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58" r:id="rId5"/>
    <p:sldId id="259" r:id="rId6"/>
    <p:sldId id="260" r:id="rId7"/>
    <p:sldId id="263" r:id="rId8"/>
    <p:sldId id="261" r:id="rId9"/>
    <p:sldId id="262" r:id="rId10"/>
    <p:sldId id="264"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1123"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AC583EFD-0DF6-41EF-9298-B0AAD14E4C9E}" type="datetimeFigureOut">
              <a:rPr lang="el-GR" smtClean="0"/>
              <a:t>4/10/2020</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E6A5EF8F-E0B2-4C7C-9F6D-44AF9CC7C49B}"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C583EFD-0DF6-41EF-9298-B0AAD14E4C9E}" type="datetimeFigureOut">
              <a:rPr lang="el-GR" smtClean="0"/>
              <a:t>4/10/2020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E6A5EF8F-E0B2-4C7C-9F6D-44AF9CC7C49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C583EFD-0DF6-41EF-9298-B0AAD14E4C9E}" type="datetimeFigureOut">
              <a:rPr lang="el-GR" smtClean="0"/>
              <a:t>4/10/2020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E6A5EF8F-E0B2-4C7C-9F6D-44AF9CC7C49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C583EFD-0DF6-41EF-9298-B0AAD14E4C9E}" type="datetimeFigureOut">
              <a:rPr lang="el-GR" smtClean="0"/>
              <a:t>4/10/2020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E6A5EF8F-E0B2-4C7C-9F6D-44AF9CC7C49B}" type="slidenum">
              <a:rPr lang="el-GR" smtClean="0"/>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AC583EFD-0DF6-41EF-9298-B0AAD14E4C9E}" type="datetimeFigureOut">
              <a:rPr lang="el-GR" smtClean="0"/>
              <a:t>4/10/2020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E6A5EF8F-E0B2-4C7C-9F6D-44AF9CC7C49B}" type="slidenum">
              <a:rPr lang="el-GR" smtClean="0"/>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AC583EFD-0DF6-41EF-9298-B0AAD14E4C9E}" type="datetimeFigureOut">
              <a:rPr lang="el-GR" smtClean="0"/>
              <a:t>4/10/2020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E6A5EF8F-E0B2-4C7C-9F6D-44AF9CC7C49B}" type="slidenum">
              <a:rPr lang="el-GR" smtClean="0"/>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AC583EFD-0DF6-41EF-9298-B0AAD14E4C9E}" type="datetimeFigureOut">
              <a:rPr lang="el-GR" smtClean="0"/>
              <a:t>4/10/2020</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E6A5EF8F-E0B2-4C7C-9F6D-44AF9CC7C49B}"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AC583EFD-0DF6-41EF-9298-B0AAD14E4C9E}" type="datetimeFigureOut">
              <a:rPr lang="el-GR" smtClean="0"/>
              <a:t>4/10/2020</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E6A5EF8F-E0B2-4C7C-9F6D-44AF9CC7C49B}" type="slidenum">
              <a:rPr lang="el-GR" smtClean="0"/>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AC583EFD-0DF6-41EF-9298-B0AAD14E4C9E}" type="datetimeFigureOut">
              <a:rPr lang="el-GR" smtClean="0"/>
              <a:t>4/10/2020</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E6A5EF8F-E0B2-4C7C-9F6D-44AF9CC7C49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AC583EFD-0DF6-41EF-9298-B0AAD14E4C9E}" type="datetimeFigureOut">
              <a:rPr lang="el-GR" smtClean="0"/>
              <a:t>4/10/2020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E6A5EF8F-E0B2-4C7C-9F6D-44AF9CC7C49B}"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AC583EFD-0DF6-41EF-9298-B0AAD14E4C9E}" type="datetimeFigureOut">
              <a:rPr lang="el-GR" smtClean="0"/>
              <a:t>4/10/2020</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E6A5EF8F-E0B2-4C7C-9F6D-44AF9CC7C49B}" type="slidenum">
              <a:rPr lang="el-GR" smtClean="0"/>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C583EFD-0DF6-41EF-9298-B0AAD14E4C9E}" type="datetimeFigureOut">
              <a:rPr lang="el-GR" smtClean="0"/>
              <a:t>4/10/2020</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6A5EF8F-E0B2-4C7C-9F6D-44AF9CC7C49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1.1 Η οικογένεια </a:t>
            </a:r>
            <a:r>
              <a:rPr lang="el-GR" dirty="0" smtClean="0"/>
              <a:t>–</a:t>
            </a:r>
            <a:r>
              <a:rPr lang="en-US" dirty="0" smtClean="0"/>
              <a:t/>
            </a:r>
            <a:br>
              <a:rPr lang="en-US" dirty="0" smtClean="0"/>
            </a:br>
            <a:r>
              <a:rPr lang="el-GR" dirty="0" smtClean="0"/>
              <a:t> </a:t>
            </a:r>
            <a:r>
              <a:rPr lang="el-GR" dirty="0" smtClean="0"/>
              <a:t>Η ελληνική οικογένεια</a:t>
            </a:r>
            <a:endParaRPr lang="el-GR" dirty="0"/>
          </a:p>
        </p:txBody>
      </p:sp>
      <p:sp>
        <p:nvSpPr>
          <p:cNvPr id="3" name="2 - Υπότιτλος"/>
          <p:cNvSpPr>
            <a:spLocks noGrp="1"/>
          </p:cNvSpPr>
          <p:nvPr>
            <p:ph type="subTitle" idx="1"/>
          </p:nvPr>
        </p:nvSpPr>
        <p:spPr/>
        <p:txBody>
          <a:bodyPr/>
          <a:lstStyle/>
          <a:p>
            <a:r>
              <a:rPr lang="el-GR" dirty="0" err="1" smtClean="0"/>
              <a:t>Β΄μέρος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403648" y="18854"/>
            <a:ext cx="6408712" cy="689779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Εργασία σε ομάδες</a:t>
            </a:r>
            <a:endParaRPr lang="el-GR" dirty="0"/>
          </a:p>
        </p:txBody>
      </p:sp>
      <p:sp>
        <p:nvSpPr>
          <p:cNvPr id="3" name="2 - Θέση περιεχομένου"/>
          <p:cNvSpPr>
            <a:spLocks noGrp="1"/>
          </p:cNvSpPr>
          <p:nvPr>
            <p:ph idx="1"/>
          </p:nvPr>
        </p:nvSpPr>
        <p:spPr/>
        <p:txBody>
          <a:bodyPr/>
          <a:lstStyle/>
          <a:p>
            <a:r>
              <a:rPr lang="el-GR" dirty="0" smtClean="0"/>
              <a:t>Στηρίζουμε την άποψή μας με επιχειρήματα</a:t>
            </a:r>
          </a:p>
          <a:p>
            <a:r>
              <a:rPr lang="el-GR" dirty="0" smtClean="0"/>
              <a:t>Δίνουμε στους συνομιλητές μας τον χρόνο να εκφράσουν τις δικές τους απόψεις</a:t>
            </a:r>
          </a:p>
          <a:p>
            <a:r>
              <a:rPr lang="el-GR" dirty="0" smtClean="0"/>
              <a:t>Σε περίπτωση που έχουμε διαφορετική άποψη, την εκφράζουμε σεβόμενη την οπτική του συμμαθητή μας</a:t>
            </a:r>
          </a:p>
          <a:p>
            <a:endParaRPr lang="el-GR" dirty="0" smtClean="0"/>
          </a:p>
          <a:p>
            <a:pPr>
              <a:buNone/>
            </a:pPr>
            <a:endParaRPr lang="el-G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Στην προϊστορική </a:t>
            </a:r>
            <a:r>
              <a:rPr lang="el-GR" dirty="0" smtClean="0"/>
              <a:t>εποχή</a:t>
            </a:r>
          </a:p>
          <a:p>
            <a:pPr lvl="1"/>
            <a:r>
              <a:rPr lang="el-GR" dirty="0" smtClean="0"/>
              <a:t>Μητριαρχία</a:t>
            </a:r>
          </a:p>
          <a:p>
            <a:pPr lvl="1"/>
            <a:r>
              <a:rPr lang="el-GR" dirty="0" smtClean="0"/>
              <a:t>Πατριαρχία (μετά </a:t>
            </a:r>
            <a:r>
              <a:rPr lang="el-GR" b="1" dirty="0" smtClean="0"/>
              <a:t>την </a:t>
            </a:r>
            <a:r>
              <a:rPr lang="el-GR" b="1" dirty="0" smtClean="0"/>
              <a:t>εμφάνιση του </a:t>
            </a:r>
            <a:r>
              <a:rPr lang="el-GR" b="1" dirty="0" smtClean="0"/>
              <a:t>αρότρου)</a:t>
            </a:r>
            <a:endParaRPr lang="el-GR" dirty="0"/>
          </a:p>
        </p:txBody>
      </p:sp>
      <p:sp>
        <p:nvSpPr>
          <p:cNvPr id="3" name="2 - Τίτλος"/>
          <p:cNvSpPr>
            <a:spLocks noGrp="1"/>
          </p:cNvSpPr>
          <p:nvPr>
            <p:ph type="title"/>
          </p:nvPr>
        </p:nvSpPr>
        <p:spPr/>
        <p:txBody>
          <a:bodyPr>
            <a:normAutofit fontScale="90000"/>
          </a:bodyPr>
          <a:lstStyle/>
          <a:p>
            <a:r>
              <a:rPr lang="el-GR" i="1" dirty="0" smtClean="0"/>
              <a:t>Ιστορική αναδρομή του θεσμού</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iscreta.gr/wp-content/uploads/2016/11/21875-1200x630-735x400.jpg"/>
          <p:cNvPicPr>
            <a:picLocks noChangeAspect="1" noChangeArrowheads="1"/>
          </p:cNvPicPr>
          <p:nvPr/>
        </p:nvPicPr>
        <p:blipFill>
          <a:blip r:embed="rId2" cstate="print"/>
          <a:srcRect/>
          <a:stretch>
            <a:fillRect/>
          </a:stretch>
        </p:blipFill>
        <p:spPr bwMode="auto">
          <a:xfrm>
            <a:off x="683568" y="1052736"/>
            <a:ext cx="8071197" cy="439248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sz="half" idx="1"/>
          </p:nvPr>
        </p:nvSpPr>
        <p:spPr/>
        <p:txBody>
          <a:bodyPr/>
          <a:lstStyle/>
          <a:p>
            <a:r>
              <a:rPr lang="el-GR" dirty="0" smtClean="0"/>
              <a:t>Στην </a:t>
            </a:r>
            <a:r>
              <a:rPr lang="el-GR" b="1" dirty="0" smtClean="0"/>
              <a:t>αρχαία Ελλάδα επικρατούσε η πατριαρχική </a:t>
            </a:r>
            <a:r>
              <a:rPr lang="el-GR" b="1" dirty="0" smtClean="0"/>
              <a:t>οικογένεια</a:t>
            </a:r>
          </a:p>
          <a:p>
            <a:pPr lvl="1"/>
            <a:r>
              <a:rPr lang="el-GR" dirty="0" smtClean="0"/>
              <a:t>Η θέση της γυναίκας ποίκιλε ανάλογα με τον </a:t>
            </a:r>
            <a:r>
              <a:rPr lang="el-GR" dirty="0" smtClean="0"/>
              <a:t>τόπο </a:t>
            </a:r>
          </a:p>
          <a:p>
            <a:pPr lvl="2"/>
            <a:r>
              <a:rPr lang="el-GR" dirty="0" smtClean="0"/>
              <a:t>Αθήνα</a:t>
            </a:r>
          </a:p>
          <a:p>
            <a:pPr lvl="2"/>
            <a:r>
              <a:rPr lang="el-GR" dirty="0" smtClean="0"/>
              <a:t>Σπάρτη</a:t>
            </a:r>
          </a:p>
          <a:p>
            <a:pPr lvl="2"/>
            <a:r>
              <a:rPr lang="el-GR" dirty="0" smtClean="0"/>
              <a:t>Κρήτη και Κύπρο</a:t>
            </a:r>
            <a:endParaRPr lang="el-GR" dirty="0"/>
          </a:p>
        </p:txBody>
      </p:sp>
      <p:pic>
        <p:nvPicPr>
          <p:cNvPr id="5" name="4 - Θέση περιεχομένου" descr="o-5-638.jpg"/>
          <p:cNvPicPr>
            <a:picLocks noGrp="1" noChangeAspect="1"/>
          </p:cNvPicPr>
          <p:nvPr>
            <p:ph sz="half" idx="2"/>
          </p:nvPr>
        </p:nvPicPr>
        <p:blipFill>
          <a:blip r:embed="rId2" cstate="print"/>
          <a:stretch>
            <a:fillRect/>
          </a:stretch>
        </p:blipFill>
        <p:spPr>
          <a:xfrm>
            <a:off x="4427984" y="1052736"/>
            <a:ext cx="4038600" cy="3032115"/>
          </a:xfrm>
        </p:spPr>
      </p:pic>
      <p:sp>
        <p:nvSpPr>
          <p:cNvPr id="3" name="2 - Τίτλος"/>
          <p:cNvSpPr>
            <a:spLocks noGrp="1"/>
          </p:cNvSpPr>
          <p:nvPr>
            <p:ph type="title"/>
          </p:nvPr>
        </p:nvSpPr>
        <p:spPr/>
        <p:txBody>
          <a:bodyPr>
            <a:normAutofit fontScale="90000"/>
          </a:bodyPr>
          <a:lstStyle/>
          <a:p>
            <a:r>
              <a:rPr lang="el-GR" i="1" dirty="0" smtClean="0"/>
              <a:t>Ιστορική αναδρομή του θεσμού</a:t>
            </a:r>
            <a:endParaRPr lang="el-GR" dirty="0"/>
          </a:p>
        </p:txBody>
      </p:sp>
      <p:sp>
        <p:nvSpPr>
          <p:cNvPr id="7170" name="AutoShape 2" descr="Η θέση της γυναίκας στην αρχαία Αθήνα και στην αρχαία Σπάρτη"/>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7" name="6 - Εικόνα" descr="gg.jpg"/>
          <p:cNvPicPr>
            <a:picLocks noChangeAspect="1"/>
          </p:cNvPicPr>
          <p:nvPr/>
        </p:nvPicPr>
        <p:blipFill>
          <a:blip r:embed="rId3" cstate="print"/>
          <a:stretch>
            <a:fillRect/>
          </a:stretch>
        </p:blipFill>
        <p:spPr>
          <a:xfrm>
            <a:off x="6300192" y="3429000"/>
            <a:ext cx="2304256" cy="314434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Στη </a:t>
            </a:r>
            <a:r>
              <a:rPr lang="el-GR" b="1" dirty="0" smtClean="0"/>
              <a:t>Ρωμαϊκή εποχή </a:t>
            </a:r>
            <a:r>
              <a:rPr lang="el-GR" i="1" dirty="0" smtClean="0"/>
              <a:t>ο άνδρας ήταν αρχηγός της οικογένειας και είχε </a:t>
            </a:r>
            <a:r>
              <a:rPr lang="el-GR" i="1" u="sng" dirty="0" smtClean="0"/>
              <a:t>απόλυτη εξουσία </a:t>
            </a:r>
            <a:r>
              <a:rPr lang="el-GR" i="1" dirty="0" smtClean="0"/>
              <a:t>πάνω στη </a:t>
            </a:r>
            <a:r>
              <a:rPr lang="el-GR" i="1" dirty="0" smtClean="0"/>
              <a:t>γυναίκα και στα παιδιά του.</a:t>
            </a:r>
            <a:endParaRPr lang="el-GR" i="1" dirty="0"/>
          </a:p>
        </p:txBody>
      </p:sp>
      <p:sp>
        <p:nvSpPr>
          <p:cNvPr id="3" name="2 - Τίτλος"/>
          <p:cNvSpPr>
            <a:spLocks noGrp="1"/>
          </p:cNvSpPr>
          <p:nvPr>
            <p:ph type="title"/>
          </p:nvPr>
        </p:nvSpPr>
        <p:spPr/>
        <p:txBody>
          <a:bodyPr>
            <a:normAutofit fontScale="90000"/>
          </a:bodyPr>
          <a:lstStyle/>
          <a:p>
            <a:r>
              <a:rPr lang="el-GR" i="1" dirty="0" smtClean="0"/>
              <a:t>Ιστορική αναδρομή του θεσμού</a:t>
            </a:r>
            <a:endParaRPr lang="el-GR" dirty="0"/>
          </a:p>
        </p:txBody>
      </p:sp>
      <p:sp>
        <p:nvSpPr>
          <p:cNvPr id="6146" name="AutoShape 2" descr="Αρχαία Ρώμη - Βικιπαίδεια"/>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6148" name="AutoShape 4" descr="Αρχαία Ρώμη - Βικιπαίδεια"/>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6" name="5 - Εικόνα" descr="g.jpg"/>
          <p:cNvPicPr>
            <a:picLocks noChangeAspect="1"/>
          </p:cNvPicPr>
          <p:nvPr/>
        </p:nvPicPr>
        <p:blipFill>
          <a:blip r:embed="rId2" cstate="print"/>
          <a:stretch>
            <a:fillRect/>
          </a:stretch>
        </p:blipFill>
        <p:spPr>
          <a:xfrm>
            <a:off x="2123728" y="3212976"/>
            <a:ext cx="4182950" cy="245552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type="body" sz="half" idx="2"/>
          </p:nvPr>
        </p:nvSpPr>
        <p:spPr/>
        <p:txBody>
          <a:bodyPr>
            <a:normAutofit/>
          </a:bodyPr>
          <a:lstStyle/>
          <a:p>
            <a:r>
              <a:rPr lang="el-GR" b="1" dirty="0" smtClean="0"/>
              <a:t>H βιομηχανική επανάσταση </a:t>
            </a:r>
            <a:r>
              <a:rPr lang="el-GR" dirty="0" smtClean="0"/>
              <a:t>ώθησε τη γυναίκα να </a:t>
            </a:r>
            <a:r>
              <a:rPr lang="el-GR" dirty="0" smtClean="0"/>
              <a:t>περάσει στον </a:t>
            </a:r>
            <a:r>
              <a:rPr lang="el-GR" dirty="0" smtClean="0"/>
              <a:t>παραγωγικό χώρο.</a:t>
            </a:r>
            <a:endParaRPr lang="el-GR" dirty="0"/>
          </a:p>
        </p:txBody>
      </p:sp>
      <p:sp>
        <p:nvSpPr>
          <p:cNvPr id="3" name="2 - Τίτλος"/>
          <p:cNvSpPr>
            <a:spLocks noGrp="1"/>
          </p:cNvSpPr>
          <p:nvPr>
            <p:ph type="title"/>
          </p:nvPr>
        </p:nvSpPr>
        <p:spPr/>
        <p:txBody>
          <a:bodyPr>
            <a:normAutofit/>
          </a:bodyPr>
          <a:lstStyle/>
          <a:p>
            <a:r>
              <a:rPr lang="el-GR" i="1" dirty="0" smtClean="0"/>
              <a:t>Ιστορική αναδρομή του θεσμού</a:t>
            </a:r>
            <a:endParaRPr lang="el-GR" dirty="0"/>
          </a:p>
        </p:txBody>
      </p:sp>
      <p:pic>
        <p:nvPicPr>
          <p:cNvPr id="5122" name="Picture 2" descr="https://www.eleytheriagora.gr/wp-content/uploads/2019/03/Women-working-in-the-Atlas-Biscuit-and-Confectionery-factory-Christchurch-1910-696x388.jpg"/>
          <p:cNvPicPr>
            <a:picLocks noGrp="1" noChangeAspect="1" noChangeArrowheads="1"/>
          </p:cNvPicPr>
          <p:nvPr>
            <p:ph type="pic" idx="1"/>
          </p:nvPr>
        </p:nvPicPr>
        <p:blipFill>
          <a:blip r:embed="rId2" cstate="print"/>
          <a:srcRect t="4696" b="4696"/>
          <a:stretch>
            <a:fillRect/>
          </a:stretch>
        </p:blipFill>
        <p:spPr bwMode="auto">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r>
              <a:rPr lang="el-GR" dirty="0" smtClean="0"/>
              <a:t>πολλές </a:t>
            </a:r>
            <a:r>
              <a:rPr lang="el-GR" dirty="0" smtClean="0"/>
              <a:t>αλλαγές στο </a:t>
            </a:r>
            <a:r>
              <a:rPr lang="el-GR" dirty="0" smtClean="0"/>
              <a:t>Οικογενειακού Δικαίου</a:t>
            </a:r>
          </a:p>
          <a:p>
            <a:endParaRPr lang="el-GR" dirty="0" smtClean="0"/>
          </a:p>
          <a:p>
            <a:r>
              <a:rPr lang="el-GR" u="sng" dirty="0" smtClean="0"/>
              <a:t>Τα </a:t>
            </a:r>
            <a:r>
              <a:rPr lang="el-GR" u="sng" dirty="0" smtClean="0"/>
              <a:t>βασικά χαρακτηριστικά του </a:t>
            </a:r>
            <a:r>
              <a:rPr lang="el-GR" u="sng" dirty="0" smtClean="0"/>
              <a:t>είναι</a:t>
            </a:r>
            <a:r>
              <a:rPr lang="el-GR" u="sng" dirty="0" smtClean="0"/>
              <a:t>:</a:t>
            </a:r>
          </a:p>
          <a:p>
            <a:pPr lvl="1"/>
            <a:r>
              <a:rPr lang="el-GR" dirty="0" smtClean="0"/>
              <a:t>η υποχρεωτική και όχι προαιρετική τήρηση του, π.χ. οι μελλόνυμφοι υποχρεούνται να είναι ενήλικοι, διαφορετικά ο γάμος τους δεν ισχύει.</a:t>
            </a:r>
          </a:p>
          <a:p>
            <a:pPr lvl="1"/>
            <a:r>
              <a:rPr lang="el-GR" u="sng" dirty="0" smtClean="0"/>
              <a:t>ο σεβασμός στα ανθρώπινα δικαιώματα και ελευθερίες, </a:t>
            </a:r>
            <a:r>
              <a:rPr lang="el-GR" dirty="0" smtClean="0"/>
              <a:t>π.χ. ισότητα των δύο φύλων, ενίσχυση της συντροφικότητας και της υπευθυνότητας, δικαιώματα του παιδιού, σεβασμός στις θρησκευτικές πεποιθήσεις κ.λπ.</a:t>
            </a:r>
          </a:p>
          <a:p>
            <a:endParaRPr lang="el-GR" dirty="0"/>
          </a:p>
        </p:txBody>
      </p:sp>
      <p:sp>
        <p:nvSpPr>
          <p:cNvPr id="3" name="2 - Τίτλος"/>
          <p:cNvSpPr>
            <a:spLocks noGrp="1"/>
          </p:cNvSpPr>
          <p:nvPr>
            <p:ph type="title"/>
          </p:nvPr>
        </p:nvSpPr>
        <p:spPr/>
        <p:txBody>
          <a:bodyPr/>
          <a:lstStyle/>
          <a:p>
            <a:r>
              <a:rPr lang="el-GR" dirty="0" smtClean="0"/>
              <a:t>Από το 1982 μέχρι σήμερα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b="1" dirty="0" smtClean="0"/>
              <a:t>Σήμερα και οι δύο γονείς προσπαθούν να </a:t>
            </a:r>
            <a:r>
              <a:rPr lang="el-GR" b="1" dirty="0" smtClean="0"/>
              <a:t>προ</a:t>
            </a:r>
            <a:r>
              <a:rPr lang="el-GR" dirty="0" smtClean="0"/>
              <a:t>σφέρουν </a:t>
            </a:r>
            <a:r>
              <a:rPr lang="el-GR" dirty="0" smtClean="0"/>
              <a:t>την καλύτερη διαπαιδαγώγηση </a:t>
            </a:r>
            <a:r>
              <a:rPr lang="el-GR" dirty="0" smtClean="0"/>
              <a:t>στα παιδιά </a:t>
            </a:r>
            <a:r>
              <a:rPr lang="el-GR" dirty="0" smtClean="0"/>
              <a:t>τους, χωρίς να διαχωρίζονται οι ρόλοι.</a:t>
            </a:r>
            <a:endParaRPr lang="el-GR" dirty="0"/>
          </a:p>
        </p:txBody>
      </p:sp>
      <p:sp>
        <p:nvSpPr>
          <p:cNvPr id="3" name="2 - Τίτλος"/>
          <p:cNvSpPr>
            <a:spLocks noGrp="1"/>
          </p:cNvSpPr>
          <p:nvPr>
            <p:ph type="title"/>
          </p:nvPr>
        </p:nvSpPr>
        <p:spPr/>
        <p:txBody>
          <a:bodyPr>
            <a:normAutofit fontScale="90000"/>
          </a:bodyPr>
          <a:lstStyle/>
          <a:p>
            <a:r>
              <a:rPr lang="el-GR" i="1" dirty="0" smtClean="0"/>
              <a:t>Ιστορική αναδρομή του θεσμού</a:t>
            </a:r>
            <a:endParaRPr lang="el-GR" dirty="0"/>
          </a:p>
        </p:txBody>
      </p:sp>
      <p:pic>
        <p:nvPicPr>
          <p:cNvPr id="4" name="3 - Εικόνα" descr="a1.jpg"/>
          <p:cNvPicPr>
            <a:picLocks noChangeAspect="1"/>
          </p:cNvPicPr>
          <p:nvPr/>
        </p:nvPicPr>
        <p:blipFill>
          <a:blip r:embed="rId2" cstate="print"/>
          <a:stretch>
            <a:fillRect/>
          </a:stretch>
        </p:blipFill>
        <p:spPr>
          <a:xfrm>
            <a:off x="4283968" y="3429000"/>
            <a:ext cx="3749241" cy="280831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2286000" y="2967335"/>
            <a:ext cx="4572000" cy="646331"/>
          </a:xfrm>
          <a:prstGeom prst="rect">
            <a:avLst/>
          </a:prstGeom>
        </p:spPr>
        <p:txBody>
          <a:bodyPr>
            <a:spAutoFit/>
          </a:bodyPr>
          <a:lstStyle/>
          <a:p>
            <a:endParaRPr lang="el-GR" dirty="0" smtClean="0"/>
          </a:p>
          <a:p>
            <a:endParaRPr lang="el-GR" dirty="0"/>
          </a:p>
        </p:txBody>
      </p:sp>
      <p:sp>
        <p:nvSpPr>
          <p:cNvPr id="8" name="7 - Θέση περιεχομένου"/>
          <p:cNvSpPr>
            <a:spLocks noGrp="1"/>
          </p:cNvSpPr>
          <p:nvPr>
            <p:ph idx="1"/>
          </p:nvPr>
        </p:nvSpPr>
        <p:spPr/>
        <p:txBody>
          <a:bodyPr>
            <a:normAutofit fontScale="85000" lnSpcReduction="10000"/>
          </a:bodyPr>
          <a:lstStyle/>
          <a:p>
            <a:r>
              <a:rPr lang="el-GR" i="1" dirty="0" smtClean="0">
                <a:latin typeface="Tahoma" pitchFamily="34" charset="0"/>
                <a:ea typeface="Tahoma" pitchFamily="34" charset="0"/>
                <a:cs typeface="Tahoma" pitchFamily="34" charset="0"/>
              </a:rPr>
              <a:t>Το πρωί βιάζεται στον δρόμο να πάει γρήγορα στη δουλειά της. Έτσι βιαστικά επιστρέφει σπίτι. Καθισμένη στο γραφείο βοηθάει το παιδί στα μαθήματα. Μιλάει στο τηλέφωνο με τον παιδίατρο για να κλείσει ραντεβού. Βάζει ένα πλυντήριο και μαζεύει το σπίτι. Σκέφτεται πότε θα πάει το παιδί να αγοράσει ένα ρούχο που χρειάζεται. Κοιτάει το ρολόι για να μην αργήσει να το πάρει από το φροντιστήριο τώρα που σκοτεινιάζει και νωρίτερα. Πάνω από την κουζίνα, ετοιμάζει το αυριανό φαγητό. Στην τηλεόραση βλέπει ένα σποτ που της τονίζει ότι δεν πρέπει να αμελήσει το εμβόλιο της κόρης της -είναι δική της ευθύνη, πατέρας δεν εμφανίζεται στο σποτ. Και το βράδυ, μισοκοιμισμένη, ακούει σε μια εκπομπή κάποιους να μιλούν για την «ισότητα των φύλων</a:t>
            </a:r>
            <a:r>
              <a:rPr lang="el-GR" i="1" dirty="0" smtClean="0">
                <a:latin typeface="Tahoma" pitchFamily="34" charset="0"/>
                <a:ea typeface="Tahoma" pitchFamily="34" charset="0"/>
                <a:cs typeface="Tahoma" pitchFamily="34" charset="0"/>
              </a:rPr>
              <a:t>»……..</a:t>
            </a:r>
            <a:endParaRPr lang="el-GR" i="1" dirty="0">
              <a:latin typeface="Tahoma" pitchFamily="34" charset="0"/>
              <a:ea typeface="Tahoma" pitchFamily="34" charset="0"/>
              <a:cs typeface="Tahoma" pitchFamily="34" charset="0"/>
            </a:endParaRPr>
          </a:p>
        </p:txBody>
      </p:sp>
      <p:sp>
        <p:nvSpPr>
          <p:cNvPr id="6" name="5 - Τίτλος"/>
          <p:cNvSpPr>
            <a:spLocks noGrp="1"/>
          </p:cNvSpPr>
          <p:nvPr>
            <p:ph type="title"/>
          </p:nvPr>
        </p:nvSpPr>
        <p:spPr/>
        <p:txBody>
          <a:bodyPr>
            <a:normAutofit fontScale="90000"/>
          </a:bodyPr>
          <a:lstStyle/>
          <a:p>
            <a:r>
              <a:rPr lang="el-GR" sz="3100" b="0" dirty="0" smtClean="0"/>
              <a:t>Εργαζόμενη μητέρα: Ο σύγχρονος «δούλος</a:t>
            </a:r>
            <a:r>
              <a:rPr lang="el-GR" sz="3100" b="0" dirty="0" smtClean="0"/>
              <a:t>»</a:t>
            </a:r>
            <a:r>
              <a:rPr lang="el-GR" sz="3100" i="1" dirty="0" smtClean="0"/>
              <a:t> </a:t>
            </a:r>
            <a:r>
              <a:rPr lang="el-GR" sz="3100" i="1" dirty="0" smtClean="0"/>
              <a:t/>
            </a:r>
            <a:br>
              <a:rPr lang="el-GR" sz="3100" i="1" dirty="0" smtClean="0"/>
            </a:br>
            <a:r>
              <a:rPr lang="el-GR" sz="3100" i="1" dirty="0" smtClean="0"/>
              <a:t>της </a:t>
            </a:r>
            <a:r>
              <a:rPr lang="el-GR" sz="3100" i="1" dirty="0" smtClean="0"/>
              <a:t>Μάχης </a:t>
            </a:r>
            <a:r>
              <a:rPr lang="el-GR" sz="3100" i="1" dirty="0" smtClean="0"/>
              <a:t>Μαργαρίτη (απόσπασμα)</a:t>
            </a:r>
            <a:r>
              <a:rPr lang="el-GR" b="0" dirty="0" smtClean="0"/>
              <a:t/>
            </a:r>
            <a:br>
              <a:rPr lang="el-GR" b="0" dirty="0" smtClean="0"/>
            </a:b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96</TotalTime>
  <Words>367</Words>
  <Application>Microsoft Office PowerPoint</Application>
  <PresentationFormat>Προβολή στην οθόνη (4:3)</PresentationFormat>
  <Paragraphs>30</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Συγκέντρωση</vt:lpstr>
      <vt:lpstr>1.1 Η οικογένεια –  Η ελληνική οικογένεια</vt:lpstr>
      <vt:lpstr>Ιστορική αναδρομή του θεσμού</vt:lpstr>
      <vt:lpstr>Διαφάνεια 3</vt:lpstr>
      <vt:lpstr>Ιστορική αναδρομή του θεσμού</vt:lpstr>
      <vt:lpstr>Ιστορική αναδρομή του θεσμού</vt:lpstr>
      <vt:lpstr>Ιστορική αναδρομή του θεσμού</vt:lpstr>
      <vt:lpstr>Από το 1982 μέχρι σήμερα </vt:lpstr>
      <vt:lpstr>Ιστορική αναδρομή του θεσμού</vt:lpstr>
      <vt:lpstr>Εργαζόμενη μητέρα: Ο σύγχρονος «δούλος»  της Μάχης Μαργαρίτη (απόσπασμα) </vt:lpstr>
      <vt:lpstr>Διαφάνεια 10</vt:lpstr>
      <vt:lpstr>Εργασία σε ομάδες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Η οικογένεια –  Η ελληνική οικογένεια</dc:title>
  <dc:creator>A1</dc:creator>
  <cp:lastModifiedBy>A1</cp:lastModifiedBy>
  <cp:revision>1</cp:revision>
  <dcterms:created xsi:type="dcterms:W3CDTF">2020-10-04T13:01:39Z</dcterms:created>
  <dcterms:modified xsi:type="dcterms:W3CDTF">2020-10-04T14:38:01Z</dcterms:modified>
</cp:coreProperties>
</file>