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59" r:id="rId8"/>
    <p:sldId id="260" r:id="rId9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437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11267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1268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1269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1270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1271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1272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1273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1274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1275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1276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1277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1278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1279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1280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1281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1282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1283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1284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11285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/>
              <a:t>Κάντε κλικ για να επεξεργαστείτε τον τίτλο</a:t>
            </a:r>
          </a:p>
        </p:txBody>
      </p:sp>
      <p:sp>
        <p:nvSpPr>
          <p:cNvPr id="11286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11287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11288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11289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52354D3-1BCB-4D24-A36F-90E154AA24F9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26EA83-0590-4682-B5DF-6C9EE3152784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9E298A-8BE3-482D-A189-8F78B84368F5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B31FC6-1A1A-4C12-91F7-C896E7B5BCB3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153CA1-B17C-45F6-B500-4EF9F103881E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45B5FB-02FA-4BE1-A073-4ED8FA088A1A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594824-3603-4ECC-90EE-7EF95C7DBADE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D4CF92-A99F-4323-B800-0AC6D42A235E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84CB8E-AFC3-4349-8000-542262DF07BA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193D8E-B0C1-4601-BB6B-72370C563F5E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E3F8A2-D959-41A4-A2E2-DB656EA3B378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10243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244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245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246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247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248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249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250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251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253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254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255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256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257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258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259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260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10261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τον τίτλο</a:t>
            </a:r>
          </a:p>
        </p:txBody>
      </p:sp>
      <p:sp>
        <p:nvSpPr>
          <p:cNvPr id="10262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0263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l-GR"/>
          </a:p>
        </p:txBody>
      </p:sp>
      <p:sp>
        <p:nvSpPr>
          <p:cNvPr id="10264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l-GR"/>
          </a:p>
        </p:txBody>
      </p:sp>
      <p:sp>
        <p:nvSpPr>
          <p:cNvPr id="10265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55308776-ED50-4B76-9A7F-64EB20844E6E}" type="slidenum">
              <a:rPr lang="el-GR"/>
              <a:pPr/>
              <a:t>‹#›</a:t>
            </a:fld>
            <a:endParaRPr lang="el-G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- Εικόνα" descr="f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1268760"/>
            <a:ext cx="7200800" cy="4487822"/>
          </a:xfrm>
          <a:prstGeom prst="rect">
            <a:avLst/>
          </a:prstGeom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3.4 </a:t>
            </a:r>
            <a:r>
              <a:rPr lang="el-GR" dirty="0" err="1">
                <a:solidFill>
                  <a:srgbClr val="FF0000"/>
                </a:solidFill>
              </a:rPr>
              <a:t>Oμάδα</a:t>
            </a:r>
            <a:r>
              <a:rPr lang="el-GR" dirty="0">
                <a:solidFill>
                  <a:srgbClr val="FF0000"/>
                </a:solidFill>
              </a:rPr>
              <a:t> 2η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r>
              <a:rPr lang="el-GR" dirty="0">
                <a:solidFill>
                  <a:srgbClr val="FF0000"/>
                </a:solidFill>
              </a:rPr>
              <a:t> Φρούτα και χορταρικά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Φρούτα και χορταρικά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Στην ομάδα αυτή ανήκουν:</a:t>
            </a:r>
          </a:p>
          <a:p>
            <a:pPr lvl="1"/>
            <a:r>
              <a:rPr lang="el-GR" dirty="0"/>
              <a:t>όλα τα φρέσκα</a:t>
            </a:r>
          </a:p>
          <a:p>
            <a:pPr lvl="1"/>
            <a:r>
              <a:rPr lang="el-GR" dirty="0"/>
              <a:t>Αποξηραμένα</a:t>
            </a:r>
          </a:p>
          <a:p>
            <a:pPr lvl="1"/>
            <a:r>
              <a:rPr lang="el-GR" dirty="0"/>
              <a:t>κατεψυγμένα ή κονσερβοποιημένα φρούτα και λαχανικά</a:t>
            </a:r>
          </a:p>
          <a:p>
            <a:pPr lvl="1"/>
            <a:r>
              <a:rPr lang="el-GR" dirty="0"/>
              <a:t>καθώς και οι χυμοί τους</a:t>
            </a:r>
          </a:p>
          <a:p>
            <a:pPr lvl="1">
              <a:buFont typeface="Wingdings" pitchFamily="2" charset="2"/>
              <a:buNone/>
            </a:pPr>
            <a:r>
              <a:rPr lang="el-GR" b="1" u="sng" dirty="0">
                <a:solidFill>
                  <a:srgbClr val="00B0F0"/>
                </a:solidFill>
              </a:rPr>
              <a:t>Δεν ανήκουν όμως οι πατάτες και οι ξηροί καρποί</a:t>
            </a:r>
            <a:r>
              <a:rPr lang="el-GR" b="1" dirty="0">
                <a:solidFill>
                  <a:srgbClr val="00B0F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Βέλος προς τα επάνω"/>
          <p:cNvSpPr/>
          <p:nvPr/>
        </p:nvSpPr>
        <p:spPr>
          <a:xfrm>
            <a:off x="5868144" y="1556792"/>
            <a:ext cx="3096344" cy="3672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Βέλος προς τα κάτω"/>
          <p:cNvSpPr/>
          <p:nvPr/>
        </p:nvSpPr>
        <p:spPr>
          <a:xfrm>
            <a:off x="899592" y="1844824"/>
            <a:ext cx="3024336" cy="34563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/>
              <a:t>Oι ιδιότητες των λαχανικών και των φρούτων είναι οι ακόλουθες: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dirty="0"/>
              <a:t>δεν περιέχουν </a:t>
            </a:r>
            <a:r>
              <a:rPr lang="el-GR" b="1" dirty="0"/>
              <a:t>καθόλου λιπαρά</a:t>
            </a:r>
            <a:endParaRPr lang="el-GR" dirty="0"/>
          </a:p>
          <a:p>
            <a:pPr>
              <a:lnSpc>
                <a:spcPct val="90000"/>
              </a:lnSpc>
            </a:pPr>
            <a:r>
              <a:rPr lang="el-GR" dirty="0"/>
              <a:t>παρέχουν </a:t>
            </a:r>
            <a:r>
              <a:rPr lang="el-GR" b="1" dirty="0"/>
              <a:t>ελάχιστη </a:t>
            </a:r>
            <a:r>
              <a:rPr lang="el-GR" b="1" dirty="0" smtClean="0"/>
              <a:t>ενέργεια</a:t>
            </a:r>
            <a:endParaRPr lang="el-GR" b="1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dirty="0" smtClean="0"/>
              <a:t>αποτελούν σημαντική πηγή 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l-GR" b="1" dirty="0" smtClean="0"/>
              <a:t>φυτικών ινών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l-GR" b="1" dirty="0" smtClean="0"/>
              <a:t>βιταμινών</a:t>
            </a:r>
            <a:r>
              <a:rPr lang="el-GR" dirty="0" smtClean="0"/>
              <a:t> 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l-GR" b="1" dirty="0" smtClean="0"/>
              <a:t>Μετάλλων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l-GR" b="1" dirty="0" smtClean="0"/>
              <a:t>αντιοξειδωτικών ουσιώ</a:t>
            </a:r>
            <a:r>
              <a:rPr lang="el-GR" b="1" dirty="0"/>
              <a:t>ν</a:t>
            </a:r>
            <a:endParaRPr lang="el-GR" dirty="0" smtClean="0"/>
          </a:p>
          <a:p>
            <a:r>
              <a:rPr lang="el-GR" dirty="0" smtClean="0"/>
              <a:t>έχουν </a:t>
            </a:r>
            <a:r>
              <a:rPr lang="el-GR" b="1" dirty="0" smtClean="0"/>
              <a:t>υψηλό βαθμό κορεσμού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- Εικόνα" descr="l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57245" y="1988840"/>
            <a:ext cx="3354471" cy="2232248"/>
          </a:xfrm>
          <a:prstGeom prst="rect">
            <a:avLst/>
          </a:prstGeom>
        </p:spPr>
      </p:pic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/>
              <a:t>Τα λαχανικά τα καταναλώνουμε στις ακόλουθες μορφές: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  <a:p>
            <a:r>
              <a:rPr lang="el-GR"/>
              <a:t>ωμές σαλάτες, όπως χωριάτικη</a:t>
            </a:r>
          </a:p>
          <a:p>
            <a:r>
              <a:rPr lang="el-GR"/>
              <a:t>βρασμένα λαχανικά </a:t>
            </a:r>
          </a:p>
          <a:p>
            <a:r>
              <a:rPr lang="el-GR"/>
              <a:t>συνταγές λαδερών </a:t>
            </a:r>
          </a:p>
          <a:p>
            <a:r>
              <a:rPr lang="el-GR"/>
              <a:t>χορτόπιτες</a:t>
            </a:r>
          </a:p>
          <a:p>
            <a:r>
              <a:rPr lang="el-GR"/>
              <a:t>συνταγές από ζαρζαβατικά μαγειρεμένα με κρέας</a:t>
            </a:r>
            <a:br>
              <a:rPr lang="el-GR"/>
            </a:b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/>
              <a:t>Τα φρουτα τα καταναλώνουμε στις ακόλουθες μορφές: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Ωμά</a:t>
            </a:r>
          </a:p>
          <a:p>
            <a:r>
              <a:rPr lang="el-GR"/>
              <a:t>Χυμούς</a:t>
            </a:r>
          </a:p>
          <a:p>
            <a:r>
              <a:rPr lang="el-GR"/>
              <a:t>Κομπόστες</a:t>
            </a:r>
          </a:p>
          <a:p>
            <a:r>
              <a:rPr lang="el-GR"/>
              <a:t>Αποξηραμένα</a:t>
            </a:r>
          </a:p>
          <a:p>
            <a:pPr>
              <a:buFont typeface="Wingdings" pitchFamily="2" charset="2"/>
              <a:buNone/>
            </a:pPr>
            <a:endParaRPr lang="el-GR"/>
          </a:p>
          <a:p>
            <a:endParaRPr lang="el-GR"/>
          </a:p>
        </p:txBody>
      </p:sp>
      <p:pic>
        <p:nvPicPr>
          <p:cNvPr id="6" name="5 - Εικόνα" descr="f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85210" y="2686049"/>
            <a:ext cx="4803214" cy="36163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Ποιο χυμό να διαλέξουμε;</a:t>
            </a:r>
            <a:endParaRPr lang="el-GR" dirty="0"/>
          </a:p>
        </p:txBody>
      </p:sp>
      <p:pic>
        <p:nvPicPr>
          <p:cNvPr id="8" name="7 - Εικόνα" descr="x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77044" y="3573016"/>
            <a:ext cx="5466956" cy="3061496"/>
          </a:xfrm>
          <a:prstGeom prst="rect">
            <a:avLst/>
          </a:prstGeom>
        </p:spPr>
      </p:pic>
      <p:pic>
        <p:nvPicPr>
          <p:cNvPr id="7" name="6 - Θέση περιεχομένου" descr="x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844063" y="1628800"/>
            <a:ext cx="4832837" cy="289970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Συνιστώμενη πρόσληψη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Η συνιστώμενη ποσότητα φρούτων και λαχανικών είναι 5 μερίδες την ημέρα </a:t>
            </a:r>
          </a:p>
        </p:txBody>
      </p:sp>
      <p:sp>
        <p:nvSpPr>
          <p:cNvPr id="6" name="5 - Ορθογώνιο"/>
          <p:cNvSpPr/>
          <p:nvPr/>
        </p:nvSpPr>
        <p:spPr>
          <a:xfrm>
            <a:off x="1835696" y="2967334"/>
            <a:ext cx="4392487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20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5</a:t>
            </a:r>
            <a:endParaRPr lang="el-GR" sz="20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/>
              <a:t>Κάθε μερίδα φρούτων ή λαχανικών αντιστοιχεί σε: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l-GR" sz="2800" dirty="0"/>
          </a:p>
          <a:p>
            <a:pPr>
              <a:lnSpc>
                <a:spcPct val="80000"/>
              </a:lnSpc>
            </a:pPr>
            <a:r>
              <a:rPr lang="el-GR" sz="2800" dirty="0"/>
              <a:t>½ φλιτζανιού βρασμένα </a:t>
            </a:r>
            <a:r>
              <a:rPr lang="el-GR" sz="2800" dirty="0" smtClean="0"/>
              <a:t>λαχανικά</a:t>
            </a:r>
            <a:endParaRPr lang="el-GR" sz="2800" dirty="0"/>
          </a:p>
          <a:p>
            <a:pPr>
              <a:lnSpc>
                <a:spcPct val="80000"/>
              </a:lnSpc>
            </a:pPr>
            <a:r>
              <a:rPr lang="el-GR" sz="2800" dirty="0"/>
              <a:t>1 </a:t>
            </a:r>
            <a:r>
              <a:rPr lang="el-GR" sz="2800" dirty="0" smtClean="0"/>
              <a:t>μπολ </a:t>
            </a:r>
            <a:endParaRPr lang="el-GR" sz="2800" dirty="0"/>
          </a:p>
          <a:p>
            <a:pPr>
              <a:lnSpc>
                <a:spcPct val="80000"/>
              </a:lnSpc>
            </a:pPr>
            <a:r>
              <a:rPr lang="el-GR" sz="2800" dirty="0"/>
              <a:t>1 μέτριο </a:t>
            </a:r>
            <a:r>
              <a:rPr lang="el-GR" sz="2800" dirty="0" smtClean="0"/>
              <a:t>φρούτο</a:t>
            </a:r>
            <a:endParaRPr lang="el-GR" sz="2800" dirty="0"/>
          </a:p>
          <a:p>
            <a:pPr>
              <a:lnSpc>
                <a:spcPct val="80000"/>
              </a:lnSpc>
            </a:pPr>
            <a:r>
              <a:rPr lang="el-GR" sz="2800" dirty="0"/>
              <a:t>1 φλιτζάνι μικρά </a:t>
            </a:r>
            <a:r>
              <a:rPr lang="el-GR" sz="2800" dirty="0" smtClean="0"/>
              <a:t>φρούτα</a:t>
            </a:r>
            <a:endParaRPr lang="el-GR" sz="2800" dirty="0"/>
          </a:p>
          <a:p>
            <a:pPr>
              <a:lnSpc>
                <a:spcPct val="80000"/>
              </a:lnSpc>
            </a:pPr>
            <a:r>
              <a:rPr lang="el-GR" sz="2800" dirty="0" smtClean="0"/>
              <a:t>½  </a:t>
            </a:r>
            <a:r>
              <a:rPr lang="el-GR" sz="2800" dirty="0"/>
              <a:t>ποτήρι χυμό </a:t>
            </a:r>
            <a:r>
              <a:rPr lang="el-GR" sz="2800" dirty="0" smtClean="0"/>
              <a:t>φρούτων</a:t>
            </a:r>
            <a:endParaRPr lang="el-GR" sz="2800" dirty="0"/>
          </a:p>
        </p:txBody>
      </p:sp>
      <p:pic>
        <p:nvPicPr>
          <p:cNvPr id="7" name="6 - Θέση περιεχομένου" descr="m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0" y="1556792"/>
            <a:ext cx="4092801" cy="4809659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Σφεντάμι">
  <a:themeElements>
    <a:clrScheme name="Σφεντάμι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Σφεντάμι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Σφεντάμι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Σφεντάμι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Σφεντάμι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Σφεντάμι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Σφεντάμι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Σφεντάμι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Σφεντάμι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Σφεντάμι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Σφεντάμι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47</TotalTime>
  <Words>146</Words>
  <Application>Microsoft Office PowerPoint</Application>
  <PresentationFormat>Προβολή στην οθόνη (4:3)</PresentationFormat>
  <Paragraphs>40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Wingdings</vt:lpstr>
      <vt:lpstr>Σφεντάμι</vt:lpstr>
      <vt:lpstr>3.4 Oμάδα 2η  Φρούτα και χορταρικά </vt:lpstr>
      <vt:lpstr>Φρούτα και χορταρικά</vt:lpstr>
      <vt:lpstr>Oι ιδιότητες των λαχανικών και των φρούτων είναι οι ακόλουθες:</vt:lpstr>
      <vt:lpstr>Τα λαχανικά τα καταναλώνουμε στις ακόλουθες μορφές:</vt:lpstr>
      <vt:lpstr>Τα φρουτα τα καταναλώνουμε στις ακόλουθες μορφές:</vt:lpstr>
      <vt:lpstr>Ποιο χυμό να διαλέξουμε;</vt:lpstr>
      <vt:lpstr>Συνιστώμενη πρόσληψη</vt:lpstr>
      <vt:lpstr>Κάθε μερίδα φρούτων ή λαχανικών αντιστοιχεί σε: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3.4 Oμάδα 2η  Φρούτα και χορταρικά</dc:title>
  <dc:creator>ΣΟΦΙΑ</dc:creator>
  <cp:lastModifiedBy>A1</cp:lastModifiedBy>
  <cp:revision>4</cp:revision>
  <dcterms:created xsi:type="dcterms:W3CDTF">2013-01-28T13:50:11Z</dcterms:created>
  <dcterms:modified xsi:type="dcterms:W3CDTF">2020-12-01T20:33:14Z</dcterms:modified>
</cp:coreProperties>
</file>