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ED085BE3-745B-4155-BA57-FFCAEFDD2543}" type="datetimeFigureOut">
              <a:rPr lang="el-GR" smtClean="0"/>
              <a:pPr/>
              <a:t>9/4/2016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B1F5B6F-CAAF-4A77-8629-52A1EE7A78D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ED085BE3-745B-4155-BA57-FFCAEFDD2543}" type="datetimeFigureOut">
              <a:rPr lang="el-GR" smtClean="0"/>
              <a:pPr/>
              <a:t>9/4/2016</a:t>
            </a:fld>
            <a:endParaRPr lang="el-GR"/>
          </a:p>
        </p:txBody>
      </p:sp>
      <p:sp>
        <p:nvSpPr>
          <p:cNvPr id="27" name="26 - Θέση αριθμού διαφάνειας"/>
          <p:cNvSpPr>
            <a:spLocks noGrp="1"/>
          </p:cNvSpPr>
          <p:nvPr>
            <p:ph type="sldNum" sz="quarter" idx="11"/>
          </p:nvPr>
        </p:nvSpPr>
        <p:spPr/>
        <p:txBody>
          <a:bodyPr rtlCol="0"/>
          <a:lstStyle/>
          <a:p>
            <a:fld id="{BB1F5B6F-CAAF-4A77-8629-52A1EE7A78D9}"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ED085BE3-745B-4155-BA57-FFCAEFDD2543}" type="datetimeFigureOut">
              <a:rPr lang="el-GR" smtClean="0"/>
              <a:pPr/>
              <a:t>9/4/2016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BB1F5B6F-CAAF-4A77-8629-52A1EE7A78D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D085BE3-745B-4155-BA57-FFCAEFDD2543}" type="datetimeFigureOut">
              <a:rPr lang="el-GR" smtClean="0"/>
              <a:pPr/>
              <a:t>9/4/2016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1F5B6F-CAAF-4A77-8629-52A1EE7A78D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D085BE3-745B-4155-BA57-FFCAEFDD2543}" type="datetimeFigureOut">
              <a:rPr lang="el-GR" smtClean="0"/>
              <a:pPr/>
              <a:t>9/4/2016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B1F5B6F-CAAF-4A77-8629-52A1EE7A78D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hellenic-college.gr/works/helcolpedia/projects/transportations/air/airplanes-dimitriadis-201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91%CF%84%CE%BC%CE%BF%CE%BC%CE%B7%CF%87%CE%B1%CE%BD%CE%AE" TargetMode="External"/><Relationship Id="rId3" Type="http://schemas.openxmlformats.org/officeDocument/2006/relationships/hyperlink" Target="https://el.wikipedia.org/wiki/%CE%8A%CE%BA%CE%B1%CF%81%CE%BF%CF%82" TargetMode="External"/><Relationship Id="rId7" Type="http://schemas.openxmlformats.org/officeDocument/2006/relationships/hyperlink" Target="https://el.wikipedia.org/wiki/%CE%A4%CE%B6%CE%B9%CE%BF%CE%B2%CE%AC%CE%BD%CE%B9_%CE%9C%CF%80%CE%BF%CF%81%CE%AD%CE%BB%CE%B9" TargetMode="External"/><Relationship Id="rId2" Type="http://schemas.openxmlformats.org/officeDocument/2006/relationships/hyperlink" Target="https://el.wikipedia.org/wiki/%CE%94%CE%B1%CE%AF%CE%B4%CE%B1%CE%BB%CE%BF%CF%82" TargetMode="External"/><Relationship Id="rId1" Type="http://schemas.openxmlformats.org/officeDocument/2006/relationships/slideLayout" Target="../slideLayouts/slideLayout2.xml"/><Relationship Id="rId6" Type="http://schemas.openxmlformats.org/officeDocument/2006/relationships/hyperlink" Target="https://el.wikipedia.org/wiki/%CE%A0%CE%BF%CF%85%CE%BB%CE%B9%CE%AC" TargetMode="External"/><Relationship Id="rId11" Type="http://schemas.openxmlformats.org/officeDocument/2006/relationships/hyperlink" Target="https://el.wikipedia.org/wiki/%CE%92%CE%84_%CE%A0%CE%B1%CE%B3%CE%BA%CF%8C%CF%83%CE%BC%CE%B9%CE%BF%CF%82_%CE%A0%CF%8C%CE%BB%CE%B5%CE%BC%CE%BF%CF%82" TargetMode="External"/><Relationship Id="rId5" Type="http://schemas.openxmlformats.org/officeDocument/2006/relationships/hyperlink" Target="https://el.wikipedia.org/wiki/%CE%9B%CE%B5%CE%BF%CE%BD%CE%AC%CF%81%CE%BD%CF%84%CE%BF_%CE%9D%CF%84%CE%B1_%CE%92%CE%AF%CE%BD%CF%84%CF%83%CE%B9" TargetMode="External"/><Relationship Id="rId10" Type="http://schemas.openxmlformats.org/officeDocument/2006/relationships/hyperlink" Target="https://el.wikipedia.org/wiki/%CE%91%CE%84_%CE%A0%CE%B1%CE%B3%CE%BA%CF%8C%CF%83%CE%BC%CE%B9%CE%BF%CF%82_%CE%A0%CF%8C%CE%BB%CE%B5%CE%BC%CE%BF%CF%82" TargetMode="External"/><Relationship Id="rId4" Type="http://schemas.openxmlformats.org/officeDocument/2006/relationships/hyperlink" Target="https://el.wikipedia.org/wiki/%CE%9C%CE%B5%CF%83%CE%B1%CE%AF%CF%89%CE%BD%CE%B1%CF%82" TargetMode="External"/><Relationship Id="rId9" Type="http://schemas.openxmlformats.org/officeDocument/2006/relationships/hyperlink" Target="https://el.wikipedia.org/wiki/%CE%91%CE%B4%CE%B5%CE%BB%CF%86%CE%BF%CE%AF_%CE%A1%CE%AC%CE%B9%CF%84"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ndex.php?title=%CE%A5%CF%80%CE%B5%CF%81%CE%B7%CF%87%CE%B7%CF%84%CE%B9%CE%BA%CE%AE_%CF%80%CF%84%CE%AE%CF%83%CE%B7&amp;action=edit&amp;redlink=1" TargetMode="External"/><Relationship Id="rId3" Type="http://schemas.openxmlformats.org/officeDocument/2006/relationships/hyperlink" Target="https://el.wikipedia.org/w/index.php?title=%CE%91%CE%B5%CF%81%CE%BF%CF%80%CE%BB%CE%AC%CE%BD%CE%BF&amp;action=edit&amp;section=3" TargetMode="External"/><Relationship Id="rId7" Type="http://schemas.openxmlformats.org/officeDocument/2006/relationships/hyperlink" Target="https://el.wikipedia.org/wiki/%CE%91%CE%B5%CF%81%CE%BF%CE%B4%CF%81%CF%8C%CE%BC%CE%B9%CE%BF" TargetMode="External"/><Relationship Id="rId2" Type="http://schemas.openxmlformats.org/officeDocument/2006/relationships/hyperlink" Target="https://el.wikipedia.org/w/index.php?title=%CE%91%CE%B5%CF%81%CE%BF%CF%80%CE%BB%CE%AC%CE%BD%CE%BF&amp;veaction=edit&amp;vesection=3"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91%CE%B5%CF%81%CE%BF%CF%80%CE%BB%CE%AC%CE%BD%CE%BF&amp;action=edit&amp;section=4" TargetMode="External"/><Relationship Id="rId5" Type="http://schemas.openxmlformats.org/officeDocument/2006/relationships/hyperlink" Target="https://el.wikipedia.org/w/index.php?title=%CE%91%CE%B5%CF%81%CE%BF%CF%80%CE%BB%CE%AC%CE%BD%CE%BF&amp;veaction=edit&amp;vesection=4" TargetMode="External"/><Relationship Id="rId4" Type="http://schemas.openxmlformats.org/officeDocument/2006/relationships/hyperlink" Target="https://el.wikipedia.org/wiki/%CE%91%CF%81%CE%B9%CE%B8%CE%BC%CF%8C%CF%82_%CE%9C%CE%B1%CF%87" TargetMode="External"/><Relationship Id="rId9" Type="http://schemas.openxmlformats.org/officeDocument/2006/relationships/hyperlink" Target="https://el.wikipedia.org/wiki/%CE%9A%CE%BF%CE%BD%CE%BA%CF%8C%CF%81%CE%BD%CF%8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Τεχνολογία </a:t>
            </a:r>
            <a:endParaRPr lang="el-GR" dirty="0"/>
          </a:p>
        </p:txBody>
      </p:sp>
      <p:sp>
        <p:nvSpPr>
          <p:cNvPr id="3" name="2 - Υπότιτλος"/>
          <p:cNvSpPr>
            <a:spLocks noGrp="1"/>
          </p:cNvSpPr>
          <p:nvPr>
            <p:ph type="subTitle" idx="1"/>
          </p:nvPr>
        </p:nvSpPr>
        <p:spPr/>
        <p:txBody>
          <a:bodyPr/>
          <a:lstStyle/>
          <a:p>
            <a:r>
              <a:rPr lang="el-GR" dirty="0" smtClean="0"/>
              <a:t>κατασκευή</a:t>
            </a:r>
            <a:endParaRPr lang="el-G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pic>
        <p:nvPicPr>
          <p:cNvPr id="1027" name="Picture 3" descr="G:\DCIM\101MSDCF\DSC0063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341784"/>
          </a:xfrm>
        </p:spPr>
        <p:txBody>
          <a:bodyPr>
            <a:normAutofit fontScale="90000"/>
          </a:bodyPr>
          <a:lstStyle/>
          <a:p>
            <a:r>
              <a:rPr lang="el-GR" dirty="0" smtClean="0"/>
              <a:t>Αφού έφτιαξα τον σκελετό της κατασκευής μου και τοποθέτησα την μπαταρία και το μοτέρ το αποτέλεσμα ήταν αυτό…..</a:t>
            </a:r>
            <a:endParaRPr lang="el-GR" dirty="0"/>
          </a:p>
        </p:txBody>
      </p:sp>
      <p:pic>
        <p:nvPicPr>
          <p:cNvPr id="2050" name="Picture 2" descr="G:\DCIM\101MSDCF\DSC00626.JPG"/>
          <p:cNvPicPr>
            <a:picLocks noGrp="1" noChangeAspect="1" noChangeArrowheads="1"/>
          </p:cNvPicPr>
          <p:nvPr>
            <p:ph idx="1"/>
          </p:nvPr>
        </p:nvPicPr>
        <p:blipFill>
          <a:blip r:embed="rId2" cstate="print"/>
          <a:srcRect/>
          <a:stretch>
            <a:fillRect/>
          </a:stretch>
        </p:blipFill>
        <p:spPr bwMode="auto">
          <a:xfrm>
            <a:off x="0" y="2533650"/>
            <a:ext cx="4824536" cy="4324350"/>
          </a:xfrm>
          <a:prstGeom prst="rect">
            <a:avLst/>
          </a:prstGeom>
          <a:noFill/>
        </p:spPr>
      </p:pic>
      <p:pic>
        <p:nvPicPr>
          <p:cNvPr id="2051" name="Picture 3" descr="G:\DCIM\101MSDCF\DSC00627.JPG"/>
          <p:cNvPicPr>
            <a:picLocks noChangeAspect="1" noChangeArrowheads="1"/>
          </p:cNvPicPr>
          <p:nvPr/>
        </p:nvPicPr>
        <p:blipFill>
          <a:blip r:embed="rId3" cstate="print"/>
          <a:srcRect/>
          <a:stretch>
            <a:fillRect/>
          </a:stretch>
        </p:blipFill>
        <p:spPr bwMode="auto">
          <a:xfrm>
            <a:off x="4788024" y="2564904"/>
            <a:ext cx="4355976" cy="42930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DCIM\101MSDCF\DSC006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Μετά κόλλησα τα φτερά..</a:t>
            </a:r>
            <a:endParaRPr lang="el-GR" dirty="0"/>
          </a:p>
        </p:txBody>
      </p:sp>
      <p:pic>
        <p:nvPicPr>
          <p:cNvPr id="4098" name="Picture 2" descr="G:\DCIM\101MSDCF\DSC00630.JPG"/>
          <p:cNvPicPr>
            <a:picLocks noGrp="1" noChangeAspect="1" noChangeArrowheads="1"/>
          </p:cNvPicPr>
          <p:nvPr>
            <p:ph idx="1"/>
          </p:nvPr>
        </p:nvPicPr>
        <p:blipFill>
          <a:blip r:embed="rId2" cstate="print"/>
          <a:srcRect/>
          <a:stretch>
            <a:fillRect/>
          </a:stretch>
        </p:blipFill>
        <p:spPr bwMode="auto">
          <a:xfrm>
            <a:off x="0" y="2533650"/>
            <a:ext cx="5765800" cy="43243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284583">
            <a:off x="457200" y="836712"/>
            <a:ext cx="8229600" cy="792088"/>
          </a:xfrm>
        </p:spPr>
        <p:txBody>
          <a:bodyPr/>
          <a:lstStyle/>
          <a:p>
            <a:r>
              <a:rPr lang="en-US" dirty="0" smtClean="0"/>
              <a:t>flowchart</a:t>
            </a:r>
            <a:endParaRPr lang="el-GR" dirty="0"/>
          </a:p>
        </p:txBody>
      </p:sp>
      <p:sp>
        <p:nvSpPr>
          <p:cNvPr id="3" name="2 - Θέση περιεχομένου"/>
          <p:cNvSpPr>
            <a:spLocks noGrp="1"/>
          </p:cNvSpPr>
          <p:nvPr>
            <p:ph idx="1"/>
          </p:nvPr>
        </p:nvSpPr>
        <p:spPr>
          <a:xfrm>
            <a:off x="0" y="1340768"/>
            <a:ext cx="8892480" cy="5517232"/>
          </a:xfrm>
        </p:spPr>
        <p:style>
          <a:lnRef idx="2">
            <a:schemeClr val="accent6"/>
          </a:lnRef>
          <a:fillRef idx="1">
            <a:schemeClr val="lt1"/>
          </a:fillRef>
          <a:effectRef idx="0">
            <a:schemeClr val="accent6"/>
          </a:effectRef>
          <a:fontRef idx="minor">
            <a:schemeClr val="dk1"/>
          </a:fontRef>
        </p:style>
        <p:txBody>
          <a:bodyPr/>
          <a:lstStyle/>
          <a:p>
            <a:endParaRPr lang="en-US" dirty="0" smtClean="0"/>
          </a:p>
          <a:p>
            <a:endParaRPr lang="en-US" dirty="0" smtClean="0"/>
          </a:p>
          <a:p>
            <a:endParaRPr lang="el-GR" dirty="0"/>
          </a:p>
        </p:txBody>
      </p:sp>
      <p:sp>
        <p:nvSpPr>
          <p:cNvPr id="5" name="4 - Ορθογώνιο"/>
          <p:cNvSpPr/>
          <p:nvPr/>
        </p:nvSpPr>
        <p:spPr>
          <a:xfrm flipH="1">
            <a:off x="467544" y="1484784"/>
            <a:ext cx="230425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ΕΠΕΛΕΞΑ ΤΗΝ ΕΝΟΤΗΤΑ ΜΕΛΕΤΗΣ</a:t>
            </a:r>
            <a:endParaRPr lang="el-GR" dirty="0"/>
          </a:p>
        </p:txBody>
      </p:sp>
      <p:sp>
        <p:nvSpPr>
          <p:cNvPr id="6" name="5 - Δεξιό βέλος"/>
          <p:cNvSpPr/>
          <p:nvPr/>
        </p:nvSpPr>
        <p:spPr>
          <a:xfrm>
            <a:off x="3059832" y="17728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4211960" y="1556792"/>
            <a:ext cx="216024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ΠΗΡΑ  ΙΔΕΕΣ ΑΠΌ ΤΟ ΔΙΑΔΙΚΤΥΟ</a:t>
            </a:r>
            <a:endParaRPr lang="el-GR" dirty="0"/>
          </a:p>
        </p:txBody>
      </p:sp>
      <p:sp>
        <p:nvSpPr>
          <p:cNvPr id="8" name="7 - Δεξιό βέλος"/>
          <p:cNvSpPr/>
          <p:nvPr/>
        </p:nvSpPr>
        <p:spPr>
          <a:xfrm>
            <a:off x="6588224" y="1844824"/>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7452320" y="1556792"/>
            <a:ext cx="169168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ΕΚΑΝΑ ΤΑ ΤΕΧΝΙΚΑ ΣΧΕΔΙΑ</a:t>
            </a:r>
            <a:endParaRPr lang="el-GR" dirty="0"/>
          </a:p>
        </p:txBody>
      </p:sp>
      <p:sp>
        <p:nvSpPr>
          <p:cNvPr id="10" name="9 - Βέλος προς τα κάτω"/>
          <p:cNvSpPr/>
          <p:nvPr/>
        </p:nvSpPr>
        <p:spPr>
          <a:xfrm>
            <a:off x="8244408" y="2852936"/>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7596336" y="3717032"/>
            <a:ext cx="154766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ΣΥΓΚΕΝΤΡΩΣΑ ΤΑ ΥΛΙΚΑ</a:t>
            </a:r>
            <a:endParaRPr lang="el-GR" dirty="0"/>
          </a:p>
        </p:txBody>
      </p:sp>
      <p:sp>
        <p:nvSpPr>
          <p:cNvPr id="12" name="11 - Δεξιό βέλος"/>
          <p:cNvSpPr/>
          <p:nvPr/>
        </p:nvSpPr>
        <p:spPr>
          <a:xfrm rot="10800000">
            <a:off x="6466105" y="412506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4283968" y="3861048"/>
            <a:ext cx="19945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ΚΑΤΑΣΚΕΥΑΣΑ ΤΟ ΕΡΓΟ</a:t>
            </a:r>
            <a:endParaRPr lang="el-GR" dirty="0"/>
          </a:p>
        </p:txBody>
      </p:sp>
      <p:sp>
        <p:nvSpPr>
          <p:cNvPr id="14" name="13 - Δεξιό βέλος"/>
          <p:cNvSpPr/>
          <p:nvPr/>
        </p:nvSpPr>
        <p:spPr>
          <a:xfrm rot="10800000">
            <a:off x="3059832" y="40770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755576" y="3789040"/>
            <a:ext cx="199452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ΣΥΛΛΕΞΑ ΠΛΗΡΟΦΟΡΙΕΣ</a:t>
            </a:r>
            <a:endParaRPr lang="el-GR" dirty="0"/>
          </a:p>
        </p:txBody>
      </p:sp>
      <p:sp>
        <p:nvSpPr>
          <p:cNvPr id="16" name="15 - Βέλος προς τα κάτω"/>
          <p:cNvSpPr/>
          <p:nvPr/>
        </p:nvSpPr>
        <p:spPr>
          <a:xfrm>
            <a:off x="1547664" y="515719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323528" y="5949280"/>
            <a:ext cx="3456384"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ΠΑΡΟΥΣΙΑΣΑ ΤΟ ΕΡΓΟ</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Απαραίτητες γνώσεις για την κατασκευή του έργου</a:t>
            </a:r>
            <a:endParaRPr lang="el-GR" dirty="0"/>
          </a:p>
        </p:txBody>
      </p:sp>
      <p:sp>
        <p:nvSpPr>
          <p:cNvPr id="3" name="2 - Θέση περιεχομένου"/>
          <p:cNvSpPr>
            <a:spLocks noGrp="1"/>
          </p:cNvSpPr>
          <p:nvPr>
            <p:ph idx="1"/>
          </p:nvPr>
        </p:nvSpPr>
        <p:spPr>
          <a:xfrm>
            <a:off x="457200" y="2249424"/>
            <a:ext cx="8686800" cy="4325112"/>
          </a:xfrm>
        </p:spPr>
        <p:txBody>
          <a:bodyPr/>
          <a:lstStyle/>
          <a:p>
            <a:r>
              <a:rPr lang="el-GR" dirty="0" smtClean="0"/>
              <a:t>Για την κατασκευή του έργου δεν απαιτούνται κάποιες περιττές γνώσεις. Αρκεί ο κατασκευαστής να ξέρει να χρησιμοποίηση τα απαραίτητα εργαλεία που χρειάζονται για την δημιουργία της κατασκευής ( καλάι, πιστόλι σιλικόνης ,τρυπάνι).        Επίσης θα πρέπει να ξέρει να κάνει την συνδέσει της μπαταρίας με το </a:t>
            </a:r>
            <a:r>
              <a:rPr lang="el-GR" dirty="0" err="1" smtClean="0"/>
              <a:t>μοτοράκι</a:t>
            </a:r>
            <a:r>
              <a:rPr lang="el-GR"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2132856"/>
          </a:xfrm>
        </p:spPr>
        <p:txBody>
          <a:bodyPr>
            <a:normAutofit/>
          </a:bodyPr>
          <a:lstStyle/>
          <a:p>
            <a:r>
              <a:rPr lang="el-GR" dirty="0" smtClean="0"/>
              <a:t>Πώς λειτουργεί η κατασκευή μου   (πρέπει  να μετακινηθούν προς τα δεξιά οι ρόδες</a:t>
            </a:r>
            <a:endParaRPr lang="el-GR" dirty="0"/>
          </a:p>
        </p:txBody>
      </p:sp>
      <p:pic>
        <p:nvPicPr>
          <p:cNvPr id="8" name="Picture 3" descr="G:\DCIM\101MSDCF\DSC00638.JPG"/>
          <p:cNvPicPr>
            <a:picLocks noGrp="1" noChangeAspect="1" noChangeArrowheads="1"/>
          </p:cNvPicPr>
          <p:nvPr>
            <p:ph idx="1"/>
          </p:nvPr>
        </p:nvPicPr>
        <p:blipFill>
          <a:blip r:embed="rId2" cstate="print"/>
          <a:srcRect/>
          <a:stretch>
            <a:fillRect/>
          </a:stretch>
        </p:blipFill>
        <p:spPr bwMode="auto">
          <a:xfrm>
            <a:off x="0" y="1988840"/>
            <a:ext cx="9144000" cy="486916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512168"/>
          </a:xfrm>
        </p:spPr>
        <p:txBody>
          <a:bodyPr>
            <a:normAutofit/>
          </a:bodyPr>
          <a:lstStyle/>
          <a:p>
            <a:r>
              <a:rPr lang="el-GR" dirty="0" smtClean="0"/>
              <a:t>Η χρησιμότητα του αεροπλάνου για την ανθρώπινη </a:t>
            </a:r>
            <a:r>
              <a:rPr lang="el-GR" dirty="0" err="1" smtClean="0"/>
              <a:t>κοινωνόια</a:t>
            </a:r>
            <a:endParaRPr lang="el-GR" dirty="0"/>
          </a:p>
        </p:txBody>
      </p:sp>
      <p:sp>
        <p:nvSpPr>
          <p:cNvPr id="3" name="2 - Θέση περιεχομένου"/>
          <p:cNvSpPr>
            <a:spLocks noGrp="1"/>
          </p:cNvSpPr>
          <p:nvPr>
            <p:ph idx="1"/>
          </p:nvPr>
        </p:nvSpPr>
        <p:spPr>
          <a:xfrm>
            <a:off x="0" y="1772816"/>
            <a:ext cx="8686800" cy="5085184"/>
          </a:xfrm>
        </p:spPr>
        <p:txBody>
          <a:bodyPr>
            <a:normAutofit fontScale="47500" lnSpcReduction="20000"/>
          </a:bodyPr>
          <a:lstStyle/>
          <a:p>
            <a:r>
              <a:rPr lang="el-GR" dirty="0" smtClean="0"/>
              <a:t>Ο περασμένος αιώνας έχει στιγματιστεί από την ανακάλυψη, αυτή του αεροπλάνου. Το αεροπλάνο πέρα από την χρηστική του ιδιότητα ως μέσο συγκοινωνίας και μεταφοράς, επηρέασε τον κόσμο πολιτισμικά, κοινωνικά, οικονομικά, ιστορικά και περιβαλλοντικά. Η προσφορά του είναι αδιαμφισβήτητη ωστόσο υπάρχουν και αρνητικές συνέπειες που προέκυψαν από την χρήση του . Ανά τους αιώνες οι άνθρωποι προσπαθούσαν να μετακινηθούν σε άγνωστα μέρη με διάφορα μέσα, τα οποία επινοούσαν, για να εκπληρώσουν την ανάγκη τους αυτή. Ένα μέσο από αυτά είναι το αεροπλάνο, το οποίο κάλυψε την ανάγκη του ανθρώπου για μετακίνηση, εξερεύνηση και μετανάστευση σε νέες χώρες. Το αεροπλάνο υπήρξε, λοιπόν, ένα γρήγορο και ασφαλές μέσο μετακίνησης και μεταφοράς των ανθρώπων, όπου χωρίς αυτό η μεταφορά θα ήταν σαφέστατα πιο χρονοβόρα. Η μαζική μεταφορά των ανθρώπων σε χώρες ανεπτυγμένες συνέβαλε ωστόσο και στον υπερπληθυσμό αστικών κέντρων και από την άλλη στην εκκένωση πόλεων με λιγότερη ανεπτυγμένη οικονομία . Ταυτόχρονα, το διεθνές εμπόριο έχει αναπτυχθεί ραγδαία τον περασμένο αιώνα κυρίως λόγω της αερομεταφοράς. Το αεροπλάνο χρησιμοποιείται για την εισαγωγή και εξαγωγή ποικίλων αγαθών. Συμβάλλει, λοιπόν, στην παγκόσμια οικονομία και στην διάδοση των τελευταίων τεχνολογικών επιτευγμάτων σε πάρα πολλές χώρες . Παράλληλα, παρατηρούμε ότι η ραγδαία ανάπτυξη του τουρισμού στον 20ο αιώνα οφείλεται κυρίως στο αεροπλάνο . Οι άνθρωποι μετακινούνταν και με άλλα μέσα σαφώς, άλλα το αεροπλάνο είναι το κυριότερο μέσο στη μετακίνηση αυτή . Ο τουρισμός έχει ωφελήσει οικονομικά αρκετές χώρες καθώς σε κάποιες είναι η μόνη πηγή εισροής χρημάτων. Αν λοιπόν το αεροπλάνο δεν υπήρχε στη ζωή μας τότε μπορούμε να πούμε ότι ολόκληρες οικονομίες θα είχαν καταρρεύσει . Με την ανακάλυψη του αεροπλάνου, επίσης, όλες οι φαρμακοβιομηχανίες του κόσμου κατάφεραν να προμηθεύσουν φάρμακα και εμβόλια σε πάρα πολλές χώρες σε σύντομο χρονικό διάστημα πολεμώντας διάφορες ασθένειες. Στις αναπτυσσόμενες χώρες χιλιάδες παιδιά και ενήλικες έχαναν τη ζωή τους από εύκολα θεραπεύσιμες ασθένειες μόνο και μόνο επειδή δεν είχαν τα απαραίτητα φάρμακα, τα οποία μπορείς να προμηθευτείς εύκολα από το φαρμακείο αν ζεις για παράδειγμα στην Ευρώπη. Ακόμη, γνωρίζουμε πως σε περιπτώσεις που υπάρχει κρίση στην υγεία, όπως συνέβη προσφάτως με τον ιό της γρίπης Η1Ν1, οι κυβερνήσεις έχουν παραγγείλει τεράστιες ποσότητες εμβολίων και φαρμάκων για την αντιμετώπιση του ιού, τις οποίες απαιτούσαν να φθάσουν ταχύτατα για να μην εξαπλωθεί περαιτέρω ο ιός, γεγονός που έχει επιτευχθεί με την μεταφορά τους με τα αεροπλάνα. Ωστόσο, δεν πρέπει να αγνοούμε το γεγονός ότι η ταχύτατη εξάπλωση του ιού οφείλεται κυρίως στη μετακίνηση των ανθρώπων με τα αεροπλάνα, συνεπώς τα αεροπλάνα μπορεί να επηρεάσουν και αρνητικά . Η προσφορά των αεροπλάνων δεν σταματάει εδώ όμως, με διάφορες αλλαγές στην δομή τους κατασκευάστηκαν επίσης ειδικά αεροπλάνα τα οποία απευθύνονται για την αστυνομία, την πυροσβεστική και τον στρατό . </a:t>
            </a:r>
            <a:endParaRPr lang="el-GR"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Κατάλογος υλικών και </a:t>
            </a:r>
            <a:r>
              <a:rPr lang="el-GR" dirty="0" err="1" smtClean="0"/>
              <a:t>εργαλειών</a:t>
            </a:r>
            <a:endParaRPr lang="el-GR" dirty="0"/>
          </a:p>
        </p:txBody>
      </p:sp>
      <p:sp>
        <p:nvSpPr>
          <p:cNvPr id="3" name="2 - Θέση περιεχομένου"/>
          <p:cNvSpPr>
            <a:spLocks noGrp="1"/>
          </p:cNvSpPr>
          <p:nvPr>
            <p:ph idx="1"/>
          </p:nvPr>
        </p:nvSpPr>
        <p:spPr>
          <a:xfrm>
            <a:off x="457200" y="2249424"/>
            <a:ext cx="8229600" cy="4608576"/>
          </a:xfrm>
        </p:spPr>
        <p:txBody>
          <a:bodyPr/>
          <a:lstStyle/>
          <a:p>
            <a:r>
              <a:rPr lang="el-GR" dirty="0" smtClean="0"/>
              <a:t>Χρησιμοποίησα:</a:t>
            </a:r>
          </a:p>
          <a:p>
            <a:r>
              <a:rPr lang="el-GR" dirty="0" smtClean="0"/>
              <a:t>3 Ξύλινα Μανταλάκια </a:t>
            </a:r>
          </a:p>
          <a:p>
            <a:r>
              <a:rPr lang="el-GR" dirty="0" smtClean="0"/>
              <a:t>2 Ρόδες</a:t>
            </a:r>
          </a:p>
          <a:p>
            <a:r>
              <a:rPr lang="el-GR" dirty="0" smtClean="0"/>
              <a:t>1 Σιδερένιο Κύλινδρο</a:t>
            </a:r>
          </a:p>
          <a:p>
            <a:r>
              <a:rPr lang="el-GR" dirty="0" smtClean="0"/>
              <a:t>1 </a:t>
            </a:r>
            <a:r>
              <a:rPr lang="el-GR" dirty="0" err="1" smtClean="0"/>
              <a:t>Μοτοτράκι</a:t>
            </a:r>
            <a:endParaRPr lang="el-GR" dirty="0" smtClean="0"/>
          </a:p>
          <a:p>
            <a:r>
              <a:rPr lang="el-GR" dirty="0" smtClean="0"/>
              <a:t>1 Έλικα(τον έφτιαξα μόνος μου)</a:t>
            </a:r>
          </a:p>
          <a:p>
            <a:r>
              <a:rPr lang="el-GR" dirty="0" smtClean="0"/>
              <a:t>1 Καλάι</a:t>
            </a:r>
          </a:p>
          <a:p>
            <a:r>
              <a:rPr lang="el-GR" dirty="0" smtClean="0"/>
              <a:t>1 Κολλητική ταινία</a:t>
            </a:r>
          </a:p>
          <a:p>
            <a:r>
              <a:rPr lang="el-GR" dirty="0" smtClean="0"/>
              <a:t>1 πιστόλι σιλικόνης</a:t>
            </a:r>
          </a:p>
          <a:p>
            <a:endParaRPr lang="el-GR" dirty="0" smtClean="0"/>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Κόστος</a:t>
            </a:r>
            <a:br>
              <a:rPr lang="el-GR" dirty="0" smtClean="0"/>
            </a:br>
            <a:endParaRPr lang="el-GR" dirty="0"/>
          </a:p>
        </p:txBody>
      </p:sp>
      <p:sp>
        <p:nvSpPr>
          <p:cNvPr id="3" name="2 - Θέση περιεχομένου"/>
          <p:cNvSpPr>
            <a:spLocks noGrp="1"/>
          </p:cNvSpPr>
          <p:nvPr>
            <p:ph idx="1"/>
          </p:nvPr>
        </p:nvSpPr>
        <p:spPr>
          <a:xfrm>
            <a:off x="457200" y="1700808"/>
            <a:ext cx="8229600" cy="5157192"/>
          </a:xfrm>
        </p:spPr>
        <p:txBody>
          <a:bodyPr/>
          <a:lstStyle/>
          <a:p>
            <a:r>
              <a:rPr lang="el-GR" dirty="0" smtClean="0"/>
              <a:t>Μανταλάκια 0.50 $</a:t>
            </a:r>
          </a:p>
          <a:p>
            <a:r>
              <a:rPr lang="el-GR" dirty="0" smtClean="0"/>
              <a:t>Ρόδες 1 $</a:t>
            </a:r>
          </a:p>
          <a:p>
            <a:r>
              <a:rPr lang="el-GR" dirty="0" smtClean="0"/>
              <a:t>Κύλινδρος  1$</a:t>
            </a:r>
          </a:p>
          <a:p>
            <a:r>
              <a:rPr lang="el-GR" dirty="0" err="1" smtClean="0"/>
              <a:t>Μοτοράκι</a:t>
            </a:r>
            <a:r>
              <a:rPr lang="el-GR" dirty="0" smtClean="0"/>
              <a:t> 0.50$</a:t>
            </a:r>
          </a:p>
          <a:p>
            <a:r>
              <a:rPr lang="el-GR" dirty="0" smtClean="0"/>
              <a:t>Έλικας 0.50$</a:t>
            </a:r>
          </a:p>
          <a:p>
            <a:r>
              <a:rPr lang="el-GR" dirty="0" smtClean="0"/>
              <a:t>Καλάι 15$ (το χρησιμοποίησα για 1$)</a:t>
            </a:r>
          </a:p>
          <a:p>
            <a:r>
              <a:rPr lang="el-GR" dirty="0" smtClean="0"/>
              <a:t>Κολλητική ταινία 1$</a:t>
            </a:r>
          </a:p>
          <a:p>
            <a:r>
              <a:rPr lang="el-GR" dirty="0" smtClean="0"/>
              <a:t>Πιστόλι σιλικόνης 10$ (το χρησιμοποίησα για 1$)</a:t>
            </a:r>
          </a:p>
          <a:p>
            <a:r>
              <a:rPr lang="el-GR" dirty="0" smtClean="0"/>
              <a:t>Ώρες εργασίας 1ώρα 5$</a:t>
            </a:r>
          </a:p>
          <a:p>
            <a:r>
              <a:rPr lang="el-GR" dirty="0" smtClean="0"/>
              <a:t>Δηλαδή η εργασία μου κοστίζει 12.5 $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Αεροπλανάκι-Μεταφορές και επικοινωνίες.</a:t>
            </a:r>
            <a:br>
              <a:rPr lang="el-GR"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 Ο άνθρωπος από πολύ παλιά χρησιμοποιούσε διάφορα μέσα για τις μετακινήσεις του στη ξηρά και στην θάλασσα και πολύ αργότερα στον αέρα και στο διάστημα. Τα ζώα ήταν το πρώτο μεταφορικό μέσο που χρησιμοποίησε ο  άνθρωπος στην ξηρά ενώ μια απλή σχεδία ήταν το πρώτο πλωτό μέσο. Η ανακάλυψη του τροχού (πέτρινος αρχικά)  που ανάγεται στο 5000 </a:t>
            </a:r>
            <a:r>
              <a:rPr lang="el-GR" dirty="0" err="1" smtClean="0"/>
              <a:t>π.Χ</a:t>
            </a:r>
            <a:r>
              <a:rPr lang="el-GR" dirty="0" smtClean="0"/>
              <a:t> στην Μεσοποταμία έδωσε μια καινούργια δυναμική στις μετακινήσεις των ανθρώπων. Με τη βοήθεια του τροχού ο άνθρωπος έφτιαξε τις πρώτες άμαξες οι οποίες κινούνταν φυσικά με τη δύναμη των ζώων (άλογα, βόδια). Για πολλούς αιώνες η κίνηση των μεταφορικών μέσων είτε  της ξηράς είτε της θάλασσας γινόταν αποκλειστικά με την αιολική ενέργεια ή με την μυϊκή δύναμη των ζώων και των ανθρώπων. Η ανακάλυψη της ατμομηχανής τον 17ο αιώνα αλλάζει ριζικά το προφίλ των μεταφορικών μέσων. Πολύ γρήγορα δημιουργείται το πρώτο ατμοκίνητο τρένο, το πρώτο ατμοκίνητο πλοίο και το πρώτο ατμοκίνητο αυτοκίνητο. Με την ανακάλυψη των μηχανών εσωτερικής καύσης και ντίζελ τα μεταφορικά μέσα γίνονται πιο γρήγορα και πιο ευέλικτα καθώς επίσης εμφανίζονται και τα πρώτα αεροπλάνα (1903).</a:t>
            </a:r>
            <a:endParaRPr lang="el-G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Πηγή </a:t>
            </a:r>
            <a:r>
              <a:rPr lang="el-GR" dirty="0" err="1" smtClean="0"/>
              <a:t>πληροφόρησας</a:t>
            </a:r>
            <a:endParaRPr lang="el-GR" dirty="0" smtClean="0"/>
          </a:p>
          <a:p>
            <a:endParaRPr lang="el-GR" dirty="0" smtClean="0"/>
          </a:p>
          <a:p>
            <a:r>
              <a:rPr lang="en-US" dirty="0" smtClean="0">
                <a:hlinkClick r:id="rId2"/>
              </a:rPr>
              <a:t>http://www.hellenic-college.gr/works/helcolpedia/projects/transportations/air/airplanes-dimitriadis-2013.pdf</a:t>
            </a:r>
            <a:endParaRPr lang="el-GR" smtClean="0"/>
          </a:p>
          <a:p>
            <a:endParaRPr lang="el-G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557808"/>
          </a:xfrm>
        </p:spPr>
        <p:txBody>
          <a:bodyPr>
            <a:normAutofit fontScale="90000"/>
          </a:bodyPr>
          <a:lstStyle/>
          <a:p>
            <a:r>
              <a:rPr lang="el-GR" dirty="0" smtClean="0"/>
              <a:t>   Μπορούμε να κατατάξουμε τα μεταφορικά μέσα στις παρακάτω κατηγορίες</a:t>
            </a:r>
            <a:endParaRPr lang="el-GR" dirty="0"/>
          </a:p>
        </p:txBody>
      </p:sp>
      <p:sp>
        <p:nvSpPr>
          <p:cNvPr id="3" name="2 - Θέση κειμένου"/>
          <p:cNvSpPr>
            <a:spLocks noGrp="1"/>
          </p:cNvSpPr>
          <p:nvPr>
            <p:ph type="body" idx="1"/>
          </p:nvPr>
        </p:nvSpPr>
        <p:spPr/>
        <p:txBody>
          <a:bodyPr/>
          <a:lstStyle/>
          <a:p>
            <a:r>
              <a:rPr lang="el-GR" dirty="0" smtClean="0"/>
              <a:t>ΧΕΡΣΑΙΕΣ ΜΕΤΑΦΟΡΕΣ</a:t>
            </a:r>
            <a:endParaRPr lang="el-GR" dirty="0"/>
          </a:p>
        </p:txBody>
      </p:sp>
      <p:sp>
        <p:nvSpPr>
          <p:cNvPr id="4" name="3 - Θέση κειμένου"/>
          <p:cNvSpPr>
            <a:spLocks noGrp="1"/>
          </p:cNvSpPr>
          <p:nvPr>
            <p:ph type="body" sz="half" idx="3"/>
          </p:nvPr>
        </p:nvSpPr>
        <p:spPr/>
        <p:txBody>
          <a:bodyPr/>
          <a:lstStyle/>
          <a:p>
            <a:r>
              <a:rPr lang="el-GR" dirty="0" smtClean="0"/>
              <a:t>ΕΝΑΕΡΙΕΣ ΜΕΤΑΦΟΡΕΣ</a:t>
            </a:r>
            <a:endParaRPr lang="el-GR" dirty="0"/>
          </a:p>
        </p:txBody>
      </p:sp>
      <p:sp>
        <p:nvSpPr>
          <p:cNvPr id="5" name="4 - Θέση περιεχομένου"/>
          <p:cNvSpPr>
            <a:spLocks noGrp="1"/>
          </p:cNvSpPr>
          <p:nvPr>
            <p:ph sz="quarter" idx="2"/>
          </p:nvPr>
        </p:nvSpPr>
        <p:spPr/>
        <p:txBody>
          <a:bodyPr/>
          <a:lstStyle/>
          <a:p>
            <a:pPr fontAlgn="base"/>
            <a:r>
              <a:rPr lang="el-GR" dirty="0" smtClean="0"/>
              <a:t>Στη κατηγορία αυτή είναι όλα τα μέσα που βρίσκονται στην ξηρά. Τέτοια μέσα είναι:</a:t>
            </a:r>
          </a:p>
          <a:p>
            <a:pPr fontAlgn="base"/>
            <a:r>
              <a:rPr lang="el-GR" dirty="0" smtClean="0"/>
              <a:t>1. Τυχαίας διαδρομής</a:t>
            </a:r>
          </a:p>
          <a:p>
            <a:pPr fontAlgn="base"/>
            <a:r>
              <a:rPr lang="el-GR" dirty="0" smtClean="0"/>
              <a:t>π.χ. αυτοκίνητα, ποδήλατο, μηχανάκι, πατίνι </a:t>
            </a:r>
            <a:r>
              <a:rPr lang="el-GR" dirty="0" err="1" smtClean="0"/>
              <a:t>κ.λ.π</a:t>
            </a:r>
            <a:endParaRPr lang="el-GR" dirty="0" smtClean="0"/>
          </a:p>
          <a:p>
            <a:pPr fontAlgn="base"/>
            <a:r>
              <a:rPr lang="el-GR" dirty="0" smtClean="0"/>
              <a:t>2. Καθορισμένης διαδρομής</a:t>
            </a:r>
          </a:p>
          <a:p>
            <a:pPr fontAlgn="base"/>
            <a:r>
              <a:rPr lang="el-GR" dirty="0" smtClean="0"/>
              <a:t>π.χ. Σιδηρόδρομος, τραμ, </a:t>
            </a:r>
            <a:r>
              <a:rPr lang="el-GR" dirty="0" err="1" smtClean="0"/>
              <a:t>μετρό,προαστιακός</a:t>
            </a:r>
            <a:r>
              <a:rPr lang="el-GR" dirty="0" smtClean="0"/>
              <a:t>, </a:t>
            </a:r>
            <a:r>
              <a:rPr lang="el-GR" dirty="0" err="1" smtClean="0"/>
              <a:t>τρολεϊ,τελεφερικ</a:t>
            </a:r>
            <a:r>
              <a:rPr lang="el-GR" dirty="0" smtClean="0"/>
              <a:t>, </a:t>
            </a:r>
            <a:r>
              <a:rPr lang="el-GR" dirty="0" err="1" smtClean="0"/>
              <a:t>κυλιομενες</a:t>
            </a:r>
            <a:r>
              <a:rPr lang="el-GR" dirty="0" smtClean="0"/>
              <a:t> </a:t>
            </a:r>
            <a:r>
              <a:rPr lang="el-GR" dirty="0" err="1" smtClean="0"/>
              <a:t>σκαλες,γερανός</a:t>
            </a:r>
            <a:r>
              <a:rPr lang="el-GR" dirty="0" smtClean="0"/>
              <a:t> </a:t>
            </a:r>
            <a:r>
              <a:rPr lang="el-GR" dirty="0" err="1" smtClean="0"/>
              <a:t>κ.τ.λ</a:t>
            </a:r>
            <a:endParaRPr lang="el-GR" dirty="0" smtClean="0"/>
          </a:p>
          <a:p>
            <a:endParaRPr lang="el-GR" dirty="0"/>
          </a:p>
        </p:txBody>
      </p:sp>
      <p:sp>
        <p:nvSpPr>
          <p:cNvPr id="6" name="5 - Θέση περιεχομένου"/>
          <p:cNvSpPr>
            <a:spLocks noGrp="1"/>
          </p:cNvSpPr>
          <p:nvPr>
            <p:ph sz="quarter" idx="4"/>
          </p:nvPr>
        </p:nvSpPr>
        <p:spPr/>
        <p:txBody>
          <a:bodyPr>
            <a:normAutofit lnSpcReduction="10000"/>
          </a:bodyPr>
          <a:lstStyle/>
          <a:p>
            <a:pPr fontAlgn="base"/>
            <a:r>
              <a:rPr lang="el-GR" dirty="0" smtClean="0"/>
              <a:t>Στη κατηγορία αυτή είναι όλα τα μέσα που πετάνε στον αέρα και στο διάστημα:</a:t>
            </a:r>
          </a:p>
          <a:p>
            <a:pPr fontAlgn="base"/>
            <a:r>
              <a:rPr lang="el-GR" dirty="0" smtClean="0"/>
              <a:t>1. Ελαφρύτερα από τον αέρα</a:t>
            </a:r>
          </a:p>
          <a:p>
            <a:pPr fontAlgn="base"/>
            <a:r>
              <a:rPr lang="el-GR" dirty="0" smtClean="0"/>
              <a:t>αερόστατα, αερόπλοια (</a:t>
            </a:r>
            <a:r>
              <a:rPr lang="el-GR" dirty="0" err="1" smtClean="0"/>
              <a:t>ζεππελιν</a:t>
            </a:r>
            <a:r>
              <a:rPr lang="el-GR" dirty="0" smtClean="0"/>
              <a:t>- </a:t>
            </a:r>
            <a:r>
              <a:rPr lang="el-GR" dirty="0" err="1" smtClean="0"/>
              <a:t>zeppelin</a:t>
            </a:r>
            <a:r>
              <a:rPr lang="el-GR" dirty="0" smtClean="0"/>
              <a:t>) </a:t>
            </a:r>
            <a:r>
              <a:rPr lang="el-GR" dirty="0" err="1" smtClean="0"/>
              <a:t>κ.λ.π</a:t>
            </a:r>
            <a:endParaRPr lang="el-GR" dirty="0" smtClean="0"/>
          </a:p>
          <a:p>
            <a:pPr fontAlgn="base"/>
            <a:r>
              <a:rPr lang="el-GR" dirty="0" smtClean="0"/>
              <a:t>2. Βαρύτερα από τον αέρα</a:t>
            </a:r>
          </a:p>
          <a:p>
            <a:pPr fontAlgn="base"/>
            <a:r>
              <a:rPr lang="el-GR" dirty="0" smtClean="0"/>
              <a:t>Επιβατικά-φορτηγά-στρατιωτικά αεροπλάνα, ελικόπτερα, </a:t>
            </a:r>
            <a:r>
              <a:rPr lang="el-GR" dirty="0" err="1" smtClean="0"/>
              <a:t>υδροπλάνα,ανεμόπτερα,διαστημόπλοια</a:t>
            </a:r>
            <a:r>
              <a:rPr lang="el-GR" dirty="0" smtClean="0"/>
              <a:t> </a:t>
            </a:r>
            <a:r>
              <a:rPr lang="el-GR" dirty="0" err="1" smtClean="0"/>
              <a:t>κ.λ.π</a:t>
            </a:r>
            <a:endParaRPr lang="el-GR" dirty="0" smtClean="0"/>
          </a:p>
          <a:p>
            <a:pPr fontAlgn="base"/>
            <a:r>
              <a:rPr lang="el-GR" dirty="0" smtClean="0"/>
              <a:t> </a:t>
            </a:r>
          </a:p>
          <a:p>
            <a:endParaRPr lang="el-GR"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a:xfrm>
            <a:off x="4721225" y="2244970"/>
            <a:ext cx="4041775" cy="823990"/>
          </a:xfrm>
        </p:spPr>
        <p:txBody>
          <a:bodyPr/>
          <a:lstStyle/>
          <a:p>
            <a:r>
              <a:rPr lang="el-GR" dirty="0" smtClean="0"/>
              <a:t>ΣΗΜΑΝΤΙΚΕΣ ΗΜΕΡΟΜΗΝΙΕΣ ΣΤΑ ΜΕΣΑ ΜΕΤΑΦΟΡΑΣ</a:t>
            </a:r>
            <a:endParaRPr lang="el-GR" dirty="0"/>
          </a:p>
        </p:txBody>
      </p:sp>
      <p:sp>
        <p:nvSpPr>
          <p:cNvPr id="5" name="4 - Θέση περιεχομένου"/>
          <p:cNvSpPr>
            <a:spLocks noGrp="1"/>
          </p:cNvSpPr>
          <p:nvPr>
            <p:ph sz="quarter" idx="2"/>
          </p:nvPr>
        </p:nvSpPr>
        <p:spPr/>
        <p:txBody>
          <a:bodyPr>
            <a:normAutofit fontScale="85000" lnSpcReduction="10000"/>
          </a:bodyPr>
          <a:lstStyle/>
          <a:p>
            <a:pPr fontAlgn="base"/>
            <a:r>
              <a:rPr lang="el-GR" dirty="0" smtClean="0"/>
              <a:t>Στη κατηγορία αυτή είναι όλα τα μέσα που βρίσκονται στις θάλασσες, στις λίμνες και στα ποτάμια:</a:t>
            </a:r>
          </a:p>
          <a:p>
            <a:pPr fontAlgn="base"/>
            <a:r>
              <a:rPr lang="el-GR" dirty="0" smtClean="0"/>
              <a:t>1. Μικρών αποστάσεων</a:t>
            </a:r>
          </a:p>
          <a:p>
            <a:pPr fontAlgn="base"/>
            <a:r>
              <a:rPr lang="el-GR" dirty="0" err="1" smtClean="0"/>
              <a:t>βαρκες</a:t>
            </a:r>
            <a:r>
              <a:rPr lang="el-GR" dirty="0" smtClean="0"/>
              <a:t>, </a:t>
            </a:r>
            <a:r>
              <a:rPr lang="el-GR" dirty="0" err="1" smtClean="0"/>
              <a:t>ρυμουλκα</a:t>
            </a:r>
            <a:r>
              <a:rPr lang="el-GR" dirty="0" smtClean="0"/>
              <a:t>, </a:t>
            </a:r>
            <a:r>
              <a:rPr lang="el-GR" dirty="0" err="1" smtClean="0"/>
              <a:t>σχεδίες,ιστιοφόρα</a:t>
            </a:r>
            <a:r>
              <a:rPr lang="el-GR" dirty="0" smtClean="0"/>
              <a:t>, βενζινάκατος, </a:t>
            </a:r>
            <a:r>
              <a:rPr lang="el-GR" dirty="0" err="1" smtClean="0"/>
              <a:t>χοβερκραφτ</a:t>
            </a:r>
            <a:r>
              <a:rPr lang="el-GR" dirty="0" smtClean="0"/>
              <a:t>, </a:t>
            </a:r>
            <a:r>
              <a:rPr lang="el-GR" dirty="0" err="1" smtClean="0"/>
              <a:t>υδροπλανα</a:t>
            </a:r>
            <a:r>
              <a:rPr lang="el-GR" dirty="0" smtClean="0"/>
              <a:t>, </a:t>
            </a:r>
            <a:r>
              <a:rPr lang="el-GR" dirty="0" err="1" smtClean="0"/>
              <a:t>κανο,ποδήλατα,δελφινια</a:t>
            </a:r>
            <a:endParaRPr lang="el-GR" dirty="0" smtClean="0"/>
          </a:p>
          <a:p>
            <a:pPr fontAlgn="base"/>
            <a:r>
              <a:rPr lang="el-GR" dirty="0" smtClean="0"/>
              <a:t>2. Μεγάλων αποστάσεων</a:t>
            </a:r>
          </a:p>
          <a:p>
            <a:pPr fontAlgn="base"/>
            <a:r>
              <a:rPr lang="el-GR" dirty="0" smtClean="0"/>
              <a:t>Εμπορικά πλοία, </a:t>
            </a:r>
            <a:r>
              <a:rPr lang="el-GR" dirty="0" err="1" smtClean="0"/>
              <a:t>Δεξαμενοπλοια</a:t>
            </a:r>
            <a:r>
              <a:rPr lang="el-GR" dirty="0" smtClean="0"/>
              <a:t>, Μαούνες, υπερωκεάνια, υποβρύχια, φορτηγά, παγοθραυστικά, αεροπλανοφόρα, ατμόπλοια</a:t>
            </a:r>
          </a:p>
          <a:p>
            <a:endParaRPr lang="el-GR" dirty="0"/>
          </a:p>
        </p:txBody>
      </p:sp>
      <p:sp>
        <p:nvSpPr>
          <p:cNvPr id="6" name="5 - Θέση περιεχομένου"/>
          <p:cNvSpPr>
            <a:spLocks noGrp="1"/>
          </p:cNvSpPr>
          <p:nvPr>
            <p:ph sz="quarter" idx="4"/>
          </p:nvPr>
        </p:nvSpPr>
        <p:spPr/>
        <p:txBody>
          <a:bodyPr>
            <a:normAutofit fontScale="70000" lnSpcReduction="20000"/>
          </a:bodyPr>
          <a:lstStyle/>
          <a:p>
            <a:pPr fontAlgn="base"/>
            <a:r>
              <a:rPr lang="el-GR" dirty="0" smtClean="0"/>
              <a:t>1783 - το πρώτο αερόστατο                                                1886 -  άμαξα με </a:t>
            </a:r>
            <a:r>
              <a:rPr lang="el-GR" dirty="0" err="1" smtClean="0"/>
              <a:t>βενζινη</a:t>
            </a:r>
            <a:endParaRPr lang="el-GR" dirty="0" smtClean="0"/>
          </a:p>
          <a:p>
            <a:pPr fontAlgn="base"/>
            <a:r>
              <a:rPr lang="el-GR" dirty="0" smtClean="0"/>
              <a:t>1801- η πρώτη ατμομηχανή σιδηροδρόμου                           1893 -  το πρώτο αυτοκίνητο με κινητήρα </a:t>
            </a:r>
            <a:r>
              <a:rPr lang="el-GR" dirty="0" err="1" smtClean="0"/>
              <a:t>εσ</a:t>
            </a:r>
            <a:r>
              <a:rPr lang="el-GR" dirty="0" smtClean="0"/>
              <a:t>. καύσης</a:t>
            </a:r>
          </a:p>
          <a:p>
            <a:pPr fontAlgn="base"/>
            <a:r>
              <a:rPr lang="el-GR" dirty="0" smtClean="0"/>
              <a:t>1837- το πρώτο </a:t>
            </a:r>
            <a:r>
              <a:rPr lang="el-GR" dirty="0" err="1" smtClean="0"/>
              <a:t>υπερωκεάνειο</a:t>
            </a:r>
            <a:r>
              <a:rPr lang="el-GR" dirty="0" smtClean="0"/>
              <a:t> ατμόπλοιο                           1903 -  η πρώτη πτήση (αδερφοί </a:t>
            </a:r>
            <a:r>
              <a:rPr lang="el-GR" dirty="0" err="1" smtClean="0"/>
              <a:t>Ραϊτ</a:t>
            </a:r>
            <a:r>
              <a:rPr lang="el-GR" dirty="0" smtClean="0"/>
              <a:t>)</a:t>
            </a:r>
          </a:p>
          <a:p>
            <a:pPr fontAlgn="base"/>
            <a:r>
              <a:rPr lang="el-GR" dirty="0" smtClean="0"/>
              <a:t>1839 - το πρώτο ποδήλατο                                                1938 -  το πρώτο ελικόπτερο</a:t>
            </a:r>
          </a:p>
          <a:p>
            <a:pPr fontAlgn="base"/>
            <a:r>
              <a:rPr lang="el-GR" dirty="0" smtClean="0"/>
              <a:t>1876 - ο πρώτος κινητήρας </a:t>
            </a:r>
            <a:r>
              <a:rPr lang="el-GR" dirty="0" err="1" smtClean="0"/>
              <a:t>εσ.καυσ</a:t>
            </a:r>
            <a:r>
              <a:rPr lang="el-GR" dirty="0" smtClean="0"/>
              <a:t>. από τον </a:t>
            </a:r>
            <a:r>
              <a:rPr lang="el-GR" dirty="0" err="1" smtClean="0"/>
              <a:t>Otto</a:t>
            </a:r>
            <a:r>
              <a:rPr lang="el-GR" dirty="0" smtClean="0"/>
              <a:t>              1955 -  το πρώτο πυρηνικό υποβρύχιο</a:t>
            </a:r>
          </a:p>
          <a:p>
            <a:pPr fontAlgn="base"/>
            <a:r>
              <a:rPr lang="el-GR" dirty="0" smtClean="0"/>
              <a:t>1957 -  το πρώτο </a:t>
            </a:r>
            <a:r>
              <a:rPr lang="el-GR" dirty="0" err="1" smtClean="0"/>
              <a:t>διαστημοπλοιο</a:t>
            </a:r>
            <a:r>
              <a:rPr lang="el-GR" dirty="0" smtClean="0"/>
              <a:t> "</a:t>
            </a:r>
            <a:r>
              <a:rPr lang="el-GR" dirty="0" err="1" smtClean="0"/>
              <a:t>Sputnic</a:t>
            </a:r>
            <a:r>
              <a:rPr lang="el-GR" dirty="0" smtClean="0"/>
              <a:t>"                          1973 -  το πρώτο σύγχρονο ηλεκτρικό αυτοκίνητο</a:t>
            </a:r>
          </a:p>
          <a:p>
            <a:pPr fontAlgn="base"/>
            <a:r>
              <a:rPr lang="el-GR" dirty="0" smtClean="0"/>
              <a:t> </a:t>
            </a:r>
          </a:p>
          <a:p>
            <a:endParaRPr lang="el-GR"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Επικοινωνίες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
            </a:r>
            <a:br>
              <a:rPr lang="el-GR" dirty="0" smtClean="0"/>
            </a:br>
            <a:r>
              <a:rPr lang="el-GR" dirty="0" smtClean="0"/>
              <a:t>Επικοινωνία είναι η διαδικασία της ανταλλαγής πληροφορίας μεταξύ δύο ή περισσοτέρων μερών για τα οποία η πληροφορία έχει νόημα. Ο πιο συνηθισμένος τρόπος επικοινωνίας είναι ο προφορικός και ο γραπτός λόγος. Γενικά ένα σύστημα επικοινωνίας περιλαμβάνει το πομπό (π.χ. μια κεραία) - αυτός που εκπέμπει την πληροφορία-,το δέκτη  (π.χ. μια τηλεόραση)- αυτός που λαμβάνει την πληροφορία- και τον δίαυλο επικοινωνίας που είναι το μέσο με το οποίο θα ταξιδέψει η πληροφορία (π.χ. καλώδια, αέρας </a:t>
            </a:r>
            <a:r>
              <a:rPr lang="el-GR" dirty="0" err="1" smtClean="0"/>
              <a:t>κ.λ.π</a:t>
            </a:r>
            <a:r>
              <a:rPr lang="el-GR" dirty="0" smtClean="0"/>
              <a:t>.).  Οι άνθρωποι από τα αρχαία χρόνια προσπαθούσαν να ανακαλύψουν τρόπους επικοινωνίας</a:t>
            </a:r>
            <a:endParaRPr lang="el-GR"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base"/>
            <a:r>
              <a:rPr lang="el-GR" dirty="0" smtClean="0"/>
              <a:t>Οι πιο σημαντικοί τρόποι φαίνονται παρακάτω:</a:t>
            </a:r>
            <a:br>
              <a:rPr lang="el-GR" dirty="0" smtClean="0"/>
            </a:br>
            <a:r>
              <a:rPr lang="el-GR" dirty="0" smtClean="0"/>
              <a:t> </a:t>
            </a:r>
            <a:br>
              <a:rPr lang="el-GR" dirty="0" smtClean="0"/>
            </a:br>
            <a:endParaRPr lang="el-GR" dirty="0"/>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lstStyle/>
          <a:p>
            <a:r>
              <a:rPr lang="el-GR" dirty="0" smtClean="0"/>
              <a:t> Αγγελιοφόροι</a:t>
            </a:r>
          </a:p>
          <a:p>
            <a:r>
              <a:rPr lang="el-GR" dirty="0" smtClean="0"/>
              <a:t>Ταχυδρομικά περιστέρια</a:t>
            </a:r>
          </a:p>
          <a:p>
            <a:r>
              <a:rPr lang="el-GR" dirty="0" smtClean="0"/>
              <a:t>Τηλέγραφος</a:t>
            </a:r>
          </a:p>
          <a:p>
            <a:r>
              <a:rPr lang="el-GR" dirty="0" smtClean="0"/>
              <a:t>Φωτιά</a:t>
            </a:r>
          </a:p>
          <a:p>
            <a:r>
              <a:rPr lang="el-GR" dirty="0" smtClean="0"/>
              <a:t>οπτικός τηλέγραφο</a:t>
            </a:r>
          </a:p>
          <a:p>
            <a:r>
              <a:rPr lang="el-GR" dirty="0" smtClean="0"/>
              <a:t>Τηλεπικοινωνίες</a:t>
            </a:r>
          </a:p>
          <a:p>
            <a:r>
              <a:rPr lang="el-GR" b="1" dirty="0" smtClean="0"/>
              <a:t>Ασύρματες επικοινωνίες</a:t>
            </a:r>
          </a:p>
          <a:p>
            <a:r>
              <a:rPr lang="el-GR" b="1" dirty="0" smtClean="0"/>
              <a:t>. Ενσύρματες επικοινωνίες</a:t>
            </a:r>
            <a:endParaRPr lang="el-GR" dirty="0"/>
          </a:p>
        </p:txBody>
      </p:sp>
      <p:sp>
        <p:nvSpPr>
          <p:cNvPr id="6" name="5 - Θέση περιεχομένου"/>
          <p:cNvSpPr>
            <a:spLocks noGrp="1"/>
          </p:cNvSpPr>
          <p:nvPr>
            <p:ph sz="quarter" idx="4"/>
          </p:nvPr>
        </p:nvSpPr>
        <p:spPr/>
        <p:txBody>
          <a:bodyPr/>
          <a:lstStyle/>
          <a:p>
            <a:endParaRPr lang="el-GR"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Αεροπλάνο</a:t>
            </a: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smtClean="0"/>
              <a:t>Το αεροπλάνο άρχισε να χρησιμοποιείται από τον 20ό αιώνα, αλλά η ιδέα να πετάξει στον αέρα ο άνθρωπος είναι πολύ παλιά. Σε όλους τους αρχαίους πολιτισμούς (Κίνας, Ινδίας, Αιγύπτου) υπάρχουν εικόνες φτερωτών ανθρώπων. Είναι επίσης γνωστός ο μύθος για το ζωγράφο, γλύπτη και αρχιτέκτονα </a:t>
            </a:r>
            <a:r>
              <a:rPr lang="el-GR" dirty="0" smtClean="0">
                <a:hlinkClick r:id="rId2" tooltip="Δαίδαλος"/>
              </a:rPr>
              <a:t>Δαίδαλο</a:t>
            </a:r>
            <a:r>
              <a:rPr lang="el-GR" dirty="0" smtClean="0"/>
              <a:t> και τον γιο του </a:t>
            </a:r>
            <a:r>
              <a:rPr lang="el-GR" dirty="0" smtClean="0">
                <a:hlinkClick r:id="rId3" tooltip="Ίκαρος"/>
              </a:rPr>
              <a:t>Ίκαρο</a:t>
            </a:r>
            <a:r>
              <a:rPr lang="el-GR" dirty="0" smtClean="0"/>
              <a:t> που πέταξαν με φτερά φτιαγμένα από τον Δαίδαλο. Κατά τη γνωστή ιστορία έγιναν πολλές απόπειρες κατασκευής πτητικών συσκευών. Χαρταετοί χρησιμοποιήθηκαν για πολεμικούς σκοπούς από πολλούς λαούς στην αρχαιότητα και στον </a:t>
            </a:r>
            <a:r>
              <a:rPr lang="el-GR" dirty="0" smtClean="0">
                <a:hlinkClick r:id="rId4" tooltip="Μεσαίωνας"/>
              </a:rPr>
              <a:t>Μεσαίωνα</a:t>
            </a:r>
            <a:r>
              <a:rPr lang="el-GR" dirty="0" smtClean="0"/>
              <a:t>. Για πολλούς αιώνες ο άνθρωπος προσπάθησε, χωρίς όμως επιτυχία, να χρησιμοποιήσει τη μυϊκή του δύναμη, για να πετάξει. Ο Ιταλός ζωγράφος, σοφός και μηχανικός </a:t>
            </a:r>
            <a:r>
              <a:rPr lang="el-GR" dirty="0" smtClean="0">
                <a:hlinkClick r:id="rId5" tooltip="Λεονάρντο Ντα Βίντσι"/>
              </a:rPr>
              <a:t>Λεονάρντο Ντα Βίντσι</a:t>
            </a:r>
            <a:r>
              <a:rPr lang="el-GR" dirty="0" smtClean="0"/>
              <a:t>, που έζησε τον 15ο και στις αρχές του 16ου αιώνα, προσπάθησε για πρώτη φορά να στηρίξει θεωρητικά τη δυνατότητα κατασκευής πτητικής συσκευής, με βάση την προσεκτική μελέτη του τρόπου πτήσης των </a:t>
            </a:r>
            <a:r>
              <a:rPr lang="el-GR" dirty="0" smtClean="0">
                <a:hlinkClick r:id="rId6" tooltip="Πουλιά"/>
              </a:rPr>
              <a:t>πουλιών</a:t>
            </a:r>
            <a:r>
              <a:rPr lang="el-GR" dirty="0" smtClean="0"/>
              <a:t>. Ο Λεονάρντο σχεδίασε πτητικές συσκευές που κινούνταν με τη βοήθεια της μυϊκής δύναμης του ανθρώπου, καθώς και ένα πρότυπο ελικόπτερο με μηχανική κίνηση.</a:t>
            </a:r>
          </a:p>
          <a:p>
            <a:r>
              <a:rPr lang="el-GR" dirty="0" smtClean="0"/>
              <a:t>Τον 17ο αιώνα ο Ιταλός </a:t>
            </a:r>
            <a:r>
              <a:rPr lang="el-GR" dirty="0" smtClean="0">
                <a:hlinkClick r:id="rId7" tooltip="Τζιοβάνι Μπορέλι"/>
              </a:rPr>
              <a:t>Τζιοβάνι </a:t>
            </a:r>
            <a:r>
              <a:rPr lang="el-GR" dirty="0" err="1" smtClean="0">
                <a:hlinkClick r:id="rId7" tooltip="Τζιοβάνι Μπορέλι"/>
              </a:rPr>
              <a:t>Μπορέλι</a:t>
            </a:r>
            <a:r>
              <a:rPr lang="el-GR" dirty="0" smtClean="0"/>
              <a:t> και ο Άγγλος Ρ. </a:t>
            </a:r>
            <a:r>
              <a:rPr lang="el-GR" dirty="0" err="1" smtClean="0"/>
              <a:t>Γκουκ</a:t>
            </a:r>
            <a:r>
              <a:rPr lang="el-GR" dirty="0" smtClean="0"/>
              <a:t> κατάληξαν σε ένα σοβαρό, αν και αρνητικό αποτέλεσμα. Είπαν ότι δεν είναι δυνατή η πτήση του ανθρώπου με τη χρήση μόνο της μυϊκής δύναμης καθώς, προκειμένου να πετάξει αυτόνομα, ο άνθρωπος θα έπρεπε να έχει πολλαπλάσιο μυϊκό όγκο. Απέδειξαν έτσι θεωρητικά πως, για να κατασκευαστεί συσκευή πιο βαριά από τον αέρα που να πετά, χρειάζεται οπωσδήποτε κινητήρας. Όταν εφευρέθηκε η </a:t>
            </a:r>
            <a:r>
              <a:rPr lang="el-GR" dirty="0" smtClean="0">
                <a:hlinkClick r:id="rId8" tooltip="Ατμομηχανή"/>
              </a:rPr>
              <a:t>ατμομηχανή</a:t>
            </a:r>
            <a:r>
              <a:rPr lang="el-GR" dirty="0" smtClean="0"/>
              <a:t> τον 18ο αιώνα και ιδιαίτερα όταν τελειοποιήθηκε τον 19ο αιώνα, έγιναν πολλές απόπειρες να κατασκευαστεί ατμοκίνητη πτητική συσκευή.</a:t>
            </a:r>
          </a:p>
          <a:p>
            <a:r>
              <a:rPr lang="el-GR" dirty="0" smtClean="0"/>
              <a:t>Έτσι, τον 19ο αιώνα κατασκευάστηκε το πρώτο αεροπλάνο από τον Ρώσο εφευρέτη Α.Φ. </a:t>
            </a:r>
            <a:r>
              <a:rPr lang="el-GR" dirty="0" err="1" smtClean="0"/>
              <a:t>Μοζάισκι</a:t>
            </a:r>
            <a:r>
              <a:rPr lang="el-GR" dirty="0" smtClean="0"/>
              <a:t>. Η συσκευή έκανε μικρή πτήση. Αργότερα, στο τέλος του αιώνα, ο Χ. </a:t>
            </a:r>
            <a:r>
              <a:rPr lang="el-GR" dirty="0" err="1" smtClean="0"/>
              <a:t>Μαξίμ</a:t>
            </a:r>
            <a:r>
              <a:rPr lang="el-GR" dirty="0" smtClean="0"/>
              <a:t> στην Αγγλία έκανε δοκιμή αεροπλάνου με ατμομηχανή, αλλά στην πρώτη απόπειρα να αποσπαστεί από το έδαφος η μηχανή έπαθε βλάβη.</a:t>
            </a:r>
          </a:p>
          <a:p>
            <a:r>
              <a:rPr lang="el-GR" dirty="0" smtClean="0"/>
              <a:t>Γενικά η ατμομηχανή, με τις διαστάσεις και το βάρος που είχε, δεν ανταποκρινόταν στις απαιτήσεις μιας πτητικής συσκευής και έτσι μόνο στο τέλος του 19ου αιώνα, όταν αναπτύχθηκαν κινητήρες εσωτερικής καύσης, μπόρεσε να επιτευχθεί κατασκευή αεροπλάνου ικανού για πτήση.</a:t>
            </a:r>
          </a:p>
          <a:p>
            <a:r>
              <a:rPr lang="el-GR" dirty="0" smtClean="0"/>
              <a:t>Έτσι, οι </a:t>
            </a:r>
            <a:r>
              <a:rPr lang="el-GR" dirty="0" smtClean="0">
                <a:hlinkClick r:id="rId9" tooltip="Αδελφοί Ράιτ"/>
              </a:rPr>
              <a:t>αδελφοί Ράιτ</a:t>
            </a:r>
            <a:r>
              <a:rPr lang="el-GR" dirty="0" smtClean="0"/>
              <a:t> (εφευρέτες και αεροπόροι) κατάφεραν να κατασκευάσουν αεροπλάνο που να επιτυγχάνει σταθερή πτήση και μάλιστα με επιβάτη. Διαβλέποντας τη στρατηγική του σημασία, πολλές κυβερνήσεις ανέπτυξαν το αεροπλάνο κυρίως για στρατιωτική χρήση, ιδιαίτερα κατά τον </a:t>
            </a:r>
            <a:r>
              <a:rPr lang="el-GR" dirty="0" smtClean="0">
                <a:hlinkClick r:id="rId10" tooltip="Α΄ Παγκόσμιος Πόλεμος"/>
              </a:rPr>
              <a:t>Α΄ Παγκόσμιο Πόλεμο</a:t>
            </a:r>
            <a:r>
              <a:rPr lang="el-GR" dirty="0" smtClean="0"/>
              <a:t>. Το αεροπλάνο χρησιμοποιήθηκε σε ακόμα μεγαλύτερη κλίμακα στον </a:t>
            </a:r>
            <a:r>
              <a:rPr lang="el-GR" dirty="0" smtClean="0">
                <a:hlinkClick r:id="rId11" tooltip="Β΄ Παγκόσμιος Πόλεμος"/>
              </a:rPr>
              <a:t>Β΄ Παγκόσμιο Πόλεμο</a:t>
            </a:r>
            <a:r>
              <a:rPr lang="el-GR" dirty="0" smtClean="0"/>
              <a:t>, στη διάρκεια του οποίου αναπτύχθηκαν πολύ τα καταδιωκτικά και τα βομβαρδιστικά. Στο τέλος του πολέμου οι Γερμανοί κατασκεύασαν αεροπλάνο με στροβιλοκινητήρα. Μετά τον πόλεμο κατασκευάστηκαν τα πυραυλοκίνητα αεροπλάνα.</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Περιγραφή του Αεροπλάνου</a:t>
            </a:r>
            <a:endParaRPr lang="el-GR" dirty="0"/>
          </a:p>
        </p:txBody>
      </p:sp>
      <p:sp>
        <p:nvSpPr>
          <p:cNvPr id="3" name="2 - Θέση περιεχομένου"/>
          <p:cNvSpPr>
            <a:spLocks noGrp="1"/>
          </p:cNvSpPr>
          <p:nvPr>
            <p:ph idx="1"/>
          </p:nvPr>
        </p:nvSpPr>
        <p:spPr/>
        <p:txBody>
          <a:bodyPr>
            <a:normAutofit fontScale="32500" lnSpcReduction="20000"/>
          </a:bodyPr>
          <a:lstStyle/>
          <a:p>
            <a:r>
              <a:rPr lang="el-GR" dirty="0" smtClean="0"/>
              <a:t>Το αεροπλάνο αποτελείται βασικά από τρία μέρη που διαφέρουν στη μορφή και στον προορισμό τους. Αυτά είναι:</a:t>
            </a:r>
          </a:p>
          <a:p>
            <a:r>
              <a:rPr lang="el-GR" dirty="0" smtClean="0"/>
              <a:t>το κύριο σώμα του αεροπλάνου που λέγεται σκάφος</a:t>
            </a:r>
          </a:p>
          <a:p>
            <a:r>
              <a:rPr lang="el-GR" dirty="0" smtClean="0"/>
              <a:t>το σύστημα προώθησης και</a:t>
            </a:r>
          </a:p>
          <a:p>
            <a:r>
              <a:rPr lang="el-GR" dirty="0" smtClean="0"/>
              <a:t>ο μηχανικός εξοπλισμός.</a:t>
            </a:r>
          </a:p>
          <a:p>
            <a:r>
              <a:rPr lang="el-GR" dirty="0" smtClean="0"/>
              <a:t>Το σκάφος αποτελεί τον κορμό του αεροπλάνου και αποτελείται από 2 μέρη: τις πτέρυγες και την άτρακτο. Οι πτέρυγες είναι σταθερά συνδεδεμένες με την άτρακτο και σ' αυτό ακριβώς διαφέρει από το ελικόπτερο, που σ' αυτό τα πτερύγιά του κινούνται. Ανάλογα με τον αριθμό των πτερύγων, τα αεροπλάνα ονομάζονται μονοπτέρυγα, </a:t>
            </a:r>
            <a:r>
              <a:rPr lang="el-GR" dirty="0" err="1" smtClean="0"/>
              <a:t>διπτέρυγα</a:t>
            </a:r>
            <a:r>
              <a:rPr lang="el-GR" dirty="0" smtClean="0"/>
              <a:t>, </a:t>
            </a:r>
            <a:r>
              <a:rPr lang="el-GR" dirty="0" err="1" smtClean="0"/>
              <a:t>πολυπτέρυγα</a:t>
            </a:r>
            <a:r>
              <a:rPr lang="el-GR" dirty="0" smtClean="0"/>
              <a:t>. Τα κλασικά αεροπλάνα, επειδή παρουσιάζουν αστάθεια στην πτήση, χρησιμοποιούν βοηθητικές </a:t>
            </a:r>
            <a:r>
              <a:rPr lang="el-GR" dirty="0" err="1" smtClean="0"/>
              <a:t>πτερυγικές</a:t>
            </a:r>
            <a:r>
              <a:rPr lang="el-GR" dirty="0" smtClean="0"/>
              <a:t> επιφάνειες στην πίσω άκρη της ατράκτου. Αυτές αποτελούνται από τις οριζόντιες σταθερές πτέρυγες που δίνουν ευστάθεια, για να μην αναποδογυρίσει το αεροπλάνο και τις κάθετες σταθερές για να μη γυρίζει γύρω - γύρω. Η άτρακτος, όπως το λέει και το όνομά της, έχει σχήμα ατρακτοειδές και αποτελεί το βασικό τμήμα του σκάφους, στο οποίο προσαρμόζονται και οι πτέρυγες. Στο μπροστινό τμήμα της ατράκτου υπάρχει ο θάλαμος διακυβέρνησης και το μεγαλύτερο μέρος της χρησιμοποιείται για επιβάτες, αποσκευές ή εμπορεύματα, αν το αεροπλάνο είναι μεταφορικό ή για αμυντικό ή επιθετικό εξοπλισμό, αν είναι πολεμικό.</a:t>
            </a:r>
          </a:p>
          <a:p>
            <a:r>
              <a:rPr lang="el-GR" dirty="0" smtClean="0"/>
              <a:t>Το προωθητικό σύστημα είναι, είτε η έλικα στα πιο παλιά αεροπλάνα είτε ο κινητήρας τζετ (</a:t>
            </a:r>
            <a:r>
              <a:rPr lang="el-GR" dirty="0" err="1" smtClean="0"/>
              <a:t>στροβιλοαντιδραστήρας</a:t>
            </a:r>
            <a:r>
              <a:rPr lang="el-GR" dirty="0" smtClean="0"/>
              <a:t>) στα πιο καινούργια. Ο δεύτερος χρησιμοποιείται στα αεροπλάνα που θέλουν να έχουν μεγάλες ταχύτητες, γιατί η απόδοση της έλικας ελαττώνεται, όταν η ταχύτητα είναι πάνω από 700 </a:t>
            </a:r>
            <a:r>
              <a:rPr lang="el-GR" dirty="0" err="1" smtClean="0"/>
              <a:t>χλμ</a:t>
            </a:r>
            <a:r>
              <a:rPr lang="el-GR" dirty="0" smtClean="0"/>
              <a:t>. την ώρα.</a:t>
            </a:r>
          </a:p>
          <a:p>
            <a:r>
              <a:rPr lang="el-GR" dirty="0" smtClean="0"/>
              <a:t>Ο μηχανικός εξοπλισμός αποτελείται από τα εξαρτήματα που βοηθούν στην οδήγηση του αεροπλάνου από τις συσκευές κλιματισμού και διατήρησης σταθερής πίεσης μέσα στην άτρακτο. Επίσης, εδώ περιλαμβάνονται το ταχύμετρο, ο αυτόματος χειριστής (πιλότος), οι εγκαταστάσεις ραδιοτηλεφωνίας και ραδιοεντοπισμού, το σύστημα προσγείωσης, οι γεννήτριες ηλεκτρικού ρεύματος, οι επιπλώσεις των θαλάμων (διακυβέρνησης, επιβατών) κλπ.</a:t>
            </a:r>
          </a:p>
          <a:p>
            <a:r>
              <a:rPr lang="el-GR" dirty="0" smtClean="0"/>
              <a:t>Ταχύτητα αεροπλάνων[</a:t>
            </a:r>
            <a:r>
              <a:rPr lang="el-GR" dirty="0" smtClean="0">
                <a:hlinkClick r:id="rId2" tooltip="Επεξεργασία ενότητας: Ταχύτητα αεροπλάνων"/>
              </a:rPr>
              <a:t>Επεξεργασία</a:t>
            </a:r>
            <a:r>
              <a:rPr lang="el-GR" dirty="0" smtClean="0"/>
              <a:t> | </a:t>
            </a:r>
            <a:r>
              <a:rPr lang="el-GR" dirty="0" smtClean="0">
                <a:hlinkClick r:id="rId3" tooltip="Επεξεργασία ενότητας: Ταχύτητα αεροπλάνων"/>
              </a:rPr>
              <a:t>επεξεργασία κώδικα</a:t>
            </a:r>
            <a:r>
              <a:rPr lang="el-GR" dirty="0" smtClean="0"/>
              <a:t>]</a:t>
            </a:r>
          </a:p>
          <a:p>
            <a:r>
              <a:rPr lang="el-GR" dirty="0" smtClean="0"/>
              <a:t>Σαν χαρακτηριστικό μέτρο στις ταχύτητες των αεροπλάνων είναι ο </a:t>
            </a:r>
            <a:r>
              <a:rPr lang="el-GR" dirty="0" smtClean="0">
                <a:hlinkClick r:id="rId4" tooltip="Αριθμός Μαχ"/>
              </a:rPr>
              <a:t>αριθμός </a:t>
            </a:r>
            <a:r>
              <a:rPr lang="el-GR" dirty="0" err="1" smtClean="0">
                <a:hlinkClick r:id="rId4" tooltip="Αριθμός Μαχ"/>
              </a:rPr>
              <a:t>Μαχ</a:t>
            </a:r>
            <a:r>
              <a:rPr lang="el-GR" dirty="0" smtClean="0"/>
              <a:t>. Αυτός είναι το κλάσμα:</a:t>
            </a:r>
          </a:p>
          <a:p>
            <a:r>
              <a:rPr lang="el-GR" dirty="0" smtClean="0"/>
              <a:t>Μ = ταχύτητα του αεροπλάνου / ταχύτητα του </a:t>
            </a:r>
            <a:r>
              <a:rPr lang="el-GR" dirty="0" err="1" smtClean="0"/>
              <a:t>ήχου.Όταν</a:t>
            </a:r>
            <a:r>
              <a:rPr lang="el-GR" dirty="0" smtClean="0"/>
              <a:t> το Μ είναι μικρότερο από 1, οι ταχύτητες χαρακτηρίζονται ως υποηχητικές. Αντίθετα, όταν το Μ είναι μεγαλύτερο από 1, οι ταχύτητες χαρακτηρίζονται υπερηχητικές.</a:t>
            </a:r>
          </a:p>
          <a:p>
            <a:r>
              <a:rPr lang="el-GR" dirty="0" smtClean="0"/>
              <a:t>Είδη αεροπλάνων[</a:t>
            </a:r>
            <a:r>
              <a:rPr lang="el-GR" dirty="0" smtClean="0">
                <a:hlinkClick r:id="rId5" tooltip="Επεξεργασία ενότητας: Είδη αεροπλάνων"/>
              </a:rPr>
              <a:t>Επεξεργασία</a:t>
            </a:r>
            <a:r>
              <a:rPr lang="el-GR" dirty="0" smtClean="0"/>
              <a:t> | </a:t>
            </a:r>
            <a:r>
              <a:rPr lang="el-GR" dirty="0" smtClean="0">
                <a:hlinkClick r:id="rId6" tooltip="Επεξεργασία ενότητας: Είδη αεροπλάνων"/>
              </a:rPr>
              <a:t>επεξεργασία κώδικα</a:t>
            </a:r>
            <a:r>
              <a:rPr lang="el-GR" dirty="0" smtClean="0"/>
              <a:t>]</a:t>
            </a:r>
          </a:p>
          <a:p>
            <a:r>
              <a:rPr lang="el-GR" dirty="0" smtClean="0"/>
              <a:t>Τα αεροπλάνα, ανάλογα με τους σκοπούς χρήσης τους, διακρίνονται σε πολιτικά και στρατιωτικά. Επίσης ανάλογα με το είδος των οργάνων προσγείωσης διακρίνονται σε αεροπλάνα και υδροπλάνα, ανάλογα με τις μορφές του προωθητικού συστήματος διακρίνονται σε "ελικοφόρα" και "αεριωθούμενα". Επίσης ένας άλλος διαχωρισμός είναι ανάλογος με τη χρήση τους, σύμφωνα με την οποία υπάρχουν αεροπλάνα εκπαιδευτικά, περιπολικά, </a:t>
            </a:r>
            <a:r>
              <a:rPr lang="el-GR" dirty="0" err="1" smtClean="0"/>
              <a:t>ψεκαστικά</a:t>
            </a:r>
            <a:r>
              <a:rPr lang="el-GR" dirty="0" smtClean="0"/>
              <a:t>, πυροσβεστικά, μαχητικά, μεταγωγικά, κατασκοπευτικά κλπ.</a:t>
            </a:r>
          </a:p>
          <a:p>
            <a:r>
              <a:rPr lang="el-GR" dirty="0" smtClean="0"/>
              <a:t>Επίσης υπάρχουν και αεροπλάνα νοσοκομειακά με ειδικά διαρρυθμισμένο χώρο για άμεση εξυπηρέτηση, που όμως δεν είναι τόσο πρακτικά όσο τα ελικόπτερα, γιατί χρειάζονται ειδικό χώρο προσγείωσης (</a:t>
            </a:r>
            <a:r>
              <a:rPr lang="el-GR" dirty="0" smtClean="0">
                <a:hlinkClick r:id="rId7" tooltip="Αεροδρόμιο"/>
              </a:rPr>
              <a:t>αεροδρόμια</a:t>
            </a:r>
            <a:r>
              <a:rPr lang="el-GR" dirty="0" smtClean="0"/>
              <a:t>).</a:t>
            </a:r>
          </a:p>
          <a:p>
            <a:r>
              <a:rPr lang="el-GR" dirty="0" smtClean="0"/>
              <a:t>Τα επιβατικά αεροπλάνα έφτασαν στον υψηλότερο ίσως βαθμό εξέλιξής τους με την κατασκευή του </a:t>
            </a:r>
            <a:r>
              <a:rPr lang="el-GR" dirty="0" smtClean="0">
                <a:hlinkClick r:id="rId8" tooltip="Υπερηχητική πτήση (δεν έχει γραφτεί ακόμα)"/>
              </a:rPr>
              <a:t>υπερηχητικού</a:t>
            </a:r>
            <a:r>
              <a:rPr lang="el-GR" dirty="0" smtClean="0"/>
              <a:t> αεροπλάνου </a:t>
            </a:r>
            <a:r>
              <a:rPr lang="el-GR" dirty="0" err="1" smtClean="0">
                <a:hlinkClick r:id="rId9" tooltip="Κονκόρντ"/>
              </a:rPr>
              <a:t>Κονκόρντ</a:t>
            </a:r>
            <a:r>
              <a:rPr lang="el-GR" dirty="0" smtClean="0"/>
              <a:t> από τη γαλλική και βρετανική αεροπορική βιομηχανία, που μπορούσε να μεταφέρει 128 επιβάτες με ταχύτητα 2.170 </a:t>
            </a:r>
            <a:r>
              <a:rPr lang="el-GR" dirty="0" err="1" smtClean="0"/>
              <a:t>χλμ</a:t>
            </a:r>
            <a:r>
              <a:rPr lang="el-GR" dirty="0" smtClean="0"/>
              <a:t>. την ώρα. Το μήκος του είναι 61,66 μ. το ύψος του 12,19 μ. και με ύψος πτήσης 15.000 - 18.000 μέτρα.</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 κατασκευή μου.</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153</TotalTime>
  <Words>1278</Words>
  <Application>Microsoft Office PowerPoint</Application>
  <PresentationFormat>Προβολή στην οθόνη (4:3)</PresentationFormat>
  <Paragraphs>105</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Αστικό</vt:lpstr>
      <vt:lpstr>Τεχνολογία </vt:lpstr>
      <vt:lpstr> Αεροπλανάκι-Μεταφορές και επικοινωνίες. </vt:lpstr>
      <vt:lpstr>   Μπορούμε να κατατάξουμε τα μεταφορικά μέσα στις παρακάτω κατηγορίες</vt:lpstr>
      <vt:lpstr>Διαφάνεια 4</vt:lpstr>
      <vt:lpstr>Επικοινωνίες</vt:lpstr>
      <vt:lpstr>Οι πιο σημαντικοί τρόποι φαίνονται παρακάτω:   </vt:lpstr>
      <vt:lpstr>Το Αεροπλάνο</vt:lpstr>
      <vt:lpstr>Περιγραφή του Αεροπλάνου</vt:lpstr>
      <vt:lpstr>Η κατασκευή μου.</vt:lpstr>
      <vt:lpstr> </vt:lpstr>
      <vt:lpstr>Αφού έφτιαξα τον σκελετό της κατασκευής μου και τοποθέτησα την μπαταρία και το μοτέρ το αποτέλεσμα ήταν αυτό…..</vt:lpstr>
      <vt:lpstr>Διαφάνεια 12</vt:lpstr>
      <vt:lpstr>Μετά κόλλησα τα φτερά..</vt:lpstr>
      <vt:lpstr>flowchart</vt:lpstr>
      <vt:lpstr>Η Απαραίτητες γνώσεις για την κατασκευή του έργου</vt:lpstr>
      <vt:lpstr>Πώς λειτουργεί η κατασκευή μου   (πρέπει  να μετακινηθούν προς τα δεξιά οι ρόδες</vt:lpstr>
      <vt:lpstr>Η χρησιμότητα του αεροπλάνου για την ανθρώπινη κοινωνόια</vt:lpstr>
      <vt:lpstr>Κατάλογος υλικών και εργαλειών</vt:lpstr>
      <vt:lpstr>Κόστος </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dc:title>
  <dc:creator>user</dc:creator>
  <cp:lastModifiedBy>user</cp:lastModifiedBy>
  <cp:revision>17</cp:revision>
  <dcterms:created xsi:type="dcterms:W3CDTF">2016-03-29T14:27:49Z</dcterms:created>
  <dcterms:modified xsi:type="dcterms:W3CDTF">2016-04-09T16:16:34Z</dcterms:modified>
</cp:coreProperties>
</file>