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2" r:id="rId6"/>
    <p:sldId id="266" r:id="rId7"/>
    <p:sldId id="272" r:id="rId8"/>
    <p:sldId id="263" r:id="rId9"/>
    <p:sldId id="264" r:id="rId10"/>
    <p:sldId id="268" r:id="rId11"/>
    <p:sldId id="265" r:id="rId12"/>
    <p:sldId id="269" r:id="rId13"/>
    <p:sldId id="271" r:id="rId14"/>
    <p:sldId id="276" r:id="rId15"/>
    <p:sldId id="277" r:id="rId16"/>
    <p:sldId id="278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A298B-F345-46BC-878B-A15DC13071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C9F12-760B-4CC9-BDC4-2692E9F0B80D}">
      <dgm:prSet custT="1"/>
      <dgm:spPr/>
      <dgm:t>
        <a:bodyPr/>
        <a:lstStyle/>
        <a:p>
          <a:r>
            <a:rPr lang="el-GR" sz="2400" b="1" dirty="0"/>
            <a:t>Επομένως η ακολουθία ψηφίων 111:</a:t>
          </a:r>
          <a:endParaRPr lang="en-US" sz="2400" b="1" dirty="0"/>
        </a:p>
      </dgm:t>
    </dgm:pt>
    <dgm:pt modelId="{CD038252-77E2-4F26-96EA-68FE77BC3E71}" type="parTrans" cxnId="{1ED46A77-D3CE-4C1A-BDAD-1D9FDA02A436}">
      <dgm:prSet/>
      <dgm:spPr/>
      <dgm:t>
        <a:bodyPr/>
        <a:lstStyle/>
        <a:p>
          <a:endParaRPr lang="en-US"/>
        </a:p>
      </dgm:t>
    </dgm:pt>
    <dgm:pt modelId="{CA1960DF-998D-4FDF-A236-8E9DB20806BA}" type="sibTrans" cxnId="{1ED46A77-D3CE-4C1A-BDAD-1D9FDA02A436}">
      <dgm:prSet/>
      <dgm:spPr/>
      <dgm:t>
        <a:bodyPr/>
        <a:lstStyle/>
        <a:p>
          <a:endParaRPr lang="en-US"/>
        </a:p>
      </dgm:t>
    </dgm:pt>
    <dgm:pt modelId="{DE498026-2CE5-47F5-9A47-ADF3D99DABE1}">
      <dgm:prSet custT="1"/>
      <dgm:spPr/>
      <dgm:t>
        <a:bodyPr/>
        <a:lstStyle/>
        <a:p>
          <a:r>
            <a:rPr lang="el-GR" sz="2400" b="1" dirty="0"/>
            <a:t>(111)</a:t>
          </a:r>
          <a:r>
            <a:rPr lang="el-GR" sz="2400" b="1" baseline="-25000" dirty="0"/>
            <a:t>10</a:t>
          </a:r>
          <a:r>
            <a:rPr lang="el-GR" sz="2400" b="1" dirty="0"/>
            <a:t> = 1x100 + 1x10 + 1x1 = 111</a:t>
          </a:r>
          <a:r>
            <a:rPr lang="en-US" sz="2400" b="1" dirty="0"/>
            <a:t> </a:t>
          </a:r>
          <a:r>
            <a:rPr lang="el-GR" sz="2200" b="1" i="1" dirty="0">
              <a:solidFill>
                <a:srgbClr val="00B050"/>
              </a:solidFill>
            </a:rPr>
            <a:t>(δεκαδικό σύστημα)</a:t>
          </a:r>
          <a:endParaRPr lang="en-US" sz="2200" b="1" i="1" dirty="0">
            <a:solidFill>
              <a:srgbClr val="00B050"/>
            </a:solidFill>
          </a:endParaRPr>
        </a:p>
      </dgm:t>
    </dgm:pt>
    <dgm:pt modelId="{2080BF84-5AED-4F10-9452-4F88F09B4A56}" type="parTrans" cxnId="{D244792E-3ED4-44D1-9F10-ED2E90635E20}">
      <dgm:prSet/>
      <dgm:spPr/>
      <dgm:t>
        <a:bodyPr/>
        <a:lstStyle/>
        <a:p>
          <a:endParaRPr lang="en-US"/>
        </a:p>
      </dgm:t>
    </dgm:pt>
    <dgm:pt modelId="{85FDD394-0470-40FF-9A3B-3230611D22ED}" type="sibTrans" cxnId="{D244792E-3ED4-44D1-9F10-ED2E90635E20}">
      <dgm:prSet/>
      <dgm:spPr/>
      <dgm:t>
        <a:bodyPr/>
        <a:lstStyle/>
        <a:p>
          <a:endParaRPr lang="en-US"/>
        </a:p>
      </dgm:t>
    </dgm:pt>
    <dgm:pt modelId="{982D0789-3828-4CDB-9D24-1AF5C964F6B3}">
      <dgm:prSet custT="1"/>
      <dgm:spPr/>
      <dgm:t>
        <a:bodyPr/>
        <a:lstStyle/>
        <a:p>
          <a:r>
            <a:rPr lang="el-GR" sz="2400" b="1" dirty="0"/>
            <a:t>(111)</a:t>
          </a:r>
          <a:r>
            <a:rPr lang="el-GR" sz="2400" b="1" baseline="-25000" dirty="0"/>
            <a:t>2</a:t>
          </a:r>
          <a:r>
            <a:rPr lang="el-GR" sz="2400" b="1" dirty="0"/>
            <a:t> = 1x4 + 1x2 + 1x1 = (7)</a:t>
          </a:r>
          <a:r>
            <a:rPr lang="el-GR" sz="2400" b="1" baseline="-25000" dirty="0"/>
            <a:t>10</a:t>
          </a:r>
          <a:r>
            <a:rPr lang="el-GR" sz="2400" b="1" dirty="0"/>
            <a:t> </a:t>
          </a:r>
          <a:r>
            <a:rPr lang="en-US" sz="2400" b="1" dirty="0"/>
            <a:t> </a:t>
          </a:r>
          <a:r>
            <a:rPr lang="el-GR" sz="2200" b="1" i="1" dirty="0">
              <a:solidFill>
                <a:srgbClr val="00B050"/>
              </a:solidFill>
            </a:rPr>
            <a:t>(δυαδικό σύστημα)</a:t>
          </a:r>
          <a:endParaRPr lang="en-US" sz="2200" b="1" i="1" dirty="0">
            <a:solidFill>
              <a:srgbClr val="00B050"/>
            </a:solidFill>
          </a:endParaRPr>
        </a:p>
      </dgm:t>
    </dgm:pt>
    <dgm:pt modelId="{070685F9-034E-4AB3-9BBE-06CA2FF2DD52}" type="parTrans" cxnId="{4A001A34-5D8E-4457-AFA0-BE80901C112E}">
      <dgm:prSet/>
      <dgm:spPr/>
      <dgm:t>
        <a:bodyPr/>
        <a:lstStyle/>
        <a:p>
          <a:endParaRPr lang="en-US"/>
        </a:p>
      </dgm:t>
    </dgm:pt>
    <dgm:pt modelId="{CA6457B5-579A-451B-B9EF-61E2B84672CB}" type="sibTrans" cxnId="{4A001A34-5D8E-4457-AFA0-BE80901C112E}">
      <dgm:prSet/>
      <dgm:spPr/>
      <dgm:t>
        <a:bodyPr/>
        <a:lstStyle/>
        <a:p>
          <a:endParaRPr lang="en-US"/>
        </a:p>
      </dgm:t>
    </dgm:pt>
    <dgm:pt modelId="{A8B9AD6A-2595-43C2-9A86-BDD648AFB7BA}">
      <dgm:prSet custT="1"/>
      <dgm:spPr/>
      <dgm:t>
        <a:bodyPr/>
        <a:lstStyle/>
        <a:p>
          <a:r>
            <a:rPr lang="el-GR" sz="2400" b="1" dirty="0"/>
            <a:t>(111)</a:t>
          </a:r>
          <a:r>
            <a:rPr lang="el-GR" sz="2400" b="1" baseline="-25000" dirty="0"/>
            <a:t>8</a:t>
          </a:r>
          <a:r>
            <a:rPr lang="el-GR" sz="2400" b="1" dirty="0"/>
            <a:t>= 1x64 + 1x8 + 1x1= (73)</a:t>
          </a:r>
          <a:r>
            <a:rPr lang="el-GR" sz="2400" b="1" baseline="-25000" dirty="0"/>
            <a:t>10</a:t>
          </a:r>
          <a:r>
            <a:rPr lang="el-GR" sz="2400" b="1" dirty="0"/>
            <a:t> </a:t>
          </a:r>
          <a:r>
            <a:rPr lang="el-GR" sz="2200" b="1" i="1" dirty="0">
              <a:solidFill>
                <a:srgbClr val="00B050"/>
              </a:solidFill>
            </a:rPr>
            <a:t>(</a:t>
          </a:r>
          <a:r>
            <a:rPr lang="el-GR" sz="2200" b="1" i="1" dirty="0" err="1">
              <a:solidFill>
                <a:srgbClr val="00B050"/>
              </a:solidFill>
            </a:rPr>
            <a:t>οκταδικό</a:t>
          </a:r>
          <a:r>
            <a:rPr lang="el-GR" sz="2200" b="1" i="1" dirty="0">
              <a:solidFill>
                <a:srgbClr val="00B050"/>
              </a:solidFill>
            </a:rPr>
            <a:t> σύστημα)</a:t>
          </a:r>
          <a:endParaRPr lang="en-US" sz="2200" b="1" i="1" dirty="0">
            <a:solidFill>
              <a:srgbClr val="00B050"/>
            </a:solidFill>
          </a:endParaRPr>
        </a:p>
      </dgm:t>
    </dgm:pt>
    <dgm:pt modelId="{88BB32DF-597D-4F07-A7B2-ED11A7D1BBC7}" type="parTrans" cxnId="{1F12C794-2EFF-4D63-8EDF-B7247103CED5}">
      <dgm:prSet/>
      <dgm:spPr/>
      <dgm:t>
        <a:bodyPr/>
        <a:lstStyle/>
        <a:p>
          <a:endParaRPr lang="en-US"/>
        </a:p>
      </dgm:t>
    </dgm:pt>
    <dgm:pt modelId="{48F2A2EB-41D2-49B6-8769-884268DC9252}" type="sibTrans" cxnId="{1F12C794-2EFF-4D63-8EDF-B7247103CED5}">
      <dgm:prSet/>
      <dgm:spPr/>
      <dgm:t>
        <a:bodyPr/>
        <a:lstStyle/>
        <a:p>
          <a:endParaRPr lang="en-US"/>
        </a:p>
      </dgm:t>
    </dgm:pt>
    <dgm:pt modelId="{896669EE-F7CD-47B3-8C0B-1FEAE62C960A}">
      <dgm:prSet custT="1"/>
      <dgm:spPr/>
      <dgm:t>
        <a:bodyPr/>
        <a:lstStyle/>
        <a:p>
          <a:r>
            <a:rPr lang="el-GR" sz="2400" b="1" dirty="0"/>
            <a:t>(111)</a:t>
          </a:r>
          <a:r>
            <a:rPr lang="el-GR" sz="2400" b="1" baseline="-25000" dirty="0"/>
            <a:t>16</a:t>
          </a:r>
          <a:r>
            <a:rPr lang="el-GR" sz="2400" b="1" dirty="0"/>
            <a:t> = 1x256 + 1x16 + 1x1 = (273)</a:t>
          </a:r>
          <a:r>
            <a:rPr lang="el-GR" sz="2400" b="1" baseline="-25000" dirty="0"/>
            <a:t>10</a:t>
          </a:r>
          <a:r>
            <a:rPr lang="el-GR" sz="2400" b="1" dirty="0"/>
            <a:t> </a:t>
          </a:r>
          <a:r>
            <a:rPr lang="el-GR" sz="2200" b="1" i="1" dirty="0">
              <a:solidFill>
                <a:srgbClr val="00B050"/>
              </a:solidFill>
            </a:rPr>
            <a:t>(</a:t>
          </a:r>
          <a:r>
            <a:rPr lang="el-GR" sz="2200" b="1" i="1" dirty="0" err="1">
              <a:solidFill>
                <a:srgbClr val="00B050"/>
              </a:solidFill>
            </a:rPr>
            <a:t>δεκαεξαδικό</a:t>
          </a:r>
          <a:r>
            <a:rPr lang="el-GR" sz="2200" b="1" i="1" dirty="0">
              <a:solidFill>
                <a:srgbClr val="00B050"/>
              </a:solidFill>
            </a:rPr>
            <a:t> σύστημα)</a:t>
          </a:r>
          <a:endParaRPr lang="en-US" sz="2200" b="1" i="1" dirty="0">
            <a:solidFill>
              <a:srgbClr val="00B050"/>
            </a:solidFill>
          </a:endParaRPr>
        </a:p>
      </dgm:t>
    </dgm:pt>
    <dgm:pt modelId="{5778C109-D3C2-4459-909E-44C37E452FFD}" type="parTrans" cxnId="{0AFA2291-7578-4735-A6D8-18666CC1AD6E}">
      <dgm:prSet/>
      <dgm:spPr/>
      <dgm:t>
        <a:bodyPr/>
        <a:lstStyle/>
        <a:p>
          <a:endParaRPr lang="en-US"/>
        </a:p>
      </dgm:t>
    </dgm:pt>
    <dgm:pt modelId="{ACBE9817-4DEA-44AD-B482-06762A400CB7}" type="sibTrans" cxnId="{0AFA2291-7578-4735-A6D8-18666CC1AD6E}">
      <dgm:prSet/>
      <dgm:spPr/>
      <dgm:t>
        <a:bodyPr/>
        <a:lstStyle/>
        <a:p>
          <a:endParaRPr lang="en-US"/>
        </a:p>
      </dgm:t>
    </dgm:pt>
    <dgm:pt modelId="{23D988E8-3CE8-4902-A0B4-588C9532D2D1}" type="pres">
      <dgm:prSet presAssocID="{5E0A298B-F345-46BC-878B-A15DC1307106}" presName="vert0" presStyleCnt="0">
        <dgm:presLayoutVars>
          <dgm:dir/>
          <dgm:animOne val="branch"/>
          <dgm:animLvl val="lvl"/>
        </dgm:presLayoutVars>
      </dgm:prSet>
      <dgm:spPr/>
    </dgm:pt>
    <dgm:pt modelId="{8A56E435-315D-48AB-8A72-C3F4F53739CA}" type="pres">
      <dgm:prSet presAssocID="{0F2C9F12-760B-4CC9-BDC4-2692E9F0B80D}" presName="thickLine" presStyleLbl="alignNode1" presStyleIdx="0" presStyleCnt="1"/>
      <dgm:spPr/>
    </dgm:pt>
    <dgm:pt modelId="{A1CA6602-357E-49F5-8980-184BA7C53EB7}" type="pres">
      <dgm:prSet presAssocID="{0F2C9F12-760B-4CC9-BDC4-2692E9F0B80D}" presName="horz1" presStyleCnt="0"/>
      <dgm:spPr/>
    </dgm:pt>
    <dgm:pt modelId="{121037DA-15C3-4193-AB36-64E03D92B3F5}" type="pres">
      <dgm:prSet presAssocID="{0F2C9F12-760B-4CC9-BDC4-2692E9F0B80D}" presName="tx1" presStyleLbl="revTx" presStyleIdx="0" presStyleCnt="5" custScaleX="86081"/>
      <dgm:spPr/>
    </dgm:pt>
    <dgm:pt modelId="{F2DE4CAD-9A1B-4DBA-9CF2-B5A73A9C771B}" type="pres">
      <dgm:prSet presAssocID="{0F2C9F12-760B-4CC9-BDC4-2692E9F0B80D}" presName="vert1" presStyleCnt="0"/>
      <dgm:spPr/>
    </dgm:pt>
    <dgm:pt modelId="{74CE21EE-6D53-4FC7-B326-632C91FC7057}" type="pres">
      <dgm:prSet presAssocID="{DE498026-2CE5-47F5-9A47-ADF3D99DABE1}" presName="vertSpace2a" presStyleCnt="0"/>
      <dgm:spPr/>
    </dgm:pt>
    <dgm:pt modelId="{331B3975-8376-4772-AD4D-7565EB4C285A}" type="pres">
      <dgm:prSet presAssocID="{DE498026-2CE5-47F5-9A47-ADF3D99DABE1}" presName="horz2" presStyleCnt="0"/>
      <dgm:spPr/>
    </dgm:pt>
    <dgm:pt modelId="{871691EB-4CAC-429A-A50D-6B6AA7B2CE6B}" type="pres">
      <dgm:prSet presAssocID="{DE498026-2CE5-47F5-9A47-ADF3D99DABE1}" presName="horzSpace2" presStyleCnt="0"/>
      <dgm:spPr/>
    </dgm:pt>
    <dgm:pt modelId="{C7E6B6AE-66F7-404D-ACA0-9F0E5EF07B3E}" type="pres">
      <dgm:prSet presAssocID="{DE498026-2CE5-47F5-9A47-ADF3D99DABE1}" presName="tx2" presStyleLbl="revTx" presStyleIdx="1" presStyleCnt="5"/>
      <dgm:spPr/>
    </dgm:pt>
    <dgm:pt modelId="{F503A4E6-8A2C-4966-BA6F-D9CA36B399AC}" type="pres">
      <dgm:prSet presAssocID="{DE498026-2CE5-47F5-9A47-ADF3D99DABE1}" presName="vert2" presStyleCnt="0"/>
      <dgm:spPr/>
    </dgm:pt>
    <dgm:pt modelId="{B673F3FA-C193-4E00-96EA-65A04CB77AAD}" type="pres">
      <dgm:prSet presAssocID="{DE498026-2CE5-47F5-9A47-ADF3D99DABE1}" presName="thinLine2b" presStyleLbl="callout" presStyleIdx="0" presStyleCnt="4"/>
      <dgm:spPr/>
    </dgm:pt>
    <dgm:pt modelId="{7B0A7BDE-FAD8-4B71-9A5A-53480F8D9269}" type="pres">
      <dgm:prSet presAssocID="{DE498026-2CE5-47F5-9A47-ADF3D99DABE1}" presName="vertSpace2b" presStyleCnt="0"/>
      <dgm:spPr/>
    </dgm:pt>
    <dgm:pt modelId="{4820DFFB-CAB3-4641-A0FD-E5FC1DD43273}" type="pres">
      <dgm:prSet presAssocID="{982D0789-3828-4CDB-9D24-1AF5C964F6B3}" presName="horz2" presStyleCnt="0"/>
      <dgm:spPr/>
    </dgm:pt>
    <dgm:pt modelId="{DA7867C6-EB0D-4EC1-800C-9A265580C6D9}" type="pres">
      <dgm:prSet presAssocID="{982D0789-3828-4CDB-9D24-1AF5C964F6B3}" presName="horzSpace2" presStyleCnt="0"/>
      <dgm:spPr/>
    </dgm:pt>
    <dgm:pt modelId="{A5D2BB3F-67C6-49F2-8EB6-6172D6FBB591}" type="pres">
      <dgm:prSet presAssocID="{982D0789-3828-4CDB-9D24-1AF5C964F6B3}" presName="tx2" presStyleLbl="revTx" presStyleIdx="2" presStyleCnt="5"/>
      <dgm:spPr/>
    </dgm:pt>
    <dgm:pt modelId="{813653E2-CAD2-49B4-AF11-FB0F40D2B965}" type="pres">
      <dgm:prSet presAssocID="{982D0789-3828-4CDB-9D24-1AF5C964F6B3}" presName="vert2" presStyleCnt="0"/>
      <dgm:spPr/>
    </dgm:pt>
    <dgm:pt modelId="{5574A425-8F21-4FA5-811A-8F3B33837B5C}" type="pres">
      <dgm:prSet presAssocID="{982D0789-3828-4CDB-9D24-1AF5C964F6B3}" presName="thinLine2b" presStyleLbl="callout" presStyleIdx="1" presStyleCnt="4"/>
      <dgm:spPr/>
    </dgm:pt>
    <dgm:pt modelId="{3D53730B-6DFF-4C15-A6A2-5369A59BB00E}" type="pres">
      <dgm:prSet presAssocID="{982D0789-3828-4CDB-9D24-1AF5C964F6B3}" presName="vertSpace2b" presStyleCnt="0"/>
      <dgm:spPr/>
    </dgm:pt>
    <dgm:pt modelId="{1B3106A4-E51A-422D-B9DB-EF382D03D664}" type="pres">
      <dgm:prSet presAssocID="{A8B9AD6A-2595-43C2-9A86-BDD648AFB7BA}" presName="horz2" presStyleCnt="0"/>
      <dgm:spPr/>
    </dgm:pt>
    <dgm:pt modelId="{FE78257E-B91F-4360-BEAA-6651FB7FAE3C}" type="pres">
      <dgm:prSet presAssocID="{A8B9AD6A-2595-43C2-9A86-BDD648AFB7BA}" presName="horzSpace2" presStyleCnt="0"/>
      <dgm:spPr/>
    </dgm:pt>
    <dgm:pt modelId="{72AA9AF8-CC7A-437E-BC2F-DAED1896E255}" type="pres">
      <dgm:prSet presAssocID="{A8B9AD6A-2595-43C2-9A86-BDD648AFB7BA}" presName="tx2" presStyleLbl="revTx" presStyleIdx="3" presStyleCnt="5"/>
      <dgm:spPr/>
    </dgm:pt>
    <dgm:pt modelId="{A259DC0A-BD35-4BF8-9DBA-1DF0D9EE73D9}" type="pres">
      <dgm:prSet presAssocID="{A8B9AD6A-2595-43C2-9A86-BDD648AFB7BA}" presName="vert2" presStyleCnt="0"/>
      <dgm:spPr/>
    </dgm:pt>
    <dgm:pt modelId="{B2686E5A-4F8A-4392-9418-523A98C4E4AA}" type="pres">
      <dgm:prSet presAssocID="{A8B9AD6A-2595-43C2-9A86-BDD648AFB7BA}" presName="thinLine2b" presStyleLbl="callout" presStyleIdx="2" presStyleCnt="4"/>
      <dgm:spPr/>
    </dgm:pt>
    <dgm:pt modelId="{DEE900B2-8425-499D-939A-7B249DE01940}" type="pres">
      <dgm:prSet presAssocID="{A8B9AD6A-2595-43C2-9A86-BDD648AFB7BA}" presName="vertSpace2b" presStyleCnt="0"/>
      <dgm:spPr/>
    </dgm:pt>
    <dgm:pt modelId="{396D0A91-6572-4B6C-8CE2-A847C6A56DA2}" type="pres">
      <dgm:prSet presAssocID="{896669EE-F7CD-47B3-8C0B-1FEAE62C960A}" presName="horz2" presStyleCnt="0"/>
      <dgm:spPr/>
    </dgm:pt>
    <dgm:pt modelId="{5AC1F1D3-16E5-4FB2-990A-257D47B00676}" type="pres">
      <dgm:prSet presAssocID="{896669EE-F7CD-47B3-8C0B-1FEAE62C960A}" presName="horzSpace2" presStyleCnt="0"/>
      <dgm:spPr/>
    </dgm:pt>
    <dgm:pt modelId="{BE906404-979C-4589-8014-957098AA538D}" type="pres">
      <dgm:prSet presAssocID="{896669EE-F7CD-47B3-8C0B-1FEAE62C960A}" presName="tx2" presStyleLbl="revTx" presStyleIdx="4" presStyleCnt="5"/>
      <dgm:spPr/>
    </dgm:pt>
    <dgm:pt modelId="{A2010972-9231-48C6-857F-5E679D4158A2}" type="pres">
      <dgm:prSet presAssocID="{896669EE-F7CD-47B3-8C0B-1FEAE62C960A}" presName="vert2" presStyleCnt="0"/>
      <dgm:spPr/>
    </dgm:pt>
    <dgm:pt modelId="{4B687F1F-C78F-48AB-93EB-EEF67DD53611}" type="pres">
      <dgm:prSet presAssocID="{896669EE-F7CD-47B3-8C0B-1FEAE62C960A}" presName="thinLine2b" presStyleLbl="callout" presStyleIdx="3" presStyleCnt="4"/>
      <dgm:spPr/>
    </dgm:pt>
    <dgm:pt modelId="{8E5FBF0F-6CC0-4F1C-96F7-13096E6675AE}" type="pres">
      <dgm:prSet presAssocID="{896669EE-F7CD-47B3-8C0B-1FEAE62C960A}" presName="vertSpace2b" presStyleCnt="0"/>
      <dgm:spPr/>
    </dgm:pt>
  </dgm:ptLst>
  <dgm:cxnLst>
    <dgm:cxn modelId="{D244792E-3ED4-44D1-9F10-ED2E90635E20}" srcId="{0F2C9F12-760B-4CC9-BDC4-2692E9F0B80D}" destId="{DE498026-2CE5-47F5-9A47-ADF3D99DABE1}" srcOrd="0" destOrd="0" parTransId="{2080BF84-5AED-4F10-9452-4F88F09B4A56}" sibTransId="{85FDD394-0470-40FF-9A3B-3230611D22ED}"/>
    <dgm:cxn modelId="{4A001A34-5D8E-4457-AFA0-BE80901C112E}" srcId="{0F2C9F12-760B-4CC9-BDC4-2692E9F0B80D}" destId="{982D0789-3828-4CDB-9D24-1AF5C964F6B3}" srcOrd="1" destOrd="0" parTransId="{070685F9-034E-4AB3-9BBE-06CA2FF2DD52}" sibTransId="{CA6457B5-579A-451B-B9EF-61E2B84672CB}"/>
    <dgm:cxn modelId="{58E5FB44-E55C-4A9F-9551-16E8C327D5EC}" type="presOf" srcId="{0F2C9F12-760B-4CC9-BDC4-2692E9F0B80D}" destId="{121037DA-15C3-4193-AB36-64E03D92B3F5}" srcOrd="0" destOrd="0" presId="urn:microsoft.com/office/officeart/2008/layout/LinedList"/>
    <dgm:cxn modelId="{1ED46A77-D3CE-4C1A-BDAD-1D9FDA02A436}" srcId="{5E0A298B-F345-46BC-878B-A15DC1307106}" destId="{0F2C9F12-760B-4CC9-BDC4-2692E9F0B80D}" srcOrd="0" destOrd="0" parTransId="{CD038252-77E2-4F26-96EA-68FE77BC3E71}" sibTransId="{CA1960DF-998D-4FDF-A236-8E9DB20806BA}"/>
    <dgm:cxn modelId="{566F518D-F5C3-4489-953B-DE78F042ACC2}" type="presOf" srcId="{DE498026-2CE5-47F5-9A47-ADF3D99DABE1}" destId="{C7E6B6AE-66F7-404D-ACA0-9F0E5EF07B3E}" srcOrd="0" destOrd="0" presId="urn:microsoft.com/office/officeart/2008/layout/LinedList"/>
    <dgm:cxn modelId="{0AFA2291-7578-4735-A6D8-18666CC1AD6E}" srcId="{0F2C9F12-760B-4CC9-BDC4-2692E9F0B80D}" destId="{896669EE-F7CD-47B3-8C0B-1FEAE62C960A}" srcOrd="3" destOrd="0" parTransId="{5778C109-D3C2-4459-909E-44C37E452FFD}" sibTransId="{ACBE9817-4DEA-44AD-B482-06762A400CB7}"/>
    <dgm:cxn modelId="{1F12C794-2EFF-4D63-8EDF-B7247103CED5}" srcId="{0F2C9F12-760B-4CC9-BDC4-2692E9F0B80D}" destId="{A8B9AD6A-2595-43C2-9A86-BDD648AFB7BA}" srcOrd="2" destOrd="0" parTransId="{88BB32DF-597D-4F07-A7B2-ED11A7D1BBC7}" sibTransId="{48F2A2EB-41D2-49B6-8769-884268DC9252}"/>
    <dgm:cxn modelId="{448AA0A7-8C57-489C-8F81-87608E5031C4}" type="presOf" srcId="{A8B9AD6A-2595-43C2-9A86-BDD648AFB7BA}" destId="{72AA9AF8-CC7A-437E-BC2F-DAED1896E255}" srcOrd="0" destOrd="0" presId="urn:microsoft.com/office/officeart/2008/layout/LinedList"/>
    <dgm:cxn modelId="{EC2F6BB9-817E-4917-93FE-F16C91880B4A}" type="presOf" srcId="{896669EE-F7CD-47B3-8C0B-1FEAE62C960A}" destId="{BE906404-979C-4589-8014-957098AA538D}" srcOrd="0" destOrd="0" presId="urn:microsoft.com/office/officeart/2008/layout/LinedList"/>
    <dgm:cxn modelId="{83C669BE-F2EB-4C07-905D-0EEB8FC02F03}" type="presOf" srcId="{982D0789-3828-4CDB-9D24-1AF5C964F6B3}" destId="{A5D2BB3F-67C6-49F2-8EB6-6172D6FBB591}" srcOrd="0" destOrd="0" presId="urn:microsoft.com/office/officeart/2008/layout/LinedList"/>
    <dgm:cxn modelId="{24068EBE-E3AA-4CE2-BF8C-2D6D3CF9B0D5}" type="presOf" srcId="{5E0A298B-F345-46BC-878B-A15DC1307106}" destId="{23D988E8-3CE8-4902-A0B4-588C9532D2D1}" srcOrd="0" destOrd="0" presId="urn:microsoft.com/office/officeart/2008/layout/LinedList"/>
    <dgm:cxn modelId="{89CC30A4-3474-4AF5-AC47-44050A48FDE1}" type="presParOf" srcId="{23D988E8-3CE8-4902-A0B4-588C9532D2D1}" destId="{8A56E435-315D-48AB-8A72-C3F4F53739CA}" srcOrd="0" destOrd="0" presId="urn:microsoft.com/office/officeart/2008/layout/LinedList"/>
    <dgm:cxn modelId="{3330D394-95F3-4F7A-AA29-4DD68A8EB316}" type="presParOf" srcId="{23D988E8-3CE8-4902-A0B4-588C9532D2D1}" destId="{A1CA6602-357E-49F5-8980-184BA7C53EB7}" srcOrd="1" destOrd="0" presId="urn:microsoft.com/office/officeart/2008/layout/LinedList"/>
    <dgm:cxn modelId="{CC6B6EE5-F9C7-4BC0-91BB-A96994AF1FC3}" type="presParOf" srcId="{A1CA6602-357E-49F5-8980-184BA7C53EB7}" destId="{121037DA-15C3-4193-AB36-64E03D92B3F5}" srcOrd="0" destOrd="0" presId="urn:microsoft.com/office/officeart/2008/layout/LinedList"/>
    <dgm:cxn modelId="{982D5DCC-E7A2-4333-8CA4-E43CFF97DB94}" type="presParOf" srcId="{A1CA6602-357E-49F5-8980-184BA7C53EB7}" destId="{F2DE4CAD-9A1B-4DBA-9CF2-B5A73A9C771B}" srcOrd="1" destOrd="0" presId="urn:microsoft.com/office/officeart/2008/layout/LinedList"/>
    <dgm:cxn modelId="{2FBC4038-4E87-4B9A-AAED-5CD59CA85FE3}" type="presParOf" srcId="{F2DE4CAD-9A1B-4DBA-9CF2-B5A73A9C771B}" destId="{74CE21EE-6D53-4FC7-B326-632C91FC7057}" srcOrd="0" destOrd="0" presId="urn:microsoft.com/office/officeart/2008/layout/LinedList"/>
    <dgm:cxn modelId="{A69CFF1F-938C-47C9-AE69-77D86DBC6727}" type="presParOf" srcId="{F2DE4CAD-9A1B-4DBA-9CF2-B5A73A9C771B}" destId="{331B3975-8376-4772-AD4D-7565EB4C285A}" srcOrd="1" destOrd="0" presId="urn:microsoft.com/office/officeart/2008/layout/LinedList"/>
    <dgm:cxn modelId="{6B683CA4-43BF-425F-B09E-D9469AD81DC7}" type="presParOf" srcId="{331B3975-8376-4772-AD4D-7565EB4C285A}" destId="{871691EB-4CAC-429A-A50D-6B6AA7B2CE6B}" srcOrd="0" destOrd="0" presId="urn:microsoft.com/office/officeart/2008/layout/LinedList"/>
    <dgm:cxn modelId="{DD7B086C-ECEF-4E53-A5AA-31E1FF47D63A}" type="presParOf" srcId="{331B3975-8376-4772-AD4D-7565EB4C285A}" destId="{C7E6B6AE-66F7-404D-ACA0-9F0E5EF07B3E}" srcOrd="1" destOrd="0" presId="urn:microsoft.com/office/officeart/2008/layout/LinedList"/>
    <dgm:cxn modelId="{E340E310-0D59-49AD-9FA1-C8DBCD7528AD}" type="presParOf" srcId="{331B3975-8376-4772-AD4D-7565EB4C285A}" destId="{F503A4E6-8A2C-4966-BA6F-D9CA36B399AC}" srcOrd="2" destOrd="0" presId="urn:microsoft.com/office/officeart/2008/layout/LinedList"/>
    <dgm:cxn modelId="{7F429250-389F-4E75-9110-9CA62BD493DB}" type="presParOf" srcId="{F2DE4CAD-9A1B-4DBA-9CF2-B5A73A9C771B}" destId="{B673F3FA-C193-4E00-96EA-65A04CB77AAD}" srcOrd="2" destOrd="0" presId="urn:microsoft.com/office/officeart/2008/layout/LinedList"/>
    <dgm:cxn modelId="{4562D98F-3816-41AE-BB49-8EE05E519539}" type="presParOf" srcId="{F2DE4CAD-9A1B-4DBA-9CF2-B5A73A9C771B}" destId="{7B0A7BDE-FAD8-4B71-9A5A-53480F8D9269}" srcOrd="3" destOrd="0" presId="urn:microsoft.com/office/officeart/2008/layout/LinedList"/>
    <dgm:cxn modelId="{7F27A6D3-0A68-48A0-88F8-83D58758784A}" type="presParOf" srcId="{F2DE4CAD-9A1B-4DBA-9CF2-B5A73A9C771B}" destId="{4820DFFB-CAB3-4641-A0FD-E5FC1DD43273}" srcOrd="4" destOrd="0" presId="urn:microsoft.com/office/officeart/2008/layout/LinedList"/>
    <dgm:cxn modelId="{0F43CCC7-99A9-4BC3-BAF9-E9B1B483153D}" type="presParOf" srcId="{4820DFFB-CAB3-4641-A0FD-E5FC1DD43273}" destId="{DA7867C6-EB0D-4EC1-800C-9A265580C6D9}" srcOrd="0" destOrd="0" presId="urn:microsoft.com/office/officeart/2008/layout/LinedList"/>
    <dgm:cxn modelId="{705FC7CC-22B6-4091-92A5-B4A26592728D}" type="presParOf" srcId="{4820DFFB-CAB3-4641-A0FD-E5FC1DD43273}" destId="{A5D2BB3F-67C6-49F2-8EB6-6172D6FBB591}" srcOrd="1" destOrd="0" presId="urn:microsoft.com/office/officeart/2008/layout/LinedList"/>
    <dgm:cxn modelId="{92D4911B-795C-46ED-9579-261CB59C7627}" type="presParOf" srcId="{4820DFFB-CAB3-4641-A0FD-E5FC1DD43273}" destId="{813653E2-CAD2-49B4-AF11-FB0F40D2B965}" srcOrd="2" destOrd="0" presId="urn:microsoft.com/office/officeart/2008/layout/LinedList"/>
    <dgm:cxn modelId="{CAE99874-DFB6-4277-9FA0-A580A7BA2F08}" type="presParOf" srcId="{F2DE4CAD-9A1B-4DBA-9CF2-B5A73A9C771B}" destId="{5574A425-8F21-4FA5-811A-8F3B33837B5C}" srcOrd="5" destOrd="0" presId="urn:microsoft.com/office/officeart/2008/layout/LinedList"/>
    <dgm:cxn modelId="{B7076920-ECC9-49CB-B241-96DA3C1FFB66}" type="presParOf" srcId="{F2DE4CAD-9A1B-4DBA-9CF2-B5A73A9C771B}" destId="{3D53730B-6DFF-4C15-A6A2-5369A59BB00E}" srcOrd="6" destOrd="0" presId="urn:microsoft.com/office/officeart/2008/layout/LinedList"/>
    <dgm:cxn modelId="{4DB83C90-C8FB-469A-9924-4B89DF1AF6AB}" type="presParOf" srcId="{F2DE4CAD-9A1B-4DBA-9CF2-B5A73A9C771B}" destId="{1B3106A4-E51A-422D-B9DB-EF382D03D664}" srcOrd="7" destOrd="0" presId="urn:microsoft.com/office/officeart/2008/layout/LinedList"/>
    <dgm:cxn modelId="{BCFE7A91-7B65-43C1-8D52-92FA058CACBD}" type="presParOf" srcId="{1B3106A4-E51A-422D-B9DB-EF382D03D664}" destId="{FE78257E-B91F-4360-BEAA-6651FB7FAE3C}" srcOrd="0" destOrd="0" presId="urn:microsoft.com/office/officeart/2008/layout/LinedList"/>
    <dgm:cxn modelId="{D1D5C320-1424-49EE-89B2-6EC62FEE1C5F}" type="presParOf" srcId="{1B3106A4-E51A-422D-B9DB-EF382D03D664}" destId="{72AA9AF8-CC7A-437E-BC2F-DAED1896E255}" srcOrd="1" destOrd="0" presId="urn:microsoft.com/office/officeart/2008/layout/LinedList"/>
    <dgm:cxn modelId="{B42E5CBC-4ECA-4338-8E5B-E22DD6934773}" type="presParOf" srcId="{1B3106A4-E51A-422D-B9DB-EF382D03D664}" destId="{A259DC0A-BD35-4BF8-9DBA-1DF0D9EE73D9}" srcOrd="2" destOrd="0" presId="urn:microsoft.com/office/officeart/2008/layout/LinedList"/>
    <dgm:cxn modelId="{4AA50B32-CF9B-48A4-BEFB-F8587B8A2857}" type="presParOf" srcId="{F2DE4CAD-9A1B-4DBA-9CF2-B5A73A9C771B}" destId="{B2686E5A-4F8A-4392-9418-523A98C4E4AA}" srcOrd="8" destOrd="0" presId="urn:microsoft.com/office/officeart/2008/layout/LinedList"/>
    <dgm:cxn modelId="{37A4ACEB-E8F6-4EAC-867F-63B8E3F4D7E5}" type="presParOf" srcId="{F2DE4CAD-9A1B-4DBA-9CF2-B5A73A9C771B}" destId="{DEE900B2-8425-499D-939A-7B249DE01940}" srcOrd="9" destOrd="0" presId="urn:microsoft.com/office/officeart/2008/layout/LinedList"/>
    <dgm:cxn modelId="{14C94A18-C05E-4731-841A-74D372448F67}" type="presParOf" srcId="{F2DE4CAD-9A1B-4DBA-9CF2-B5A73A9C771B}" destId="{396D0A91-6572-4B6C-8CE2-A847C6A56DA2}" srcOrd="10" destOrd="0" presId="urn:microsoft.com/office/officeart/2008/layout/LinedList"/>
    <dgm:cxn modelId="{6D25A0C4-C146-49F7-92DD-553B95D161C9}" type="presParOf" srcId="{396D0A91-6572-4B6C-8CE2-A847C6A56DA2}" destId="{5AC1F1D3-16E5-4FB2-990A-257D47B00676}" srcOrd="0" destOrd="0" presId="urn:microsoft.com/office/officeart/2008/layout/LinedList"/>
    <dgm:cxn modelId="{55805C1D-AB46-43E5-99F4-E79FDCC6CA15}" type="presParOf" srcId="{396D0A91-6572-4B6C-8CE2-A847C6A56DA2}" destId="{BE906404-979C-4589-8014-957098AA538D}" srcOrd="1" destOrd="0" presId="urn:microsoft.com/office/officeart/2008/layout/LinedList"/>
    <dgm:cxn modelId="{D7F16E95-2282-4A20-8EA1-54A5D0FBDE9F}" type="presParOf" srcId="{396D0A91-6572-4B6C-8CE2-A847C6A56DA2}" destId="{A2010972-9231-48C6-857F-5E679D4158A2}" srcOrd="2" destOrd="0" presId="urn:microsoft.com/office/officeart/2008/layout/LinedList"/>
    <dgm:cxn modelId="{674D15EE-A846-4306-AAB0-963330F337B3}" type="presParOf" srcId="{F2DE4CAD-9A1B-4DBA-9CF2-B5A73A9C771B}" destId="{4B687F1F-C78F-48AB-93EB-EEF67DD53611}" srcOrd="11" destOrd="0" presId="urn:microsoft.com/office/officeart/2008/layout/LinedList"/>
    <dgm:cxn modelId="{E7EF74A5-3B54-4413-B1B8-F9475B9098C0}" type="presParOf" srcId="{F2DE4CAD-9A1B-4DBA-9CF2-B5A73A9C771B}" destId="{8E5FBF0F-6CC0-4F1C-96F7-13096E6675A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6E435-315D-48AB-8A72-C3F4F53739CA}">
      <dsp:nvSpPr>
        <dsp:cNvPr id="0" name=""/>
        <dsp:cNvSpPr/>
      </dsp:nvSpPr>
      <dsp:spPr>
        <a:xfrm>
          <a:off x="0" y="0"/>
          <a:ext cx="113135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037DA-15C3-4193-AB36-64E03D92B3F5}">
      <dsp:nvSpPr>
        <dsp:cNvPr id="0" name=""/>
        <dsp:cNvSpPr/>
      </dsp:nvSpPr>
      <dsp:spPr>
        <a:xfrm>
          <a:off x="0" y="0"/>
          <a:ext cx="1947771" cy="533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Επομένως η ακολουθία ψηφίων 111:</a:t>
          </a:r>
          <a:endParaRPr lang="en-US" sz="2400" b="1" kern="1200" dirty="0"/>
        </a:p>
      </dsp:txBody>
      <dsp:txXfrm>
        <a:off x="0" y="0"/>
        <a:ext cx="1947771" cy="5334000"/>
      </dsp:txXfrm>
    </dsp:sp>
    <dsp:sp modelId="{C7E6B6AE-66F7-404D-ACA0-9F0E5EF07B3E}">
      <dsp:nvSpPr>
        <dsp:cNvPr id="0" name=""/>
        <dsp:cNvSpPr/>
      </dsp:nvSpPr>
      <dsp:spPr>
        <a:xfrm>
          <a:off x="2117475" y="62703"/>
          <a:ext cx="8881172" cy="12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(111)</a:t>
          </a:r>
          <a:r>
            <a:rPr lang="el-GR" sz="2400" b="1" kern="1200" baseline="-25000" dirty="0"/>
            <a:t>10</a:t>
          </a:r>
          <a:r>
            <a:rPr lang="el-GR" sz="2400" b="1" kern="1200" dirty="0"/>
            <a:t> = 1x100 + 1x10 + 1x1 = 111</a:t>
          </a:r>
          <a:r>
            <a:rPr lang="en-US" sz="2400" b="1" kern="1200" dirty="0"/>
            <a:t> </a:t>
          </a:r>
          <a:r>
            <a:rPr lang="el-GR" sz="2200" b="1" i="1" kern="1200" dirty="0">
              <a:solidFill>
                <a:srgbClr val="00B050"/>
              </a:solidFill>
            </a:rPr>
            <a:t>(δεκαδικό σύστημα)</a:t>
          </a:r>
          <a:endParaRPr lang="en-US" sz="2200" b="1" i="1" kern="1200" dirty="0">
            <a:solidFill>
              <a:srgbClr val="00B050"/>
            </a:solidFill>
          </a:endParaRPr>
        </a:p>
      </dsp:txBody>
      <dsp:txXfrm>
        <a:off x="2117475" y="62703"/>
        <a:ext cx="8881172" cy="1254062"/>
      </dsp:txXfrm>
    </dsp:sp>
    <dsp:sp modelId="{B673F3FA-C193-4E00-96EA-65A04CB77AAD}">
      <dsp:nvSpPr>
        <dsp:cNvPr id="0" name=""/>
        <dsp:cNvSpPr/>
      </dsp:nvSpPr>
      <dsp:spPr>
        <a:xfrm>
          <a:off x="1947771" y="1316766"/>
          <a:ext cx="9050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2BB3F-67C6-49F2-8EB6-6172D6FBB591}">
      <dsp:nvSpPr>
        <dsp:cNvPr id="0" name=""/>
        <dsp:cNvSpPr/>
      </dsp:nvSpPr>
      <dsp:spPr>
        <a:xfrm>
          <a:off x="2117475" y="1379469"/>
          <a:ext cx="8881172" cy="12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(111)</a:t>
          </a:r>
          <a:r>
            <a:rPr lang="el-GR" sz="2400" b="1" kern="1200" baseline="-25000" dirty="0"/>
            <a:t>2</a:t>
          </a:r>
          <a:r>
            <a:rPr lang="el-GR" sz="2400" b="1" kern="1200" dirty="0"/>
            <a:t> = 1x4 + 1x2 + 1x1 = (7)</a:t>
          </a:r>
          <a:r>
            <a:rPr lang="el-GR" sz="2400" b="1" kern="1200" baseline="-25000" dirty="0"/>
            <a:t>10</a:t>
          </a:r>
          <a:r>
            <a:rPr lang="el-GR" sz="2400" b="1" kern="1200" dirty="0"/>
            <a:t> </a:t>
          </a:r>
          <a:r>
            <a:rPr lang="en-US" sz="2400" b="1" kern="1200" dirty="0"/>
            <a:t> </a:t>
          </a:r>
          <a:r>
            <a:rPr lang="el-GR" sz="2200" b="1" i="1" kern="1200" dirty="0">
              <a:solidFill>
                <a:srgbClr val="00B050"/>
              </a:solidFill>
            </a:rPr>
            <a:t>(δυαδικό σύστημα)</a:t>
          </a:r>
          <a:endParaRPr lang="en-US" sz="2200" b="1" i="1" kern="1200" dirty="0">
            <a:solidFill>
              <a:srgbClr val="00B050"/>
            </a:solidFill>
          </a:endParaRPr>
        </a:p>
      </dsp:txBody>
      <dsp:txXfrm>
        <a:off x="2117475" y="1379469"/>
        <a:ext cx="8881172" cy="1254062"/>
      </dsp:txXfrm>
    </dsp:sp>
    <dsp:sp modelId="{5574A425-8F21-4FA5-811A-8F3B33837B5C}">
      <dsp:nvSpPr>
        <dsp:cNvPr id="0" name=""/>
        <dsp:cNvSpPr/>
      </dsp:nvSpPr>
      <dsp:spPr>
        <a:xfrm>
          <a:off x="1947771" y="2633532"/>
          <a:ext cx="9050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A9AF8-CC7A-437E-BC2F-DAED1896E255}">
      <dsp:nvSpPr>
        <dsp:cNvPr id="0" name=""/>
        <dsp:cNvSpPr/>
      </dsp:nvSpPr>
      <dsp:spPr>
        <a:xfrm>
          <a:off x="2117475" y="2696235"/>
          <a:ext cx="8881172" cy="12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(111)</a:t>
          </a:r>
          <a:r>
            <a:rPr lang="el-GR" sz="2400" b="1" kern="1200" baseline="-25000" dirty="0"/>
            <a:t>8</a:t>
          </a:r>
          <a:r>
            <a:rPr lang="el-GR" sz="2400" b="1" kern="1200" dirty="0"/>
            <a:t>= 1x64 + 1x8 + 1x1= (73)</a:t>
          </a:r>
          <a:r>
            <a:rPr lang="el-GR" sz="2400" b="1" kern="1200" baseline="-25000" dirty="0"/>
            <a:t>10</a:t>
          </a:r>
          <a:r>
            <a:rPr lang="el-GR" sz="2400" b="1" kern="1200" dirty="0"/>
            <a:t> </a:t>
          </a:r>
          <a:r>
            <a:rPr lang="el-GR" sz="2200" b="1" i="1" kern="1200" dirty="0">
              <a:solidFill>
                <a:srgbClr val="00B050"/>
              </a:solidFill>
            </a:rPr>
            <a:t>(</a:t>
          </a:r>
          <a:r>
            <a:rPr lang="el-GR" sz="2200" b="1" i="1" kern="1200" dirty="0" err="1">
              <a:solidFill>
                <a:srgbClr val="00B050"/>
              </a:solidFill>
            </a:rPr>
            <a:t>οκταδικό</a:t>
          </a:r>
          <a:r>
            <a:rPr lang="el-GR" sz="2200" b="1" i="1" kern="1200" dirty="0">
              <a:solidFill>
                <a:srgbClr val="00B050"/>
              </a:solidFill>
            </a:rPr>
            <a:t> σύστημα)</a:t>
          </a:r>
          <a:endParaRPr lang="en-US" sz="2200" b="1" i="1" kern="1200" dirty="0">
            <a:solidFill>
              <a:srgbClr val="00B050"/>
            </a:solidFill>
          </a:endParaRPr>
        </a:p>
      </dsp:txBody>
      <dsp:txXfrm>
        <a:off x="2117475" y="2696235"/>
        <a:ext cx="8881172" cy="1254062"/>
      </dsp:txXfrm>
    </dsp:sp>
    <dsp:sp modelId="{B2686E5A-4F8A-4392-9418-523A98C4E4AA}">
      <dsp:nvSpPr>
        <dsp:cNvPr id="0" name=""/>
        <dsp:cNvSpPr/>
      </dsp:nvSpPr>
      <dsp:spPr>
        <a:xfrm>
          <a:off x="1947771" y="3950298"/>
          <a:ext cx="9050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06404-979C-4589-8014-957098AA538D}">
      <dsp:nvSpPr>
        <dsp:cNvPr id="0" name=""/>
        <dsp:cNvSpPr/>
      </dsp:nvSpPr>
      <dsp:spPr>
        <a:xfrm>
          <a:off x="2117475" y="4013001"/>
          <a:ext cx="8881172" cy="125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(111)</a:t>
          </a:r>
          <a:r>
            <a:rPr lang="el-GR" sz="2400" b="1" kern="1200" baseline="-25000" dirty="0"/>
            <a:t>16</a:t>
          </a:r>
          <a:r>
            <a:rPr lang="el-GR" sz="2400" b="1" kern="1200" dirty="0"/>
            <a:t> = 1x256 + 1x16 + 1x1 = (273)</a:t>
          </a:r>
          <a:r>
            <a:rPr lang="el-GR" sz="2400" b="1" kern="1200" baseline="-25000" dirty="0"/>
            <a:t>10</a:t>
          </a:r>
          <a:r>
            <a:rPr lang="el-GR" sz="2400" b="1" kern="1200" dirty="0"/>
            <a:t> </a:t>
          </a:r>
          <a:r>
            <a:rPr lang="el-GR" sz="2200" b="1" i="1" kern="1200" dirty="0">
              <a:solidFill>
                <a:srgbClr val="00B050"/>
              </a:solidFill>
            </a:rPr>
            <a:t>(</a:t>
          </a:r>
          <a:r>
            <a:rPr lang="el-GR" sz="2200" b="1" i="1" kern="1200" dirty="0" err="1">
              <a:solidFill>
                <a:srgbClr val="00B050"/>
              </a:solidFill>
            </a:rPr>
            <a:t>δεκαεξαδικό</a:t>
          </a:r>
          <a:r>
            <a:rPr lang="el-GR" sz="2200" b="1" i="1" kern="1200" dirty="0">
              <a:solidFill>
                <a:srgbClr val="00B050"/>
              </a:solidFill>
            </a:rPr>
            <a:t> σύστημα)</a:t>
          </a:r>
          <a:endParaRPr lang="en-US" sz="2200" b="1" i="1" kern="1200" dirty="0">
            <a:solidFill>
              <a:srgbClr val="00B050"/>
            </a:solidFill>
          </a:endParaRPr>
        </a:p>
      </dsp:txBody>
      <dsp:txXfrm>
        <a:off x="2117475" y="4013001"/>
        <a:ext cx="8881172" cy="1254062"/>
      </dsp:txXfrm>
    </dsp:sp>
    <dsp:sp modelId="{4B687F1F-C78F-48AB-93EB-EEF67DD53611}">
      <dsp:nvSpPr>
        <dsp:cNvPr id="0" name=""/>
        <dsp:cNvSpPr/>
      </dsp:nvSpPr>
      <dsp:spPr>
        <a:xfrm>
          <a:off x="1947771" y="5267064"/>
          <a:ext cx="9050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D98211-CE72-4968-AD49-153FB745F54B}"/>
              </a:ext>
            </a:extLst>
          </p:cNvPr>
          <p:cNvSpPr txBox="1">
            <a:spLocks/>
          </p:cNvSpPr>
          <p:nvPr/>
        </p:nvSpPr>
        <p:spPr>
          <a:xfrm>
            <a:off x="6089374" y="2266122"/>
            <a:ext cx="4658139" cy="1622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</a:pPr>
            <a:r>
              <a:rPr lang="el-GR" sz="4000" b="1" cap="none" dirty="0"/>
              <a:t>2.1 Αριθμητικά Συστήματα</a:t>
            </a:r>
            <a:endParaRPr lang="el-GR" sz="4000" cap="none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D98211-CE72-4968-AD49-153FB745F54B}"/>
              </a:ext>
            </a:extLst>
          </p:cNvPr>
          <p:cNvSpPr txBox="1">
            <a:spLocks/>
          </p:cNvSpPr>
          <p:nvPr/>
        </p:nvSpPr>
        <p:spPr>
          <a:xfrm>
            <a:off x="6089374" y="2266122"/>
            <a:ext cx="4658139" cy="1987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</a:pPr>
            <a:r>
              <a:rPr lang="el-GR" sz="4000" b="1" cap="none" dirty="0"/>
              <a:t>2.2 Μετατροπή βάσης αριθμού</a:t>
            </a:r>
            <a:endParaRPr lang="el-GR" sz="4000" cap="none" dirty="0"/>
          </a:p>
        </p:txBody>
      </p:sp>
    </p:spTree>
    <p:extLst>
      <p:ext uri="{BB962C8B-B14F-4D97-AF65-F5344CB8AC3E}">
        <p14:creationId xmlns:p14="http://schemas.microsoft.com/office/powerpoint/2010/main" val="16911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3CB9-B739-4469-85C8-B108A102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Οκταδικοί και δεκαεξαδικοί αριθμοί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877D-D773-4A44-9902-5B4608DE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93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δυαδικοί αριθμοί έχουν το </a:t>
            </a:r>
            <a:r>
              <a:rPr lang="el-GR" sz="2400" i="1" dirty="0"/>
              <a:t>μειονέκτημα </a:t>
            </a:r>
            <a:r>
              <a:rPr lang="el-GR" sz="2400" dirty="0"/>
              <a:t>ότι καταλαμβάνουν πολύ χώρο σε σχέση με την ποσότητα πληροφοριών που μεταφέρουν, καθώς η αναπαράστασή τους απαιτεί μεγάλο αριθμό</a:t>
            </a:r>
            <a:r>
              <a:rPr lang="en-US" sz="2400" dirty="0"/>
              <a:t> </a:t>
            </a:r>
            <a:r>
              <a:rPr lang="el-GR" sz="2400" dirty="0"/>
              <a:t>ψηφίων </a:t>
            </a:r>
            <a:r>
              <a:rPr lang="el-GR" sz="2400" i="1" dirty="0"/>
              <a:t>(τρεις με τέσσερις φορές περισσότερα ψηφία από τους ισοδύναμους δεκαδικούς). </a:t>
            </a:r>
            <a:r>
              <a:rPr lang="el-GR" sz="2400" dirty="0"/>
              <a:t>Οι δεκαδικοί αριθμοί είναι πιο περιεκτικοί, αλλά δύσκολα μετατρέπονται σε δυαδικούς. </a:t>
            </a:r>
          </a:p>
        </p:txBody>
      </p:sp>
    </p:spTree>
    <p:extLst>
      <p:ext uri="{BB962C8B-B14F-4D97-AF65-F5344CB8AC3E}">
        <p14:creationId xmlns:p14="http://schemas.microsoft.com/office/powerpoint/2010/main" val="309423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3CB9-B739-4469-85C8-B108A102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Οκταδικοί και δεκαεξαδικοί αριθμοί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877D-D773-4A44-9902-5B4608DE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1953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Μια συμβιβαστική λύση αποτελούν οι </a:t>
            </a:r>
            <a:r>
              <a:rPr lang="el-GR" sz="2400" b="1" dirty="0" err="1"/>
              <a:t>οκταδικοί</a:t>
            </a:r>
            <a:r>
              <a:rPr lang="el-GR" sz="2400" b="1" dirty="0"/>
              <a:t> </a:t>
            </a:r>
            <a:r>
              <a:rPr lang="el-GR" sz="2400" dirty="0"/>
              <a:t>και οι </a:t>
            </a:r>
            <a:r>
              <a:rPr lang="el-GR" sz="2400" b="1" dirty="0" err="1"/>
              <a:t>δεκαεξαδικοί</a:t>
            </a:r>
            <a:r>
              <a:rPr lang="el-GR" sz="2400" b="1" dirty="0"/>
              <a:t> αριθμοί </a:t>
            </a:r>
            <a:r>
              <a:rPr lang="el-GR" sz="2400" dirty="0"/>
              <a:t>- οι οποίοι χρησιμοποιούνται συχνά για την παράσταση δυαδικών αριθμών - καθώς διαθέτουν τα </a:t>
            </a:r>
            <a:r>
              <a:rPr lang="el-GR" sz="2400" b="1" dirty="0"/>
              <a:t>πλεονεκτήματα της σύντομης αναπαράστασης και της εύκολης μετατροπής τους σε δυαδικούς</a:t>
            </a:r>
            <a:r>
              <a:rPr 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944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3CB9-B739-4469-85C8-B108A102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Οκταδικοί και δεκαεξαδικοί αριθμοί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877D-D773-4A44-9902-5B4608DE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992"/>
            <a:ext cx="10058400" cy="1953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i="1" dirty="0"/>
              <a:t>Για παράδειγμα ο αριθμός (1111111111111111)</a:t>
            </a:r>
            <a:r>
              <a:rPr lang="el-GR" sz="2400" i="1" baseline="-25000" dirty="0"/>
              <a:t>2</a:t>
            </a:r>
            <a:r>
              <a:rPr lang="el-GR" sz="2400" i="1" dirty="0"/>
              <a:t> (16 ψηφία), αντιστοιχεί στον </a:t>
            </a:r>
            <a:r>
              <a:rPr lang="el-GR" sz="2400" i="1" dirty="0" err="1"/>
              <a:t>οκταδικό</a:t>
            </a:r>
            <a:r>
              <a:rPr lang="el-GR" sz="2400" i="1" dirty="0"/>
              <a:t> (177777)</a:t>
            </a:r>
            <a:r>
              <a:rPr lang="el-GR" sz="2400" i="1" baseline="-25000" dirty="0"/>
              <a:t>8</a:t>
            </a:r>
            <a:r>
              <a:rPr lang="el-GR" sz="2400" i="1" dirty="0"/>
              <a:t> (6 ψηφία) και στον </a:t>
            </a:r>
            <a:r>
              <a:rPr lang="el-GR" sz="2400" i="1" dirty="0" err="1"/>
              <a:t>δεκαεξαδικό</a:t>
            </a:r>
            <a:r>
              <a:rPr lang="el-GR" sz="2400" i="1" dirty="0"/>
              <a:t> (FFFF)</a:t>
            </a:r>
            <a:r>
              <a:rPr lang="el-GR" sz="2400" i="1" baseline="-25000" dirty="0"/>
              <a:t>16</a:t>
            </a:r>
            <a:r>
              <a:rPr lang="el-GR" sz="2400" i="1" dirty="0"/>
              <a:t> (4 ψηφία). </a:t>
            </a:r>
            <a:endParaRPr lang="el-G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2400" dirty="0"/>
              <a:t>Επειδή 2</a:t>
            </a:r>
            <a:r>
              <a:rPr lang="el-GR" sz="2400" baseline="30000" dirty="0"/>
              <a:t>3</a:t>
            </a:r>
            <a:r>
              <a:rPr lang="el-GR" sz="2400" dirty="0"/>
              <a:t>=8 και 2</a:t>
            </a:r>
            <a:r>
              <a:rPr lang="el-GR" sz="2400" baseline="30000" dirty="0"/>
              <a:t>4</a:t>
            </a:r>
            <a:r>
              <a:rPr lang="el-GR" sz="2400" dirty="0"/>
              <a:t>=16, για την αναπαράσταση ενός </a:t>
            </a:r>
            <a:r>
              <a:rPr lang="el-GR" sz="2400" dirty="0" err="1"/>
              <a:t>οκταδικού</a:t>
            </a:r>
            <a:r>
              <a:rPr lang="el-GR" sz="2400" dirty="0"/>
              <a:t> ψηφίου χρειάζονται το πολύ τρία δυαδικά ψηφία </a:t>
            </a:r>
            <a:r>
              <a:rPr lang="el-GR" sz="2400" i="1" dirty="0"/>
              <a:t>(8 δυνατοί συνδυασμοί των 3 ψηφίων)</a:t>
            </a:r>
            <a:r>
              <a:rPr lang="el-GR" sz="2400" dirty="0"/>
              <a:t>, ενώ για την αναπαράσταση ενός </a:t>
            </a:r>
            <a:r>
              <a:rPr lang="el-GR" sz="2400" dirty="0" err="1"/>
              <a:t>δεκαεξαδικού</a:t>
            </a:r>
            <a:r>
              <a:rPr lang="el-GR" sz="2400" dirty="0"/>
              <a:t> ψηφίου χρειάζονται το πολύ τέσσερα δυαδικά ψηφία </a:t>
            </a:r>
            <a:r>
              <a:rPr lang="el-GR" sz="2400" i="1" dirty="0"/>
              <a:t>(16 δυνατοί συνδυασμοί των 4 ψηφίων)</a:t>
            </a:r>
            <a:r>
              <a:rPr 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148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A422D-1D0B-443E-8E24-3C2B1EDD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8" y="319595"/>
            <a:ext cx="7250836" cy="1233799"/>
          </a:xfrm>
        </p:spPr>
        <p:txBody>
          <a:bodyPr>
            <a:normAutofit/>
          </a:bodyPr>
          <a:lstStyle/>
          <a:p>
            <a:r>
              <a:rPr lang="el-GR" b="1" dirty="0"/>
              <a:t>Μετατροπή από το δεκαδικό σύστημα αρίθμησης στο δυαδικό </a:t>
            </a:r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34D27F-B81A-48AC-96A3-1585DB8C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" y="1856055"/>
            <a:ext cx="6858000" cy="4557204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Διαιρούμε συνεχώς τον αριθμό στο δεκαδικό σύστημα αρίθμησης (π.χ. 23) με το δύο μέχρι το ακέραιο πηλίκο να γίνει 0.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i="1" dirty="0"/>
              <a:t>23:2-&gt; Πηλίκο 11, Υπόλοιπο 1 -&gt; (μονάδες) - </a:t>
            </a:r>
            <a:r>
              <a:rPr lang="el-GR" sz="2000" b="1" i="1" dirty="0"/>
              <a:t>LSB 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i="1" dirty="0"/>
              <a:t>11:2-&gt; Πηλίκο 5, Υπόλοιπο 1 -&gt; (δυάδες) 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i="1" dirty="0"/>
              <a:t>5:2-&gt; Πηλίκο 2, Υπόλοιπο 1 -&gt; (τετράδες) 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i="1" dirty="0"/>
              <a:t>2:2-&gt; Πηλίκο 1, Υπόλοιπο 0 -&gt; (οκτάδες) 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i="1" dirty="0"/>
              <a:t>1:2-&gt; Πηλίκο 0, Υπόλοιπο 1 -&gt; (</a:t>
            </a:r>
            <a:r>
              <a:rPr lang="el-GR" sz="2000" i="1" dirty="0" err="1"/>
              <a:t>δεκαεξάδες</a:t>
            </a:r>
            <a:r>
              <a:rPr lang="el-GR" sz="2000" i="1" dirty="0"/>
              <a:t>) - </a:t>
            </a:r>
            <a:r>
              <a:rPr lang="el-GR" sz="2000" b="1" i="1" dirty="0"/>
              <a:t>MSB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Σχηματίζουμε τον δυαδικό αριθμό γράφοντας τα υπόλοιπα από το τέλος προς την αρχή. Ο αριθμός (23)</a:t>
            </a:r>
            <a:r>
              <a:rPr lang="el-GR" sz="2000" baseline="-25000" dirty="0"/>
              <a:t>10</a:t>
            </a:r>
            <a:r>
              <a:rPr lang="el-GR" sz="2000" dirty="0"/>
              <a:t> αντιστοιχεί στον αριθμό (10111)</a:t>
            </a:r>
            <a:r>
              <a:rPr lang="el-GR" sz="2000" baseline="-25000" dirty="0"/>
              <a:t>2</a:t>
            </a:r>
            <a:endParaRPr lang="el-GR" sz="2000" dirty="0"/>
          </a:p>
          <a:p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F6F32-DF3D-44CB-8015-97A96D5B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895" y="1683403"/>
            <a:ext cx="30003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A422D-1D0B-443E-8E24-3C2B1EDD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Μετατροπή δεκαεξαδικού αριθμού σε δυαδικό και αντίστροφα </a:t>
            </a:r>
            <a:endParaRPr lang="el-G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7F955-E747-447A-AC84-A141F8D3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32" y="1865376"/>
            <a:ext cx="6047536" cy="45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A422D-1D0B-443E-8E24-3C2B1EDD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Μετατροπή δεκαεξαδικού αριθμού σε δυαδικό και αντίστροφα </a:t>
            </a:r>
            <a:endParaRPr lang="el-G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5D503A-6D9C-4986-8DB6-52ECF36A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640012"/>
            <a:ext cx="10772775" cy="2390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CBF07-0F45-49D3-88D9-AA9B16D140B3}"/>
              </a:ext>
            </a:extLst>
          </p:cNvPr>
          <p:cNvSpPr txBox="1"/>
          <p:nvPr/>
        </p:nvSpPr>
        <p:spPr>
          <a:xfrm>
            <a:off x="1577265" y="5569075"/>
            <a:ext cx="903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Με τον ίδιο τρόπο κάνουμε και μετατροπή </a:t>
            </a:r>
            <a:r>
              <a:rPr lang="el-GR" dirty="0" err="1"/>
              <a:t>οκτάδικου</a:t>
            </a:r>
            <a:r>
              <a:rPr lang="el-GR" dirty="0"/>
              <a:t> σε δυαδικό και αντίστροφα χωρίζοντας τον δυαδικό σε τριάδες   </a:t>
            </a:r>
          </a:p>
        </p:txBody>
      </p:sp>
    </p:spTree>
    <p:extLst>
      <p:ext uri="{BB962C8B-B14F-4D97-AF65-F5344CB8AC3E}">
        <p14:creationId xmlns:p14="http://schemas.microsoft.com/office/powerpoint/2010/main" val="368363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F65B99-0D44-4B4C-9D89-16DB1A3C51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228599" y="1639634"/>
            <a:ext cx="7696201" cy="357873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C4D42-A120-4A40-8C87-F11DF39B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700" b="1" dirty="0"/>
              <a:t>2. Αναπαράσταση δεδομένων σε ψηφιακή μορφή </a:t>
            </a:r>
            <a:endParaRPr lang="el-GR" sz="27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D9F924-4327-4143-A1DD-3829F56A6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r>
              <a:rPr lang="el-GR" dirty="0"/>
              <a:t>Μια ομάδα των 8 </a:t>
            </a:r>
            <a:r>
              <a:rPr lang="el-GR" dirty="0" err="1"/>
              <a:t>bit</a:t>
            </a:r>
            <a:r>
              <a:rPr lang="el-GR" dirty="0"/>
              <a:t>, ο υπολογιστής τη διαχειρίζεται ως μια ενότητα, η οποία ονομάζεται </a:t>
            </a:r>
            <a:r>
              <a:rPr lang="el-GR" b="1" dirty="0" err="1"/>
              <a:t>byte</a:t>
            </a:r>
            <a:r>
              <a:rPr lang="el-GR" b="1" dirty="0"/>
              <a:t> </a:t>
            </a:r>
          </a:p>
          <a:p>
            <a:r>
              <a:rPr lang="el-GR" dirty="0"/>
              <a:t>Μία λέξη </a:t>
            </a:r>
            <a:r>
              <a:rPr lang="el-GR" b="1" dirty="0"/>
              <a:t>(</a:t>
            </a:r>
            <a:r>
              <a:rPr lang="el-GR" b="1" dirty="0" err="1"/>
              <a:t>word</a:t>
            </a:r>
            <a:r>
              <a:rPr lang="el-GR" b="1" dirty="0"/>
              <a:t>) </a:t>
            </a:r>
            <a:r>
              <a:rPr lang="el-GR" dirty="0"/>
              <a:t>είναι μια μεγαλύτερη ομάδα από </a:t>
            </a:r>
            <a:r>
              <a:rPr lang="el-GR" dirty="0" err="1"/>
              <a:t>bit</a:t>
            </a:r>
            <a:r>
              <a:rPr lang="el-GR" dirty="0"/>
              <a:t> που μπορεί να χρησιμοποιηθεί από ένα υπολογιστή σε ένα μόνο κύκλο λειτουργίας του.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3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626CA6D-1D2E-4C34-A4BB-4AD7B50F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l-GR" dirty="0"/>
              <a:t>Ποια είναι τα πολλαπλάσια του </a:t>
            </a:r>
            <a:r>
              <a:rPr lang="el-GR" dirty="0" err="1"/>
              <a:t>Byte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0C5BDE-67BA-4731-B22B-EF029807F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07"/>
          <a:stretch/>
        </p:blipFill>
        <p:spPr>
          <a:xfrm>
            <a:off x="1595230" y="2184969"/>
            <a:ext cx="9001539" cy="364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63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D98211-CE72-4968-AD49-153FB745F54B}"/>
              </a:ext>
            </a:extLst>
          </p:cNvPr>
          <p:cNvSpPr txBox="1">
            <a:spLocks/>
          </p:cNvSpPr>
          <p:nvPr/>
        </p:nvSpPr>
        <p:spPr>
          <a:xfrm>
            <a:off x="6089374" y="2266122"/>
            <a:ext cx="4658139" cy="1987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90000"/>
              </a:lnSpc>
            </a:pPr>
            <a:r>
              <a:rPr lang="el-GR" sz="4000" b="1" cap="none" dirty="0"/>
              <a:t>2. Αναπαράσταση Δεδομένων Σε Ψηφιακή Μορφή </a:t>
            </a:r>
            <a:endParaRPr lang="el-GR" sz="4000" cap="non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D66571-7604-4817-8365-22D4149C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45" y="524671"/>
            <a:ext cx="4752971" cy="580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06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218F7-6178-4B07-8F7C-12D46DDA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2.1 Αριθμητικά Συστήματα</a:t>
            </a:r>
            <a:br>
              <a:rPr lang="el-GR" dirty="0"/>
            </a:br>
            <a:endParaRPr lang="el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4BE79-5A56-417A-A182-3E167FE93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Αριθμητικό σύστημα ή σύστημα αρίθμησης είναι ένα σύνολο από κανόνες για την ονομασία και γραφή αριθμών, ώστε να αντιστοιχίζεται αξία κατά τρόπο μοναδικό σε ακολουθίες ψηφίων. Σε όλα τα σύγχρονα συστήματα αρίθμησης η αξία του κάθε ψηφίου εξαρτάται από τη θέση που έχει μέσα στον αριθμό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7DBBC-80D6-41C3-B13C-A920A573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48" y="809307"/>
            <a:ext cx="5086350" cy="233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DE191-E9A1-4CE8-B017-8E224AD0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60" y="3536315"/>
            <a:ext cx="4886325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8BFC9-1D71-4AC1-957B-5C5F10401B69}"/>
              </a:ext>
            </a:extLst>
          </p:cNvPr>
          <p:cNvSpPr txBox="1"/>
          <p:nvPr/>
        </p:nvSpPr>
        <p:spPr>
          <a:xfrm>
            <a:off x="571837" y="1652953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Δεκαδικό </a:t>
            </a:r>
          </a:p>
          <a:p>
            <a:r>
              <a:rPr lang="el-GR" b="1" dirty="0"/>
              <a:t>Σύστημα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89168-E094-454B-B845-DEFBF20E0353}"/>
              </a:ext>
            </a:extLst>
          </p:cNvPr>
          <p:cNvSpPr txBox="1"/>
          <p:nvPr/>
        </p:nvSpPr>
        <p:spPr>
          <a:xfrm>
            <a:off x="571837" y="436567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Δυαδικό </a:t>
            </a:r>
          </a:p>
          <a:p>
            <a:r>
              <a:rPr lang="el-GR" b="1" dirty="0"/>
              <a:t>Σύστημα</a:t>
            </a:r>
          </a:p>
        </p:txBody>
      </p:sp>
    </p:spTree>
    <p:extLst>
      <p:ext uri="{BB962C8B-B14F-4D97-AF65-F5344CB8AC3E}">
        <p14:creationId xmlns:p14="http://schemas.microsoft.com/office/powerpoint/2010/main" val="271126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A5303-0311-4F6B-B94E-939C31A7E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440654"/>
            <a:ext cx="6858000" cy="167189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6E7D82-43E6-4D79-963E-092B555E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457200"/>
            <a:ext cx="3161963" cy="5902960"/>
          </a:xfrm>
        </p:spPr>
        <p:txBody>
          <a:bodyPr>
            <a:normAutofit/>
          </a:bodyPr>
          <a:lstStyle/>
          <a:p>
            <a:r>
              <a:rPr lang="el-GR" sz="2000" dirty="0"/>
              <a:t>Το ψηφίο με τη μεγαλύτερη τάξη στον αριθμό λέγεται </a:t>
            </a:r>
            <a:r>
              <a:rPr lang="el-GR" sz="2000" b="1" dirty="0"/>
              <a:t>ψηφίο μέγιστης σημαντικότητας (</a:t>
            </a:r>
            <a:r>
              <a:rPr lang="el-GR" sz="2000" b="1" dirty="0" err="1"/>
              <a:t>most</a:t>
            </a:r>
            <a:r>
              <a:rPr lang="el-GR" sz="2000" b="1" dirty="0"/>
              <a:t> </a:t>
            </a:r>
            <a:r>
              <a:rPr lang="el-GR" sz="2000" b="1" dirty="0" err="1"/>
              <a:t>significant</a:t>
            </a:r>
            <a:r>
              <a:rPr lang="el-GR" sz="2000" b="1" dirty="0"/>
              <a:t> </a:t>
            </a:r>
            <a:r>
              <a:rPr lang="el-GR" sz="2000" b="1" dirty="0" err="1"/>
              <a:t>digit</a:t>
            </a:r>
            <a:r>
              <a:rPr lang="el-GR" sz="2000" b="1" dirty="0"/>
              <a:t>)</a:t>
            </a:r>
            <a:r>
              <a:rPr lang="el-GR" sz="2000" dirty="0"/>
              <a:t>. Στους δυαδικούς αριθμούς λέγεται </a:t>
            </a:r>
            <a:r>
              <a:rPr lang="el-GR" sz="2000" b="1" dirty="0"/>
              <a:t>δυαδικό ψηφίο μέγιστης σημαντικότητας (</a:t>
            </a:r>
            <a:r>
              <a:rPr lang="el-GR" sz="2000" b="1" dirty="0" err="1"/>
              <a:t>most</a:t>
            </a:r>
            <a:r>
              <a:rPr lang="el-GR" sz="2000" b="1" dirty="0"/>
              <a:t> </a:t>
            </a:r>
            <a:r>
              <a:rPr lang="el-GR" sz="2000" b="1" dirty="0" err="1"/>
              <a:t>significant</a:t>
            </a:r>
            <a:r>
              <a:rPr lang="el-GR" sz="2000" b="1" dirty="0"/>
              <a:t> </a:t>
            </a:r>
            <a:r>
              <a:rPr lang="el-GR" sz="2000" b="1" dirty="0" err="1"/>
              <a:t>bit</a:t>
            </a:r>
            <a:r>
              <a:rPr lang="el-GR" sz="2000" b="1" dirty="0"/>
              <a:t>, MSB). </a:t>
            </a:r>
            <a:r>
              <a:rPr lang="el-GR" sz="2000" dirty="0"/>
              <a:t>Αντίστοιχα το ψηφίο με τη μικρότερη τάξη λέγεται </a:t>
            </a:r>
            <a:r>
              <a:rPr lang="el-GR" sz="2000" b="1" dirty="0"/>
              <a:t>ψηφίο ελάχιστης σημαντικότητας (</a:t>
            </a:r>
            <a:r>
              <a:rPr lang="el-GR" sz="2000" b="1" dirty="0" err="1"/>
              <a:t>least</a:t>
            </a:r>
            <a:r>
              <a:rPr lang="el-GR" sz="2000" b="1" dirty="0"/>
              <a:t> </a:t>
            </a:r>
            <a:r>
              <a:rPr lang="el-GR" sz="2000" b="1" dirty="0" err="1"/>
              <a:t>significant</a:t>
            </a:r>
            <a:r>
              <a:rPr lang="el-GR" sz="2000" b="1" dirty="0"/>
              <a:t> </a:t>
            </a:r>
            <a:r>
              <a:rPr lang="el-GR" sz="2000" b="1" dirty="0" err="1"/>
              <a:t>digit</a:t>
            </a:r>
            <a:r>
              <a:rPr lang="el-GR" sz="2000" b="1" dirty="0"/>
              <a:t>/</a:t>
            </a:r>
            <a:r>
              <a:rPr lang="el-GR" sz="2000" b="1" dirty="0" err="1"/>
              <a:t>bit</a:t>
            </a:r>
            <a:r>
              <a:rPr lang="el-GR" sz="2000" b="1" dirty="0"/>
              <a:t>, LSB).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464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404A40-5C8F-40E8-A71F-C8BB2A2CA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031" y="301625"/>
            <a:ext cx="6111875" cy="712788"/>
          </a:xfrm>
        </p:spPr>
        <p:txBody>
          <a:bodyPr anchor="b">
            <a:normAutofit fontScale="90000"/>
          </a:bodyPr>
          <a:lstStyle/>
          <a:p>
            <a:r>
              <a:rPr lang="el-GR" sz="4000" b="1" dirty="0"/>
              <a:t>Τι σημαίνει ο αριθμός 111;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31B0A-EB7F-420A-89D7-3F1E1219B95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04031" y="887413"/>
            <a:ext cx="11183938" cy="712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Εξαρτάται από τη βάση του συστήματος αρίθμησης που χρησιμοποιούμε.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3CD48F5-0E50-43F0-9AB6-94FB86E0FCB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7990965"/>
              </p:ext>
            </p:extLst>
          </p:nvPr>
        </p:nvGraphicFramePr>
        <p:xfrm>
          <a:off x="504030" y="1623390"/>
          <a:ext cx="1131359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565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D96F-2F49-4F7A-8E08-BD008AF9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Αναλυτικά…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72C40E-839B-44F9-9714-F17E2C544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89790"/>
              </p:ext>
            </p:extLst>
          </p:nvPr>
        </p:nvGraphicFramePr>
        <p:xfrm>
          <a:off x="864705" y="1224280"/>
          <a:ext cx="222636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121">
                  <a:extLst>
                    <a:ext uri="{9D8B030D-6E8A-4147-A177-3AD203B41FA5}">
                      <a16:colId xmlns:a16="http://schemas.microsoft.com/office/drawing/2014/main" val="243488031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1069171646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36843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l-GR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10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2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3463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47048-75A3-4D0D-AB21-644E592B3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2356D31-892B-4A99-9330-DDC00B26C0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365085"/>
              </p:ext>
            </p:extLst>
          </p:nvPr>
        </p:nvGraphicFramePr>
        <p:xfrm>
          <a:off x="871865" y="4380725"/>
          <a:ext cx="222636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121">
                  <a:extLst>
                    <a:ext uri="{9D8B030D-6E8A-4147-A177-3AD203B41FA5}">
                      <a16:colId xmlns:a16="http://schemas.microsoft.com/office/drawing/2014/main" val="243488031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1069171646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36843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2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34637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F0AC63AC-84D8-4C13-B3D2-3BBAF11E8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03764"/>
              </p:ext>
            </p:extLst>
          </p:nvPr>
        </p:nvGraphicFramePr>
        <p:xfrm>
          <a:off x="4731026" y="1224280"/>
          <a:ext cx="222636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121">
                  <a:extLst>
                    <a:ext uri="{9D8B030D-6E8A-4147-A177-3AD203B41FA5}">
                      <a16:colId xmlns:a16="http://schemas.microsoft.com/office/drawing/2014/main" val="243488031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1069171646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36843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2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34637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DAC2CF7F-E0C7-4D39-807E-07A079558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001154"/>
              </p:ext>
            </p:extLst>
          </p:nvPr>
        </p:nvGraphicFramePr>
        <p:xfrm>
          <a:off x="4738185" y="4380725"/>
          <a:ext cx="2226363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121">
                  <a:extLst>
                    <a:ext uri="{9D8B030D-6E8A-4147-A177-3AD203B41FA5}">
                      <a16:colId xmlns:a16="http://schemas.microsoft.com/office/drawing/2014/main" val="243488031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1069171646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368434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16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16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16</a:t>
                      </a:r>
                      <a:r>
                        <a:rPr lang="en-US" b="1" baseline="30000" dirty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el-G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2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256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3463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ED3807B-3EF1-438E-9FB6-3DE91B24B22A}"/>
              </a:ext>
            </a:extLst>
          </p:cNvPr>
          <p:cNvSpPr/>
          <p:nvPr/>
        </p:nvSpPr>
        <p:spPr>
          <a:xfrm>
            <a:off x="490329" y="2447829"/>
            <a:ext cx="297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1x100 + 1x10 + 1x1 = 111</a:t>
            </a:r>
            <a:r>
              <a:rPr lang="en-US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03513-D98E-4279-A12D-88023746557C}"/>
              </a:ext>
            </a:extLst>
          </p:cNvPr>
          <p:cNvSpPr/>
          <p:nvPr/>
        </p:nvSpPr>
        <p:spPr>
          <a:xfrm>
            <a:off x="4622482" y="2447830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1x4 + 1x2 + 1x1 = (7)</a:t>
            </a:r>
            <a:r>
              <a:rPr lang="el-GR" b="1" baseline="-25000" dirty="0"/>
              <a:t>10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2E0C3A-9A06-4075-924C-2F6255D9002F}"/>
              </a:ext>
            </a:extLst>
          </p:cNvPr>
          <p:cNvSpPr/>
          <p:nvPr/>
        </p:nvSpPr>
        <p:spPr>
          <a:xfrm>
            <a:off x="571837" y="560427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1x64 + 1x8 + 1x1= (73)</a:t>
            </a:r>
            <a:r>
              <a:rPr lang="el-GR" b="1" baseline="-25000" dirty="0"/>
              <a:t>10</a:t>
            </a:r>
            <a:endParaRPr lang="en-US" b="1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63018-1087-44C0-8D4E-1E184D624AEF}"/>
              </a:ext>
            </a:extLst>
          </p:cNvPr>
          <p:cNvSpPr/>
          <p:nvPr/>
        </p:nvSpPr>
        <p:spPr>
          <a:xfrm>
            <a:off x="4272973" y="5604277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1x256 + 1x16 + 1x1 = (273)</a:t>
            </a:r>
            <a:r>
              <a:rPr lang="el-GR" b="1" baseline="-25000" dirty="0"/>
              <a:t>10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F04A25-367E-4DFD-9FBA-1622E2754069}"/>
              </a:ext>
            </a:extLst>
          </p:cNvPr>
          <p:cNvSpPr/>
          <p:nvPr/>
        </p:nvSpPr>
        <p:spPr>
          <a:xfrm>
            <a:off x="745065" y="607392"/>
            <a:ext cx="2461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i="1" u="sng" dirty="0">
                <a:solidFill>
                  <a:srgbClr val="00B050"/>
                </a:solidFill>
              </a:rPr>
              <a:t>δεκαδικό σύστημα</a:t>
            </a:r>
            <a:endParaRPr lang="en-US" sz="2000" b="1" i="1" u="sng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AC6693-23FB-4F53-B1F8-2BA702A2F27E}"/>
              </a:ext>
            </a:extLst>
          </p:cNvPr>
          <p:cNvSpPr/>
          <p:nvPr/>
        </p:nvSpPr>
        <p:spPr>
          <a:xfrm>
            <a:off x="4659426" y="579643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i="1" u="sng" dirty="0">
                <a:solidFill>
                  <a:srgbClr val="00B050"/>
                </a:solidFill>
              </a:rPr>
              <a:t>δυαδικό σύστημα</a:t>
            </a:r>
            <a:endParaRPr lang="el-GR" sz="2000" u="s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C1B291-8D45-484C-878C-3138C14798A8}"/>
              </a:ext>
            </a:extLst>
          </p:cNvPr>
          <p:cNvSpPr/>
          <p:nvPr/>
        </p:nvSpPr>
        <p:spPr>
          <a:xfrm>
            <a:off x="762761" y="3725044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i="1" u="sng" dirty="0" err="1">
                <a:solidFill>
                  <a:srgbClr val="00B050"/>
                </a:solidFill>
              </a:rPr>
              <a:t>οκταδικό</a:t>
            </a:r>
            <a:r>
              <a:rPr lang="el-GR" sz="2000" b="1" i="1" u="sng" dirty="0">
                <a:solidFill>
                  <a:srgbClr val="00B050"/>
                </a:solidFill>
              </a:rPr>
              <a:t> σύστημα</a:t>
            </a:r>
            <a:endParaRPr lang="el-GR" sz="2000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FEB941-DF94-4980-85A8-352067C5023B}"/>
              </a:ext>
            </a:extLst>
          </p:cNvPr>
          <p:cNvSpPr/>
          <p:nvPr/>
        </p:nvSpPr>
        <p:spPr>
          <a:xfrm>
            <a:off x="4410907" y="3740090"/>
            <a:ext cx="288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i="1" u="sng" dirty="0" err="1">
                <a:solidFill>
                  <a:srgbClr val="00B050"/>
                </a:solidFill>
              </a:rPr>
              <a:t>δεκαεξαδικό</a:t>
            </a:r>
            <a:r>
              <a:rPr lang="el-GR" sz="2000" b="1" i="1" u="sng" dirty="0">
                <a:solidFill>
                  <a:srgbClr val="00B050"/>
                </a:solidFill>
              </a:rPr>
              <a:t> σύστημα</a:t>
            </a: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312228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90BE9-4C2D-4CD8-AA46-DF4BE4177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488272"/>
            <a:ext cx="3161963" cy="5455328"/>
          </a:xfrm>
        </p:spPr>
        <p:txBody>
          <a:bodyPr/>
          <a:lstStyle/>
          <a:p>
            <a:r>
              <a:rPr lang="el-GR" dirty="0"/>
              <a:t>Ένας αριθμός εκφρασμένος σε βάση r μπορεί να μετατραπεί σε δεκαδικό, πολλαπλασιάζοντας κάθε συντελεστή με την αντίστοιχη δύναμη του r και προσθέτοντας τα επιμέρους γινόμενα.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CD816-0E9D-4ECE-947A-7B17ED2D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7" y="488272"/>
            <a:ext cx="7872000" cy="60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9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Garamond</vt:lpstr>
      <vt:lpstr>Wingdings</vt:lpstr>
      <vt:lpstr>SavonVTI</vt:lpstr>
      <vt:lpstr>PowerPoint Presentation</vt:lpstr>
      <vt:lpstr>2. Αναπαράσταση δεδομένων σε ψηφιακή μορφή </vt:lpstr>
      <vt:lpstr>Ποια είναι τα πολλαπλάσια του Byte;</vt:lpstr>
      <vt:lpstr>PowerPoint Presentation</vt:lpstr>
      <vt:lpstr>2.1 Αριθμητικά Συστήματα </vt:lpstr>
      <vt:lpstr>PowerPoint Presentation</vt:lpstr>
      <vt:lpstr>Τι σημαίνει ο αριθμός 111;</vt:lpstr>
      <vt:lpstr>Αναλυτικά…</vt:lpstr>
      <vt:lpstr>PowerPoint Presentation</vt:lpstr>
      <vt:lpstr>PowerPoint Presentation</vt:lpstr>
      <vt:lpstr>Οκταδικοί και δεκαεξαδικοί αριθμοί  </vt:lpstr>
      <vt:lpstr>Οκταδικοί και δεκαεξαδικοί αριθμοί  </vt:lpstr>
      <vt:lpstr>Οκταδικοί και δεκαεξαδικοί αριθμοί  </vt:lpstr>
      <vt:lpstr>Μετατροπή από το δεκαδικό σύστημα αρίθμησης στο δυαδικό </vt:lpstr>
      <vt:lpstr>Μετατροπή δεκαεξαδικού αριθμού σε δυαδικό και αντίστροφα </vt:lpstr>
      <vt:lpstr>Μετατροπή δεκαεξαδικού αριθμού σε δυαδικό και αντίστροφα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2020-03-31T11:24:10Z</dcterms:created>
  <dcterms:modified xsi:type="dcterms:W3CDTF">2020-03-31T17:18:48Z</dcterms:modified>
</cp:coreProperties>
</file>