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  <p:sldId id="262" r:id="rId5"/>
    <p:sldId id="263" r:id="rId6"/>
    <p:sldId id="265" r:id="rId7"/>
    <p:sldId id="267" r:id="rId8"/>
    <p:sldId id="268" r:id="rId9"/>
  </p:sldIdLst>
  <p:sldSz cx="9144000" cy="6858000" type="screen4x3"/>
  <p:notesSz cx="6858000" cy="9144000"/>
  <p:defaultTextStyle>
    <a:defPPr>
      <a:defRPr lang="el-GR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CC0000"/>
    <a:srgbClr val="CCFF66"/>
    <a:srgbClr val="99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547" autoAdjust="0"/>
    <p:restoredTop sz="94660"/>
  </p:normalViewPr>
  <p:slideViewPr>
    <p:cSldViewPr>
      <p:cViewPr varScale="1">
        <p:scale>
          <a:sx n="107" d="100"/>
          <a:sy n="107" d="100"/>
        </p:scale>
        <p:origin x="-3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F8B855-98C6-447F-B676-494274C0AC4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F90B7-429D-4BBE-B305-4071C0B7C74B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BFE51-9B8D-4BC0-B50D-A9040D3A26BA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6FDAC-86E6-4A9A-AEFF-D9794D8ADE63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B4200-3408-41F5-B15E-06146AC5335E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69FBA-F187-4746-8659-33A3247A669F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F7F6E5-7B8A-4E25-AEB1-2E33407C1CB9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C4B68-342F-48E2-BC18-21CF44CA051F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A5418-79EC-4C05-A84F-D31DD7576A2C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4F9084-AC65-444C-B8F0-4878E7061193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194C8-47EC-4AA9-8201-AB173798F3C6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D265E29-9927-4871-93B2-8F4561240EC7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ίνακα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D25A51-580D-4D09-A055-62F18B61EDB5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3CAFA70-5632-429D-B5FC-BEDC4008E764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l.wikipedia.org/wiki/%CE%91%CF%81%CF%87%CE%B5%CE%AF%CE%BF:Robert_Hooke_portrait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2"/>
          <p:cNvSpPr>
            <a:spLocks noChangeArrowheads="1" noChangeShapeType="1" noTextEdit="1"/>
          </p:cNvSpPr>
          <p:nvPr/>
        </p:nvSpPr>
        <p:spPr bwMode="auto">
          <a:xfrm>
            <a:off x="539750" y="1412875"/>
            <a:ext cx="8064500" cy="33020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r>
              <a:rPr lang="el-GR" sz="3600" b="1" kern="10">
                <a:ln w="9525">
                  <a:noFill/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Νόμος του </a:t>
            </a:r>
            <a:r>
              <a:rPr lang="en-US" sz="3600" b="1" kern="10">
                <a:ln w="9525">
                  <a:noFill/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Hooke</a:t>
            </a:r>
            <a:endParaRPr lang="el-GR" sz="3600" b="1" kern="10">
              <a:ln w="9525">
                <a:noFill/>
                <a:round/>
                <a:headEnd/>
                <a:tailEnd/>
              </a:ln>
              <a:solidFill>
                <a:srgbClr val="A50021"/>
              </a:soli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6000" b="1" i="1">
                <a:solidFill>
                  <a:srgbClr val="A50021"/>
                </a:solidFill>
              </a:rPr>
              <a:t>Ρόμπερτ Χουκ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b="1" i="1">
                <a:solidFill>
                  <a:srgbClr val="A50021"/>
                </a:solidFill>
              </a:rPr>
              <a:t>Γέννηση:</a:t>
            </a:r>
            <a:r>
              <a:rPr lang="el-GR" sz="2800" b="1"/>
              <a:t> 18 Ιουνίου 1635 </a:t>
            </a:r>
            <a:r>
              <a:rPr lang="el-GR" sz="2800" b="1" i="1"/>
              <a:t>Γουάιτ</a:t>
            </a:r>
            <a:r>
              <a:rPr lang="el-GR" sz="2800" b="1"/>
              <a:t>,</a:t>
            </a:r>
            <a:r>
              <a:rPr lang="en-US" sz="2800" b="1"/>
              <a:t> </a:t>
            </a:r>
            <a:r>
              <a:rPr lang="el-GR" sz="2800" b="1"/>
              <a:t>Αγγλία.</a:t>
            </a:r>
          </a:p>
          <a:p>
            <a:pPr>
              <a:buClr>
                <a:srgbClr val="A50021"/>
              </a:buClr>
            </a:pPr>
            <a:r>
              <a:rPr lang="el-GR" b="1" i="1">
                <a:solidFill>
                  <a:srgbClr val="A50021"/>
                </a:solidFill>
              </a:rPr>
              <a:t>Θάνατος: </a:t>
            </a:r>
            <a:r>
              <a:rPr lang="el-GR" sz="2800" b="1"/>
              <a:t>3 Μαΐου 1703 Λονδίνο.</a:t>
            </a:r>
          </a:p>
          <a:p>
            <a:pPr>
              <a:buClr>
                <a:srgbClr val="A50021"/>
              </a:buClr>
            </a:pPr>
            <a:r>
              <a:rPr lang="el-GR" b="1" i="1">
                <a:solidFill>
                  <a:srgbClr val="A50021"/>
                </a:solidFill>
              </a:rPr>
              <a:t>Εθνικότητα:</a:t>
            </a:r>
            <a:r>
              <a:rPr lang="el-GR" sz="2800" b="1"/>
              <a:t> Άγγλος.</a:t>
            </a:r>
          </a:p>
          <a:p>
            <a:pPr>
              <a:buClr>
                <a:srgbClr val="A50021"/>
              </a:buClr>
            </a:pPr>
            <a:r>
              <a:rPr lang="el-GR" b="1" i="1">
                <a:solidFill>
                  <a:srgbClr val="A50021"/>
                </a:solidFill>
              </a:rPr>
              <a:t>Ιδιότητα:</a:t>
            </a:r>
            <a:r>
              <a:rPr lang="el-GR" sz="2800" b="1"/>
              <a:t> Φυσικός, Βιολόγος, Αρχιτέκτονας. </a:t>
            </a:r>
          </a:p>
          <a:p>
            <a:pPr>
              <a:buClr>
                <a:srgbClr val="A50021"/>
              </a:buClr>
            </a:pPr>
            <a:r>
              <a:rPr lang="el-GR" b="1" i="1">
                <a:solidFill>
                  <a:srgbClr val="A50021"/>
                </a:solidFill>
              </a:rPr>
              <a:t>Επιτεύγματα:</a:t>
            </a:r>
            <a:r>
              <a:rPr lang="el-GR" sz="2800" b="1"/>
              <a:t> Νόμος του Χουκ, Κύτταρο, Νόμος της παγκόσμιας έλξης, Μικροσκοπία.</a:t>
            </a:r>
          </a:p>
          <a:p>
            <a:pPr>
              <a:buClr>
                <a:srgbClr val="A50021"/>
              </a:buClr>
            </a:pPr>
            <a:r>
              <a:rPr lang="el-GR" b="1" i="1">
                <a:solidFill>
                  <a:srgbClr val="A50021"/>
                </a:solidFill>
              </a:rPr>
              <a:t>Συνεργάτης:</a:t>
            </a:r>
            <a:r>
              <a:rPr lang="el-GR" sz="2800" b="1"/>
              <a:t> Ρόμπερτ Μπόιλ.             </a:t>
            </a:r>
          </a:p>
          <a:p>
            <a:pPr>
              <a:buClr>
                <a:srgbClr val="A50021"/>
              </a:buClr>
              <a:buFontTx/>
              <a:buNone/>
            </a:pPr>
            <a:endParaRPr lang="el-GR" sz="2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RobertHook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484313"/>
            <a:ext cx="3794125" cy="4895850"/>
          </a:xfrm>
          <a:prstGeom prst="rect">
            <a:avLst/>
          </a:prstGeom>
          <a:noFill/>
        </p:spPr>
      </p:pic>
      <p:pic>
        <p:nvPicPr>
          <p:cNvPr id="7175" name="Picture 7" descr="Robert Hooke portrait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1484313"/>
            <a:ext cx="4065588" cy="4897437"/>
          </a:xfrm>
          <a:prstGeom prst="rect">
            <a:avLst/>
          </a:prstGeom>
          <a:noFill/>
        </p:spPr>
      </p:pic>
      <p:sp>
        <p:nvSpPr>
          <p:cNvPr id="717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6000" b="1" i="1">
                <a:solidFill>
                  <a:srgbClr val="A50021"/>
                </a:solidFill>
              </a:rPr>
              <a:t>Ρόμπερτ Χουκ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1547813" y="2205038"/>
            <a:ext cx="6084887" cy="2066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l-GR" sz="5400" b="1" i="1" kern="10">
                <a:ln w="9525">
                  <a:noFill/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Θεωρία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6000" b="1" i="1">
                <a:solidFill>
                  <a:srgbClr val="A50021"/>
                </a:solidFill>
              </a:rPr>
              <a:t>Θεωρία</a:t>
            </a:r>
          </a:p>
        </p:txBody>
      </p:sp>
      <p:sp>
        <p:nvSpPr>
          <p:cNvPr id="14348" name="Rectangle 1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l-GR" sz="2800"/>
              <a:t>   </a:t>
            </a:r>
            <a:r>
              <a:rPr lang="el-GR"/>
              <a:t>Τα διάφορα υλικά μπορούμε να τα χωρίσουμε σε:</a:t>
            </a:r>
          </a:p>
          <a:p>
            <a:pPr>
              <a:lnSpc>
                <a:spcPct val="80000"/>
              </a:lnSpc>
              <a:buClr>
                <a:srgbClr val="A50021"/>
              </a:buClr>
            </a:pPr>
            <a:r>
              <a:rPr lang="el-GR" b="1" i="1">
                <a:solidFill>
                  <a:srgbClr val="A50021"/>
                </a:solidFill>
              </a:rPr>
              <a:t>ελαστικά:</a:t>
            </a:r>
            <a:r>
              <a:rPr lang="el-GR"/>
              <a:t> τα σώματα, στα οποία όταν ενεργείται ορισμένη δύναμη, αυτά παραμορφώνονται και ξαναπαίρνουν την αρχική τους μορφή μόλις πάψει να ασκείται η δύναμη. </a:t>
            </a:r>
          </a:p>
          <a:p>
            <a:pPr>
              <a:lnSpc>
                <a:spcPct val="80000"/>
              </a:lnSpc>
              <a:buClr>
                <a:srgbClr val="A50021"/>
              </a:buClr>
            </a:pPr>
            <a:r>
              <a:rPr lang="el-GR" b="1" i="1">
                <a:solidFill>
                  <a:srgbClr val="A50021"/>
                </a:solidFill>
              </a:rPr>
              <a:t>πλαστικά: </a:t>
            </a:r>
            <a:r>
              <a:rPr lang="el-GR"/>
              <a:t>τα σώματα τα οποία παραμορφώνονται μόνιμα ακόμα και με επίδραση μικρής δύναμης.</a:t>
            </a:r>
          </a:p>
          <a:p>
            <a:pPr>
              <a:lnSpc>
                <a:spcPct val="80000"/>
              </a:lnSpc>
              <a:buClr>
                <a:srgbClr val="A50021"/>
              </a:buClr>
            </a:pPr>
            <a:endParaRPr lang="el-GR"/>
          </a:p>
          <a:p>
            <a:pPr>
              <a:lnSpc>
                <a:spcPct val="80000"/>
              </a:lnSpc>
              <a:buClr>
                <a:srgbClr val="A50021"/>
              </a:buClr>
            </a:pPr>
            <a:endParaRPr lang="el-GR" b="1" i="1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6000" b="1" i="1">
                <a:solidFill>
                  <a:srgbClr val="A50021"/>
                </a:solidFill>
              </a:rPr>
              <a:t>Θεωρία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l-GR" sz="2800" b="1">
                <a:solidFill>
                  <a:srgbClr val="A50021"/>
                </a:solidFill>
              </a:rPr>
              <a:t>    </a:t>
            </a:r>
            <a:r>
              <a:rPr lang="el-GR" sz="2800"/>
              <a:t>Για παράδειγμα, ένα χαλύβδινο ελατήριο είναι ελαστικό σώμα, ενώ ένα ελατήριο από χάλκινο σύρμα ή ένα κομμάτι πλαστελίνης είναι πλαστικό σώμα.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sz="2800" b="1">
                <a:solidFill>
                  <a:srgbClr val="A50021"/>
                </a:solidFill>
              </a:rPr>
              <a:t>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sz="2800" b="1">
                <a:solidFill>
                  <a:srgbClr val="A50021"/>
                </a:solidFill>
              </a:rPr>
              <a:t>    Σημείωση:</a:t>
            </a:r>
            <a:r>
              <a:rPr lang="el-GR" sz="2800"/>
              <a:t> Ένα ελαστικό σώμα θα πάθει μόνιμη παραμόρφωση, όταν η δύναμη που το παραμορφώνει ξεπερνάει το όριο ελαστικότητας του σώματος. Σπάζει όταν ξεπερνάει το όριο θραύσης του.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sz="2800"/>
              <a:t>                     </a:t>
            </a:r>
          </a:p>
          <a:p>
            <a:pPr>
              <a:lnSpc>
                <a:spcPct val="80000"/>
              </a:lnSpc>
            </a:pPr>
            <a:endParaRPr lang="el-GR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6000" b="1" i="1">
                <a:solidFill>
                  <a:srgbClr val="A50021"/>
                </a:solidFill>
              </a:rPr>
              <a:t>Θεωρία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986463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i="1"/>
              <a:t>    </a:t>
            </a:r>
            <a:r>
              <a:rPr lang="el-GR" sz="2800" i="1"/>
              <a:t>Ο νόμος του </a:t>
            </a:r>
            <a:r>
              <a:rPr lang="en-US" sz="2800" i="1"/>
              <a:t>Hooke </a:t>
            </a:r>
            <a:r>
              <a:rPr lang="el-GR" sz="2800" i="1"/>
              <a:t>ή των ελαστικών παραμορφώσεων</a:t>
            </a:r>
            <a:r>
              <a:rPr lang="el-GR" sz="2800"/>
              <a:t> λέει ότι η επιμήκυνση</a:t>
            </a:r>
            <a:r>
              <a:rPr lang="en-US" sz="2800"/>
              <a:t> x</a:t>
            </a:r>
            <a:r>
              <a:rPr lang="el-GR" sz="2800"/>
              <a:t> ενός ελατηρίου μέσα στην περιοχή ελαστικότητας του είναι ανάλογη με τη δύναμη</a:t>
            </a:r>
            <a:r>
              <a:rPr lang="en-US" sz="2800"/>
              <a:t> F</a:t>
            </a:r>
            <a:r>
              <a:rPr lang="el-GR" sz="2800"/>
              <a:t> που την προκαλεί. Αυτό σημαίνει ότι το πηλίκο</a:t>
            </a:r>
            <a:r>
              <a:rPr lang="en-US" sz="2800"/>
              <a:t> F/x</a:t>
            </a:r>
            <a:r>
              <a:rPr lang="el-GR" sz="2800"/>
              <a:t> είναι σταθερό, μέσα στην περιοχή ελαστικότητας του ελατηρίου.</a:t>
            </a:r>
            <a:endParaRPr lang="en-US" sz="2800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/>
              <a:t>F = -kx</a:t>
            </a:r>
            <a:r>
              <a:rPr lang="el-GR" sz="2800"/>
              <a:t>,</a:t>
            </a:r>
            <a:endParaRPr 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    </a:t>
            </a:r>
            <a:r>
              <a:rPr lang="el-GR" sz="2800"/>
              <a:t>όπου </a:t>
            </a:r>
            <a:r>
              <a:rPr lang="en-US" sz="2800"/>
              <a:t>k</a:t>
            </a:r>
            <a:r>
              <a:rPr lang="el-GR" sz="2800"/>
              <a:t> η σταθερά της αναλογίας.</a:t>
            </a:r>
            <a:endParaRPr lang="en-US" sz="2800"/>
          </a:p>
          <a:p>
            <a:pPr algn="ctr">
              <a:lnSpc>
                <a:spcPct val="90000"/>
              </a:lnSpc>
              <a:buFontTx/>
              <a:buNone/>
            </a:pPr>
            <a:endParaRPr lang="el-GR" sz="2800"/>
          </a:p>
          <a:p>
            <a:pPr>
              <a:lnSpc>
                <a:spcPct val="90000"/>
              </a:lnSpc>
            </a:pPr>
            <a:endParaRPr lang="el-GR" sz="2800"/>
          </a:p>
        </p:txBody>
      </p:sp>
      <p:pic>
        <p:nvPicPr>
          <p:cNvPr id="21513" name="Picture 9" descr="80px-Coil_spring_animation"/>
          <p:cNvPicPr>
            <a:picLocks noChangeAspect="1" noChangeArrowheads="1" noCro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588125" y="1268413"/>
            <a:ext cx="2232025" cy="48958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6000" b="1" i="1">
                <a:solidFill>
                  <a:srgbClr val="A50021"/>
                </a:solidFill>
              </a:rPr>
              <a:t>Θεωρία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60851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l-GR" sz="1800"/>
              <a:t>       </a:t>
            </a:r>
            <a:r>
              <a:rPr lang="el-GR" sz="2400"/>
              <a:t>Ονομάζουμε τη σταθερά</a:t>
            </a:r>
            <a:r>
              <a:rPr lang="el-GR" sz="2400" b="1"/>
              <a:t> </a:t>
            </a:r>
            <a:r>
              <a:rPr lang="en-US" sz="2400" b="1"/>
              <a:t>k</a:t>
            </a:r>
            <a:r>
              <a:rPr lang="el-GR" sz="2400"/>
              <a:t> </a:t>
            </a:r>
            <a:r>
              <a:rPr lang="el-GR" sz="2400" i="1"/>
              <a:t>σταθερά του ελατηρίου</a:t>
            </a:r>
            <a:r>
              <a:rPr lang="el-GR" sz="2400"/>
              <a:t>, γνωστή και σαν </a:t>
            </a:r>
            <a:r>
              <a:rPr lang="el-GR" sz="2400" i="1"/>
              <a:t>σταθερά του Χουκ</a:t>
            </a:r>
            <a:r>
              <a:rPr lang="el-GR" sz="2400"/>
              <a:t>, που εκφράζει τη σκληρότητα ενός ελατηρίου και εξαρτάται από:</a:t>
            </a:r>
          </a:p>
          <a:p>
            <a:pPr>
              <a:lnSpc>
                <a:spcPct val="80000"/>
              </a:lnSpc>
              <a:buClr>
                <a:srgbClr val="A50021"/>
              </a:buClr>
            </a:pPr>
            <a:r>
              <a:rPr lang="el-GR" sz="2400"/>
              <a:t>το μήκος του ελατηρίου.</a:t>
            </a:r>
          </a:p>
          <a:p>
            <a:pPr>
              <a:lnSpc>
                <a:spcPct val="80000"/>
              </a:lnSpc>
              <a:buClr>
                <a:srgbClr val="A50021"/>
              </a:buClr>
            </a:pPr>
            <a:r>
              <a:rPr lang="el-GR" sz="2400"/>
              <a:t>το πάχος του σύρματος του ελατηρίου</a:t>
            </a:r>
          </a:p>
          <a:p>
            <a:pPr>
              <a:lnSpc>
                <a:spcPct val="80000"/>
              </a:lnSpc>
              <a:buClr>
                <a:srgbClr val="A50021"/>
              </a:buClr>
            </a:pPr>
            <a:r>
              <a:rPr lang="el-GR" sz="2400"/>
              <a:t>το άνοιγμα (διάμετρος) των σπειρών του ελατηρίου </a:t>
            </a:r>
          </a:p>
          <a:p>
            <a:pPr>
              <a:lnSpc>
                <a:spcPct val="80000"/>
              </a:lnSpc>
              <a:buClr>
                <a:srgbClr val="A50021"/>
              </a:buClr>
            </a:pPr>
            <a:r>
              <a:rPr lang="el-GR" sz="2400"/>
              <a:t>το υλικό και τη θερμοκρασία του σύρματος του ελατηρίου. </a:t>
            </a:r>
          </a:p>
          <a:p>
            <a:pPr>
              <a:lnSpc>
                <a:spcPct val="80000"/>
              </a:lnSpc>
              <a:buClr>
                <a:srgbClr val="A50021"/>
              </a:buClr>
            </a:pPr>
            <a:r>
              <a:rPr lang="el-GR" sz="2400"/>
              <a:t>την απόσταση μεταξύ των σπειρών («βήμα») του ελατηρίου.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sz="2400"/>
              <a:t>      Μονάδα μέτρησης της σταθεράς ελατηρίου στο   Διεθνές Σύστημα (SI) είναι το Νιούτον/</a:t>
            </a:r>
            <a:r>
              <a:rPr lang="el-GR" sz="2400" i="1"/>
              <a:t>Μέτρο</a:t>
            </a:r>
            <a:r>
              <a:rPr lang="el-GR" sz="2400"/>
              <a:t> </a:t>
            </a:r>
            <a:r>
              <a:rPr lang="el-GR" sz="2400" b="1"/>
              <a:t>(N/m</a:t>
            </a:r>
            <a:r>
              <a:rPr lang="el-GR" sz="240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316</Words>
  <Application>Microsoft Office PowerPoint</Application>
  <PresentationFormat>Προβολή στην οθόνη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0" baseType="lpstr">
      <vt:lpstr>Arial</vt:lpstr>
      <vt:lpstr>Προεπιλεγμένη σχεδίαση</vt:lpstr>
      <vt:lpstr>Διαφάνεια 1</vt:lpstr>
      <vt:lpstr>Ρόμπερτ Χουκ</vt:lpstr>
      <vt:lpstr>Ρόμπερτ Χουκ</vt:lpstr>
      <vt:lpstr>Διαφάνεια 4</vt:lpstr>
      <vt:lpstr>Θεωρία</vt:lpstr>
      <vt:lpstr>Θεωρία</vt:lpstr>
      <vt:lpstr>Θεωρία</vt:lpstr>
      <vt:lpstr>Θεωρία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anastasia_m</dc:creator>
  <cp:lastModifiedBy>ΘΕΜΙΣΤΟΚΛΗΣ ΙΑΤΡΟΥ</cp:lastModifiedBy>
  <cp:revision>53</cp:revision>
  <dcterms:created xsi:type="dcterms:W3CDTF">2011-12-11T18:41:21Z</dcterms:created>
  <dcterms:modified xsi:type="dcterms:W3CDTF">2020-12-09T11:57:48Z</dcterms:modified>
</cp:coreProperties>
</file>