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6" r:id="rId4"/>
    <p:sldId id="268" r:id="rId5"/>
    <p:sldId id="269" r:id="rId6"/>
    <p:sldId id="256" r:id="rId7"/>
    <p:sldId id="258" r:id="rId8"/>
    <p:sldId id="261" r:id="rId9"/>
    <p:sldId id="262" r:id="rId10"/>
    <p:sldId id="271" r:id="rId11"/>
    <p:sldId id="270" r:id="rId12"/>
    <p:sldId id="264" r:id="rId13"/>
    <p:sldId id="272" r:id="rId14"/>
    <p:sldId id="263" r:id="rId15"/>
    <p:sldId id="267" r:id="rId16"/>
    <p:sldId id="265" r:id="rId17"/>
    <p:sldId id="273" r:id="rId18"/>
    <p:sldId id="266"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A3189B3-A242-4C14-AF69-DCCE61BCD09F}" type="datetimeFigureOut">
              <a:rPr lang="el-GR" smtClean="0"/>
              <a:pPr/>
              <a:t>9/3/2021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F87B7D-166C-453B-8FC0-D9B4E500265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A3189B3-A242-4C14-AF69-DCCE61BCD09F}" type="datetimeFigureOut">
              <a:rPr lang="el-GR" smtClean="0"/>
              <a:pPr/>
              <a:t>9/3/2021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F87B7D-166C-453B-8FC0-D9B4E500265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A3189B3-A242-4C14-AF69-DCCE61BCD09F}" type="datetimeFigureOut">
              <a:rPr lang="el-GR" smtClean="0"/>
              <a:pPr/>
              <a:t>9/3/2021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F87B7D-166C-453B-8FC0-D9B4E500265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A3189B3-A242-4C14-AF69-DCCE61BCD09F}" type="datetimeFigureOut">
              <a:rPr lang="el-GR" smtClean="0"/>
              <a:pPr/>
              <a:t>9/3/2021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F87B7D-166C-453B-8FC0-D9B4E500265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A3189B3-A242-4C14-AF69-DCCE61BCD09F}" type="datetimeFigureOut">
              <a:rPr lang="el-GR" smtClean="0"/>
              <a:pPr/>
              <a:t>9/3/2021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F87B7D-166C-453B-8FC0-D9B4E500265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A3189B3-A242-4C14-AF69-DCCE61BCD09F}" type="datetimeFigureOut">
              <a:rPr lang="el-GR" smtClean="0"/>
              <a:pPr/>
              <a:t>9/3/2021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AF87B7D-166C-453B-8FC0-D9B4E500265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A3189B3-A242-4C14-AF69-DCCE61BCD09F}" type="datetimeFigureOut">
              <a:rPr lang="el-GR" smtClean="0"/>
              <a:pPr/>
              <a:t>9/3/2021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AF87B7D-166C-453B-8FC0-D9B4E500265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A3189B3-A242-4C14-AF69-DCCE61BCD09F}" type="datetimeFigureOut">
              <a:rPr lang="el-GR" smtClean="0"/>
              <a:pPr/>
              <a:t>9/3/2021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AF87B7D-166C-453B-8FC0-D9B4E500265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A3189B3-A242-4C14-AF69-DCCE61BCD09F}" type="datetimeFigureOut">
              <a:rPr lang="el-GR" smtClean="0"/>
              <a:pPr/>
              <a:t>9/3/2021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AF87B7D-166C-453B-8FC0-D9B4E500265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A3189B3-A242-4C14-AF69-DCCE61BCD09F}" type="datetimeFigureOut">
              <a:rPr lang="el-GR" smtClean="0"/>
              <a:pPr/>
              <a:t>9/3/2021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AF87B7D-166C-453B-8FC0-D9B4E500265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A3189B3-A242-4C14-AF69-DCCE61BCD09F}" type="datetimeFigureOut">
              <a:rPr lang="el-GR" smtClean="0"/>
              <a:pPr/>
              <a:t>9/3/2021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AF87B7D-166C-453B-8FC0-D9B4E500265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189B3-A242-4C14-AF69-DCCE61BCD09F}" type="datetimeFigureOut">
              <a:rPr lang="el-GR" smtClean="0"/>
              <a:pPr/>
              <a:t>9/3/2021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87B7D-166C-453B-8FC0-D9B4E500265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nedu.gov.gr/ypoyrgos-hgesia/ypourgos" TargetMode="External"/><Relationship Id="rId2" Type="http://schemas.openxmlformats.org/officeDocument/2006/relationships/hyperlink" Target="https://www.ypes.gr/" TargetMode="External"/><Relationship Id="rId1" Type="http://schemas.openxmlformats.org/officeDocument/2006/relationships/slideLayout" Target="../slideLayouts/slideLayout2.xml"/><Relationship Id="rId4" Type="http://schemas.openxmlformats.org/officeDocument/2006/relationships/hyperlink" Target="https://mef.diavgeia.gov.gr/"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CE%9C%CE%B7_%CE%BA%CF%85%CE%B2%CE%B5%CF%81%CE%BD%CE%B7%CF%84%CE%B9%CE%BA%CE%AE_%CE%BF%CF%81%CE%B3%CE%AC%CE%BD%CF%89%CF%83%CE%B7" TargetMode="External"/><Relationship Id="rId3" Type="http://schemas.openxmlformats.org/officeDocument/2006/relationships/hyperlink" Target="https://el.wikipedia.org/wiki/%CE%99%CE%9A%CE%91" TargetMode="External"/><Relationship Id="rId7" Type="http://schemas.openxmlformats.org/officeDocument/2006/relationships/hyperlink" Target="https://el.wikipedia.org/wiki/%CE%91%CE%BD%CF%8E%CE%BD%CF%85%CE%BC%CE%B7_%CE%B5%CF%84%CE%B1%CE%B9%CF%81%CE%B5%CE%AF%CE%B1" TargetMode="External"/><Relationship Id="rId2" Type="http://schemas.openxmlformats.org/officeDocument/2006/relationships/hyperlink" Target="https://el.wikipedia.org/wiki/%CE%A4%CF%81%CE%AC%CF%80%CE%B5%CE%B6%CE%B1_%CF%84%CE%B7%CF%82_%CE%95%CE%BB%CE%BB%CE%AC%CE%B4%CE%BF%CF%82" TargetMode="External"/><Relationship Id="rId1" Type="http://schemas.openxmlformats.org/officeDocument/2006/relationships/slideLayout" Target="../slideLayouts/slideLayout2.xml"/><Relationship Id="rId6" Type="http://schemas.openxmlformats.org/officeDocument/2006/relationships/hyperlink" Target="https://el.wikipedia.org/wiki/%CE%9B%CF%8C%CF%87%CE%BF%CF%82" TargetMode="External"/><Relationship Id="rId5" Type="http://schemas.openxmlformats.org/officeDocument/2006/relationships/hyperlink" Target="https://el.wikipedia.org/wiki/%CE%A3%CF%84%CF%81%CE%B1%CF%84%CE%B9%CF%89%CF%84%CE%B9%CE%BA%CF%8C_%CF%84%CE%AC%CE%B3%CE%BC%CE%B1" TargetMode="External"/><Relationship Id="rId4" Type="http://schemas.openxmlformats.org/officeDocument/2006/relationships/hyperlink" Target="https://el.wikipedia.org/wiki/%CE%A3%CF%84%CF%81%CE%B1%CF%84%CE%B9%CF%89%CF%84%CE%B9%CE%BA%CE%AE_%CE%A3%CF%87%CE%BF%CE%BB%CE%AE_%CE%95%CF%85%CE%B5%CE%BB%CF%80%CE%AF%CE%B4%CF%89%CE%B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11960" y="332657"/>
            <a:ext cx="4246240" cy="3267794"/>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l-GR" dirty="0" smtClean="0">
                <a:solidFill>
                  <a:srgbClr val="002060"/>
                </a:solidFill>
              </a:rPr>
              <a:t/>
            </a:r>
            <a:br>
              <a:rPr lang="el-GR" dirty="0" smtClean="0">
                <a:solidFill>
                  <a:srgbClr val="002060"/>
                </a:solidFill>
              </a:rPr>
            </a:br>
            <a:r>
              <a:rPr lang="el-GR" dirty="0" smtClean="0">
                <a:solidFill>
                  <a:srgbClr val="002060"/>
                </a:solidFill>
              </a:rPr>
              <a:t/>
            </a:r>
            <a:br>
              <a:rPr lang="el-GR" dirty="0" smtClean="0">
                <a:solidFill>
                  <a:srgbClr val="002060"/>
                </a:solidFill>
              </a:rPr>
            </a:br>
            <a:r>
              <a:rPr lang="el-GR" dirty="0" smtClean="0">
                <a:solidFill>
                  <a:srgbClr val="002060"/>
                </a:solidFill>
              </a:rPr>
              <a:t/>
            </a:r>
            <a:br>
              <a:rPr lang="el-GR" dirty="0" smtClean="0">
                <a:solidFill>
                  <a:srgbClr val="002060"/>
                </a:solidFill>
              </a:rPr>
            </a:br>
            <a:r>
              <a:rPr lang="el-GR" dirty="0" smtClean="0">
                <a:solidFill>
                  <a:srgbClr val="002060"/>
                </a:solidFill>
              </a:rPr>
              <a:t/>
            </a:r>
            <a:br>
              <a:rPr lang="el-GR" dirty="0" smtClean="0">
                <a:solidFill>
                  <a:srgbClr val="002060"/>
                </a:solidFill>
              </a:rPr>
            </a:br>
            <a:r>
              <a:rPr lang="el-GR" dirty="0" smtClean="0">
                <a:solidFill>
                  <a:srgbClr val="002060"/>
                </a:solidFill>
              </a:rPr>
              <a:t/>
            </a:r>
            <a:br>
              <a:rPr lang="el-GR" dirty="0" smtClean="0">
                <a:solidFill>
                  <a:srgbClr val="002060"/>
                </a:solidFill>
              </a:rPr>
            </a:br>
            <a:r>
              <a:rPr lang="el-GR" dirty="0" smtClean="0">
                <a:solidFill>
                  <a:srgbClr val="002060"/>
                </a:solidFill>
              </a:rPr>
              <a:t/>
            </a:r>
            <a:br>
              <a:rPr lang="el-GR" dirty="0" smtClean="0">
                <a:solidFill>
                  <a:srgbClr val="002060"/>
                </a:solidFill>
              </a:rPr>
            </a:br>
            <a:r>
              <a:rPr lang="el-GR" dirty="0" smtClean="0">
                <a:solidFill>
                  <a:srgbClr val="002060"/>
                </a:solidFill>
              </a:rPr>
              <a:t/>
            </a:r>
            <a:br>
              <a:rPr lang="el-GR" dirty="0" smtClean="0">
                <a:solidFill>
                  <a:srgbClr val="002060"/>
                </a:solidFill>
              </a:rPr>
            </a:br>
            <a:r>
              <a:rPr lang="el-GR" dirty="0" smtClean="0">
                <a:solidFill>
                  <a:srgbClr val="002060"/>
                </a:solidFill>
              </a:rPr>
              <a:t/>
            </a:r>
            <a:br>
              <a:rPr lang="el-GR" dirty="0" smtClean="0">
                <a:solidFill>
                  <a:srgbClr val="002060"/>
                </a:solidFill>
              </a:rPr>
            </a:br>
            <a:r>
              <a:rPr lang="el-GR" dirty="0" smtClean="0">
                <a:solidFill>
                  <a:srgbClr val="002060"/>
                </a:solidFill>
              </a:rPr>
              <a:t/>
            </a:r>
            <a:br>
              <a:rPr lang="el-GR" dirty="0" smtClean="0">
                <a:solidFill>
                  <a:srgbClr val="002060"/>
                </a:solidFill>
              </a:rPr>
            </a:br>
            <a:r>
              <a:rPr lang="el-GR" b="1" dirty="0" smtClean="0">
                <a:solidFill>
                  <a:srgbClr val="002060"/>
                </a:solidFill>
              </a:rPr>
              <a:t>ΚΟΙΝΩΝΙΚΗ &amp; ΠΟΛΙΤΙΚΗ ΑΓΩΓΗ</a:t>
            </a:r>
            <a:endParaRPr lang="el-GR" b="1" dirty="0">
              <a:solidFill>
                <a:srgbClr val="002060"/>
              </a:solidFill>
            </a:endParaRPr>
          </a:p>
        </p:txBody>
      </p:sp>
      <p:sp>
        <p:nvSpPr>
          <p:cNvPr id="3" name="2 - Υπότιτλος"/>
          <p:cNvSpPr>
            <a:spLocks noGrp="1"/>
          </p:cNvSpPr>
          <p:nvPr>
            <p:ph type="subTitle" idx="1"/>
          </p:nvPr>
        </p:nvSpPr>
        <p:spPr>
          <a:xfrm>
            <a:off x="2743200" y="620688"/>
            <a:ext cx="6400800" cy="2736304"/>
          </a:xfrm>
        </p:spPr>
        <p:style>
          <a:lnRef idx="2">
            <a:schemeClr val="accent6"/>
          </a:lnRef>
          <a:fillRef idx="1">
            <a:schemeClr val="lt1"/>
          </a:fillRef>
          <a:effectRef idx="0">
            <a:schemeClr val="accent6"/>
          </a:effectRef>
          <a:fontRef idx="minor">
            <a:schemeClr val="dk1"/>
          </a:fontRef>
        </p:style>
        <p:txBody>
          <a:bodyPr/>
          <a:lstStyle/>
          <a:p>
            <a:r>
              <a:rPr lang="el-GR" b="1" dirty="0" smtClean="0">
                <a:solidFill>
                  <a:schemeClr val="tx2">
                    <a:lumMod val="75000"/>
                  </a:schemeClr>
                </a:solidFill>
              </a:rPr>
              <a:t>ΜΑΘΗΜΑ 11</a:t>
            </a:r>
            <a:r>
              <a:rPr lang="el-GR" b="1" baseline="30000" dirty="0" smtClean="0">
                <a:solidFill>
                  <a:schemeClr val="tx2">
                    <a:lumMod val="75000"/>
                  </a:schemeClr>
                </a:solidFill>
              </a:rPr>
              <a:t>Ο</a:t>
            </a:r>
            <a:r>
              <a:rPr lang="el-GR" b="1" dirty="0" smtClean="0">
                <a:solidFill>
                  <a:schemeClr val="tx2">
                    <a:lumMod val="75000"/>
                  </a:schemeClr>
                </a:solidFill>
              </a:rPr>
              <a:t> </a:t>
            </a:r>
          </a:p>
          <a:p>
            <a:endParaRPr lang="el-GR" dirty="0" smtClean="0">
              <a:solidFill>
                <a:srgbClr val="002060"/>
              </a:solidFill>
            </a:endParaRPr>
          </a:p>
        </p:txBody>
      </p:sp>
      <p:pic>
        <p:nvPicPr>
          <p:cNvPr id="1026" name="Picture 2" descr="https://encrypted-tbn0.gstatic.com/images?q=tbn%3AANd9GcQ4C3LuhE2bNcE8-CKxOVtRZUwymdSZbzH248rpvYp5YRi3Ffyi7lSlmmTPrp1X4sCEhwdHY7q6&amp;usqp=CAc"/>
          <p:cNvPicPr>
            <a:picLocks noChangeAspect="1" noChangeArrowheads="1"/>
          </p:cNvPicPr>
          <p:nvPr/>
        </p:nvPicPr>
        <p:blipFill>
          <a:blip r:embed="rId2" cstate="print"/>
          <a:srcRect/>
          <a:stretch>
            <a:fillRect/>
          </a:stretch>
        </p:blipFill>
        <p:spPr bwMode="auto">
          <a:xfrm>
            <a:off x="179512" y="332656"/>
            <a:ext cx="3960440" cy="50987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kallikratis-new.jpg"/>
          <p:cNvPicPr>
            <a:picLocks noGrp="1" noChangeAspect="1" noChangeArrowheads="1"/>
          </p:cNvPicPr>
          <p:nvPr>
            <p:ph idx="1"/>
          </p:nvPr>
        </p:nvPicPr>
        <p:blipFill>
          <a:blip r:embed="rId2" cstate="print"/>
          <a:srcRect/>
          <a:stretch>
            <a:fillRect/>
          </a:stretch>
        </p:blipFill>
        <p:spPr bwMode="auto">
          <a:xfrm>
            <a:off x="-110422" y="0"/>
            <a:ext cx="9254422"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p:spPr>
        <p:txBody>
          <a:bodyPr>
            <a:normAutofit/>
          </a:bodyPr>
          <a:lstStyle/>
          <a:p>
            <a:r>
              <a:rPr lang="el-GR" sz="2000" b="1" dirty="0" smtClean="0">
                <a:solidFill>
                  <a:srgbClr val="C00000"/>
                </a:solidFill>
              </a:rPr>
              <a:t>ΠΕΡΙΦΕΡΕΙΕΣ (13)</a:t>
            </a:r>
            <a:endParaRPr lang="el-GR" sz="2000" b="1" dirty="0">
              <a:solidFill>
                <a:srgbClr val="C00000"/>
              </a:solidFill>
            </a:endParaRPr>
          </a:p>
        </p:txBody>
      </p:sp>
      <p:pic>
        <p:nvPicPr>
          <p:cNvPr id="2051" name="Picture 3" descr="C:\Users\User\Desktop\Perifereies.png"/>
          <p:cNvPicPr>
            <a:picLocks noGrp="1" noChangeAspect="1" noChangeArrowheads="1"/>
          </p:cNvPicPr>
          <p:nvPr>
            <p:ph idx="1"/>
          </p:nvPr>
        </p:nvPicPr>
        <p:blipFill>
          <a:blip r:embed="rId2" cstate="print"/>
          <a:srcRect/>
          <a:stretch>
            <a:fillRect/>
          </a:stretch>
        </p:blipFill>
        <p:spPr bwMode="auto">
          <a:xfrm>
            <a:off x="1331640" y="332656"/>
            <a:ext cx="6480720" cy="6525344"/>
          </a:xfrm>
          <a:prstGeom prst="rect">
            <a:avLst/>
          </a:prstGeom>
        </p:spPr>
        <p:style>
          <a:lnRef idx="3">
            <a:schemeClr val="lt1"/>
          </a:lnRef>
          <a:fillRef idx="1">
            <a:schemeClr val="accent1"/>
          </a:fillRef>
          <a:effectRef idx="1">
            <a:schemeClr val="accent1"/>
          </a:effectRef>
          <a:fontRef idx="minor">
            <a:schemeClr val="lt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l-GR" dirty="0" smtClean="0"/>
              <a:t>Βαθμοί τοπικής αυτοδιοίκησης (Ο.Τ.Α.)</a:t>
            </a:r>
            <a:endParaRPr lang="el-GR" dirty="0"/>
          </a:p>
        </p:txBody>
      </p:sp>
      <p:sp>
        <p:nvSpPr>
          <p:cNvPr id="3" name="2 - Θέση περιεχομένου"/>
          <p:cNvSpPr>
            <a:spLocks noGrp="1"/>
          </p:cNvSpPr>
          <p:nvPr>
            <p:ph idx="1"/>
          </p:nvPr>
        </p:nvSpPr>
        <p:spPr>
          <a:xfrm>
            <a:off x="179512" y="1124744"/>
            <a:ext cx="8712968" cy="5544616"/>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el-GR" b="1" u="sng" dirty="0" smtClean="0">
                <a:solidFill>
                  <a:srgbClr val="FF0000"/>
                </a:solidFill>
              </a:rPr>
              <a:t>Α′ </a:t>
            </a:r>
            <a:r>
              <a:rPr lang="el-GR" b="1" u="sng" dirty="0" smtClean="0">
                <a:solidFill>
                  <a:srgbClr val="FF0000"/>
                </a:solidFill>
              </a:rPr>
              <a:t>Βαθμός</a:t>
            </a:r>
            <a:r>
              <a:rPr lang="el-GR" dirty="0" smtClean="0"/>
              <a:t>:</a:t>
            </a:r>
            <a:r>
              <a:rPr lang="en-US" dirty="0" smtClean="0"/>
              <a:t> </a:t>
            </a:r>
            <a:r>
              <a:rPr lang="el-GR" b="1" u="sng" dirty="0" smtClean="0"/>
              <a:t>Δήμοι &amp; Κοινότητες</a:t>
            </a:r>
            <a:r>
              <a:rPr lang="en-US" b="1" u="sng" dirty="0" smtClean="0"/>
              <a:t> </a:t>
            </a:r>
            <a:r>
              <a:rPr lang="en-US" dirty="0" smtClean="0"/>
              <a:t>[</a:t>
            </a:r>
            <a:r>
              <a:rPr lang="el-GR" dirty="0" smtClean="0"/>
              <a:t>Δήμαρχος, Δημοτικό Συμβούλιο, οικονομική Επιτροπή, Επιτροπή ποιότητα ζωής, Εκτελεστική Επιτροπή]</a:t>
            </a:r>
          </a:p>
          <a:p>
            <a:endParaRPr lang="el-GR" dirty="0" smtClean="0"/>
          </a:p>
          <a:p>
            <a:r>
              <a:rPr lang="el-GR" dirty="0" smtClean="0"/>
              <a:t>π.χ. η κατασκευή ή η φροντίδα των σχολικών κτηρίων, η διαμόρφωση και η επισκευή των πεζοδρομίων, οι χώροι αναψυχής και πρασίνου, η καθαριότητα) ανήκουν αποκλειστικά στην αρμοδιότητα των ΟΤΑ. Αυτοί δεν έχουν μόνο αρμοδιότητες αλλά και δικαιώματα και υποχρεώσεις. Έχουν  δικούς τους υπαλλήλους, δικά τους έσοδα και περιουσία και δικό τους προϋπολογισμό. </a:t>
            </a:r>
          </a:p>
          <a:p>
            <a:pPr>
              <a:buNone/>
            </a:pPr>
            <a:endParaRPr lang="el-GR" dirty="0" smtClean="0"/>
          </a:p>
          <a:p>
            <a:r>
              <a:rPr lang="el-GR" b="1" u="sng" dirty="0" smtClean="0">
                <a:solidFill>
                  <a:srgbClr val="FF0000"/>
                </a:solidFill>
              </a:rPr>
              <a:t>Β′ Βαθμός</a:t>
            </a:r>
            <a:r>
              <a:rPr lang="el-GR" dirty="0" smtClean="0"/>
              <a:t>: </a:t>
            </a:r>
            <a:r>
              <a:rPr lang="el-GR" b="1" u="sng" dirty="0" smtClean="0"/>
              <a:t>περιφερειακή αυτοδιοίκηση (07) </a:t>
            </a:r>
          </a:p>
          <a:p>
            <a:r>
              <a:rPr lang="el-GR" dirty="0" smtClean="0"/>
              <a:t>Συνεργάζονται στενά με τους δήμους και τις κοινότητες.</a:t>
            </a:r>
          </a:p>
          <a:p>
            <a:r>
              <a:rPr lang="el-GR" dirty="0" smtClean="0"/>
              <a:t>Η χρηματοδότηση των ΟΤΑ </a:t>
            </a:r>
            <a:r>
              <a:rPr lang="el-GR" dirty="0" err="1" smtClean="0"/>
              <a:t>Α΄βαθμού</a:t>
            </a:r>
            <a:r>
              <a:rPr lang="el-GR" dirty="0" smtClean="0"/>
              <a:t> γίνεται από τον κρατικό </a:t>
            </a:r>
            <a:r>
              <a:rPr lang="el-GR" dirty="0" err="1" smtClean="0"/>
              <a:t>προΰπολογισμό</a:t>
            </a:r>
            <a:r>
              <a:rPr lang="el-GR" dirty="0" smtClean="0"/>
              <a:t> μέσω της Περιφέρειας.</a:t>
            </a:r>
          </a:p>
          <a:p>
            <a:endParaRPr lang="el-GR" dirty="0" smtClean="0"/>
          </a:p>
          <a:p>
            <a:r>
              <a:rPr lang="el-GR" dirty="0" smtClean="0"/>
              <a:t> Από την ιστοσελίδα του </a:t>
            </a:r>
            <a:r>
              <a:rPr lang="el-GR" dirty="0" err="1" smtClean="0"/>
              <a:t>Yπουργείου</a:t>
            </a:r>
            <a:r>
              <a:rPr lang="el-GR" dirty="0" smtClean="0"/>
              <a:t> των Εσωτερικών (</a:t>
            </a:r>
            <a:r>
              <a:rPr lang="el-GR" b="1" dirty="0" err="1" smtClean="0">
                <a:solidFill>
                  <a:srgbClr val="002060"/>
                </a:solidFill>
              </a:rPr>
              <a:t>www.ypes.gr</a:t>
            </a:r>
            <a:r>
              <a:rPr lang="el-GR" dirty="0" smtClean="0"/>
              <a:t>) θα ενημερωθείς για το σύστημα της διοικητικής αποκέντρωσης και της τοπικής αυτοδιοίκησης στη χώρα μας</a:t>
            </a: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l-GR" b="1" dirty="0" smtClean="0"/>
              <a:t>Πώς διοικείται</a:t>
            </a:r>
            <a:r>
              <a:rPr lang="en-US" b="1" dirty="0" smtClean="0"/>
              <a:t> </a:t>
            </a:r>
            <a:r>
              <a:rPr lang="el-GR" b="1" dirty="0" smtClean="0"/>
              <a:t> κάθε περιφέρεια;</a:t>
            </a:r>
            <a:endParaRPr lang="el-GR" b="1" dirty="0"/>
          </a:p>
        </p:txBody>
      </p:sp>
      <p:sp>
        <p:nvSpPr>
          <p:cNvPr id="3" name="2 - Θέση περιεχομένου"/>
          <p:cNvSpPr>
            <a:spLocks noGrp="1"/>
          </p:cNvSpPr>
          <p:nvPr>
            <p:ph idx="1"/>
          </p:nvPr>
        </p:nvSpPr>
        <p:spPr>
          <a:xfrm>
            <a:off x="611560" y="1700808"/>
            <a:ext cx="5040560" cy="4525963"/>
          </a:xfrm>
        </p:spPr>
        <p:style>
          <a:lnRef idx="1">
            <a:schemeClr val="accent6"/>
          </a:lnRef>
          <a:fillRef idx="2">
            <a:schemeClr val="accent6"/>
          </a:fillRef>
          <a:effectRef idx="1">
            <a:schemeClr val="accent6"/>
          </a:effectRef>
          <a:fontRef idx="minor">
            <a:schemeClr val="dk1"/>
          </a:fontRef>
        </p:style>
        <p:txBody>
          <a:bodyPr/>
          <a:lstStyle/>
          <a:p>
            <a:pPr marL="514350" indent="-514350">
              <a:buAutoNum type="arabicPeriod"/>
            </a:pPr>
            <a:endParaRPr lang="el-GR" dirty="0" smtClean="0"/>
          </a:p>
          <a:p>
            <a:pPr marL="514350" indent="-514350">
              <a:buAutoNum type="arabicPeriod"/>
            </a:pPr>
            <a:r>
              <a:rPr lang="el-GR" dirty="0" smtClean="0"/>
              <a:t>Περιφερειάρχης</a:t>
            </a:r>
          </a:p>
          <a:p>
            <a:pPr marL="514350" indent="-514350">
              <a:buAutoNum type="arabicPeriod"/>
            </a:pPr>
            <a:r>
              <a:rPr lang="el-GR" dirty="0" smtClean="0"/>
              <a:t>Οι </a:t>
            </a:r>
            <a:r>
              <a:rPr lang="el-GR" dirty="0" err="1" smtClean="0"/>
              <a:t>Αντιπεριφερειάρχες</a:t>
            </a:r>
            <a:r>
              <a:rPr lang="el-GR" dirty="0" smtClean="0"/>
              <a:t> </a:t>
            </a:r>
          </a:p>
          <a:p>
            <a:pPr marL="514350" indent="-514350">
              <a:buAutoNum type="arabicPeriod"/>
            </a:pPr>
            <a:r>
              <a:rPr lang="el-GR" dirty="0" smtClean="0"/>
              <a:t>Περιφερειακό  Συμβούλιο</a:t>
            </a:r>
          </a:p>
          <a:p>
            <a:pPr marL="514350" indent="-514350">
              <a:buAutoNum type="arabicPeriod"/>
            </a:pPr>
            <a:r>
              <a:rPr lang="el-GR" dirty="0" smtClean="0"/>
              <a:t>Οικονομική Επιτροπή</a:t>
            </a:r>
          </a:p>
          <a:p>
            <a:pPr marL="514350" indent="-514350">
              <a:buAutoNum type="arabicPeriod"/>
            </a:pPr>
            <a:r>
              <a:rPr lang="el-GR" dirty="0" smtClean="0"/>
              <a:t>Εκτελεστική Επιτροπή</a:t>
            </a:r>
          </a:p>
          <a:p>
            <a:pPr marL="514350" indent="-514350">
              <a:buNone/>
            </a:pP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sz="3600" b="1" u="sng" dirty="0" smtClean="0">
                <a:solidFill>
                  <a:srgbClr val="C00000"/>
                </a:solidFill>
              </a:rPr>
              <a:t>ΥΠΗΡΕΣΙΣ ΤΩΝ ΔΗΜΩΝ &amp; ΚΟΙΝΟΤΗΤΩΝ</a:t>
            </a:r>
            <a:endParaRPr lang="el-GR" sz="3600" b="1" u="sng" dirty="0">
              <a:solidFill>
                <a:srgbClr val="C00000"/>
              </a:solidFill>
            </a:endParaRPr>
          </a:p>
        </p:txBody>
      </p:sp>
      <p:sp>
        <p:nvSpPr>
          <p:cNvPr id="3" name="2 - Θέση περιεχομένου"/>
          <p:cNvSpPr>
            <a:spLocks noGrp="1"/>
          </p:cNvSpPr>
          <p:nvPr>
            <p:ph idx="1"/>
          </p:nvPr>
        </p:nvSpPr>
        <p:spPr>
          <a:xfrm>
            <a:off x="179512" y="836712"/>
            <a:ext cx="8964488" cy="5832648"/>
          </a:xfrm>
        </p:spPr>
        <p:txBody>
          <a:bodyPr>
            <a:normAutofit fontScale="70000" lnSpcReduction="20000"/>
          </a:bodyPr>
          <a:lstStyle/>
          <a:p>
            <a:endParaRPr lang="el-GR" b="1" dirty="0" smtClean="0"/>
          </a:p>
          <a:p>
            <a:r>
              <a:rPr lang="el-GR" b="1" u="sng" dirty="0" smtClean="0">
                <a:solidFill>
                  <a:srgbClr val="C00000"/>
                </a:solidFill>
              </a:rPr>
              <a:t>Περιβαλλοντικές</a:t>
            </a:r>
            <a:r>
              <a:rPr lang="el-GR" b="1" dirty="0" smtClean="0"/>
              <a:t>:</a:t>
            </a:r>
            <a:r>
              <a:rPr lang="el-GR" dirty="0" smtClean="0"/>
              <a:t> κατασκευή υπονόμων και αποχέτευσης, καθαρισμός δρόμων και συλλογή απορριμμάτων, κατασκευή δρόμων, πλατειών, κοιμητηρίων.</a:t>
            </a:r>
          </a:p>
          <a:p>
            <a:pPr>
              <a:buNone/>
            </a:pPr>
            <a:endParaRPr lang="el-GR" dirty="0" smtClean="0"/>
          </a:p>
          <a:p>
            <a:r>
              <a:rPr lang="el-GR" sz="3100" b="1" u="sng" dirty="0" smtClean="0">
                <a:solidFill>
                  <a:srgbClr val="C00000"/>
                </a:solidFill>
              </a:rPr>
              <a:t>Προσωπικές</a:t>
            </a:r>
            <a:r>
              <a:rPr lang="el-GR" b="1" dirty="0" smtClean="0"/>
              <a:t>:</a:t>
            </a:r>
            <a:r>
              <a:rPr lang="el-GR" dirty="0" smtClean="0"/>
              <a:t> κατασκευή και συντήρηση σχολικών κτηρίων, ίδρυση Κέντρων Ανοιχτής Περίθαλψης, ψυχαγωγίας υπερηλίκων, κέντρων νεότητας, παιδικών και βρεφονηπιακών σταθμών.</a:t>
            </a:r>
          </a:p>
          <a:p>
            <a:pPr>
              <a:buNone/>
            </a:pPr>
            <a:endParaRPr lang="el-GR" dirty="0" smtClean="0"/>
          </a:p>
          <a:p>
            <a:r>
              <a:rPr lang="el-GR" sz="3100" b="1" u="sng" dirty="0" smtClean="0">
                <a:solidFill>
                  <a:srgbClr val="C00000"/>
                </a:solidFill>
              </a:rPr>
              <a:t>Πολιτιστικές</a:t>
            </a:r>
            <a:r>
              <a:rPr lang="el-GR" b="1" dirty="0" smtClean="0"/>
              <a:t>:</a:t>
            </a:r>
            <a:r>
              <a:rPr lang="el-GR" dirty="0" smtClean="0"/>
              <a:t> δημιουργία κήπων, χώρων αναψυχής, αθλητικών κέντρων, βιβλιοθηκών, πινακοθηκών, θεάτρων.</a:t>
            </a:r>
          </a:p>
          <a:p>
            <a:pPr>
              <a:buNone/>
            </a:pPr>
            <a:endParaRPr lang="el-GR" dirty="0" smtClean="0"/>
          </a:p>
          <a:p>
            <a:r>
              <a:rPr lang="el-GR" sz="3100" b="1" u="sng" dirty="0" smtClean="0">
                <a:solidFill>
                  <a:srgbClr val="C00000"/>
                </a:solidFill>
              </a:rPr>
              <a:t>Προστασίας</a:t>
            </a:r>
            <a:r>
              <a:rPr lang="el-GR" b="1" dirty="0" smtClean="0"/>
              <a:t>:</a:t>
            </a:r>
            <a:r>
              <a:rPr lang="el-GR" dirty="0" smtClean="0"/>
              <a:t> κατασκευή έργων προστασίας από πλημμύρες, δασικές πυρκαγιές και </a:t>
            </a:r>
            <a:r>
              <a:rPr lang="el-GR" b="1" dirty="0" smtClean="0"/>
              <a:t>Παραγωγικές και επιχειρηματικές δραστηριότητες:</a:t>
            </a:r>
            <a:r>
              <a:rPr lang="el-GR" dirty="0" smtClean="0"/>
              <a:t> εκμετάλλευση τοπικών φυσικών πόρων και ήπιων μορφών ενέργειας, κατασκευή κατοικιών για τους δημότες</a:t>
            </a:r>
          </a:p>
          <a:p>
            <a:r>
              <a:rPr lang="el-GR" b="1" u="sng" dirty="0" smtClean="0">
                <a:solidFill>
                  <a:srgbClr val="C00000"/>
                </a:solidFill>
              </a:rPr>
              <a:t>Παραγωγικές και επιχειρηματικές δραστηριότητες </a:t>
            </a:r>
            <a:r>
              <a:rPr lang="el-GR" dirty="0" smtClean="0"/>
              <a:t>(ύδρευσης, αποχέτευσης, </a:t>
            </a:r>
            <a:r>
              <a:rPr lang="el-GR" dirty="0" err="1" smtClean="0"/>
              <a:t>ραφιοφωνικός</a:t>
            </a:r>
            <a:r>
              <a:rPr lang="el-GR" dirty="0" smtClean="0"/>
              <a:t> ή τηλεοπτικός σταθμός </a:t>
            </a:r>
            <a:r>
              <a:rPr lang="el-GR" dirty="0" err="1" smtClean="0"/>
              <a:t>κά</a:t>
            </a:r>
            <a:r>
              <a:rPr lang="el-GR" dirty="0" smtClean="0"/>
              <a:t> κοινωφελείς επιχειρήσεις)</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style>
          <a:lnRef idx="1">
            <a:schemeClr val="dk1"/>
          </a:lnRef>
          <a:fillRef idx="2">
            <a:schemeClr val="dk1"/>
          </a:fillRef>
          <a:effectRef idx="1">
            <a:schemeClr val="dk1"/>
          </a:effectRef>
          <a:fontRef idx="minor">
            <a:schemeClr val="dk1"/>
          </a:fontRef>
        </p:style>
        <p:txBody>
          <a:bodyPr>
            <a:normAutofit fontScale="90000"/>
          </a:bodyPr>
          <a:lstStyle/>
          <a:p>
            <a:r>
              <a:rPr lang="el-GR" dirty="0" smtClean="0"/>
              <a:t>ΠΑΛΙΟΤΕΡΑ….</a:t>
            </a:r>
            <a:endParaRPr lang="el-GR" dirty="0"/>
          </a:p>
        </p:txBody>
      </p:sp>
      <p:sp>
        <p:nvSpPr>
          <p:cNvPr id="3" name="2 - Θέση περιεχομένου"/>
          <p:cNvSpPr>
            <a:spLocks noGrp="1"/>
          </p:cNvSpPr>
          <p:nvPr>
            <p:ph idx="1"/>
          </p:nvPr>
        </p:nvSpPr>
        <p:spPr>
          <a:xfrm>
            <a:off x="539552" y="1268760"/>
            <a:ext cx="8147248" cy="5112568"/>
          </a:xfrm>
        </p:spPr>
        <p:txBody>
          <a:bodyPr>
            <a:normAutofit fontScale="85000" lnSpcReduction="10000"/>
          </a:bodyPr>
          <a:lstStyle/>
          <a:p>
            <a:r>
              <a:rPr lang="el-GR" b="1" u="sng" dirty="0" smtClean="0">
                <a:solidFill>
                  <a:srgbClr val="C00000"/>
                </a:solidFill>
              </a:rPr>
              <a:t>Επί Τουρκοκρατίας </a:t>
            </a:r>
            <a:r>
              <a:rPr lang="el-GR" dirty="0" smtClean="0"/>
              <a:t>(κοινότητες, πρόκριτοι, δημογέροντες, θητεία ετήσια)</a:t>
            </a:r>
          </a:p>
          <a:p>
            <a:pPr>
              <a:buNone/>
            </a:pPr>
            <a:endParaRPr lang="el-GR" dirty="0" smtClean="0"/>
          </a:p>
          <a:p>
            <a:r>
              <a:rPr lang="el-GR" b="1" u="sng" dirty="0" smtClean="0">
                <a:solidFill>
                  <a:srgbClr val="C00000"/>
                </a:solidFill>
              </a:rPr>
              <a:t>Στο πρώιμο ελληνικό κράτος (1833-1834).  </a:t>
            </a:r>
            <a:r>
              <a:rPr lang="el-GR" dirty="0" smtClean="0"/>
              <a:t>Οι Δήμαρχοι, εκλέγονταν από το εκλογικό σώμα  των πλουσίων πολιτών του Δήμου. Από τους τρεις επικρατέστερους ο Δήμαρχος επιλέγονταν από το βασιλιά!</a:t>
            </a:r>
          </a:p>
          <a:p>
            <a:pPr>
              <a:buNone/>
            </a:pPr>
            <a:endParaRPr lang="el-GR" dirty="0" smtClean="0"/>
          </a:p>
          <a:p>
            <a:r>
              <a:rPr lang="el-GR" b="1" u="sng" dirty="0" smtClean="0">
                <a:solidFill>
                  <a:schemeClr val="accent2">
                    <a:lumMod val="75000"/>
                  </a:schemeClr>
                </a:solidFill>
              </a:rPr>
              <a:t>Οι Δήμοι </a:t>
            </a:r>
            <a:r>
              <a:rPr lang="el-GR" dirty="0" smtClean="0"/>
              <a:t>είναι θεσμός που συναντάται σε όλη την ιστορία του τόπου από την Αρχαιότητα (Κλεισθένης), το Βυζάντιο και την Τουρκοκρατία μέχρι σήμερα…..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16632"/>
            <a:ext cx="8229600" cy="360040"/>
          </a:xfrm>
        </p:spPr>
        <p:txBody>
          <a:bodyPr>
            <a:normAutofit fontScale="90000"/>
          </a:bodyPr>
          <a:lstStyle/>
          <a:p>
            <a:endParaRPr lang="el-GR" dirty="0"/>
          </a:p>
        </p:txBody>
      </p:sp>
      <p:pic>
        <p:nvPicPr>
          <p:cNvPr id="4" name="3 - Θέση περιεχομένου"/>
          <p:cNvPicPr>
            <a:picLocks noGrp="1"/>
          </p:cNvPicPr>
          <p:nvPr>
            <p:ph idx="1"/>
          </p:nvPr>
        </p:nvPicPr>
        <p:blipFill>
          <a:blip r:embed="rId2" cstate="print"/>
          <a:srcRect l="56525" t="23699" r="22008" b="5202"/>
          <a:stretch>
            <a:fillRect/>
          </a:stretch>
        </p:blipFill>
        <p:spPr bwMode="auto">
          <a:xfrm>
            <a:off x="755576" y="476672"/>
            <a:ext cx="3024336" cy="6048672"/>
          </a:xfrm>
          <a:prstGeom prst="rect">
            <a:avLst/>
          </a:prstGeom>
          <a:noFill/>
          <a:ln w="9525">
            <a:noFill/>
            <a:miter lim="800000"/>
            <a:headEnd/>
            <a:tailEnd/>
          </a:ln>
        </p:spPr>
      </p:pic>
      <p:pic>
        <p:nvPicPr>
          <p:cNvPr id="5" name="4 - Εικόνα"/>
          <p:cNvPicPr/>
          <p:nvPr/>
        </p:nvPicPr>
        <p:blipFill>
          <a:blip r:embed="rId3" cstate="print"/>
          <a:srcRect l="56345" t="23699" r="21984" b="4624"/>
          <a:stretch>
            <a:fillRect/>
          </a:stretch>
        </p:blipFill>
        <p:spPr bwMode="auto">
          <a:xfrm>
            <a:off x="5220072" y="548680"/>
            <a:ext cx="2952328" cy="604867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1700808"/>
            <a:ext cx="8229600" cy="4425355"/>
          </a:xfrm>
        </p:spPr>
        <p:txBody>
          <a:bodyPr>
            <a:normAutofit/>
          </a:bodyPr>
          <a:lstStyle/>
          <a:p>
            <a:pPr algn="ctr">
              <a:buNone/>
            </a:pPr>
            <a:r>
              <a:rPr lang="el-GR" dirty="0" smtClean="0">
                <a:solidFill>
                  <a:srgbClr val="C00000"/>
                </a:solidFill>
              </a:rPr>
              <a:t>                 </a:t>
            </a:r>
            <a:r>
              <a:rPr lang="el-GR" sz="4800" b="1" dirty="0" smtClean="0">
                <a:solidFill>
                  <a:srgbClr val="C00000"/>
                </a:solidFill>
              </a:rPr>
              <a:t>                                          </a:t>
            </a:r>
            <a:r>
              <a:rPr lang="en-US" sz="4800" dirty="0" smtClean="0">
                <a:solidFill>
                  <a:srgbClr val="C00000"/>
                </a:solidFill>
                <a:hlinkClick r:id="rId2"/>
              </a:rPr>
              <a:t>https://www.ypes.gr</a:t>
            </a:r>
            <a:endParaRPr lang="en-US" sz="4800" dirty="0" smtClean="0">
              <a:solidFill>
                <a:srgbClr val="C00000"/>
              </a:solidFill>
            </a:endParaRPr>
          </a:p>
          <a:p>
            <a:pPr algn="ctr">
              <a:buNone/>
            </a:pPr>
            <a:r>
              <a:rPr lang="en-US" sz="4800" dirty="0" smtClean="0">
                <a:hlinkClick r:id="rId3"/>
              </a:rPr>
              <a:t>https://www.minedu.gov.gr</a:t>
            </a:r>
            <a:endParaRPr lang="en-US" sz="4800" dirty="0" smtClean="0">
              <a:solidFill>
                <a:srgbClr val="C00000"/>
              </a:solidFill>
            </a:endParaRPr>
          </a:p>
          <a:p>
            <a:pPr algn="ctr">
              <a:buNone/>
            </a:pPr>
            <a:r>
              <a:rPr lang="en-US" sz="4800" dirty="0" smtClean="0">
                <a:hlinkClick r:id="rId4"/>
              </a:rPr>
              <a:t>https://mef.diavgeia.gov.gr/</a:t>
            </a:r>
            <a:endParaRPr lang="en-US" sz="4800" b="1" dirty="0" smtClean="0">
              <a:solidFill>
                <a:srgbClr val="C00000"/>
              </a:solidFill>
            </a:endParaRPr>
          </a:p>
          <a:p>
            <a:pPr algn="ctr">
              <a:buNone/>
            </a:pPr>
            <a:endParaRPr lang="el-GR" sz="4800" b="1"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endParaRPr lang="el-GR"/>
          </a:p>
        </p:txBody>
      </p:sp>
      <p:pic>
        <p:nvPicPr>
          <p:cNvPr id="4" name="3 - Εικόνα"/>
          <p:cNvPicPr/>
          <p:nvPr/>
        </p:nvPicPr>
        <p:blipFill>
          <a:blip r:embed="rId2" cstate="print"/>
          <a:srcRect l="20407" t="50867" r="21838" b="6358"/>
          <a:stretch>
            <a:fillRect/>
          </a:stretch>
        </p:blipFill>
        <p:spPr bwMode="auto">
          <a:xfrm>
            <a:off x="0" y="-315416"/>
            <a:ext cx="10188624" cy="73448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smtClean="0"/>
              <a:t>H </a:t>
            </a:r>
            <a:r>
              <a:rPr lang="el-GR" u="sng" dirty="0" smtClean="0"/>
              <a:t>ΔΙΟΙΚΗΣΗ</a:t>
            </a:r>
            <a:endParaRPr lang="el-GR" u="sng" dirty="0"/>
          </a:p>
        </p:txBody>
      </p:sp>
      <p:pic>
        <p:nvPicPr>
          <p:cNvPr id="1026" name="Picture 2"/>
          <p:cNvPicPr>
            <a:picLocks noGrp="1" noChangeAspect="1" noChangeArrowheads="1"/>
          </p:cNvPicPr>
          <p:nvPr>
            <p:ph idx="1"/>
          </p:nvPr>
        </p:nvPicPr>
        <p:blipFill>
          <a:blip r:embed="rId2" cstate="print"/>
          <a:srcRect l="7998" t="48362" r="29635" b="27773"/>
          <a:stretch>
            <a:fillRect/>
          </a:stretch>
        </p:blipFill>
        <p:spPr bwMode="auto">
          <a:xfrm>
            <a:off x="1115616" y="1340768"/>
            <a:ext cx="7056784" cy="425598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Grp="1" noChangeAspect="1" noChangeArrowheads="1"/>
          </p:cNvPicPr>
          <p:nvPr>
            <p:ph idx="1"/>
          </p:nvPr>
        </p:nvPicPr>
        <p:blipFill>
          <a:blip r:embed="rId2" cstate="print"/>
          <a:srcRect l="7998" t="18133" r="30908" b="51638"/>
          <a:stretch>
            <a:fillRect/>
          </a:stretch>
        </p:blipFill>
        <p:spPr bwMode="auto">
          <a:xfrm>
            <a:off x="323528" y="1556792"/>
            <a:ext cx="8550001" cy="338437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8075240" cy="115212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b="1" i="1" u="sng" dirty="0" smtClean="0">
                <a:solidFill>
                  <a:srgbClr val="C00000"/>
                </a:solidFill>
              </a:rPr>
              <a:t/>
            </a:r>
            <a:br>
              <a:rPr lang="el-GR" b="1" i="1" u="sng" dirty="0" smtClean="0">
                <a:solidFill>
                  <a:srgbClr val="C00000"/>
                </a:solidFill>
              </a:rPr>
            </a:br>
            <a:r>
              <a:rPr lang="el-GR" b="1" i="1" u="sng" dirty="0" smtClean="0">
                <a:solidFill>
                  <a:srgbClr val="C00000"/>
                </a:solidFill>
              </a:rPr>
              <a:t>Τι είναι διοίκηση;</a:t>
            </a:r>
            <a:r>
              <a:rPr lang="el-GR" dirty="0" smtClean="0"/>
              <a:t> </a:t>
            </a:r>
            <a:br>
              <a:rPr lang="el-GR" dirty="0" smtClean="0"/>
            </a:br>
            <a:r>
              <a:rPr lang="el-GR" sz="1600" dirty="0" smtClean="0"/>
              <a:t>Το  σύνολο των νόμιμων μέσων και ενεργειών που αποσκοπούν στην επίτευξη </a:t>
            </a:r>
            <a:r>
              <a:rPr lang="el-GR" sz="1600" b="1" u="sng" dirty="0" smtClean="0"/>
              <a:t>συγκεκριμένου αποτελέσματος</a:t>
            </a:r>
            <a:r>
              <a:rPr lang="el-GR" sz="1600" dirty="0" smtClean="0"/>
              <a:t> για την ικανοποίηση του γενικού </a:t>
            </a:r>
            <a:r>
              <a:rPr lang="el-GR" sz="1600" dirty="0" smtClean="0"/>
              <a:t>συμφέροντος  των πολιτών ενός κράτους. </a:t>
            </a:r>
            <a:r>
              <a:rPr lang="el-GR" b="1" i="1" u="sng" dirty="0" smtClean="0">
                <a:solidFill>
                  <a:srgbClr val="C00000"/>
                </a:solidFill>
              </a:rPr>
              <a:t/>
            </a:r>
            <a:br>
              <a:rPr lang="el-GR" b="1" i="1" u="sng" dirty="0" smtClean="0">
                <a:solidFill>
                  <a:srgbClr val="C00000"/>
                </a:solidFill>
              </a:rPr>
            </a:br>
            <a:endParaRPr lang="el-GR" b="1" i="1" u="sng" dirty="0">
              <a:solidFill>
                <a:srgbClr val="C00000"/>
              </a:solidFill>
            </a:endParaRPr>
          </a:p>
        </p:txBody>
      </p:sp>
      <p:sp>
        <p:nvSpPr>
          <p:cNvPr id="3" name="2 - Θέση περιεχομένου"/>
          <p:cNvSpPr>
            <a:spLocks noGrp="1"/>
          </p:cNvSpPr>
          <p:nvPr>
            <p:ph idx="1"/>
          </p:nvPr>
        </p:nvSpPr>
        <p:spPr>
          <a:xfrm>
            <a:off x="179512" y="1412776"/>
            <a:ext cx="8784976" cy="5184576"/>
          </a:xfrm>
        </p:spPr>
        <p:txBody>
          <a:bodyPr>
            <a:normAutofit fontScale="77500" lnSpcReduction="20000"/>
          </a:bodyPr>
          <a:lstStyle/>
          <a:p>
            <a:endParaRPr lang="el-GR" b="1" u="sng" dirty="0" smtClean="0"/>
          </a:p>
          <a:p>
            <a:r>
              <a:rPr lang="el-GR" b="1" u="sng" dirty="0" smtClean="0"/>
              <a:t>Συντονισμός</a:t>
            </a:r>
            <a:endParaRPr lang="en-US" b="1" u="sng" dirty="0" smtClean="0"/>
          </a:p>
          <a:p>
            <a:endParaRPr lang="el-GR" b="1" u="sng" dirty="0" smtClean="0"/>
          </a:p>
          <a:p>
            <a:r>
              <a:rPr lang="el-GR" b="1" u="sng" dirty="0" smtClean="0"/>
              <a:t>Επίβλεψη</a:t>
            </a:r>
            <a:r>
              <a:rPr lang="el-GR" dirty="0" smtClean="0"/>
              <a:t> της λειτουργίας μίας επιχείρησης, ενός ιδρύματος, ενός οργανισμού ή ενός φορέα</a:t>
            </a:r>
            <a:r>
              <a:rPr lang="en-US" dirty="0" smtClean="0"/>
              <a:t>….</a:t>
            </a:r>
          </a:p>
          <a:p>
            <a:endParaRPr lang="el-GR" dirty="0" smtClean="0"/>
          </a:p>
          <a:p>
            <a:r>
              <a:rPr lang="el-GR" dirty="0" smtClean="0"/>
              <a:t> Είναι ένα είδος </a:t>
            </a:r>
            <a:r>
              <a:rPr lang="el-GR" b="1" u="sng" dirty="0" smtClean="0"/>
              <a:t>διαχείρισης </a:t>
            </a:r>
            <a:r>
              <a:rPr lang="el-GR" dirty="0" smtClean="0"/>
              <a:t>δηλαδή προσπάθειας οργάνωσης με στόχο την καλύτερη δυνατή λειτουργία του φορέα. </a:t>
            </a:r>
            <a:endParaRPr lang="en-US" dirty="0" smtClean="0"/>
          </a:p>
          <a:p>
            <a:endParaRPr lang="el-GR" dirty="0" smtClean="0"/>
          </a:p>
          <a:p>
            <a:r>
              <a:rPr lang="el-GR" b="1" u="sng" dirty="0" smtClean="0"/>
              <a:t>Λήψη αποφάσεων </a:t>
            </a:r>
            <a:r>
              <a:rPr lang="el-GR" dirty="0" smtClean="0"/>
              <a:t>απαραίτητων για την λειτουργία του φορέα. Τα καθήκοντά τους ποικίλλουν ανάλογα με την φύση του φορέα τον οποίο διοικούν.</a:t>
            </a:r>
            <a:endParaRPr lang="en-US" dirty="0" smtClean="0"/>
          </a:p>
          <a:p>
            <a:pPr>
              <a:buNone/>
            </a:pPr>
            <a:endParaRPr lang="el-GR" dirty="0" smtClean="0"/>
          </a:p>
          <a:p>
            <a:r>
              <a:rPr lang="el-GR" b="1" u="sng" dirty="0" smtClean="0"/>
              <a:t>ΕΥΘΥΝΗ </a:t>
            </a:r>
            <a:endParaRPr lang="el-GR" b="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l-GR" b="1" u="sng" dirty="0" smtClean="0">
                <a:solidFill>
                  <a:srgbClr val="C00000"/>
                </a:solidFill>
              </a:rPr>
              <a:t>Άτομα που ασκούν τη διοίκηση</a:t>
            </a:r>
            <a:r>
              <a:rPr lang="el-GR" b="1" dirty="0" smtClean="0">
                <a:solidFill>
                  <a:srgbClr val="C00000"/>
                </a:solidFill>
              </a:rPr>
              <a:t/>
            </a:r>
            <a:br>
              <a:rPr lang="el-GR" b="1" dirty="0" smtClean="0">
                <a:solidFill>
                  <a:srgbClr val="C00000"/>
                </a:solidFill>
              </a:rPr>
            </a:br>
            <a:endParaRPr lang="el-GR" dirty="0">
              <a:solidFill>
                <a:srgbClr val="C00000"/>
              </a:solidFill>
            </a:endParaRPr>
          </a:p>
        </p:txBody>
      </p:sp>
      <p:sp>
        <p:nvSpPr>
          <p:cNvPr id="3" name="2 - Θέση περιεχομένου"/>
          <p:cNvSpPr>
            <a:spLocks noGrp="1"/>
          </p:cNvSpPr>
          <p:nvPr>
            <p:ph idx="1"/>
          </p:nvPr>
        </p:nvSpPr>
        <p:spPr/>
        <p:txBody>
          <a:bodyPr>
            <a:normAutofit fontScale="70000" lnSpcReduction="20000"/>
          </a:bodyPr>
          <a:lstStyle/>
          <a:p>
            <a:endParaRPr lang="el-GR" b="1" dirty="0" smtClean="0"/>
          </a:p>
          <a:p>
            <a:r>
              <a:rPr lang="el-GR" b="1" u="sng" dirty="0" smtClean="0"/>
              <a:t>Διοικητές</a:t>
            </a:r>
            <a:r>
              <a:rPr lang="el-GR" dirty="0" smtClean="0"/>
              <a:t> ονομάζονται συνήθως στους μεγάλους φορείς του Δημοσίου, όπως την </a:t>
            </a:r>
            <a:r>
              <a:rPr lang="el-GR" dirty="0" smtClean="0">
                <a:hlinkClick r:id="rId2" tooltip="Τράπεζα της Ελλάδος"/>
              </a:rPr>
              <a:t>Τράπεζα της Ελλάδος</a:t>
            </a:r>
            <a:r>
              <a:rPr lang="el-GR" dirty="0" smtClean="0"/>
              <a:t> και το </a:t>
            </a:r>
            <a:r>
              <a:rPr lang="el-GR" dirty="0" smtClean="0">
                <a:hlinkClick r:id="rId3" tooltip="ΙΚΑ"/>
              </a:rPr>
              <a:t>ΙΚΑ</a:t>
            </a:r>
            <a:r>
              <a:rPr lang="el-GR" dirty="0" smtClean="0"/>
              <a:t>, αλλά και σε στρατιωτικές Σχολές, όπως την </a:t>
            </a:r>
            <a:r>
              <a:rPr lang="el-GR" dirty="0" smtClean="0">
                <a:hlinkClick r:id="rId4" tooltip="Στρατιωτική Σχολή Ευελπίδων"/>
              </a:rPr>
              <a:t>Στρατιωτική Σχολή Ευελπίδων</a:t>
            </a:r>
            <a:r>
              <a:rPr lang="el-GR" dirty="0" smtClean="0"/>
              <a:t> ή σε στρατιωτικές μονάδες, όπως το </a:t>
            </a:r>
            <a:r>
              <a:rPr lang="el-GR" dirty="0" smtClean="0">
                <a:hlinkClick r:id="rId5" tooltip="Στρατιωτικό τάγμα"/>
              </a:rPr>
              <a:t>τάγμα</a:t>
            </a:r>
            <a:r>
              <a:rPr lang="el-GR" dirty="0" smtClean="0"/>
              <a:t> ή ο </a:t>
            </a:r>
            <a:r>
              <a:rPr lang="el-GR" dirty="0" smtClean="0">
                <a:hlinkClick r:id="rId6" tooltip="Λόχος"/>
              </a:rPr>
              <a:t>λόχος</a:t>
            </a:r>
            <a:r>
              <a:rPr lang="el-GR" dirty="0" smtClean="0"/>
              <a:t>.</a:t>
            </a:r>
          </a:p>
          <a:p>
            <a:endParaRPr lang="el-GR" dirty="0" smtClean="0"/>
          </a:p>
          <a:p>
            <a:r>
              <a:rPr lang="el-GR" b="1" u="sng" dirty="0" smtClean="0"/>
              <a:t>Διευθυντές</a:t>
            </a:r>
            <a:r>
              <a:rPr lang="el-GR" dirty="0" smtClean="0"/>
              <a:t> ονομάζονται στις σχολικές μονάδες και στις εμπορικές επιχειρήσεις. Ειδικά στις </a:t>
            </a:r>
            <a:r>
              <a:rPr lang="el-GR" dirty="0" smtClean="0">
                <a:hlinkClick r:id="rId7" tooltip="Ανώνυμη εταιρεία"/>
              </a:rPr>
              <a:t>ανώνυμες εταιρείες</a:t>
            </a:r>
            <a:r>
              <a:rPr lang="el-GR" dirty="0" smtClean="0"/>
              <a:t>, ονομάζονται Διευθύνοντες Σύμβουλοι.</a:t>
            </a:r>
          </a:p>
          <a:p>
            <a:endParaRPr lang="el-GR" dirty="0" smtClean="0"/>
          </a:p>
          <a:p>
            <a:r>
              <a:rPr lang="el-GR" b="1" i="1" u="sng" dirty="0" smtClean="0"/>
              <a:t>Πρυτάνεις</a:t>
            </a:r>
            <a:r>
              <a:rPr lang="el-GR" dirty="0" smtClean="0"/>
              <a:t> ονομάζονται στα Πανεπιστήμια.</a:t>
            </a:r>
          </a:p>
          <a:p>
            <a:endParaRPr lang="el-GR" dirty="0" smtClean="0"/>
          </a:p>
          <a:p>
            <a:r>
              <a:rPr lang="el-GR" b="1" u="sng" dirty="0" smtClean="0"/>
              <a:t>Πρόεδροι</a:t>
            </a:r>
            <a:r>
              <a:rPr lang="el-GR" dirty="0" smtClean="0"/>
              <a:t> ονομάζονται στους Οργανισμούς, τις </a:t>
            </a:r>
            <a:r>
              <a:rPr lang="el-GR" dirty="0" smtClean="0">
                <a:hlinkClick r:id="rId8" tooltip="Μη κυβερνητική οργάνωση"/>
              </a:rPr>
              <a:t>Μη Κυβερνητικές Οργανώσεις</a:t>
            </a:r>
            <a:r>
              <a:rPr lang="el-GR" dirty="0" smtClean="0"/>
              <a:t> και τους Συλλόγους.</a:t>
            </a: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188640"/>
            <a:ext cx="8136904" cy="792088"/>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l-GR" sz="3600" b="1" dirty="0" smtClean="0">
                <a:solidFill>
                  <a:srgbClr val="002060"/>
                </a:solidFill>
              </a:rPr>
              <a:t>Δ.Ε. 11 </a:t>
            </a:r>
            <a:r>
              <a:rPr lang="el-GR" sz="3600" dirty="0" smtClean="0"/>
              <a:t/>
            </a:r>
            <a:br>
              <a:rPr lang="el-GR" sz="3600" dirty="0" smtClean="0"/>
            </a:br>
            <a:r>
              <a:rPr lang="el-GR" sz="3600" b="1" dirty="0" smtClean="0">
                <a:solidFill>
                  <a:srgbClr val="002060"/>
                </a:solidFill>
              </a:rPr>
              <a:t>Η ΔΙΟΙΚΗΣΗ ΤΟΥ ΚΡΑΤΟΥΣ</a:t>
            </a:r>
            <a:endParaRPr lang="el-GR" sz="3600" b="1" dirty="0">
              <a:solidFill>
                <a:srgbClr val="002060"/>
              </a:solidFill>
            </a:endParaRPr>
          </a:p>
        </p:txBody>
      </p:sp>
      <p:sp>
        <p:nvSpPr>
          <p:cNvPr id="3" name="2 - Υπότιτλος"/>
          <p:cNvSpPr>
            <a:spLocks noGrp="1"/>
          </p:cNvSpPr>
          <p:nvPr>
            <p:ph type="subTitle" idx="1"/>
          </p:nvPr>
        </p:nvSpPr>
        <p:spPr>
          <a:xfrm>
            <a:off x="611560" y="1484784"/>
            <a:ext cx="7160840" cy="5184576"/>
          </a:xfrm>
        </p:spPr>
        <p:txBody>
          <a:bodyPr/>
          <a:lstStyle/>
          <a:p>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07504" y="1268760"/>
            <a:ext cx="8806661" cy="5256584"/>
          </a:xfrm>
          <a:prstGeom prst="rect">
            <a:avLst/>
          </a:prstGeom>
          <a:noFill/>
          <a:ln w="9525">
            <a:noFill/>
            <a:miter lim="800000"/>
            <a:headEnd/>
            <a:tailEnd/>
          </a:ln>
          <a:effectLst>
            <a:glow rad="101600">
              <a:schemeClr val="accent2">
                <a:satMod val="175000"/>
                <a:alpha val="40000"/>
              </a:schemeClr>
            </a:glow>
          </a:effectLst>
          <a:scene3d>
            <a:camera prst="obliqueTopRight"/>
            <a:lightRig rig="threePt" dir="t"/>
          </a:scene3d>
          <a:sp3d>
            <a:bevelT w="101600" prst="riblet"/>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solidFill>
                  <a:srgbClr val="002060"/>
                </a:solidFill>
              </a:rPr>
              <a:t>Τι εξυπηρετεί η αποκέντρωση;</a:t>
            </a:r>
            <a:endParaRPr lang="el-GR" b="1" u="sng" dirty="0">
              <a:solidFill>
                <a:srgbClr val="002060"/>
              </a:solidFill>
            </a:endParaRPr>
          </a:p>
        </p:txBody>
      </p:sp>
      <p:sp>
        <p:nvSpPr>
          <p:cNvPr id="3" name="2 - Θέση περιεχομένου"/>
          <p:cNvSpPr>
            <a:spLocks noGrp="1"/>
          </p:cNvSpPr>
          <p:nvPr>
            <p:ph idx="1"/>
          </p:nvPr>
        </p:nvSpPr>
        <p:spPr>
          <a:xfrm>
            <a:off x="251520" y="1124744"/>
            <a:ext cx="8712968" cy="5400600"/>
          </a:xfrm>
        </p:spPr>
        <p:txBody>
          <a:bodyPr>
            <a:normAutofit fontScale="85000" lnSpcReduction="20000"/>
          </a:bodyPr>
          <a:lstStyle/>
          <a:p>
            <a:pPr>
              <a:buNone/>
            </a:pPr>
            <a:r>
              <a:rPr lang="el-GR" dirty="0" smtClean="0"/>
              <a:t>   </a:t>
            </a:r>
          </a:p>
          <a:p>
            <a:pPr>
              <a:buNone/>
            </a:pPr>
            <a:r>
              <a:rPr lang="el-GR" dirty="0"/>
              <a:t> </a:t>
            </a:r>
            <a:r>
              <a:rPr lang="el-GR" dirty="0" smtClean="0"/>
              <a:t>  το κράτος δημιουργεί αυτά τα νομικά πρόσωπα και τους παρέχει εξουσία:</a:t>
            </a:r>
          </a:p>
          <a:p>
            <a:pPr>
              <a:buNone/>
            </a:pPr>
            <a:endParaRPr lang="el-GR" dirty="0" smtClean="0"/>
          </a:p>
          <a:p>
            <a:pPr marL="514350" indent="-514350">
              <a:buFont typeface="+mj-lt"/>
              <a:buAutoNum type="arabicPeriod"/>
            </a:pPr>
            <a:r>
              <a:rPr lang="el-GR" dirty="0" smtClean="0"/>
              <a:t> </a:t>
            </a:r>
            <a:r>
              <a:rPr lang="el-GR" b="1" u="sng" dirty="0" smtClean="0">
                <a:solidFill>
                  <a:srgbClr val="FF0000"/>
                </a:solidFill>
              </a:rPr>
              <a:t>μείωση του χάσματος </a:t>
            </a:r>
            <a:r>
              <a:rPr lang="el-GR" dirty="0" smtClean="0"/>
              <a:t>ανάμεσα στον πολίτη και την κεντρική εξουσία,</a:t>
            </a:r>
          </a:p>
          <a:p>
            <a:pPr marL="514350" indent="-514350">
              <a:buNone/>
            </a:pPr>
            <a:endParaRPr lang="el-GR" dirty="0" smtClean="0"/>
          </a:p>
          <a:p>
            <a:pPr marL="514350" indent="-514350">
              <a:buFont typeface="+mj-lt"/>
              <a:buAutoNum type="arabicPeriod"/>
            </a:pPr>
            <a:r>
              <a:rPr lang="el-GR" dirty="0" smtClean="0"/>
              <a:t>δημιουργία ευκαιριών </a:t>
            </a:r>
            <a:r>
              <a:rPr lang="el-GR" b="1" u="sng" dirty="0" smtClean="0">
                <a:solidFill>
                  <a:srgbClr val="FF0000"/>
                </a:solidFill>
              </a:rPr>
              <a:t>ενεργητικής συμμετοχής </a:t>
            </a:r>
            <a:r>
              <a:rPr lang="el-GR" dirty="0" smtClean="0"/>
              <a:t>του πολίτη στα κοινά  (εκλογή τοπικών αρχόντων) που οδηγεί σε</a:t>
            </a:r>
          </a:p>
          <a:p>
            <a:pPr marL="514350" indent="-514350">
              <a:buNone/>
            </a:pPr>
            <a:endParaRPr lang="el-GR" dirty="0" smtClean="0"/>
          </a:p>
          <a:p>
            <a:pPr marL="514350" indent="-514350">
              <a:buFont typeface="+mj-lt"/>
              <a:buAutoNum type="arabicPeriod"/>
            </a:pPr>
            <a:r>
              <a:rPr lang="el-GR" dirty="0" smtClean="0"/>
              <a:t> </a:t>
            </a:r>
            <a:r>
              <a:rPr lang="el-GR" b="1" u="sng" dirty="0" smtClean="0">
                <a:solidFill>
                  <a:srgbClr val="FF0000"/>
                </a:solidFill>
              </a:rPr>
              <a:t>ενδυνάμωση του αισθήματος της ευθύνης </a:t>
            </a:r>
            <a:r>
              <a:rPr lang="el-GR" dirty="0" smtClean="0"/>
              <a:t>και του καθήκοντος απέναντι στην κοινωνία.</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1. </a:t>
            </a:r>
            <a:r>
              <a:rPr lang="el-GR" u="sng" dirty="0" smtClean="0">
                <a:solidFill>
                  <a:srgbClr val="002060"/>
                </a:solidFill>
              </a:rPr>
              <a:t>ΚΡΑΤΙΚΗ ΔΙΟΙΚΗΣΗ</a:t>
            </a:r>
            <a:r>
              <a:rPr lang="en-US" dirty="0" smtClean="0"/>
              <a:t/>
            </a:r>
            <a:br>
              <a:rPr lang="en-US" dirty="0" smtClean="0"/>
            </a:br>
            <a:r>
              <a:rPr lang="en-US" sz="1800" dirty="0" smtClean="0"/>
              <a:t>(</a:t>
            </a:r>
            <a:r>
              <a:rPr lang="el-GR" sz="1800" dirty="0" smtClean="0"/>
              <a:t>ασκείται κατευθείαν από τα όργανα του κράτους)</a:t>
            </a:r>
            <a:endParaRPr lang="el-GR" sz="1800" dirty="0"/>
          </a:p>
        </p:txBody>
      </p:sp>
      <p:sp>
        <p:nvSpPr>
          <p:cNvPr id="3" name="2 - Θέση περιεχομένου"/>
          <p:cNvSpPr>
            <a:spLocks noGrp="1"/>
          </p:cNvSpPr>
          <p:nvPr>
            <p:ph idx="1"/>
          </p:nvPr>
        </p:nvSpPr>
        <p:spPr/>
        <p:txBody>
          <a:bodyPr/>
          <a:lstStyle/>
          <a:p>
            <a:r>
              <a:rPr lang="en-US" dirty="0" smtClean="0"/>
              <a:t>Y</a:t>
            </a:r>
            <a:r>
              <a:rPr lang="el-GR" dirty="0" err="1" smtClean="0"/>
              <a:t>πουργεία</a:t>
            </a:r>
            <a:r>
              <a:rPr lang="el-GR" dirty="0" smtClean="0"/>
              <a:t> (υπουργοί, υφυπουργοί)</a:t>
            </a:r>
          </a:p>
          <a:p>
            <a:pPr>
              <a:buNone/>
            </a:pPr>
            <a:endParaRPr lang="el-GR" dirty="0" smtClean="0"/>
          </a:p>
          <a:p>
            <a:r>
              <a:rPr lang="el-GR" dirty="0" smtClean="0"/>
              <a:t> Δημόσιες υπηρεσίες (Γενικοί Γραμματείς, Γενικές Διευθύνσεις, Επιμέρους Διευθύνσεις, Τμήματα, π.χ., Υ.ΠΑΙ.Θ)</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301608" cy="3257600"/>
          </a:xfrm>
          <a:solidFill>
            <a:schemeClr val="accent3">
              <a:lumMod val="60000"/>
              <a:lumOff val="40000"/>
            </a:schemeClr>
          </a:solidFill>
          <a:ln>
            <a:solidFill>
              <a:schemeClr val="bg2">
                <a:lumMod val="10000"/>
              </a:schemeClr>
            </a:solidFill>
          </a:ln>
        </p:spPr>
        <p:txBody>
          <a:bodyPr>
            <a:normAutofit fontScale="90000"/>
          </a:bodyPr>
          <a:lstStyle/>
          <a:p>
            <a:r>
              <a:rPr lang="el-GR" dirty="0" smtClean="0">
                <a:solidFill>
                  <a:srgbClr val="002060"/>
                </a:solidFill>
              </a:rPr>
              <a:t/>
            </a:r>
            <a:br>
              <a:rPr lang="el-GR" dirty="0" smtClean="0">
                <a:solidFill>
                  <a:srgbClr val="002060"/>
                </a:solidFill>
              </a:rPr>
            </a:br>
            <a:r>
              <a:rPr lang="el-GR" dirty="0" smtClean="0">
                <a:solidFill>
                  <a:srgbClr val="002060"/>
                </a:solidFill>
              </a:rPr>
              <a:t/>
            </a:r>
            <a:br>
              <a:rPr lang="el-GR" dirty="0" smtClean="0">
                <a:solidFill>
                  <a:srgbClr val="002060"/>
                </a:solidFill>
              </a:rPr>
            </a:br>
            <a:r>
              <a:rPr lang="el-GR" dirty="0" smtClean="0">
                <a:solidFill>
                  <a:srgbClr val="002060"/>
                </a:solidFill>
              </a:rPr>
              <a:t>2. </a:t>
            </a:r>
            <a:r>
              <a:rPr lang="el-GR" b="1" u="sng" dirty="0" smtClean="0">
                <a:solidFill>
                  <a:srgbClr val="002060"/>
                </a:solidFill>
              </a:rPr>
              <a:t>ΑΥΤΟΔΙΟΙΚΗΣΗ</a:t>
            </a:r>
            <a:r>
              <a:rPr lang="el-GR" dirty="0" smtClean="0">
                <a:solidFill>
                  <a:srgbClr val="002060"/>
                </a:solidFill>
              </a:rPr>
              <a:t> </a:t>
            </a:r>
            <a:r>
              <a:rPr lang="el-GR" dirty="0" smtClean="0"/>
              <a:t/>
            </a:r>
            <a:br>
              <a:rPr lang="el-GR" dirty="0" smtClean="0"/>
            </a:br>
            <a:r>
              <a:rPr lang="el-GR" sz="1800" dirty="0" smtClean="0"/>
              <a:t>(</a:t>
            </a:r>
            <a:r>
              <a:rPr lang="el-GR" sz="1800" b="1" dirty="0" smtClean="0"/>
              <a:t>η πραγμάτωση της λαϊκής κυριαρχίας, άμεση δημοκρατία</a:t>
            </a:r>
            <a:r>
              <a:rPr lang="el-GR" sz="1800" dirty="0" smtClean="0"/>
              <a:t>)</a:t>
            </a:r>
            <a:r>
              <a:rPr lang="el-GR" dirty="0" smtClean="0"/>
              <a:t/>
            </a:r>
            <a:br>
              <a:rPr lang="el-GR" dirty="0" smtClean="0"/>
            </a:br>
            <a:r>
              <a:rPr lang="el-GR" sz="2000" dirty="0" smtClean="0"/>
              <a:t> </a:t>
            </a:r>
            <a:br>
              <a:rPr lang="el-GR" sz="2000" dirty="0" smtClean="0"/>
            </a:br>
            <a:r>
              <a:rPr lang="el-GR" sz="2000" dirty="0" smtClean="0"/>
              <a:t>Το Σύνταγμά προβλέπει τη δημιουργία </a:t>
            </a:r>
            <a:r>
              <a:rPr lang="el-GR" sz="2000" b="1" u="sng" dirty="0" smtClean="0">
                <a:solidFill>
                  <a:srgbClr val="C00000"/>
                </a:solidFill>
              </a:rPr>
              <a:t>νομικών προσώπων </a:t>
            </a:r>
            <a:r>
              <a:rPr lang="el-GR" sz="2000" dirty="0" smtClean="0"/>
              <a:t>(ΟΤΑ)</a:t>
            </a:r>
            <a:r>
              <a:rPr lang="en-US" sz="2000" dirty="0" smtClean="0"/>
              <a:t>, </a:t>
            </a:r>
            <a:r>
              <a:rPr lang="el-GR" sz="2000" dirty="0" smtClean="0"/>
              <a:t>που εξυπηρετούν ένα ορισμένο σκοπό και αναγνωρίζονται ως πρόσωπα με δικαιώματα και υποχρεώσεις</a:t>
            </a:r>
            <a:r>
              <a:rPr lang="en-US" sz="2000" dirty="0" smtClean="0"/>
              <a:t>, </a:t>
            </a:r>
            <a:r>
              <a:rPr lang="el-GR" sz="2000" dirty="0" smtClean="0"/>
              <a:t> τα οποία ασκούν δημόσια εξουσία με παραχώρηση του κράτους.</a:t>
            </a:r>
            <a:r>
              <a:rPr lang="el-GR" sz="1600" dirty="0" smtClean="0"/>
              <a:t/>
            </a:r>
            <a:br>
              <a:rPr lang="el-GR" sz="1600" dirty="0" smtClean="0"/>
            </a:br>
            <a:r>
              <a:rPr lang="el-GR" sz="1600" dirty="0" smtClean="0"/>
              <a:t/>
            </a:r>
            <a:br>
              <a:rPr lang="el-GR" sz="1600" dirty="0" smtClean="0"/>
            </a:br>
            <a:r>
              <a:rPr lang="el-GR" sz="1600" u="sng" dirty="0" smtClean="0">
                <a:solidFill>
                  <a:srgbClr val="C00000"/>
                </a:solidFill>
              </a:rPr>
              <a:t> </a:t>
            </a:r>
            <a:r>
              <a:rPr lang="el-GR" sz="1200" dirty="0" smtClean="0"/>
              <a:t/>
            </a:r>
            <a:br>
              <a:rPr lang="el-GR" sz="1200" dirty="0" smtClean="0"/>
            </a:br>
            <a:r>
              <a:rPr lang="el-GR" sz="1200" dirty="0" smtClean="0"/>
              <a:t/>
            </a:r>
            <a:br>
              <a:rPr lang="el-GR" sz="1200" dirty="0" smtClean="0"/>
            </a:br>
            <a:r>
              <a:rPr lang="el-GR" sz="1200" dirty="0" smtClean="0"/>
              <a:t/>
            </a:r>
            <a:br>
              <a:rPr lang="el-GR" sz="1200" dirty="0" smtClean="0"/>
            </a:br>
            <a:endParaRPr lang="el-GR" sz="1200" dirty="0"/>
          </a:p>
        </p:txBody>
      </p:sp>
      <p:sp>
        <p:nvSpPr>
          <p:cNvPr id="3" name="2 - Θέση περιεχομένου"/>
          <p:cNvSpPr>
            <a:spLocks noGrp="1"/>
          </p:cNvSpPr>
          <p:nvPr>
            <p:ph idx="1"/>
          </p:nvPr>
        </p:nvSpPr>
        <p:spPr>
          <a:xfrm>
            <a:off x="539552" y="3356992"/>
            <a:ext cx="8208912" cy="3384376"/>
          </a:xfrm>
        </p:spPr>
        <p:style>
          <a:lnRef idx="1">
            <a:schemeClr val="accent6"/>
          </a:lnRef>
          <a:fillRef idx="2">
            <a:schemeClr val="accent6"/>
          </a:fillRef>
          <a:effectRef idx="1">
            <a:schemeClr val="accent6"/>
          </a:effectRef>
          <a:fontRef idx="minor">
            <a:schemeClr val="dk1"/>
          </a:fontRef>
        </p:style>
        <p:txBody>
          <a:bodyPr>
            <a:normAutofit/>
          </a:bodyPr>
          <a:lstStyle/>
          <a:p>
            <a:r>
              <a:rPr lang="el-GR" b="1" dirty="0" smtClean="0"/>
              <a:t>Περιφέρειες</a:t>
            </a:r>
            <a:r>
              <a:rPr lang="el-GR" dirty="0" smtClean="0"/>
              <a:t> (07 αποκεντρωμένες διοικητικές μονάδες με 13 περιφέρειες)</a:t>
            </a:r>
          </a:p>
          <a:p>
            <a:r>
              <a:rPr lang="el-GR" b="1" dirty="0" smtClean="0"/>
              <a:t>Δήμοι - </a:t>
            </a:r>
            <a:r>
              <a:rPr lang="el-GR" sz="2800" b="1" dirty="0" smtClean="0"/>
              <a:t>Κοινότητες </a:t>
            </a:r>
            <a:r>
              <a:rPr lang="el-GR" sz="2800" dirty="0" smtClean="0"/>
              <a:t>(3</a:t>
            </a:r>
            <a:r>
              <a:rPr lang="en-US" sz="2800" dirty="0" smtClean="0"/>
              <a:t>52</a:t>
            </a:r>
            <a:r>
              <a:rPr lang="el-GR" sz="2800" dirty="0" smtClean="0"/>
              <a:t> Δήμοι)</a:t>
            </a:r>
            <a:r>
              <a:rPr lang="el-GR" sz="1800" dirty="0" smtClean="0"/>
              <a:t>ανω10.000 &amp; 1.500 αντίστοιχα</a:t>
            </a:r>
          </a:p>
          <a:p>
            <a:r>
              <a:rPr lang="el-GR" dirty="0" smtClean="0"/>
              <a:t> </a:t>
            </a:r>
            <a:r>
              <a:rPr lang="el-GR" b="1" dirty="0" smtClean="0"/>
              <a:t>Πανεπιστήμια</a:t>
            </a:r>
            <a:r>
              <a:rPr lang="el-GR" dirty="0" smtClean="0"/>
              <a:t> (ΑΕΙ)</a:t>
            </a:r>
          </a:p>
          <a:p>
            <a:r>
              <a:rPr lang="el-GR" dirty="0" smtClean="0"/>
              <a:t> </a:t>
            </a:r>
            <a:r>
              <a:rPr lang="el-GR" b="1" dirty="0" err="1" smtClean="0"/>
              <a:t>Άγιον</a:t>
            </a:r>
            <a:r>
              <a:rPr lang="el-GR" b="1" dirty="0" smtClean="0"/>
              <a:t> όρος </a:t>
            </a:r>
            <a:r>
              <a:rPr lang="el-GR" dirty="0" smtClean="0"/>
              <a:t>(</a:t>
            </a:r>
            <a:r>
              <a:rPr lang="el-GR" sz="1800" b="1" i="1" dirty="0" smtClean="0"/>
              <a:t>Καταστατικού Χάρτη 1924</a:t>
            </a:r>
            <a:r>
              <a:rPr lang="el-GR" sz="1800" b="1" dirty="0" smtClean="0"/>
              <a:t>)</a:t>
            </a:r>
            <a:endParaRPr lang="el-GR"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735</TotalTime>
  <Words>634</Words>
  <Application>Microsoft Office PowerPoint</Application>
  <PresentationFormat>Προβολή στην οθόνη (4:3)</PresentationFormat>
  <Paragraphs>79</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         ΚΟΙΝΩΝΙΚΗ &amp; ΠΟΛΙΤΙΚΗ ΑΓΩΓΗ</vt:lpstr>
      <vt:lpstr>H ΔΙΟΙΚΗΣΗ</vt:lpstr>
      <vt:lpstr>Διαφάνεια 3</vt:lpstr>
      <vt:lpstr> Τι είναι διοίκηση;  Το  σύνολο των νόμιμων μέσων και ενεργειών που αποσκοπούν στην επίτευξη συγκεκριμένου αποτελέσματος για την ικανοποίηση του γενικού συμφέροντος  των πολιτών ενός κράτους.  </vt:lpstr>
      <vt:lpstr>Άτομα που ασκούν τη διοίκηση </vt:lpstr>
      <vt:lpstr>Δ.Ε. 11  Η ΔΙΟΙΚΗΣΗ ΤΟΥ ΚΡΑΤΟΥΣ</vt:lpstr>
      <vt:lpstr>Τι εξυπηρετεί η αποκέντρωση;</vt:lpstr>
      <vt:lpstr>1. ΚΡΑΤΙΚΗ ΔΙΟΙΚΗΣΗ (ασκείται κατευθείαν από τα όργανα του κράτους)</vt:lpstr>
      <vt:lpstr>  2. ΑΥΤΟΔΙΟΙΚΗΣΗ  (η πραγμάτωση της λαϊκής κυριαρχίας, άμεση δημοκρατία)   Το Σύνταγμά προβλέπει τη δημιουργία νομικών προσώπων (ΟΤΑ), που εξυπηρετούν ένα ορισμένο σκοπό και αναγνωρίζονται ως πρόσωπα με δικαιώματα και υποχρεώσεις,  τα οποία ασκούν δημόσια εξουσία με παραχώρηση του κράτους.      </vt:lpstr>
      <vt:lpstr>Διαφάνεια 10</vt:lpstr>
      <vt:lpstr>ΠΕΡΙΦΕΡΕΙΕΣ (13)</vt:lpstr>
      <vt:lpstr>Βαθμοί τοπικής αυτοδιοίκησης (Ο.Τ.Α.)</vt:lpstr>
      <vt:lpstr>Πώς διοικείται  κάθε περιφέρεια;</vt:lpstr>
      <vt:lpstr>ΥΠΗΡΕΣΙΣ ΤΩΝ ΔΗΜΩΝ &amp; ΚΟΙΝΟΤΗΤΩΝ</vt:lpstr>
      <vt:lpstr>ΠΑΛΙΟΤΕΡΑ….</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Δ.Ε. 11  Η ΔΙΟΙΚΗΣΗ ΤΟΥ ΚΡΑΤΟΥΣ</dc:title>
  <dc:creator>Boss</dc:creator>
  <cp:lastModifiedBy>Boss</cp:lastModifiedBy>
  <cp:revision>87</cp:revision>
  <dcterms:created xsi:type="dcterms:W3CDTF">2020-04-03T06:53:06Z</dcterms:created>
  <dcterms:modified xsi:type="dcterms:W3CDTF">2021-03-09T06:51:16Z</dcterms:modified>
</cp:coreProperties>
</file>