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76" r:id="rId4"/>
    <p:sldId id="277" r:id="rId5"/>
    <p:sldId id="278" r:id="rId6"/>
    <p:sldId id="279" r:id="rId7"/>
    <p:sldId id="294" r:id="rId8"/>
    <p:sldId id="295" r:id="rId9"/>
    <p:sldId id="296" r:id="rId10"/>
    <p:sldId id="297" r:id="rId11"/>
    <p:sldId id="280" r:id="rId12"/>
    <p:sldId id="281" r:id="rId13"/>
    <p:sldId id="282" r:id="rId14"/>
    <p:sldId id="283" r:id="rId15"/>
    <p:sldId id="298" r:id="rId16"/>
    <p:sldId id="299" r:id="rId17"/>
    <p:sldId id="284" r:id="rId18"/>
    <p:sldId id="300" r:id="rId19"/>
    <p:sldId id="289" r:id="rId20"/>
    <p:sldId id="301" r:id="rId21"/>
    <p:sldId id="288" r:id="rId22"/>
    <p:sldId id="290" r:id="rId23"/>
    <p:sldId id="291" r:id="rId24"/>
    <p:sldId id="293" r:id="rId25"/>
    <p:sldId id="292" r:id="rId26"/>
    <p:sldId id="30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A6A0-99B1-4A1F-941C-462F321215E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DC60-A185-4AC2-92B5-D87227D50A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DC60-A185-4AC2-92B5-D87227D50A2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9B3-A242-4C14-AF69-DCCE61BCD09F}" type="datetimeFigureOut">
              <a:rPr lang="el-GR" smtClean="0"/>
              <a:pPr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11960" y="332657"/>
            <a:ext cx="4246240" cy="32677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ΚΟΙΝΩΝΙΚΗ &amp; ΠΟΛΙΤΙΚΗ ΑΓΩΓΗ</a:t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b="1" dirty="0" err="1" smtClean="0">
                <a:solidFill>
                  <a:srgbClr val="002060"/>
                </a:solidFill>
              </a:rPr>
              <a:t>γ΄γυμνασίου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620688"/>
            <a:ext cx="6400800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ΜΑΘΗΜΑ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l-GR" b="1" baseline="30000" dirty="0" smtClean="0">
                <a:solidFill>
                  <a:schemeClr val="tx2">
                    <a:lumMod val="75000"/>
                  </a:schemeClr>
                </a:solidFill>
              </a:rPr>
              <a:t>ο </a:t>
            </a:r>
            <a:endParaRPr lang="el-GR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Γυμνάσιο Αφάντου</a:t>
            </a: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07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-2020 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%3AANd9GcQ4C3LuhE2bNcE8-CKxOVtRZUwymdSZbzH248rpvYp5YRi3Ffyi7lSlmmTPrp1X4sCEhwdHY7q6&amp;usqp=C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74441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9994945_1060470017480761_151338971739403059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077538" cy="6481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9075" t="54913" r="30090" b="32659"/>
          <a:stretch>
            <a:fillRect/>
          </a:stretch>
        </p:blipFill>
        <p:spPr bwMode="auto">
          <a:xfrm>
            <a:off x="251520" y="1988840"/>
            <a:ext cx="87129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ΑΙΤΙΑ-ΣΥΝΕΠΕΙΕΣ ΤΗΣ ΦΤΩΧΕΙΑΣ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6186" t="42486" r="25940" b="41907"/>
          <a:stretch>
            <a:fillRect/>
          </a:stretch>
        </p:blipFill>
        <p:spPr bwMode="auto">
          <a:xfrm>
            <a:off x="467544" y="2060848"/>
            <a:ext cx="8352928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Η ΑΝΤΙΜΕΤΩΠΙΣΗ ΤΗΣ ΦΤΩΧΕΙΑΣ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5644" t="31792" r="26499" b="39595"/>
          <a:stretch>
            <a:fillRect/>
          </a:stretch>
        </p:blipFill>
        <p:spPr bwMode="auto">
          <a:xfrm>
            <a:off x="683568" y="1988840"/>
            <a:ext cx="8064896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Η ΕΥΘΥΝΗ ΜΑΣ…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6186" t="52890" r="26680" b="39596"/>
          <a:stretch>
            <a:fillRect/>
          </a:stretch>
        </p:blipFill>
        <p:spPr bwMode="auto">
          <a:xfrm>
            <a:off x="1043608" y="2276872"/>
            <a:ext cx="74888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k-tipos.gr/wp-content/uploads/2020/03/μοτοσυκλέτα-696x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544616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ΤΡΟΧΑΙΑ ΑΤΥΧΗΜΑΤΑ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troxaio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57" y="1414908"/>
            <a:ext cx="8510123" cy="4822403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ΤΡΟΧΑΙΑ ΑΤΥΧΗΜΑΤΑ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6005" t="52312" r="28847" b="39595"/>
          <a:stretch>
            <a:fillRect/>
          </a:stretch>
        </p:blipFill>
        <p:spPr bwMode="auto">
          <a:xfrm>
            <a:off x="251520" y="2636912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ΑΘΛΗΤΙΣΜΟΣ</a:t>
            </a:r>
            <a:endParaRPr lang="el-GR" dirty="0"/>
          </a:p>
        </p:txBody>
      </p:sp>
      <p:pic>
        <p:nvPicPr>
          <p:cNvPr id="37890" name="Picture 2" descr="C:\Users\User\Desktop\athlitiko_savvatokyria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30" y="1600200"/>
            <a:ext cx="80733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l-GR" dirty="0" smtClean="0"/>
              <a:t>τη σωματική και πνευματική υγεία του πληθυσμού (νους υγιής εν σώματι </a:t>
            </a:r>
            <a:r>
              <a:rPr lang="el-GR" dirty="0" err="1" smtClean="0"/>
              <a:t>υγιεί</a:t>
            </a:r>
            <a:r>
              <a:rPr lang="el-GR" dirty="0" smtClean="0"/>
              <a:t>),</a:t>
            </a:r>
          </a:p>
          <a:p>
            <a:r>
              <a:rPr lang="el-GR" dirty="0" smtClean="0"/>
              <a:t>την κοινωνικοποίηση των νέων μέσα από την άμιλλα και τη συνεργασία της ομάδας,</a:t>
            </a:r>
          </a:p>
          <a:p>
            <a:r>
              <a:rPr lang="el-GR" dirty="0" smtClean="0"/>
              <a:t>την ψυχαγωγία των ατόμων,</a:t>
            </a:r>
          </a:p>
          <a:p>
            <a:r>
              <a:rPr lang="el-GR" dirty="0" smtClean="0"/>
              <a:t>τη γνωριμία και τη συμφιλίωση των λαών , μέσα από την οργάνωση διεθνών αγώνων.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ΑΘΛΗΤΙΣΜΟΣ </a:t>
            </a:r>
            <a:br>
              <a:rPr lang="el-GR" dirty="0" smtClean="0"/>
            </a:br>
            <a:r>
              <a:rPr lang="el-GR" sz="2700" dirty="0" smtClean="0"/>
              <a:t>Ο</a:t>
            </a:r>
            <a:r>
              <a:rPr lang="el-GR" dirty="0" smtClean="0"/>
              <a:t> </a:t>
            </a:r>
            <a:r>
              <a:rPr lang="el-GR" sz="2700" dirty="0" smtClean="0"/>
              <a:t>οργανωμένος αθλητισμός έχει ως στόχους:</a:t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Κοινωνικά 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ctr"/>
            <a:r>
              <a:rPr lang="el-GR" dirty="0" smtClean="0"/>
              <a:t>Ποια μπορεί να είναι;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ΒΑΛΤΕ ΕΝΑ ΤΙΤΛΟ</a:t>
            </a:r>
            <a:endParaRPr lang="el-GR" dirty="0"/>
          </a:p>
        </p:txBody>
      </p:sp>
      <p:pic>
        <p:nvPicPr>
          <p:cNvPr id="38914" name="Picture 2" descr="C:\Users\User\Desktop\athlitiko-emporevma.pdf-Adobe-Acrobat-Pro-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696"/>
          <a:stretch>
            <a:fillRect/>
          </a:stretch>
        </p:blipFill>
        <p:spPr bwMode="auto">
          <a:xfrm>
            <a:off x="2051720" y="1268760"/>
            <a:ext cx="4752528" cy="520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6547" t="37861" r="29369" b="48914"/>
          <a:stretch>
            <a:fillRect/>
          </a:stretch>
        </p:blipFill>
        <p:spPr bwMode="auto">
          <a:xfrm>
            <a:off x="683568" y="2348880"/>
            <a:ext cx="75608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Προβλήματα αθλητισμού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/>
              <a:t>ΑΝΤΙΜΕΤΩΠΙΣΗ ΦΑΙΝΟΜΕΝΟΥ ΤΗΣ ΒΙΑΣ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l-GR" dirty="0" smtClean="0"/>
              <a:t>Αυστηρότερα κατασταλτικά μέτρα από την Πολιτεία,</a:t>
            </a:r>
          </a:p>
          <a:p>
            <a:r>
              <a:rPr lang="el-GR" dirty="0" smtClean="0"/>
              <a:t> Συνεργασία των φιλάθλων και των αθλητικών φορέων (π.χ. ομάδες προστασίας γηπέδων από φιλάθλους, αριθμημένα εισιτήρια, αποκλεισμός από τους αγώνες των οπαδών που βιαιοπραγούν).</a:t>
            </a:r>
          </a:p>
          <a:p>
            <a:r>
              <a:rPr lang="el-GR" dirty="0" smtClean="0"/>
              <a:t>Κατάλληλη κοινωνική πολιτική που θα δίνει λύσεις στα προβλήματα των νέων (ανεργία, κοινωνικός αποκλεισμός, αποξένωση στις μεγαλουπόλεις), εφόσον αυτά αποτελούν συχνά τις αιτίες της νεανικής βίας.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ΜΗΝΥΜΑ!!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55803" t="34104" r="27420" b="15896"/>
          <a:stretch>
            <a:fillRect/>
          </a:stretch>
        </p:blipFill>
        <p:spPr bwMode="auto">
          <a:xfrm>
            <a:off x="2915816" y="1484784"/>
            <a:ext cx="374441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ΠΑΡΑΟΛΥΜΠΙΑΚΟΙ ΑΓΩΝΕΣ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54900" t="39017" r="27944" b="13873"/>
          <a:stretch>
            <a:fillRect/>
          </a:stretch>
        </p:blipFill>
        <p:spPr bwMode="auto">
          <a:xfrm>
            <a:off x="2339752" y="1196752"/>
            <a:ext cx="41764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6366" t="47110" r="27583" b="5491"/>
          <a:stretch>
            <a:fillRect/>
          </a:stretch>
        </p:blipFill>
        <p:spPr bwMode="auto">
          <a:xfrm>
            <a:off x="251520" y="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Ποιες οργανώσεις δραστηριοποιούνται για την επίλυση κοινωνικών προβλημάτων; (164-165)</a:t>
            </a:r>
          </a:p>
          <a:p>
            <a:pPr>
              <a:buNone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Ποια άλλα κοινωνικά προβλήματα συνδέονται με τη φτώχεια; (174)</a:t>
            </a:r>
          </a:p>
          <a:p>
            <a:pPr>
              <a:buNone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Να συνδέσεις τη φτώχεια με τον καταναλωτισμό (175)</a:t>
            </a:r>
          </a:p>
          <a:p>
            <a:pPr>
              <a:buNone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Ποιες είναι οι ευθύνες των πολιτών ως οδηγών, πεζών και επιβατών;  (181)</a:t>
            </a:r>
          </a:p>
          <a:p>
            <a:pPr>
              <a:buNone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Ποιες είναι οι συνέπειες για το άτομο και την κοινωνία των τροχαίων ατυχημάτων; (183)</a:t>
            </a:r>
          </a:p>
          <a:p>
            <a:pPr>
              <a:buNone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Να συνδέσεις την εμπορευματοποίηση με την αθλητική βία (187)</a:t>
            </a:r>
          </a:p>
          <a:p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Κοινωνικά 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l-GR" dirty="0" smtClean="0"/>
              <a:t>η τροφή</a:t>
            </a:r>
          </a:p>
          <a:p>
            <a:r>
              <a:rPr lang="el-GR" dirty="0" smtClean="0"/>
              <a:t>η στέγη </a:t>
            </a:r>
          </a:p>
          <a:p>
            <a:r>
              <a:rPr lang="el-GR" dirty="0" smtClean="0"/>
              <a:t>τα φάρμακα</a:t>
            </a:r>
          </a:p>
          <a:p>
            <a:r>
              <a:rPr lang="el-GR" dirty="0" smtClean="0"/>
              <a:t> η εργασία </a:t>
            </a:r>
          </a:p>
          <a:p>
            <a:r>
              <a:rPr lang="el-GR" dirty="0" smtClean="0"/>
              <a:t>η προσωπική ασφάλεια </a:t>
            </a:r>
          </a:p>
          <a:p>
            <a:r>
              <a:rPr lang="el-GR" dirty="0" smtClean="0"/>
              <a:t>η βία </a:t>
            </a:r>
          </a:p>
          <a:p>
            <a:r>
              <a:rPr lang="el-GR" dirty="0" smtClean="0"/>
              <a:t>προκαταλήψεις</a:t>
            </a:r>
          </a:p>
          <a:p>
            <a:r>
              <a:rPr lang="el-GR" dirty="0" smtClean="0"/>
              <a:t>η χρήση ναρκωτικών </a:t>
            </a:r>
          </a:p>
          <a:p>
            <a:r>
              <a:rPr lang="el-GR" dirty="0" smtClean="0"/>
              <a:t>τα τροχαία ατυχήματα</a:t>
            </a:r>
          </a:p>
          <a:p>
            <a:r>
              <a:rPr lang="el-GR" dirty="0" smtClean="0"/>
              <a:t>Αναλφαβητισμός</a:t>
            </a:r>
          </a:p>
          <a:p>
            <a:r>
              <a:rPr lang="el-GR" dirty="0" smtClean="0"/>
              <a:t>Μετανάστευση</a:t>
            </a:r>
          </a:p>
          <a:p>
            <a:r>
              <a:rPr lang="el-GR" dirty="0" smtClean="0"/>
              <a:t>Διαφθορά</a:t>
            </a:r>
          </a:p>
          <a:p>
            <a:r>
              <a:rPr lang="el-GR" dirty="0" smtClean="0"/>
              <a:t>ανισότητες</a:t>
            </a:r>
          </a:p>
          <a:p>
            <a:r>
              <a:rPr lang="el-GR" dirty="0" smtClean="0"/>
              <a:t>Μόλυνση περιβάλλοντος</a:t>
            </a:r>
          </a:p>
          <a:p>
            <a:r>
              <a:rPr lang="el-GR" dirty="0" smtClean="0"/>
              <a:t>Παιδική παχυσαρκία</a:t>
            </a:r>
          </a:p>
          <a:p>
            <a:r>
              <a:rPr lang="el-GR" dirty="0" smtClean="0"/>
              <a:t>Προβλήματα ατόμων με αναπηρίες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Ποια είναι τα χαρακτηριστικά των κοινωνικών προβλημάτων;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b="1" dirty="0" smtClean="0"/>
              <a:t>α</a:t>
            </a:r>
            <a:r>
              <a:rPr lang="el-GR" sz="2800" b="1" dirty="0" smtClean="0"/>
              <a:t>) επηρεάζουν αρνητικά ένα σημαντικό τμήμα του κοινωνικού συνόλου,</a:t>
            </a:r>
          </a:p>
          <a:p>
            <a:r>
              <a:rPr lang="el-GR" sz="2800" b="1" dirty="0" smtClean="0"/>
              <a:t>β) παραβιάζουν τις αξίες και τα ιδεώδη του κοινωνικού συνόλου,</a:t>
            </a:r>
            <a:r>
              <a:rPr lang="el-GR" sz="2800" dirty="0" smtClean="0"/>
              <a:t> </a:t>
            </a:r>
          </a:p>
          <a:p>
            <a:r>
              <a:rPr lang="el-GR" sz="2800" b="1" dirty="0" smtClean="0"/>
              <a:t>γ) οφείλονται σε κοινωνικούς και όχι ατομικούς παράγοντες,</a:t>
            </a:r>
            <a:r>
              <a:rPr lang="el-GR" sz="2800" dirty="0" smtClean="0"/>
              <a:t> </a:t>
            </a:r>
          </a:p>
          <a:p>
            <a:r>
              <a:rPr lang="el-GR" sz="2800" b="1" dirty="0" smtClean="0"/>
              <a:t>δ) αντιμετωπίζονται με τη συλλογική δράση ατόμων και ομάδων και με κοινωνικά μέτρα της Πολιτείας.</a:t>
            </a:r>
            <a:endParaRPr lang="el-G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Οι συνέπειες των κοινωνικών προβλημάτων αφορούν: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612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b="1" u="sng" dirty="0" smtClean="0"/>
              <a:t>το άτομο</a:t>
            </a:r>
            <a:r>
              <a:rPr lang="el-GR" b="1" dirty="0" smtClean="0"/>
              <a:t>,</a:t>
            </a:r>
            <a:r>
              <a:rPr lang="el-GR" dirty="0" smtClean="0"/>
              <a:t> εφόσον έχουν προσωπικό κόστος που έχει σχέση με την ποιότητα ζωής και την υγεία του.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u="sng" dirty="0" smtClean="0"/>
              <a:t>την κοινωνία</a:t>
            </a:r>
            <a:r>
              <a:rPr lang="el-GR" b="1" dirty="0" smtClean="0"/>
              <a:t>,</a:t>
            </a:r>
            <a:r>
              <a:rPr lang="el-GR" dirty="0" smtClean="0"/>
              <a:t> εφόσον τα κοινωνικά προβλήματα επηρεάζουν αρνητικά την οικονομική και πολιτική οργάνωση αλλά και ευρύτερα όλη την κοινωνική ζωή.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29075" t="50289" r="29910" b="30347"/>
          <a:stretch>
            <a:fillRect/>
          </a:stretch>
        </p:blipFill>
        <p:spPr bwMode="auto">
          <a:xfrm>
            <a:off x="323528" y="1916832"/>
            <a:ext cx="85689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 err="1" smtClean="0"/>
              <a:t>φΤΩΧΕΙΑ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User\Desktop\bigstock-Homeless-man-asking-for-help--111221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08107" cy="2404864"/>
          </a:xfrm>
          <a:prstGeom prst="rect">
            <a:avLst/>
          </a:prstGeom>
          <a:noFill/>
        </p:spPr>
      </p:pic>
      <p:pic>
        <p:nvPicPr>
          <p:cNvPr id="1027" name="Picture 3" descr="C:\Users\User\Desktop\1382787_18818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5"/>
            <a:ext cx="4358648" cy="2448272"/>
          </a:xfrm>
          <a:prstGeom prst="rect">
            <a:avLst/>
          </a:prstGeom>
          <a:noFill/>
        </p:spPr>
      </p:pic>
      <p:pic>
        <p:nvPicPr>
          <p:cNvPr id="1028" name="Picture 4" descr="C:\Users\User\Desktop\ftoxa-paidi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4502955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_39e3-1200x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9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077"/>
            <a:ext cx="8604448" cy="655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375</Words>
  <Application>Microsoft Office PowerPoint</Application>
  <PresentationFormat>Προβολή στην οθόνη (4:3)</PresentationFormat>
  <Paragraphs>69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         ΚΟΙΝΩΝΙΚΗ &amp; ΠΟΛΙΤΙΚΗ ΑΓΩΓΗ γ΄γυμνασίου</vt:lpstr>
      <vt:lpstr>Κοινωνικά προβλήματα</vt:lpstr>
      <vt:lpstr>Κοινωνικά προβλήματα</vt:lpstr>
      <vt:lpstr>Ποια είναι τα χαρακτηριστικά των κοινωνικών προβλημάτων; </vt:lpstr>
      <vt:lpstr> Οι συνέπειες των κοινωνικών προβλημάτων αφορούν: </vt:lpstr>
      <vt:lpstr>Διαφάνεια 6</vt:lpstr>
      <vt:lpstr> Η φΤΩΧΕΙΑ </vt:lpstr>
      <vt:lpstr>Διαφάνεια 8</vt:lpstr>
      <vt:lpstr>Διαφάνεια 9</vt:lpstr>
      <vt:lpstr>Διαφάνεια 10</vt:lpstr>
      <vt:lpstr>Διαφάνεια 11</vt:lpstr>
      <vt:lpstr>ΑΙΤΙΑ-ΣΥΝΕΠΕΙΕΣ ΤΗΣ ΦΤΩΧΕΙΑΣ</vt:lpstr>
      <vt:lpstr>Η ΑΝΤΙΜΕΤΩΠΙΣΗ ΤΗΣ ΦΤΩΧΕΙΑΣ</vt:lpstr>
      <vt:lpstr>Η ΕΥΘΥΝΗ ΜΑΣ…</vt:lpstr>
      <vt:lpstr>ΤΡΟΧΑΙΑ ΑΤΥΧΗΜΑΤΑ</vt:lpstr>
      <vt:lpstr>ΤΡΟΧΑΙΑ ΑΤΥΧΗΜΑΤΑ</vt:lpstr>
      <vt:lpstr>Διαφάνεια 17</vt:lpstr>
      <vt:lpstr>ΑΘΛΗΤΙΣΜΟΣ</vt:lpstr>
      <vt:lpstr>   ΑΘΛΗΤΙΣΜΟΣ  Ο οργανωμένος αθλητισμός έχει ως στόχους:   </vt:lpstr>
      <vt:lpstr>ΒΑΛΤΕ ΕΝΑ ΤΙΤΛΟ</vt:lpstr>
      <vt:lpstr>Προβλήματα αθλητισμού</vt:lpstr>
      <vt:lpstr>ΑΝΤΙΜΕΤΩΠΙΣΗ ΦΑΙΝΟΜΕΝΟΥ ΤΗΣ ΒΙΑΣ</vt:lpstr>
      <vt:lpstr>ΤΟ ΜΗΝΥΜΑ!!</vt:lpstr>
      <vt:lpstr>ΠΑΡΑΟΛΥΜΠΙΑΚΟΙ ΑΓΩΝΕΣ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Δ.Ε. 11  Η ΔΙΟΙΚΗΣΗ ΤΟΥ ΚΡΑΤΟΥΣ</dc:title>
  <dc:creator>Boss</dc:creator>
  <cp:lastModifiedBy>User</cp:lastModifiedBy>
  <cp:revision>305</cp:revision>
  <dcterms:created xsi:type="dcterms:W3CDTF">2020-04-03T06:53:06Z</dcterms:created>
  <dcterms:modified xsi:type="dcterms:W3CDTF">2020-11-25T18:54:24Z</dcterms:modified>
</cp:coreProperties>
</file>