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85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2" r:id="rId12"/>
    <p:sldId id="286" r:id="rId13"/>
    <p:sldId id="287" r:id="rId14"/>
    <p:sldId id="283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A6A0-99B1-4A1F-941C-462F321215E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7DC60-A185-4AC2-92B5-D87227D50A2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DC60-A185-4AC2-92B5-D87227D50A2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9B3-A242-4C14-AF69-DCCE61BCD09F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87B7D-166C-453B-8FC0-D9B4E500265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11960" y="332657"/>
            <a:ext cx="4246240" cy="326779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b="1" dirty="0" smtClean="0">
                <a:solidFill>
                  <a:srgbClr val="002060"/>
                </a:solidFill>
              </a:rPr>
              <a:t>ΚΟΙΝΩΝΙΚΗ &amp; ΠΟΛΙΤΙΚΗ ΑΓΩΓΗ</a:t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b="1" dirty="0" err="1" smtClean="0">
                <a:solidFill>
                  <a:srgbClr val="002060"/>
                </a:solidFill>
              </a:rPr>
              <a:t>γ΄γυμνασίου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743200" y="620688"/>
            <a:ext cx="6400800" cy="27363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ΜΑΘΗΜΑ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l-GR" b="1" baseline="30000" dirty="0" smtClean="0">
                <a:solidFill>
                  <a:schemeClr val="tx2">
                    <a:lumMod val="75000"/>
                  </a:schemeClr>
                </a:solidFill>
              </a:rPr>
              <a:t>ο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b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Γυμνάσιο Αφάντου</a:t>
            </a:r>
          </a:p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17-1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-2020 </a:t>
            </a:r>
          </a:p>
          <a:p>
            <a:endParaRPr lang="el-GR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s://encrypted-tbn0.gstatic.com/images?q=tbn%3AANd9GcQ4C3LuhE2bNcE8-CKxOVtRZUwymdSZbzH248rpvYp5YRi3Ffyi7lSlmmTPrp1X4sCEhwdHY7q6&amp;usqp=C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69381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16" t="22906" r="29635" b="45274"/>
          <a:stretch>
            <a:fillRect/>
          </a:stretch>
        </p:blipFill>
        <p:spPr bwMode="auto">
          <a:xfrm>
            <a:off x="107504" y="1844824"/>
            <a:ext cx="9036496" cy="392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324" t="57549" r="31306" b="25823"/>
          <a:stretch>
            <a:fillRect/>
          </a:stretch>
        </p:blipFill>
        <p:spPr bwMode="auto">
          <a:xfrm>
            <a:off x="251520" y="2276872"/>
            <a:ext cx="85689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l-GR" dirty="0" smtClean="0"/>
              <a:t>Γνωρίζουμε τις έννοιες;</a:t>
            </a:r>
            <a:r>
              <a:rPr lang="el-GR" dirty="0" smtClean="0"/>
              <a:t> </a:t>
            </a:r>
            <a:r>
              <a:rPr lang="el-GR" dirty="0" smtClean="0"/>
              <a:t>  (</a:t>
            </a:r>
            <a:r>
              <a:rPr lang="el-GR" dirty="0" smtClean="0"/>
              <a:t>206)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απόδημος ελληνισμός</a:t>
            </a:r>
          </a:p>
          <a:p>
            <a:r>
              <a:rPr lang="el-GR" dirty="0" smtClean="0"/>
              <a:t>Επαναπατρισθέντες</a:t>
            </a:r>
          </a:p>
          <a:p>
            <a:r>
              <a:rPr lang="el-GR" dirty="0" smtClean="0"/>
              <a:t>Παλιννοστούντες</a:t>
            </a:r>
          </a:p>
          <a:p>
            <a:r>
              <a:rPr lang="el-GR" dirty="0" smtClean="0"/>
              <a:t>Εθνικισμός-ακραίος εθνικισμός</a:t>
            </a:r>
          </a:p>
          <a:p>
            <a:r>
              <a:rPr lang="el-GR" dirty="0" smtClean="0"/>
              <a:t>εθελοντισμός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b="1" u="sng" dirty="0" smtClean="0"/>
              <a:t>Θετικά</a:t>
            </a:r>
            <a:r>
              <a:rPr lang="el-GR" dirty="0" smtClean="0"/>
              <a:t> στοιχεία από την ειρηνική συνύπαρξη των λαών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Ανταλλαγή απόψεων</a:t>
            </a:r>
          </a:p>
          <a:p>
            <a:pPr marL="514350" indent="-514350">
              <a:buAutoNum type="arabicPeriod"/>
            </a:pPr>
            <a:r>
              <a:rPr lang="el-GR" dirty="0" smtClean="0"/>
              <a:t>Συνάντηση πολιτισμών &amp; κοσμοθεωριών</a:t>
            </a:r>
          </a:p>
          <a:p>
            <a:pPr marL="514350" indent="-514350">
              <a:buAutoNum type="arabicPeriod"/>
            </a:pPr>
            <a:r>
              <a:rPr lang="el-GR" dirty="0" smtClean="0"/>
              <a:t>Βελτίωση βιοτικού επιπέδου</a:t>
            </a:r>
          </a:p>
          <a:p>
            <a:pPr marL="514350" indent="-514350">
              <a:buAutoNum type="arabicPeriod"/>
            </a:pPr>
            <a:r>
              <a:rPr lang="el-GR" dirty="0" smtClean="0"/>
              <a:t>Εφαρμογή της δημοκρατίας</a:t>
            </a:r>
          </a:p>
          <a:p>
            <a:pPr marL="514350" indent="-514350">
              <a:buAutoNum type="arabicPeriod"/>
            </a:pPr>
            <a:r>
              <a:rPr lang="el-GR" dirty="0" smtClean="0"/>
              <a:t>Εναντίωση στις διακρίσεις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εργασία</a:t>
            </a:r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107" t="55362" r="31417" b="38910"/>
          <a:stretch>
            <a:fillRect/>
          </a:stretch>
        </p:blipFill>
        <p:spPr bwMode="auto">
          <a:xfrm>
            <a:off x="251519" y="2492896"/>
            <a:ext cx="871296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Οι κοινωνικοί κανόνες και ο κοινωνικός έλεγχος διαμορφώνονται από την </a:t>
            </a:r>
            <a:r>
              <a:rPr lang="el-GR" b="1" u="sng" dirty="0" smtClean="0">
                <a:solidFill>
                  <a:srgbClr val="C00000"/>
                </a:solidFill>
              </a:rPr>
              <a:t>οργανωμένη </a:t>
            </a:r>
            <a:r>
              <a:rPr lang="el-GR" b="1" u="sng" dirty="0" smtClean="0">
                <a:solidFill>
                  <a:srgbClr val="C00000"/>
                </a:solidFill>
              </a:rPr>
              <a:t>πολιτεία</a:t>
            </a:r>
            <a:endParaRPr lang="en-US" b="1" u="sng" dirty="0" smtClean="0">
              <a:solidFill>
                <a:srgbClr val="C00000"/>
              </a:solidFill>
            </a:endParaRPr>
          </a:p>
          <a:p>
            <a:endParaRPr lang="el-GR" dirty="0" smtClean="0"/>
          </a:p>
          <a:p>
            <a:r>
              <a:rPr lang="el-GR" dirty="0" smtClean="0"/>
              <a:t>Οι σύγχρονες κοινωνίες έχουν ανάγκη από τον </a:t>
            </a:r>
            <a:r>
              <a:rPr lang="el-GR" b="1" u="sng" dirty="0" smtClean="0">
                <a:solidFill>
                  <a:srgbClr val="C00000"/>
                </a:solidFill>
              </a:rPr>
              <a:t>ενεργό πολίτη</a:t>
            </a:r>
            <a:r>
              <a:rPr lang="el-GR" b="1" u="sng" dirty="0" smtClean="0">
                <a:solidFill>
                  <a:srgbClr val="C00000"/>
                </a:solidFill>
              </a:rPr>
              <a:t>.</a:t>
            </a:r>
            <a:endParaRPr lang="en-US" b="1" u="sng" dirty="0" smtClean="0">
              <a:solidFill>
                <a:srgbClr val="C00000"/>
              </a:solidFill>
            </a:endParaRPr>
          </a:p>
          <a:p>
            <a:endParaRPr lang="el-GR" u="sng" dirty="0" smtClean="0">
              <a:solidFill>
                <a:srgbClr val="C00000"/>
              </a:solidFill>
            </a:endParaRPr>
          </a:p>
          <a:p>
            <a:r>
              <a:rPr lang="el-GR" dirty="0" smtClean="0"/>
              <a:t>Η πολιτεία έχει την εξουσία να διαμορφώνει και να επιβάλει </a:t>
            </a:r>
            <a:r>
              <a:rPr lang="el-GR" dirty="0" smtClean="0"/>
              <a:t>κανόνες-νόμους</a:t>
            </a:r>
            <a:r>
              <a:rPr lang="en-US" dirty="0" smtClean="0"/>
              <a:t> </a:t>
            </a:r>
            <a:r>
              <a:rPr lang="el-GR" dirty="0" smtClean="0"/>
              <a:t>βάσει αυτών οργανώνονται και λειτουργούν οι κοινωνικοί και πολιτικοί θεσμοί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Διαφορές υπηκόου &amp;σύγχρονου πολίτη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b="1" u="sng" dirty="0" smtClean="0">
                <a:solidFill>
                  <a:srgbClr val="C00000"/>
                </a:solidFill>
              </a:rPr>
              <a:t>Υ</a:t>
            </a:r>
            <a:r>
              <a:rPr lang="el-GR" b="1" u="sng" dirty="0" smtClean="0">
                <a:solidFill>
                  <a:srgbClr val="C00000"/>
                </a:solidFill>
              </a:rPr>
              <a:t>πήκοος</a:t>
            </a:r>
            <a:r>
              <a:rPr lang="el-GR" dirty="0" smtClean="0"/>
              <a:t>: η ιδιότητά του και ο ρόλος του περιορίζεται στα πλαίσια του κράτους που ανήκει -παθητικός ρόλος.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u="sng" dirty="0" smtClean="0">
                <a:solidFill>
                  <a:srgbClr val="C00000"/>
                </a:solidFill>
              </a:rPr>
              <a:t>Σύγχρονος πολίτης</a:t>
            </a:r>
            <a:r>
              <a:rPr lang="el-GR" dirty="0" smtClean="0"/>
              <a:t>: </a:t>
            </a:r>
            <a:r>
              <a:rPr lang="el-GR" dirty="0" smtClean="0"/>
              <a:t>ο ρόλος του </a:t>
            </a:r>
            <a:r>
              <a:rPr lang="el-GR" dirty="0" smtClean="0"/>
              <a:t>δεν περιορίζεται </a:t>
            </a:r>
            <a:r>
              <a:rPr lang="el-GR" dirty="0" smtClean="0"/>
              <a:t>στα πλαίσια του κράτους που </a:t>
            </a:r>
            <a:r>
              <a:rPr lang="el-GR" dirty="0" smtClean="0"/>
              <a:t>ανήκει…(Ευρώπη)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Ενεργητικός και δυναμικός, </a:t>
            </a:r>
            <a:r>
              <a:rPr lang="el-GR" b="1" u="sng" dirty="0" smtClean="0"/>
              <a:t>πολιτικοποιείται </a:t>
            </a:r>
            <a:r>
              <a:rPr lang="el-GR" dirty="0" smtClean="0"/>
              <a:t>(μετέχει ενεργά στην πολιτική δράση).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έννοια της πολιτείας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182" t="34043" r="28362" b="7090"/>
          <a:stretch>
            <a:fillRect/>
          </a:stretch>
        </p:blipFill>
        <p:spPr bwMode="auto">
          <a:xfrm>
            <a:off x="2555776" y="836712"/>
            <a:ext cx="3600400" cy="58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30861" r="67819" b="32546"/>
          <a:stretch>
            <a:fillRect/>
          </a:stretch>
        </p:blipFill>
        <p:spPr bwMode="auto">
          <a:xfrm>
            <a:off x="899592" y="908720"/>
            <a:ext cx="60486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Η διαφορά της σύγχρονης Πολιτείας από τις άλλες μορφές πολιτικής οργάνωσης είναι ότι ο λαός </a:t>
            </a:r>
            <a:r>
              <a:rPr lang="el-GR" sz="1800" b="1" u="sng" dirty="0" smtClean="0"/>
              <a:t>έμμεσα</a:t>
            </a:r>
            <a:r>
              <a:rPr lang="el-GR" sz="1800" b="1" dirty="0" smtClean="0"/>
              <a:t> </a:t>
            </a:r>
            <a:r>
              <a:rPr lang="el-GR" sz="1800" dirty="0" smtClean="0"/>
              <a:t>αποφασίζει τους νόμους με τους οποίους οργανώνεται η κοινωνική συμβίωση.</a:t>
            </a:r>
            <a:endParaRPr lang="el-GR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70" t="45180" r="25817" b="37319"/>
          <a:stretch>
            <a:fillRect/>
          </a:stretch>
        </p:blipFill>
        <p:spPr bwMode="auto">
          <a:xfrm>
            <a:off x="683568" y="1988840"/>
            <a:ext cx="7632849" cy="23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Διαφορές όρων: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98" t="27520" r="27500" b="54104"/>
          <a:stretch>
            <a:fillRect/>
          </a:stretch>
        </p:blipFill>
        <p:spPr bwMode="auto">
          <a:xfrm>
            <a:off x="179512" y="1628800"/>
            <a:ext cx="86409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89" t="13360" r="57637" b="81867"/>
          <a:stretch>
            <a:fillRect/>
          </a:stretch>
        </p:blipFill>
        <p:spPr bwMode="auto">
          <a:xfrm>
            <a:off x="1475656" y="2420888"/>
            <a:ext cx="5928658" cy="77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25" t="32452" r="52546" b="40501"/>
          <a:stretch>
            <a:fillRect/>
          </a:stretch>
        </p:blipFill>
        <p:spPr bwMode="auto">
          <a:xfrm>
            <a:off x="0" y="1844824"/>
            <a:ext cx="4968552" cy="341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251520" y="2492896"/>
            <a:ext cx="8291264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3059832" y="2564904"/>
            <a:ext cx="562696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9270" t="24497" r="55091" b="59593"/>
          <a:stretch>
            <a:fillRect/>
          </a:stretch>
        </p:blipFill>
        <p:spPr bwMode="auto">
          <a:xfrm>
            <a:off x="5059548" y="1916832"/>
            <a:ext cx="37177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177</Words>
  <Application>Microsoft Office PowerPoint</Application>
  <PresentationFormat>Προβολή στην οθόνη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         ΚΟΙΝΩΝΙΚΗ &amp; ΠΟΛΙΤΙΚΗ ΑΓΩΓΗ γ΄γυμνασίου</vt:lpstr>
      <vt:lpstr>Διαφάνεια 2</vt:lpstr>
      <vt:lpstr>Διαφορές υπηκόου &amp;σύγχρονου πολίτη</vt:lpstr>
      <vt:lpstr> Η έννοια της πολιτείας </vt:lpstr>
      <vt:lpstr>Διαφάνεια 5</vt:lpstr>
      <vt:lpstr>Η διαφορά της σύγχρονης Πολιτείας από τις άλλες μορφές πολιτικής οργάνωσης είναι ότι ο λαός έμμεσα αποφασίζει τους νόμους με τους οποίους οργανώνεται η κοινωνική συμβίωση.</vt:lpstr>
      <vt:lpstr>Διαφορές όρων:</vt:lpstr>
      <vt:lpstr>Διαφάνεια 8</vt:lpstr>
      <vt:lpstr>Διαφάνεια 9</vt:lpstr>
      <vt:lpstr>Διαφάνεια 10</vt:lpstr>
      <vt:lpstr>Διαφάνεια 11</vt:lpstr>
      <vt:lpstr>Γνωρίζουμε τις έννοιες;   (206) </vt:lpstr>
      <vt:lpstr>Θετικά στοιχεία από την ειρηνική συνύπαρξη των λαών</vt:lpstr>
      <vt:lpstr>εργασία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Δ.Ε. 11  Η ΔΙΟΙΚΗΣΗ ΤΟΥ ΚΡΑΤΟΥΣ</dc:title>
  <dc:creator>Boss</dc:creator>
  <cp:lastModifiedBy>User</cp:lastModifiedBy>
  <cp:revision>335</cp:revision>
  <dcterms:created xsi:type="dcterms:W3CDTF">2020-04-03T06:53:06Z</dcterms:created>
  <dcterms:modified xsi:type="dcterms:W3CDTF">2020-12-16T20:43:38Z</dcterms:modified>
</cp:coreProperties>
</file>