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Corbel" panose="020B05030202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526a40de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526a40de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26a40dea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26a40dea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mic Sans MS"/>
              <a:buNone/>
              <a:defRPr sz="7200" b="1" i="0" u="none" strike="noStrike" cap="none">
                <a:solidFill>
                  <a:srgbClr val="DF532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1978661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060137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81851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52651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1981201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mic Sans MS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mic Sans MS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41.png"/><Relationship Id="rId7" Type="http://schemas.openxmlformats.org/officeDocument/2006/relationships/image" Target="../media/image58.png"/><Relationship Id="rId12" Type="http://schemas.openxmlformats.org/officeDocument/2006/relationships/image" Target="../media/image63.gif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2.gif"/><Relationship Id="rId5" Type="http://schemas.openxmlformats.org/officeDocument/2006/relationships/image" Target="../media/image57.jpg"/><Relationship Id="rId15" Type="http://schemas.openxmlformats.org/officeDocument/2006/relationships/image" Target="../media/image66.png"/><Relationship Id="rId10" Type="http://schemas.openxmlformats.org/officeDocument/2006/relationships/image" Target="../media/image61.jpg"/><Relationship Id="rId19" Type="http://schemas.openxmlformats.org/officeDocument/2006/relationships/image" Target="../media/image6.png"/><Relationship Id="rId4" Type="http://schemas.openxmlformats.org/officeDocument/2006/relationships/image" Target="../media/image43.png"/><Relationship Id="rId9" Type="http://schemas.openxmlformats.org/officeDocument/2006/relationships/image" Target="../media/image60.jp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11" Type="http://schemas.openxmlformats.org/officeDocument/2006/relationships/image" Target="../media/image89.png"/><Relationship Id="rId5" Type="http://schemas.openxmlformats.org/officeDocument/2006/relationships/image" Target="../media/image83.jpg"/><Relationship Id="rId10" Type="http://schemas.openxmlformats.org/officeDocument/2006/relationships/image" Target="../media/image88.gif"/><Relationship Id="rId4" Type="http://schemas.openxmlformats.org/officeDocument/2006/relationships/image" Target="../media/image82.jpg"/><Relationship Id="rId9" Type="http://schemas.openxmlformats.org/officeDocument/2006/relationships/image" Target="../media/image8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gif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jp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openxmlformats.org/officeDocument/2006/relationships/image" Target="../media/image10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Relationship Id="rId9" Type="http://schemas.openxmlformats.org/officeDocument/2006/relationships/image" Target="../media/image10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jpg"/><Relationship Id="rId7" Type="http://schemas.openxmlformats.org/officeDocument/2006/relationships/image" Target="../media/image1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50103" y="1479566"/>
            <a:ext cx="9966960" cy="333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SzPts val="7200"/>
              <a:buFont typeface="Comic Sans MS"/>
              <a:buNone/>
            </a:pPr>
            <a:r>
              <a:rPr lang="el-GR">
                <a:solidFill>
                  <a:srgbClr val="549E39"/>
                </a:solidFill>
              </a:rPr>
              <a:t>ΟΜΑΔΕΣ ΤΡΟΦΙΜΩΝ </a:t>
            </a:r>
            <a:endParaRPr>
              <a:solidFill>
                <a:srgbClr val="549E39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-670112" y="856764"/>
            <a:ext cx="8767860" cy="14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6000"/>
              <a:t>Μαθαίνω για τις… 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8947" y="2724527"/>
            <a:ext cx="1418119" cy="125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447" y="4010956"/>
            <a:ext cx="1235552" cy="130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6702" y="283647"/>
            <a:ext cx="1490364" cy="11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8550" y="5379184"/>
            <a:ext cx="1328516" cy="118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19449" y="1544164"/>
            <a:ext cx="1246047" cy="111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103" y="5265798"/>
            <a:ext cx="3239515" cy="129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1220275" y="333375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SzPts val="4400"/>
              <a:buFont typeface="Comic Sans MS"/>
              <a:buNone/>
            </a:pPr>
            <a:r>
              <a:rPr lang="el-GR">
                <a:solidFill>
                  <a:srgbClr val="549E39"/>
                </a:solidFill>
              </a:rPr>
              <a:t>Ποια τρόφιμα ανήκουν στην ομάδα των ΓΑΛΑΚΤΟΚΟΜΙΚΩΝ; </a:t>
            </a:r>
            <a:endParaRPr>
              <a:solidFill>
                <a:srgbClr val="549E39"/>
              </a:solidFill>
            </a:endParaRPr>
          </a:p>
        </p:txBody>
      </p:sp>
      <p:pic>
        <p:nvPicPr>
          <p:cNvPr id="222" name="Google Shape;22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029" r="31363" b="6579"/>
          <a:stretch/>
        </p:blipFill>
        <p:spPr>
          <a:xfrm>
            <a:off x="367065" y="1345932"/>
            <a:ext cx="2929652" cy="504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1143002" y="287073"/>
            <a:ext cx="987287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ομάδα των </a:t>
            </a:r>
            <a:r>
              <a:rPr lang="el-GR">
                <a:solidFill>
                  <a:srgbClr val="549E39"/>
                </a:solidFill>
              </a:rPr>
              <a:t>ΓΑΛΑΚΤΟΚΟΜΙΚΩΝ</a:t>
            </a:r>
            <a:r>
              <a:rPr lang="el-GR"/>
              <a:t>; </a:t>
            </a:r>
            <a:endParaRPr/>
          </a:p>
        </p:txBody>
      </p:sp>
      <p:pic>
        <p:nvPicPr>
          <p:cNvPr id="229" name="Google Shape;22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121" y="1643434"/>
            <a:ext cx="6447729" cy="482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99483">
            <a:off x="5853634" y="3736893"/>
            <a:ext cx="2026348" cy="20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589" y="2695491"/>
            <a:ext cx="12573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http://images.clipartpanda.com/cheese-20clip-20art-swiss-cheese-black-and-white-m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51954" y="2417670"/>
            <a:ext cx="1757751" cy="100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http://png-5.vector.me/files/images/2/5/259114/yogurt_thumb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83890" y="4301545"/>
            <a:ext cx="2170031" cy="169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5328" y="1697626"/>
            <a:ext cx="1737145" cy="212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1276351" y="311508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ΓΑΛΑΚΤΟΚΟΜΙΚΩΝ</a:t>
            </a:r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body" idx="1"/>
          </p:nvPr>
        </p:nvSpPr>
        <p:spPr>
          <a:xfrm>
            <a:off x="1143002" y="2819400"/>
            <a:ext cx="483279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Δόντια κόκκαλα γερά και ανάπτυξη σωστή με γάλα γιαούρτι και τυρί! </a:t>
            </a:r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692" y="1965961"/>
            <a:ext cx="3633531" cy="38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3</a:t>
            </a:r>
            <a:r>
              <a:rPr lang="el-GR" baseline="30000"/>
              <a:t>η</a:t>
            </a:r>
            <a:r>
              <a:rPr lang="el-GR"/>
              <a:t> Ομάδα: Η ομάδα των ΦΡΟΥΤΩΝ </a:t>
            </a:r>
            <a:endParaRPr/>
          </a:p>
        </p:txBody>
      </p:sp>
      <p:pic>
        <p:nvPicPr>
          <p:cNvPr id="249" name="Google Shape;24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3830579" y="366930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Αυγό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7297693" y="3672932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264" name="Google Shape;264;p25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300447" y="4092219"/>
            <a:ext cx="11574151" cy="24758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9356343" y="1565277"/>
            <a:ext cx="2447023" cy="2526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1143000" y="255393"/>
            <a:ext cx="9875520" cy="138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ομάδα των ΦΡΟΥΤΩΝ; </a:t>
            </a:r>
            <a:endParaRPr/>
          </a:p>
        </p:txBody>
      </p:sp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091" y="1642135"/>
            <a:ext cx="3568968" cy="47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4736" y="3332698"/>
            <a:ext cx="1338827" cy="144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371" y="3397946"/>
            <a:ext cx="1397959" cy="139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095497">
            <a:off x="5655214" y="1618197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70943">
            <a:off x="4272808" y="4481712"/>
            <a:ext cx="1939083" cy="193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174650">
            <a:off x="3619459" y="1468293"/>
            <a:ext cx="1827499" cy="18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1639" y="3120371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2276615">
            <a:off x="6170514" y="2887235"/>
            <a:ext cx="1594887" cy="162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7005" y="1946825"/>
            <a:ext cx="2327801" cy="114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1427" y="5154642"/>
            <a:ext cx="1809599" cy="118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856055">
            <a:off x="500372" y="4566357"/>
            <a:ext cx="1492216" cy="214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61380" y="4493839"/>
            <a:ext cx="1904763" cy="228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1143001" y="276843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ΦΡΟΥΤΩΝ </a:t>
            </a:r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1143002" y="2057400"/>
            <a:ext cx="4675908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Τρώω φρούτα καθημερινά για να παίρνω βιταμίνες για δέρμα, μάτια και μαλλιά! </a:t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524" y="1177217"/>
            <a:ext cx="3720024" cy="512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1028557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Προτιμώ τα ολόκληρα ΦΡΟΥΤΑ σε σχέση με τους χυμούς!</a:t>
            </a:r>
            <a:endParaRPr/>
          </a:p>
        </p:txBody>
      </p:sp>
      <p:pic>
        <p:nvPicPr>
          <p:cNvPr id="299" name="Google Shape;299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1615" y="2680530"/>
            <a:ext cx="1228167" cy="129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1672" y="3100364"/>
            <a:ext cx="1756893" cy="175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303" y="4405202"/>
            <a:ext cx="1340788" cy="132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6249" y="2176027"/>
            <a:ext cx="1904763" cy="228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 descr="https://encrypted-tbn1.gstatic.com/images?q=tbn:ANd9GcT4WEMXxYniW4rHUOeBDthvBfrk8xdiX98IGDP3MO-sPsqQAn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8764" y="2395616"/>
            <a:ext cx="1379273" cy="20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 descr="https://encrypted-tbn3.gstatic.com/images?q=tbn:ANd9GcTEZNnaFTUmWJprdrBmTafE0SJs3Q4FEQ6WM-LDaH7d0tGtfxhFS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40761" y="3742850"/>
            <a:ext cx="1303936" cy="190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 descr="http://ec.l.thumbs.canstockphoto.com/canstock8909051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0144" y="4132627"/>
            <a:ext cx="1381125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450762" y="2279562"/>
            <a:ext cx="3036897" cy="369623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374704" y="2257023"/>
            <a:ext cx="3036897" cy="369623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8391681" y="2257023"/>
            <a:ext cx="3036897" cy="369623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9" name="Google Shape;309;p28" descr="http://www.clker.com/cliparts/e/N/K/a/E/m/green-thumbs-up-m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35697" y="5463945"/>
            <a:ext cx="858555" cy="95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 descr="http://www.clker.com/cliparts/e/N/K/a/E/m/green-thumbs-up-m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08496" y="5515417"/>
            <a:ext cx="858555" cy="95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 descr="http://www.clker.com/cliparts/e/N/K/a/E/m/green-thumbs-up-m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80867" y="5500413"/>
            <a:ext cx="858555" cy="95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Τρώω ΦΡΟΥΤΑ εποχής! </a:t>
            </a:r>
            <a:endParaRPr/>
          </a:p>
        </p:txBody>
      </p:sp>
      <p:sp>
        <p:nvSpPr>
          <p:cNvPr id="318" name="Google Shape;318;p29"/>
          <p:cNvSpPr txBox="1"/>
          <p:nvPr/>
        </p:nvSpPr>
        <p:spPr>
          <a:xfrm>
            <a:off x="1879108" y="4527069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Άνοιξη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4313556" y="4527069"/>
            <a:ext cx="11817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Καλοκαίρι</a:t>
            </a:r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7039752" y="4527069"/>
            <a:ext cx="1334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Φθινόπωρο</a:t>
            </a:r>
            <a:endParaRPr/>
          </a:p>
        </p:txBody>
      </p:sp>
      <p:sp>
        <p:nvSpPr>
          <p:cNvPr id="321" name="Google Shape;321;p29"/>
          <p:cNvSpPr txBox="1"/>
          <p:nvPr/>
        </p:nvSpPr>
        <p:spPr>
          <a:xfrm>
            <a:off x="9483725" y="4517545"/>
            <a:ext cx="1178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Χειμώνας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4444377" y="5294109"/>
            <a:ext cx="62584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Ποια φρούτα έχουμε σε κάθε εποχή;; </a:t>
            </a:r>
            <a:endParaRPr/>
          </a:p>
        </p:txBody>
      </p:sp>
      <p:pic>
        <p:nvPicPr>
          <p:cNvPr id="323" name="Google Shape;32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70943">
            <a:off x="4671757" y="3140573"/>
            <a:ext cx="1438452" cy="143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1551" y="2512999"/>
            <a:ext cx="1451752" cy="145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9" descr="http://images.clipartpanda.com/pomegranate-clipart-Rcd8rbkc9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8313" y="2327949"/>
            <a:ext cx="1221875" cy="100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8256" y="2826724"/>
            <a:ext cx="1155197" cy="115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562523" y="2379282"/>
            <a:ext cx="996431" cy="104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 descr="https://encrypted-tbn1.gstatic.com/images?q=tbn:ANd9GcSrioFNSYaRnQK4zCNP08BUmUSsNEoeBJMdQcwz-eliS7yaAAYrr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1208" y="2364689"/>
            <a:ext cx="1242393" cy="13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9" descr="https://encrypted-tbn0.gstatic.com/images?q=tbn:ANd9GcQH-wCSCp3Y8J9x0rVpJJXQ-x561xIIK30ND7_NfIXTPWI5DI7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17000" y="2575929"/>
            <a:ext cx="885963" cy="88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9" descr="https://encrypted-tbn2.gstatic.com/images?q=tbn:ANd9GcTcjLxUPUgvTuxJ8A7J85SvcyHA5NdHIbKXUABMkUnx065NEAfP-Q"/>
          <p:cNvSpPr/>
          <p:nvPr/>
        </p:nvSpPr>
        <p:spPr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1" name="Google Shape;331;p29" descr="http://clipart-food.com/english/material/watermelon/l_04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15151" y="3445681"/>
            <a:ext cx="1221728" cy="91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9" descr="http://files.vector-images.com/clipart/fruit_okh8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53453" y="3581345"/>
            <a:ext cx="119747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9" descr="http://image.fg-a.com/food_0016t.gif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19912" y="3508101"/>
            <a:ext cx="832307" cy="76420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9" descr="data:image/jpeg;base64,/9j/4AAQSkZJRgABAQAAAQABAAD/2wCEAAkGBxQSEBUUEBQVFRUUFhUVFhcVFxcUFRQYFRYYFhUYGRYZHigjGRwlHRgUITEhJSosLi4vGB8zODMsNygtLisBCgoKDg0OGhAQGi4kHyQwKywvLC0sLDQsNDQxLiwsKy0rLCwsLCwtLCwtLC81LCwsLDQ0LCw0Lyw0LCwtLCwsLf/AABEIAMEBBgMBIgACEQEDEQH/xAAcAAABBQEBAQAAAAAAAAAAAAAAAgMEBQYHAQj/xABBEAACAQIEAwUEBwYFBAMAAAABAgADEQQSITEFQWEGEyJRcTKBkaEHFCNCUrHBM1NicpLRFYKissJzk+HwJENj/8QAGQEBAAMBAQAAAAAAAAAAAAAAAAECAwQF/8QALhEAAgIBAwQAAwgDAQAAAAAAAAECESEDEjEEQVHwcYGRExQiMmGhsdFC4fEF/9oADAMBAAIRAxEAPwDuMIQgBCEIAQhCAEIRjEVrCAPFoBpj8T2zwwqGn3yZhoddAfLNtf3yxwnGA1rEEHy1kKSfANBCR8PXDSRJAQhCAEIQgBCEIAQhCAEIQgBCEIAQhCAEIQgBCEIAQhCAEIQgBCEIAQhCAEIQgAZkPpDrFcDWy1DT8I8QFzYsAVHkW9m/Wa4zGfSJR7zBVl8lz/8AbIf/AI2lJ/lYOIASz4Jxh8M4KklCfEvI9R5GVwE9AnlKTi7RY7lwHigdQQbggEehmpo1LicT7JcdCZabGxGgJ2PT1nTeGcVBA1nq6c1ONoqaSEjUcSDJAaXB7CEIAQhCAEIQgBCEYxjeAi+W4IuNxpv7oBD43xylhUzVDcn2VHtN/YdTMRjfpDrE/Z06aDrdz+YEpRSxGJN2L1GA1OrHp6CMYzg1RBd1YC9rlba+u043rSk6iSlZ1Hsv2gXGUrgZXWwdeQvsQeYOsupg/o2xiqr0mQ5rizCmbEa6M6gge88zN5OnTk3G2QEIQlwEIQgBCEIAQhCAEIQgBCEIATxmtPHa0puMcXSkjM7BVXUkwCbisYAJzf6QO0a921FCC7ixA+6p3v1I0t1mf7RdtKtditAmnT2vs7db/d9BMyEJnHq9RacYlkhAE9EXknlpxFjy0ueFdoatGwvnXyO49D/eVAntojJxdpkUdM4P2xpvYFsp8m0+B2M1+C4sDznBbS14TxyrQIAJZfwk7eh5Tr0+r7TIo75RxAMfBnP+AdpVqAZT6g7j1E1+DxwYTtTTVoqWUIlWvPWa28kHs8LSox3G1VslMGpU/CtvD1djoo9dfIGQmSvU/a1Mg/BR09xqHU+4CZT1owJSbLTH8Xp0tCbsdkXxO3oo198qay1MR+2GSn+7B8TfzsNh/CPeY/hsIlO+RQL7nct6sdT74+BOPU15TwsIuoeRnC4ZKa5aahRvYfqec9r0VdSri6sLER7LPCJjwXI3YzCd0lZAbgVmAuNQAq2v6ixmimdOenU72lZrgCpTJtnA2IPJh10I0ltgeJU6uimzDdGGV19VPLqNJ6GjqqSp8mUlkmQhCblQhCEAIQhACEIQAhCEAJ4xtPZBx+JCgwCDxziyUabPUbKqi5P/ALuek4p2j4/UxlS5utMHwJ/ybzb8vzkdtO0ZxdbKh+xQ+H+M83PTy+POU+Hp3nFram50uC6R7RoyWmGkvCYaWNPCzJRJKKph5FqJaaLEYeVGKpSkoggT2esICZMkBPbTwRchkC8PWZGDISCOYm47M9qMxCvo3yb0/tMJPUuWATflbl1mmlqyg8ceCGjudHjaKmZmAAGpJsBGKmJq4nbNRpee1WoP4Qf2Y6nX03lR2Y4K4VamKN3ABVDsn8RH4vy9Zo61UIpZzYKCSTyAFyfgDOnV6hvESYwG6FFKSWUBFFyeXqSTv6mU+J7W4dRem3e2ZVIS+Y5jYZBaznoDt86ntPijiqOJFKocuHKhkFlz+JszMT7SgAWA53OukwWENMBmdiGAPdhbhs26tcbWNucw20rZ6Oh0kZRuX0Ni/baorstYWcuyZF8IoKD7TaEvUG2XNbQ7aR5u2lcBGemKNKu7Za1Qd6FQbAU0IJNt7nc+Ux+GwFfFuarhmUDNVq6FgqkKz2JGcgEbb29ZXOaK1rZneiCbG2RiORy62MtirOr7vpPFZ7+/2bI/SPXDVFVadUC4pMKbKWIYeJ17zQZM+g525XlpwP6RqVV8uKQUL+wwYuvUNp4eWu3pOYnEZKhNF2AFwrbNY6a26T2hxJ0pVKSkZKpUt4VJOXUWa1x8Ywy0uk02uDuXDOOYfEXFGorEEi1wGNtSQt7262kmtSVzvZkOjKbPTJFxY8tDtsZwPA4xqbqysyZXVsyWzC2lwfOxOh01M2+F7XmliCKbNiqdzd3ASoyEBtSBbwNm5fesLSu3wcer0TX5cnUuF8SJbuq1hUt4SNFqgc18j5ry9JaTIcO4jRx1Imkx8J1+7UpONj0Pkdj8ZecH4gXvTq271Bc20FRdhUUfmOR907NDW3fhlyebODi6ZZwhCdJQIQhACEIQAhCEAbrPYTl/0odoSiDD0z4qouxH3U2t/mOnoDN9xrGrTpszGyqCxPkALkz554xxFsRXeq33zcD8KjRR7haY60qVLuWihmiJb4KnKrDy9wAnIkXLfCUtJORNIxh9o+X0mtYII2KEpMaJa4utKXFVJlMlEBp4J4TrPRMGiQaKE8InitpK0QK3NhOkdieywpgV6y+I6op+7/Ew8/IcvXau7A9mw9sRWF1B+zB2Zh970B28yOkt+1nEamYClVC5HClFJ7x2K32GuUAgdSegmij2NNHSepKjXdTML2y7SIQq4d1bStTfQEEMMht8Lg7EHnrHaFBqmCFc1a1cUmPf0GcoPCCdD7XhBQ78jM9x3A0KaU3p1BVFRS3hb7RCdctQagi530M0UKyduhoxU85ZV8Nwq1qqpVqiiHzE1Huy6C45i9yLbyyr9i6oejkqJWpVmKrUpG+oUtYg7HQ+e0z2QnblueQ6k8hLHheJrU6TNTqWQHM1ic1I7B1Fx4rXtrrIbVHfqKazF/Ik5q3DnZMSlQBkZaevhyufEQPM2HUazP4rDdyaTNldXVaoAJsQdShJG42O/vllxPiWKNGkaz94mYtTLWYqbZWBJHMcv1lNj2GVFWoX8NyCCBTLG5Vb/O0rj/Hv78iYJ8v50SeO4mlUxClKZooVphgRrewztYe+3QCQOIGmKrCiSaYPhJ3Ogv8AO8tcTQqVKmFOKallqALdXUMFBt9qQfAfW2nW8pcVXTNUFNAEZrrm1ZACbAG/O+u+w8oSd58fItD9Cyy/Wq4Wii0hlAsToAo1YkCNcOoO9TLTXvLHUA6EXsddNOsZq4ij3FLItqqlu8vezi9xrfa1hb1l72wpHPTqJhq+HplQoaqvdlzqfZAAAA0HQRBPtx7/ACQ3TSH+z+MGF7uvTqMaoqlK9DkaZ0BH4uevI29/WsbTLBalEjvE8dM8mBGqn+Fhp8DynCHw1rW18Ac+JeflrruNN950H6PuNtTDYWveyq1Smbg+Easg8+ZHvHlJku6OLrNDdHcvf+HUuG41a1JaibMNQd1I0ZT1BuJJma4fV7jFZdqeJuR5LWUa/wBSj4rNLPQ0p742eM1QQhCaEBCEIARFRrCLkXGvYQDm30tcYyUVoqdax1/kWxPxOUfGcnvL7t/xLvsfV18NP7Jf8ntf6i3wmevOPUe6RrFYJeHaXeBqTPUnlhh8RaVSJNTTxGkKuK0lCMZPHxcs2KJuJxMrqtSNPXvG80xkTR6DrHBGucdEzaAqT+zPCTisStMaLu58lG59dgOpEryZ0/6OOF91hjVYeKsb+iLcL8Tc+8SI4yQ/BecSxtPC0d8gAyoFGa1hZbLcXA9R6zDYziFRHFYoA9VcxJHnbKyEWK6KLEG+h6x7tJxBa9ZgcwynKt7BVsbG9r9TfrytIlGrWRGVXRksL3KuutwLX9k6ny3l1UVbPW0NFQjb5Zd8J7ylgqoqlGXFjOCKwWoLixJVrFgbciTM2MPlWqtiqEXs3tugZb5OQINjbyvvaKBfukp0XLs51pjxG+ygC3VvzieIU6uHDUqxIBIYZlN2y6FQxFx8Ycra57mkY03nllelQ0Sz0iTTa6qSAcxGU2YcrX3tr745x7HUmp3wy1KHe2NWjb7Fig9pDfa99LaXk/tD3VMU+6QlWRDXU6AVCCVC8wwFxfnHv8KGJKJSYIlSnlorVUMVcWcqHB0uARm32B5mI4qu/wDRbcsSfvxM7xPgmIw9JKlRfsqyK6spzL4gDY/hbUf+ZWYXG1aNxTJXMVJFr3Km6Gx6+XmZo8VxetTwxwrNUZqbAD2gKJUggagWYEEflK/Ef/Mq0MjKK9QikQxKgNeyvm63kt9q/QvFuvxV7wVXHFqGt9soWowUtqLG+xsNtLSpqoQbHlLvimCekyvVK1TUDa3LajwkE8yP0kbi9Z61VnqJlICgqFICgWAuDtvz85SDwkaRfBGr4R6eXvFy51zLe2qnnbl6SzfH99Ry1qhzU9UJDO9S+gUsTZVUcv7SNQq5qlNsUXamPDfW+VQbKp052+Ml4+i1EMjU1Vap7xASGqUwDoMwOmmhveQ3wnyH2vklYmqMlD7ALmQ3N1U1MpHiBAuu3PzMh4eoA4axsCSBf4C/l5+YvJnDMWcPkrLTOYK6o7HMpZrgnKeQUkAdbxhKZBV6qMUY8vBmHPK1iAfcZeLVFV4Omdn+KDG4PuxZa9EKVA80/ZuvTSxHL3i+94RjhXoJVGmdbkeTDRh7iCPdOI9n0tjKQwrFnztZmUlCuXS4BBt7VzpyPSdW7NVO7xFfDnYkV6fo+lQDoGHzm+hLbOvJ4vW6ShO13NJCEJ2nEEIQgBKjjuJFOm7nZVZj6KLn8pbGZD6Ra+TAYg//AJsP6vD+shukDgFSqWJZt2JY+pNzE3iLwvORI2Fho6tWRrwzS1EkwV4vvZDDRxWkNEkpWjqGRUaPI0yaA+eUdBkZmjqtM2gP0KJqOiLu7Kg9WIA/Odqx9VMNhjyVEyKNifDlUC05L2STNj8OD+8B/pBYfMTo3bWsypTtbKS4a99yoAPwLfKRXCL6MN+okY3D8OqVEZ0F1WwYkgb9Cbn3RFTC5WIvnK2JABK2trrodLiSsFgazVQlE+I2ZfEFDW2IuReRzQqIz/dancNqPOxHkZadpX7Z7W7PKItB1D5mLJbUZL3uNrHlJGP43XxRVK9Xw6bjwgqpsdBufPrG8KyahqZdyVKWOlwblSo3BF+u0b4xTGcsEWmKl2CA37sHZYunzz2JaTllfAjYfAPVDMpBKgkgkliAL+XSHCcfUw/2tNAQrocxF7FSDa/K+kVVoGiUYP7VzmQ6ryPlyPSRaTlqbJSZmsC9VbDKFXVTe++h06c5R01dqiXTWeCRxjjFbEvUfS7rerkUKLA6X87aDNudJU4wnJTU0wgAJBtZnufaJ57RxsXTNEBVIcMbtyZTsPy+EfxeLq1sOhZBkpHIagAub6rm9L2001kOS3W/ewSUapYKt6bU6mos6MDY62IN9ZKosteq7YhyCwuAguXbQKqgA9IhsSvdd0EUENnL7s172G2gHryEUca9RadREyijan3ifebdfeAD8ZLt9iWxLtWCDDOtrOCqFfHmbQAet72juL4NiKbFa1J1ZVzENuFHP0/sfKHFcNlKlqmd3UM/8JOwv6flJGKrYnJnqu5FVQt2bMWUbDXUC0Jrbjl+sW8VQqjm+rZ61Ooyi6UX2pKfvep289p53NQ4cMX+zDWCk65tb2HTWNJj27nuTZlvdb3umtyF8gf1PnJfCWw9mFcVAxDZHpkeFreEFTuDqDG3OPPvwIysmg+jJ8uLYH79JgNPaKsp39Lze45u7xWGrcs5oN1WsLL8GCzmfAMd9XcVWex0IIGdipbxKR929rnS/lvOldoxmwlRl3VRVXzHdkVB+Uve2SZ5XXx/Hfk1sImk+ZQRzAPxip6Z5oQhCAeGYr6Tlvw/EfyA/BlJm2me7W4LvsNWp/jpuo9SpA+ch8BHzUZ4TCeGcyNgJic09MTaXRYcRtI6pjKjSOLIYJCmOqYwsdUzJgdJjqmME6RxDM2C47L18mOwzH96i/1nJ+s6b21cqlEkBkFTxKb2bS4B92b4zjoqFSGXdSGHqpuJ2PtAfrOASrT1ByVbDyIsfhm+RlfDL9O0tVWY1cO7gsqsKan2rMUp3PNgNOUhljr189ZoKOMd8J3NgKdMm+UgM7O110J8+YlQqhSVqD3i1wT+kSkk69+R7UZPNmh7O4zC4bDtUuzV2VgXC6UbiyqtyNdrkTLYmo+Q5lsKhzZiurcxqeUu+MvRrJTGGplRRRRVqEAA3sLkDc3vrKqvVLWp5jUVRZLaa/mQLmRPmn8SmnHLl3fkrcRSTuxrdmvmHJR/eTRglwdQlWFlsHQEEuSDoQd133/WT8FXShQSo9OnVYs4RWFwhW12YX1Oul9NOfKnxyu96zkHvGa55353HKVpd372L/mddhmuKTq5Jan+7RVzKTzuxIyj4xnGOHphUHdZk8Vi2WqVPh8I2Nwd5MxVQtQTPupsnIFbW0FtdRqbyVgOH4nFUilKxRBcBrAkLuFPO3lI5r6c+2S2krZmH4XakrU3LVixugGyAEkm/oDLD65Vc02xiHu2F7JZe8AGhtm31AvppLLHYtKlKkq0gXSgEZlupUozWLW9rw5ZX4tD3aM7EsR4Qb+FBcDfz5SXG3738FYxyRGoL3QfNZyxHdncLupHmOu0KtJ8qls2U3Ck6jTTSWePDVe4oiotXu1yIQLZbktlzcwLmMkezTep4FZrhRnykEi4va9/XnEXfDv4miY3iTTYKKVMrlHiNyxPUxKJYa2N7dSNiDflvLxcXh8vdU6VWkzBUd82dnsDm8GXwk35SHhBUDulAGzAghwL5et/WG9t+/uQpY4+p7w+lTSorPUzAFSO7BJFyNfELacx6TreJRWw7BdUNIheYKlLD5TlXCswyhAVd9KbWbxEmwI9L7jy851DGKKGEcDalQYeuSmQPylpHndf2LvgT5sLQJ50aR+KCTpE4TQ7vD0kP3KaL/SoElz01weSEIQkgJDx6XEmRustxAPmHtVge4xtenyFRiv8r+NfkwHulVOm/TDwMhkxSjTSnU6a3RviSPes5nOaSpmqeBNoWirT20iyx4BFqJ4BFgSGwKWOLECLEowLi0MRFJKMDonSvor4yGpthXPip3enf71Nj4h7mPwbpOZgyRgsW9GqlWicrobqeXUEcwRcH1kLwyr8nSe0vZ/ub1aR+zJHh1ul/wDj16iV3CuH1MT9mrIqBgSz2FmYHQHcmwOg8ptOzXHKeOw+dQL+zVpnXI1tVPmDyPMe+JxnBGC5cPlNO5bunJAVvNHAuOeh0jK+J6Gl1bcafPkxmNU4R3p06iVUqIAxA0IvfY7EHUEfrI1bhlSlUpLezVVRlsbWz6WPkQbgyxfs1XptepSZxqQtP7TNbkcuw+f6N4ta1XFI2LJoXsQ1RWVVVNQFW3y6yzSZ2xmuzT8/r9CrxNMA92rCzEXvrkO2/wCcaosKVRlcZ11BFgb7EWvsdBqJZdoa1KpWc0tczs2e2UEHll+OvWVApeEsCBltpex18hzmW2/f6NI5jkOJ4cLUtspsdiAM3tWXkL306RQrPhqiPRqk2uyHyzAhgV6j85N4/wAGq0BTeqcy1VDK2a97qCRY6i1/KRaOGp1aiot1GXUnUlvO3ltDuLTf+gpJxT5RDICp4KhzVLh1AsAp5Xlr2iKPi6jUirJRWmqKwuKgQKhAFrdbRziHCMPSolkxArVHsKaKpUrtcvqbEbWlQgJRiF1DA572K30A66yzW1U+5CqT3L4fwLwuKNDEZzRpmx1p1FDqAbHQHb1EZwFAs5KZQVu4DbG2tpKo4FmBrVSVS/tNqznyUH2uVzsLiJ4Yp70Iqd4Kh7vKRqwYi1vwtsbjb0vIptbS2KbRI4axLPic6BkN8pYo5uPapm24IGkYwmNIr967MTcsb2fMd7Nm0IPO8Mbwx6VU0nUq2awBFr62BB5jqJLwy0aaV0rIXqWUUmUkKp1zXt7vhFK9vBH4avm/4LXhXEamOx9BqwH2YuAgsqhAWBPTNb4zZ8cTOiUv31WnTP8ALmz1P9CPKj6PsJlw7VCou7EA8yq8v6s3/ol9gftcdpquGpkn/qVtFHqEDf8AcEvFb5pHj9ZJbtseFg0cIQnonCEIQgBAwnhMAqOO8NWtSenUF1dSrDoZ869oeDPhMQ1KprbVG/Gp2P8AfrefTdY6TF9s+z9PF08r6MtyjjdD+oPMc5ScNyJTo4NACWHF+D1cM+Wqul9HGqN6Hl6HWQROZ4NDwRYiRFiVsk9EWIgRYlWwKEUsSJ6JVkDgnoMSoJ2EcFJvwn4GVpsE/gXGKmErCrRPR0Oi1F5qfI+R5fKdq4Dxuli6QqUT0ZT7SN+FhyPyO4nDKeDc8resuODpVw7ipQqFKmx0ujD8Lr94fMcrTWOlOXYrdHcVeJxeGp1ly1UV18mF/geUyHC+29MgDFqaDfi1eieucex/mA9TNRhsUtRQ1NldTsyMGU+8aSr3Rw0XT7ozlbsWnf8AgZgpVmtayrqAq59zvtuddRKnivCaNJTTU12qhTqlAd21tr87EjcFtp0DPIWPxbLtoJWWokrOvT6nUtW7OZ9ocHUpVrVmLsQCpP4eWh9kaHSWfD+BLlNJmP1iqA1MLdVQBcylrgG58S25aGaetWSr+1UN5XGo6g7g+krqvZbPXWpnLAks2YkE6k2zLtpYXA5SIasJHV94uNSwYcYfMAqI5qXOawzX8gABe+8RisI9I5aqMhOtmBW/Wx3nZuF8Op4cMKS5c7Zm9fL0Hl1Mk16SOLOobQjUXtcWNjy9002oo/8A0M4jg4licXUqBBUYsEUKoOyqBYARzDq1J0dTdrZhkYhl08xsbTYcX7CWu2GYsLEim1s1+QDHQj1+JkbsvwapRxSviqFTKFOXKodQx0BbKTpbNp6SKdrJ0/eNNwbi/kVuBwrYqlWrVndzRC+0xOhzXt1FgfK15X8Iol6ndqneNUUqBe2UnZ78su80WD7LVnrs7BaNPOWAIDAi+g7u+3Q/Oa7D4Sjh1YqqINWdzZepJPIdNhKvDsx1OqjC0s3+wguuGwy3AORVUKgtnc2AVR5sxsPWWfZzhpoUbVLGrUY1apGxqPqQOiiyjoolFwxzXrCu4Ippf6uh0JJFjWYciRcKOQJO5001Ovedehp7VufJ485bmS4RCvFzoKBCEIATxp7CARqqyuxVC8uSI21K8AxXEuFZgQRcHcEXBmH4p2IQkmndD5DVfgf0nZ6mEBkOtwsHlIcU+RZwav2SrLsVPrdf7yMez1cfdHxnda3AweUh1OADymf2MS25nGF7PVeeUe8/2j6dnG5t8B/5nWm4B0iDwLpH2MCNzOYU+zo55jJdHggGy/rOhHgvSeHg/SXUIrhCzDrwzpFf4d0m0PCekSeFdJYgx4wPSOLhZqjwrpPP8K6QDMCgY0vDlDZlBRubUy1Nj/mQgzWf4V0nv+FHygFDSxWIX2cRWHqwf/eDE1sVim3r5j/HTQj35MpmhHCj5RQ4UfKZS0YSVNFlJp2ijwPHXom9fDNUHnQYN/ofKfmZb0+3+DUeMV6XR6LD/bePjhXSLHCekzj0mnH8uC0tWT5YvD9u8A+2IUfzK6f7lEtcLxvD1P2dek/8tRT+soanZek/t0aZ9UW/xtI79gsK29Ee5nX8jD6fwyu9myFYeY+MiYvi9GkL1a1NP5nUfK8zNL6PMKP/AK29O8qD8mljg+xOFp6rQp382Gc/FryPuz8k7xD9rqbkjCJUxDeajJSHrVew+F5HGDrV2DYtlIBBWil+6UjUFr61GHXQchNNS4YALAWElU8CBNIaMY5KttlZQpGWNCmZKTDAR1ac2IE01jogBPYAQhCAEIQgBCEIAQhCAeWnmQRUIAg0hEmgI7CAMHDieHCiSIQCL9UE8+piS4QCH9SEPqQkyEAh/UhD6kJMhAIn1IT0YMSVCARvqgnv1USRCAMjDieiiI7CAIFMT0IIqEA8tPYQgBCEIAQhCAEIQgBCEIAQhCAEIQgBCEIAQhCAEIQgBCEIAQhCAEIQgBCEIAQhCAEIQgBCEIAQhCAEIQgBCEIAQhCAf//Z"/>
          <p:cNvSpPr/>
          <p:nvPr/>
        </p:nvSpPr>
        <p:spPr>
          <a:xfrm>
            <a:off x="307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02717" y="2312651"/>
            <a:ext cx="1243551" cy="83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 descr="http://www.clipartlord.com/wp-content/uploads/2012/12/cherry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9521" y="2396121"/>
            <a:ext cx="986851" cy="114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5082" y="2266332"/>
            <a:ext cx="2390119" cy="21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728085" y="2291100"/>
            <a:ext cx="23526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13171" y="2299311"/>
            <a:ext cx="23717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898256" y="2291099"/>
            <a:ext cx="23526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/>
          <p:nvPr/>
        </p:nvSpPr>
        <p:spPr>
          <a:xfrm>
            <a:off x="1143000" y="2291099"/>
            <a:ext cx="2362200" cy="2095500"/>
          </a:xfrm>
          <a:prstGeom prst="rect">
            <a:avLst/>
          </a:prstGeom>
          <a:noFill/>
          <a:ln w="762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3718560" y="2271506"/>
            <a:ext cx="2362200" cy="2095500"/>
          </a:xfrm>
          <a:prstGeom prst="rect">
            <a:avLst/>
          </a:prstGeom>
          <a:noFill/>
          <a:ln w="762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6308731" y="2281574"/>
            <a:ext cx="2362200" cy="2095500"/>
          </a:xfrm>
          <a:prstGeom prst="rect">
            <a:avLst/>
          </a:prstGeom>
          <a:noFill/>
          <a:ln w="762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8888731" y="2266333"/>
            <a:ext cx="2362200" cy="2095500"/>
          </a:xfrm>
          <a:prstGeom prst="rect">
            <a:avLst/>
          </a:prstGeom>
          <a:noFill/>
          <a:ln w="762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4</a:t>
            </a:r>
            <a:r>
              <a:rPr lang="el-GR" sz="3959" baseline="30000"/>
              <a:t>η</a:t>
            </a:r>
            <a:r>
              <a:rPr lang="el-GR" sz="3959"/>
              <a:t> Ομάδα: Η ομάδα των ΛΑΧΑΝΙΚΩΝ</a:t>
            </a:r>
            <a:endParaRPr/>
          </a:p>
        </p:txBody>
      </p:sp>
      <p:pic>
        <p:nvPicPr>
          <p:cNvPr id="351" name="Google Shape;35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0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360" name="Google Shape;360;p30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362" name="Google Shape;362;p30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363" name="Google Shape;363;p30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364" name="Google Shape;364;p30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Αυγό</a:t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367" name="Google Shape;367;p30"/>
          <p:cNvSpPr/>
          <p:nvPr/>
        </p:nvSpPr>
        <p:spPr>
          <a:xfrm>
            <a:off x="300447" y="4073043"/>
            <a:ext cx="11574151" cy="2495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8" name="Google Shape;368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 txBox="1">
            <a:spLocks noGrp="1"/>
          </p:cNvSpPr>
          <p:nvPr>
            <p:ph type="title"/>
          </p:nvPr>
        </p:nvSpPr>
        <p:spPr>
          <a:xfrm>
            <a:off x="1143000" y="276225"/>
            <a:ext cx="9875520" cy="134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ομάδα των ΛΑΧΑΝΙΚΩΝ;</a:t>
            </a:r>
            <a:endParaRPr/>
          </a:p>
        </p:txBody>
      </p:sp>
      <p:pic>
        <p:nvPicPr>
          <p:cNvPr id="374" name="Google Shape;3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095" y="4859905"/>
            <a:ext cx="1436885" cy="141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9609">
            <a:off x="2566191" y="3323253"/>
            <a:ext cx="2038107" cy="15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4344" y="1819830"/>
            <a:ext cx="2044897" cy="172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6537" y="2228549"/>
            <a:ext cx="2158587" cy="169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1959" y="1848787"/>
            <a:ext cx="1803149" cy="148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5147" y="3446203"/>
            <a:ext cx="1479295" cy="106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4723" y="4708521"/>
            <a:ext cx="1386605" cy="124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33259" y="4470085"/>
            <a:ext cx="1810693" cy="176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89161">
            <a:off x="7135315" y="4864987"/>
            <a:ext cx="2132035" cy="124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3710705">
            <a:off x="9106252" y="3305172"/>
            <a:ext cx="963483" cy="169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είναι τα τρόφιμα;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229348" y="2276149"/>
            <a:ext cx="26372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0" i="0" u="none" strike="noStrike" cap="non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Όλα όσα τρώω!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531995" y="2279559"/>
            <a:ext cx="250741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Όλα όσα πίνω!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919731" y="5602311"/>
            <a:ext cx="2738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Είναι τρόφιμα!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840" y="2753203"/>
            <a:ext cx="2222251" cy="27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4384" y="2870490"/>
            <a:ext cx="1742637" cy="258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>
            <a:spLocks noGrp="1"/>
          </p:cNvSpPr>
          <p:nvPr>
            <p:ph type="title"/>
          </p:nvPr>
        </p:nvSpPr>
        <p:spPr>
          <a:xfrm>
            <a:off x="1143001" y="25334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ΛΑΧΑΝΙΚΩΝ</a:t>
            </a:r>
            <a:endParaRPr/>
          </a:p>
        </p:txBody>
      </p:sp>
      <p:sp>
        <p:nvSpPr>
          <p:cNvPr id="390" name="Google Shape;390;p32"/>
          <p:cNvSpPr txBox="1">
            <a:spLocks noGrp="1"/>
          </p:cNvSpPr>
          <p:nvPr>
            <p:ph type="body" idx="1"/>
          </p:nvPr>
        </p:nvSpPr>
        <p:spPr>
          <a:xfrm>
            <a:off x="1143002" y="2410691"/>
            <a:ext cx="4472188" cy="368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Τρώω λαχανικά σε χρώματα πολλά κι έτσι δεν αρρωσταίνω συχνά!</a:t>
            </a:r>
            <a:endParaRPr/>
          </a:p>
        </p:txBody>
      </p:sp>
      <p:pic>
        <p:nvPicPr>
          <p:cNvPr id="391" name="Google Shape;3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2348" y="1726767"/>
            <a:ext cx="3377477" cy="437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Τρώω ΛΑΧΑΝΙΚΑ όλων των χρωμάτων για χρωματιστές βιταμίνες!</a:t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641919" y="2498502"/>
            <a:ext cx="28680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Πράσινες βιταμίνες</a:t>
            </a:r>
            <a:endParaRPr/>
          </a:p>
        </p:txBody>
      </p:sp>
      <p:sp>
        <p:nvSpPr>
          <p:cNvPr id="399" name="Google Shape;399;p33"/>
          <p:cNvSpPr txBox="1"/>
          <p:nvPr/>
        </p:nvSpPr>
        <p:spPr>
          <a:xfrm>
            <a:off x="4443094" y="2498501"/>
            <a:ext cx="2784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Κόκκινες βιταμίνες</a:t>
            </a:r>
            <a:endParaRPr/>
          </a:p>
        </p:txBody>
      </p:sp>
      <p:sp>
        <p:nvSpPr>
          <p:cNvPr id="400" name="Google Shape;400;p33"/>
          <p:cNvSpPr txBox="1"/>
          <p:nvPr/>
        </p:nvSpPr>
        <p:spPr>
          <a:xfrm>
            <a:off x="8160914" y="2498501"/>
            <a:ext cx="30315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Πορτοκαλί βιταμίνες</a:t>
            </a:r>
            <a:endParaRPr/>
          </a:p>
        </p:txBody>
      </p:sp>
      <p:pic>
        <p:nvPicPr>
          <p:cNvPr id="401" name="Google Shape;401;p33" descr="http://www.vectors4all.net/preview/tomatoes-clip-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078" y="3140510"/>
            <a:ext cx="1352431" cy="96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3" descr="http://images.all-free-download.com/images/graphiclarge/vegetables_set_clip_art_1183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0626" y="4549034"/>
            <a:ext cx="814151" cy="14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3" descr="http://images.clipartpanda.com/vegetables-with-faces-clipart-ce3352681431b9aa45778f6a1c853676-broccoli-clip-ar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8445" y="3529378"/>
            <a:ext cx="1225944" cy="12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3" descr="http://ec.l.thumbs.canstockphoto.com/canstock744083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1527" y="3206539"/>
            <a:ext cx="1428751" cy="141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3" descr="http://www.clipartbest.com/cliparts/KTn/gXb/KTngXbbGc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6461" y="4821316"/>
            <a:ext cx="1075449" cy="141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3" descr="http://clipart-finder.com/data/preview/55-beet_w_stem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5462" y="3994982"/>
            <a:ext cx="1814893" cy="165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3" descr="http://bilder.tibs.at/repository/gsund/gemuese/kuerbi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58745" y="3015079"/>
            <a:ext cx="1668807" cy="166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3" descr="http://www.culinaryschools.org/clipart/vegetables/pepper.gi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3863" y="4901908"/>
            <a:ext cx="907375" cy="108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3" descr="http://www.clipartlord.com/wp-content/uploads/2012/11/carrots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40955" y="3916152"/>
            <a:ext cx="1732832" cy="120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5</a:t>
            </a:r>
            <a:r>
              <a:rPr lang="el-GR" sz="3959" baseline="30000"/>
              <a:t>η</a:t>
            </a:r>
            <a:r>
              <a:rPr lang="el-GR" sz="3959"/>
              <a:t> Ομάδα: Η ομάδα του ΚΡΕΑΤΟΣ και του ΑΒΓΟΥ </a:t>
            </a:r>
            <a:endParaRPr sz="3959"/>
          </a:p>
        </p:txBody>
      </p:sp>
      <p:pic>
        <p:nvPicPr>
          <p:cNvPr id="416" name="Google Shape;416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425" name="Google Shape;425;p34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426" name="Google Shape;426;p34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427" name="Google Shape;427;p34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428" name="Google Shape;428;p34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429" name="Google Shape;429;p34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Αβγό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431" name="Google Shape;431;p34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432" name="Google Shape;432;p34"/>
          <p:cNvSpPr/>
          <p:nvPr/>
        </p:nvSpPr>
        <p:spPr>
          <a:xfrm>
            <a:off x="3839583" y="4041113"/>
            <a:ext cx="8035015" cy="2526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3" name="Google Shape;433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143000" y="222958"/>
            <a:ext cx="9875520" cy="127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Ποια τρόφιμα ανήκουν στην ομάδα του ΚΡΕΑΤΟΣ και του ΑΒΓΟΥ; </a:t>
            </a:r>
            <a:endParaRPr sz="3959"/>
          </a:p>
        </p:txBody>
      </p:sp>
      <p:pic>
        <p:nvPicPr>
          <p:cNvPr id="439" name="Google Shape;439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0886" y="2816438"/>
            <a:ext cx="1416756" cy="103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723" y="1842478"/>
            <a:ext cx="1903341" cy="141059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 txBox="1"/>
          <p:nvPr/>
        </p:nvSpPr>
        <p:spPr>
          <a:xfrm>
            <a:off x="6594435" y="3356980"/>
            <a:ext cx="15065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</a:t>
            </a:r>
            <a:endParaRPr/>
          </a:p>
        </p:txBody>
      </p:sp>
      <p:grpSp>
        <p:nvGrpSpPr>
          <p:cNvPr id="442" name="Google Shape;442;p35"/>
          <p:cNvGrpSpPr/>
          <p:nvPr/>
        </p:nvGrpSpPr>
        <p:grpSpPr>
          <a:xfrm>
            <a:off x="6758392" y="3846627"/>
            <a:ext cx="3464064" cy="2594288"/>
            <a:chOff x="8198087" y="3962113"/>
            <a:chExt cx="3464064" cy="2594288"/>
          </a:xfrm>
        </p:grpSpPr>
        <p:pic>
          <p:nvPicPr>
            <p:cNvPr id="443" name="Google Shape;443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64591" y="3962113"/>
              <a:ext cx="1690261" cy="1690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35"/>
            <p:cNvSpPr txBox="1"/>
            <p:nvPr/>
          </p:nvSpPr>
          <p:spPr>
            <a:xfrm>
              <a:off x="10189610" y="5214668"/>
              <a:ext cx="14725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59595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Αβγά</a:t>
              </a:r>
              <a:endParaRPr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445" name="Google Shape;445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98087" y="4918306"/>
              <a:ext cx="1409524" cy="16380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35"/>
          <p:cNvGrpSpPr/>
          <p:nvPr/>
        </p:nvGrpSpPr>
        <p:grpSpPr>
          <a:xfrm>
            <a:off x="8464592" y="1313773"/>
            <a:ext cx="3422481" cy="2823773"/>
            <a:chOff x="8464591" y="1313772"/>
            <a:chExt cx="3422481" cy="2823773"/>
          </a:xfrm>
        </p:grpSpPr>
        <p:pic>
          <p:nvPicPr>
            <p:cNvPr id="447" name="Google Shape;447;p3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8616805">
              <a:off x="9706417" y="2607814"/>
              <a:ext cx="2084267" cy="1009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35"/>
            <p:cNvSpPr txBox="1"/>
            <p:nvPr/>
          </p:nvSpPr>
          <p:spPr>
            <a:xfrm>
              <a:off x="8464591" y="2961409"/>
              <a:ext cx="143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59595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Αλλαντικά</a:t>
              </a:r>
              <a:endParaRPr/>
            </a:p>
          </p:txBody>
        </p:sp>
        <p:pic>
          <p:nvPicPr>
            <p:cNvPr id="449" name="Google Shape;449;p35" descr="http://www.clipartlord.com/wp-content/uploads/2013/04/sausage2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821044">
              <a:off x="9639781" y="1629416"/>
              <a:ext cx="1434785" cy="1314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" name="Google Shape;450;p35"/>
          <p:cNvGrpSpPr/>
          <p:nvPr/>
        </p:nvGrpSpPr>
        <p:grpSpPr>
          <a:xfrm>
            <a:off x="511694" y="1396778"/>
            <a:ext cx="3839121" cy="2613018"/>
            <a:chOff x="511693" y="1396777"/>
            <a:chExt cx="3839121" cy="2613017"/>
          </a:xfrm>
        </p:grpSpPr>
        <p:sp>
          <p:nvSpPr>
            <p:cNvPr id="451" name="Google Shape;451;p35"/>
            <p:cNvSpPr txBox="1"/>
            <p:nvPr/>
          </p:nvSpPr>
          <p:spPr>
            <a:xfrm>
              <a:off x="511693" y="3301908"/>
              <a:ext cx="13804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59595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Ψάρια και θαλασσινά </a:t>
              </a:r>
              <a:endParaRPr/>
            </a:p>
          </p:txBody>
        </p:sp>
        <p:pic>
          <p:nvPicPr>
            <p:cNvPr id="452" name="Google Shape;452;p35" descr="http://cliparts101.com/files/370/14714ABEFF9AD7605060F5B466522AD7/Shrimp__Clam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4075" y="1678366"/>
              <a:ext cx="1614039" cy="1614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5" descr="http://janestreetclayworks.com/wp-content/uploads/2011/02/blue_fish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214904">
              <a:off x="2116671" y="3112730"/>
              <a:ext cx="1584786" cy="61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5" descr="http://thumbs.gograph.com/gg63245400.jp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311971" y="1396777"/>
              <a:ext cx="2038843" cy="1667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Google Shape;455;p35"/>
          <p:cNvGrpSpPr/>
          <p:nvPr/>
        </p:nvGrpSpPr>
        <p:grpSpPr>
          <a:xfrm>
            <a:off x="1744082" y="3941737"/>
            <a:ext cx="4291085" cy="2508287"/>
            <a:chOff x="1744081" y="3941737"/>
            <a:chExt cx="4291085" cy="2508287"/>
          </a:xfrm>
        </p:grpSpPr>
        <p:sp>
          <p:nvSpPr>
            <p:cNvPr id="456" name="Google Shape;456;p35"/>
            <p:cNvSpPr txBox="1"/>
            <p:nvPr/>
          </p:nvSpPr>
          <p:spPr>
            <a:xfrm>
              <a:off x="1744081" y="4899057"/>
              <a:ext cx="19900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59595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Κοτόπουλο και πουλερικά </a:t>
              </a:r>
              <a:endParaRPr/>
            </a:p>
          </p:txBody>
        </p:sp>
        <p:pic>
          <p:nvPicPr>
            <p:cNvPr id="457" name="Google Shape;457;p35" descr="http://thumbs.dreamstime.com/t/roast-chicken-cartoon-drawing-isolated-white-38241272.jp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549141" y="4926023"/>
              <a:ext cx="2486025" cy="1524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35" descr="http://www.culinaryschools.org/clipart/meat/turkey-leg.gif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1683983">
              <a:off x="3642291" y="4240808"/>
              <a:ext cx="1474149" cy="8115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9" name="Google Shape;459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>
            <a:spLocks noGrp="1"/>
          </p:cNvSpPr>
          <p:nvPr>
            <p:ph type="title"/>
          </p:nvPr>
        </p:nvSpPr>
        <p:spPr>
          <a:xfrm>
            <a:off x="1043485" y="309155"/>
            <a:ext cx="10334625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του ΚΡΕΑΤΟΣ και του ΑΒΓΟΥ </a:t>
            </a:r>
            <a:endParaRPr/>
          </a:p>
        </p:txBody>
      </p:sp>
      <p:sp>
        <p:nvSpPr>
          <p:cNvPr id="465" name="Google Shape;465;p36"/>
          <p:cNvSpPr txBox="1">
            <a:spLocks noGrp="1"/>
          </p:cNvSpPr>
          <p:nvPr>
            <p:ph type="body" idx="1"/>
          </p:nvPr>
        </p:nvSpPr>
        <p:spPr>
          <a:xfrm>
            <a:off x="888644" y="2115477"/>
            <a:ext cx="5168278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l-GR" sz="3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Ψάρι, κρέας, κοτόπουλο και αβγά να τρως, για να γίνεις δυνατός!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 sz="3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l-GR" sz="3200">
                <a:solidFill>
                  <a:srgbClr val="595959"/>
                </a:solidFill>
              </a:rPr>
              <a:t>Απόφυγε τα αλλαντικά γιατί έχουν άχρηστα πολλά!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466" name="Google Shape;46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1233" y="2057401"/>
            <a:ext cx="4152567" cy="358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1143001" y="609600"/>
            <a:ext cx="10486623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Όταν τρώμε ψάρια έχουμε καλύτερη μνήμη και συγκέντρωση!</a:t>
            </a:r>
            <a:endParaRPr/>
          </a:p>
        </p:txBody>
      </p:sp>
      <p:pic>
        <p:nvPicPr>
          <p:cNvPr id="473" name="Google Shape;473;p37" descr="http://cpw.state.co.us/PublishingImages/Fishing/FishDinn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16" y="3239437"/>
            <a:ext cx="3097493" cy="21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7" descr="http://www.clipartbest.com/cliparts/eiM/XaR/eiMXaRRin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9396" y="2085923"/>
            <a:ext cx="3931624" cy="3852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37"/>
          <p:cNvCxnSpPr/>
          <p:nvPr/>
        </p:nvCxnSpPr>
        <p:spPr>
          <a:xfrm>
            <a:off x="5465272" y="4309255"/>
            <a:ext cx="1069813" cy="0"/>
          </a:xfrm>
          <a:prstGeom prst="straightConnector1">
            <a:avLst/>
          </a:prstGeom>
          <a:noFill/>
          <a:ln w="857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76" name="Google Shape;47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6</a:t>
            </a:r>
            <a:r>
              <a:rPr lang="el-GR" baseline="30000"/>
              <a:t>η</a:t>
            </a:r>
            <a:r>
              <a:rPr lang="el-GR"/>
              <a:t> Ομάδα: Η ομάδα των ΟΣΠΡΙΩΝ </a:t>
            </a:r>
            <a:endParaRPr/>
          </a:p>
        </p:txBody>
      </p:sp>
      <p:pic>
        <p:nvPicPr>
          <p:cNvPr id="482" name="Google Shape;482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8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491" name="Google Shape;491;p38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492" name="Google Shape;492;p38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493" name="Google Shape;493;p38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494" name="Google Shape;494;p38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495" name="Google Shape;495;p38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Αβγό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497" name="Google Shape;497;p38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6439989" y="4041113"/>
            <a:ext cx="5434608" cy="2526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9" name="Google Shape;499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7660" y="2562206"/>
            <a:ext cx="1824899" cy="115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2202" y="1971271"/>
            <a:ext cx="239077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9"/>
          <p:cNvSpPr txBox="1">
            <a:spLocks noGrp="1"/>
          </p:cNvSpPr>
          <p:nvPr>
            <p:ph type="title"/>
          </p:nvPr>
        </p:nvSpPr>
        <p:spPr>
          <a:xfrm>
            <a:off x="1228725" y="276639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ομάδα των ΟΣΠΡΙΩΝ; </a:t>
            </a:r>
            <a:endParaRPr/>
          </a:p>
        </p:txBody>
      </p:sp>
      <p:sp>
        <p:nvSpPr>
          <p:cNvPr id="507" name="Google Shape;507;p39"/>
          <p:cNvSpPr txBox="1"/>
          <p:nvPr/>
        </p:nvSpPr>
        <p:spPr>
          <a:xfrm rot="-865529">
            <a:off x="755914" y="2110304"/>
            <a:ext cx="2113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Φασόλια </a:t>
            </a:r>
            <a:endParaRPr/>
          </a:p>
        </p:txBody>
      </p:sp>
      <p:sp>
        <p:nvSpPr>
          <p:cNvPr id="508" name="Google Shape;508;p39"/>
          <p:cNvSpPr txBox="1"/>
          <p:nvPr/>
        </p:nvSpPr>
        <p:spPr>
          <a:xfrm>
            <a:off x="4595929" y="2062115"/>
            <a:ext cx="1808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Φακές</a:t>
            </a:r>
            <a:endParaRPr/>
          </a:p>
        </p:txBody>
      </p:sp>
      <p:sp>
        <p:nvSpPr>
          <p:cNvPr id="509" name="Google Shape;509;p39"/>
          <p:cNvSpPr txBox="1"/>
          <p:nvPr/>
        </p:nvSpPr>
        <p:spPr>
          <a:xfrm rot="1317245">
            <a:off x="8735917" y="1855959"/>
            <a:ext cx="1506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Ρεβίθια </a:t>
            </a:r>
            <a:endParaRPr/>
          </a:p>
        </p:txBody>
      </p:sp>
      <p:pic>
        <p:nvPicPr>
          <p:cNvPr id="510" name="Google Shape;51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9838" y="4339589"/>
            <a:ext cx="232410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9"/>
          <p:cNvSpPr txBox="1"/>
          <p:nvPr/>
        </p:nvSpPr>
        <p:spPr>
          <a:xfrm rot="-1868367">
            <a:off x="7516211" y="4108758"/>
            <a:ext cx="16830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Φάβα</a:t>
            </a:r>
            <a:endParaRPr/>
          </a:p>
        </p:txBody>
      </p:sp>
      <p:pic>
        <p:nvPicPr>
          <p:cNvPr id="512" name="Google Shape;512;p39" descr="http://www.vvrsaustralia.com.au/wp-content/uploads/2013/01/product_pulses_lentils_green_lentils_laird_larg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483" y="2562206"/>
            <a:ext cx="2254591" cy="16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9" descr="http://spice-man.net/images/stories/virtuemart/product/faba_bean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4103" y="4985434"/>
            <a:ext cx="2389847" cy="159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9" descr="http://www.greekcreations.gr/images/P/giant-beans-kastori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7194" y="4648364"/>
            <a:ext cx="2360634" cy="17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9"/>
          <p:cNvSpPr txBox="1"/>
          <p:nvPr/>
        </p:nvSpPr>
        <p:spPr>
          <a:xfrm rot="610794">
            <a:off x="2359593" y="4539859"/>
            <a:ext cx="1808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Γίγαντες</a:t>
            </a:r>
            <a:endParaRPr/>
          </a:p>
        </p:txBody>
      </p:sp>
      <p:sp>
        <p:nvSpPr>
          <p:cNvPr id="517" name="Google Shape;517;p39"/>
          <p:cNvSpPr txBox="1"/>
          <p:nvPr/>
        </p:nvSpPr>
        <p:spPr>
          <a:xfrm rot="738881">
            <a:off x="5171115" y="4754602"/>
            <a:ext cx="1808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Κουκιά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"/>
          <p:cNvSpPr txBox="1">
            <a:spLocks noGrp="1"/>
          </p:cNvSpPr>
          <p:nvPr>
            <p:ph type="title"/>
          </p:nvPr>
        </p:nvSpPr>
        <p:spPr>
          <a:xfrm>
            <a:off x="1143000" y="253341"/>
            <a:ext cx="9875520" cy="111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Τι μας προσφέρει η ομάδα των ΟΣΠΡΙΩΝ </a:t>
            </a:r>
            <a:endParaRPr sz="3959"/>
          </a:p>
        </p:txBody>
      </p:sp>
      <p:pic>
        <p:nvPicPr>
          <p:cNvPr id="523" name="Google Shape;523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1685" y="1811580"/>
            <a:ext cx="4336840" cy="428046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0"/>
          <p:cNvSpPr txBox="1"/>
          <p:nvPr/>
        </p:nvSpPr>
        <p:spPr>
          <a:xfrm>
            <a:off x="1143001" y="1751207"/>
            <a:ext cx="436952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Την εβδομάδα μια φορά τρώω όσπρια πολλά!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Έχουν φυτικές ίνες και πολλές πρωτεΐνες! </a:t>
            </a:r>
            <a:endParaRPr sz="4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25" name="Google Shape;52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7</a:t>
            </a:r>
            <a:r>
              <a:rPr lang="el-GR" sz="3959" baseline="30000"/>
              <a:t>η</a:t>
            </a:r>
            <a:r>
              <a:rPr lang="el-GR" sz="3959"/>
              <a:t> Ομάδα: Η ομάδα των ΛΙΠΩΝ &amp; ΛΑΔΙΩΝ</a:t>
            </a:r>
            <a:endParaRPr sz="3959"/>
          </a:p>
        </p:txBody>
      </p:sp>
      <p:pic>
        <p:nvPicPr>
          <p:cNvPr id="531" name="Google Shape;531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1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540" name="Google Shape;540;p41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541" name="Google Shape;541;p41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542" name="Google Shape;542;p41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Λάδια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3" name="Google Shape;543;p41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544" name="Google Shape;544;p41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Αβγό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5" name="Google Shape;545;p41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546" name="Google Shape;546;p41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9401377" y="4041113"/>
            <a:ext cx="2473219" cy="2526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8" name="Google Shape;548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259" y="3946565"/>
            <a:ext cx="3325092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1"/>
            <a:ext cx="9870279" cy="4035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143000" y="609601"/>
            <a:ext cx="9875520" cy="397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mic Sans MS"/>
              <a:buNone/>
            </a:pPr>
            <a:r>
              <a:rPr lang="el-GR" sz="5400">
                <a:solidFill>
                  <a:srgbClr val="595959"/>
                </a:solidFill>
              </a:rPr>
              <a:t>Τα τρόφιμα χωρίζονται σε ομάδες ανάλογα με τα συστατικά που περιέχουν σε μεγαλύτερη ποσότητα! </a:t>
            </a:r>
            <a:endParaRPr sz="5400">
              <a:solidFill>
                <a:srgbClr val="595959"/>
              </a:solidFill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>
            <a:spLocks noGrp="1"/>
          </p:cNvSpPr>
          <p:nvPr>
            <p:ph type="title"/>
          </p:nvPr>
        </p:nvSpPr>
        <p:spPr>
          <a:xfrm>
            <a:off x="1274915" y="27604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ομάδα των ΛΙΠΩΝ και ΛΑΔΙΩΝ; </a:t>
            </a:r>
            <a:endParaRPr/>
          </a:p>
        </p:txBody>
      </p:sp>
      <p:sp>
        <p:nvSpPr>
          <p:cNvPr id="554" name="Google Shape;554;p42"/>
          <p:cNvSpPr txBox="1"/>
          <p:nvPr/>
        </p:nvSpPr>
        <p:spPr>
          <a:xfrm>
            <a:off x="452941" y="4937395"/>
            <a:ext cx="31944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Ελαιόλαδο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όλα τα λάδια </a:t>
            </a:r>
            <a:endParaRPr/>
          </a:p>
        </p:txBody>
      </p:sp>
      <p:sp>
        <p:nvSpPr>
          <p:cNvPr id="555" name="Google Shape;555;p42"/>
          <p:cNvSpPr txBox="1"/>
          <p:nvPr/>
        </p:nvSpPr>
        <p:spPr>
          <a:xfrm>
            <a:off x="4880757" y="4937395"/>
            <a:ext cx="27788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Βούτυρο και μαργαρίνη</a:t>
            </a:r>
            <a:endParaRPr/>
          </a:p>
        </p:txBody>
      </p:sp>
      <p:pic>
        <p:nvPicPr>
          <p:cNvPr id="556" name="Google Shape;55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9274" y="2500328"/>
            <a:ext cx="1524687" cy="208691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2"/>
          <p:cNvSpPr txBox="1"/>
          <p:nvPr/>
        </p:nvSpPr>
        <p:spPr>
          <a:xfrm>
            <a:off x="8573985" y="4937395"/>
            <a:ext cx="3027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Μαγιονέζα και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άλλες σάλτσες </a:t>
            </a:r>
            <a:endParaRPr/>
          </a:p>
        </p:txBody>
      </p:sp>
      <p:pic>
        <p:nvPicPr>
          <p:cNvPr id="558" name="Google Shape;558;p42" descr="http://cache1.asset-cache.net/xt/463433751.jpg?v=1&amp;g=fs1%7C0%7CISI%7C33%7C751&amp;s=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4683" y="2500328"/>
            <a:ext cx="2189971" cy="208691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2" descr="data:image/jpeg;base64,/9j/4AAQSkZJRgABAQAAAQABAAD/2wCEAAkGBxQSEhIUERQUExQXFxUZFRUTFBgWGBQXFBQXFhQVFBgcHCgiGB0lHBQVITEhJSkrLi4uFx8zODMsNygtLi0BCgoKDg0OGxAQGi4kICUvNDAwLC83NDIsLzUsLCwsLis0LCwvLCwsLCwsLCwsLC0sLCwsLywtLCwsLCwtNCwsLP/AABEIAQMAwgMBIgACEQEDEQH/xAAcAAEAAgMBAQEAAAAAAAAAAAAABgcDBAUCAQj/xABNEAABAwICBQgDDAgDCAMAAAABAAIDBBEFIQYHEjFREyIyQWFxgZFCodEUF1JTYnKSk6KxwdIIFSNDVXOC4aOyszM0VGN0g8LDFiQm/8QAGgEBAAIDAQAAAAAAAAAAAAAAAAEEAgMGBf/EADIRAQACAQIDBAkEAgMAAAAAAAABAgMEEQUhURITMUEUQlJhkbHB0fAicYGhMuEVIzP/2gAMAwEAAhEDEQA/ALxREQEREBERAREQFXGmmsibDsQbTmkM8LoWyAxE8qM3B5AsQ4DZ3Zd6sdV9rdoXsjpsRgF5aGUPdbe6BxtK37vDaQbmDa1MMqMvdAgf1sqAYiOy55p8CpZS4hFKNqKWORvFj2uHmCuM/DKOtjjkfBBOx7Q9hfEx2TxcEEi4NiuLV6r8LkIPuUMI64nvj+5yjcTvaXzbHEearWp1SUruhU18fY2oBH2mE+tV1rQ0B/VscEsNVPJykpjcJTmCW7TSCLfBde/EKR+kQUWnhFC2nghhZ0Y42MGd8mtAzPXuW4gIiICIiAiIgIiICIiAiIgIiICIiAiLzLIGgucQ1oBJJNgAMySeoIPSw1tK2WN8cgDmPa5jgdxa4FrgfAqtsU144fE4tjbPPY22mMa1p7WlzgT5LG3XrQEX5Gq7eYzL7aDc1QVLhTVFJIdp1FUSwAneWBxLPDpAdgU8VB6MayqanxXEKhwkbS1Wy4cwF7Xs6Jc0H5Um49YU+j1xYUd8sje+F+XbkCoE+VWfpB/7nSf9U3/Seu177mE/8SfqJvyKvNcOndJXMpI6SQyhkrpJP2b2bNgAzpAXvtP3cEH6Eh6Le4fcvarA688NHo1R7om/nW/T65cJc0F074z8F8EpI+i0j1qRYCLnYJjlPWR8pSysmZexLDfZO+zhvaewrooCIiAiIgIiICIiAiIgIiICIiAofrdc8YPXcnfa2Gg2+CZGCTw2C5TBYaylZLG+ORoex7S17Tuc1wsQfAoKv1E4rSPw5kDjCJ43ybbHbIe4OeXNfY5uFnAX+TZWgKVnwG/RCqnGdQ9I/aNLPLA70Q+0rB2dTvHay7VDTi2L6OTtZOTPTEnZDnF0UjRa/JvNzE4cPUQgnWJ6I1lFiFTW0FPBWRVLefBI4McxxILtku5tiQT4+eN9XUAH3Xo3G4HM8l7nmv2kbJViaNY9DXU8dRTm7Hjcd7XDJzHDqIK6iCmqjSbC4/8AbYDNGRvvhtPYeJIUO0wxClxF9KzDcMfDsSXlLaSNm20lo2XCK9wLHeetfpZfAEHNp9HaRnQpaZnzYI27+5q0avQjDnuc+Sipbm5c7kmC/WSbD1qG60dawoXGmow2Wp9NxzbCTuFvSf2bh133KJYfoNjeLN5SvqpIIngENlcecDmDyDCGt3+lY9iDb1R1kYx7EI6QBtK9kpa1nQtFKwMcOznOt89XqoTq51cw4TyjmyOnmkADpC0MAaDfZY25t1XuTuU2QEREBERAREQEREBERAREQEREBERAXM0jwKGup5KeobtMePFjvRew9ThxXTRBRuqR0mGYvVYVM67X3LDnZzo28o17R1bURN/mgdSvJUhjlSH6XUoizcwMbJbiIZHP8mOF+5XegKP6fY/7goKioHSa20Y4yPIYzLrsXAnsBUgVW/pESuGGxgbnTs2vBryL+ICDh6lNAeUtidbz3ucXQNfnztq5qH33uvfZ8+FruXF0KLDh9FyebPc8Oz3cm3f2rtICIiAiIgIiICIiAiIgIiICIiAiIgItevrooGGSaRkTBvfI4NaPEqs8f1wNc4wYTTyV0+4ODHGMdoaOc/1DtQWbXVscLHSTPZGxu973BrR3kqqNM9dEbbwYW01EzuaJdk7DXHL9m0i8h4ZW71z6fVliWKSCbGaoxtvcQsIc5o6w1o/Zx942jx7bO0X0Mo8Pbalha11s5Hc6R3e85+AsOxBA9T2gE8Mz8QxAEVD9rk2PsXt5TpyvPU5wJFt4BN99lbiIgKO6f6NDEaGamvsvdZ0bjubIw7Tb9hzB7HFSJEH5+0A0+mwZxw/FYpGRNJ2HWu6HaNzYD/aRk3N2k9dr7heWD4zBVxiSmlZMw9bDe3Y4b2nsOax49o/TVsfJ1ULJW9W0M2nix29p7QVVOM6nJ6WTl8FqnxvBJ5OR5a4DfstkAs4bsnDvJQXSip3Bda1TRObBjtNLE7cKhsdg7i5zRzXd8fkrSwbG6erZt0s0czesxuB2TwcN7TmMjxQdBERAREQEREBERAREQEQqrsc02qsQqHUOB25uU9cReOMbiIyRY9+ZOeyMtpBONI9KaSgbtVczI+Dd73fNYLk+SgLtYeIYiS3BaJwjvb3VUgBozIJaL7PUetx7F3NG9VtJTu5apvXVRzfNUXcC7K5awkjq3m57VOmtAAAFgNwHV3IKtotUz6lwlxmslq37+SY4tib2A77b+iG71YmD4LT0jNimhjhb1iNoF+1x3uPaVvogIiICIiAi87Y4jzXiSpY3pPaO9wCDKi1n4hEBcyxgcS9o/FY/1vB8fD9Yz2oMmIUEU7DHPGyVh3tkaHNPgVXeL6oImvM2F1EtBNvAY5xjOd7b9poPC5HYrDZiMJ6MsZ7ntP4r17tj+MZ9NvtQVaNLcYwvLE6UVlO3fU03SAAzc+2Xm1vXmVNNF9PKHELCnmbynxUnMkH9J6Xe24XbficLelNEO+Ro/FQvSnRDBqwl0roIZTe00MzInX4kA7Lju3goJ+ipY6VVeCPaJqqLFKEkAObLH7ohzsLjaLnZcbg23tVtYJjENXCyemeJI3jIjq4tcN4I6wUG+iIgIiICIuNphpAygo5ql9jsN5jSbbbzkxnibeF0EL1naQSzzNwmgdsyyC9VKL/sIcjs3G5zh6iB6Vxx5tXEAY0U01RSvDQ0vikI5S3pSN6z3WW3oDhD44n1NTzqqqdyszjvAcSWM7AAb27bdQUthjuexc3rNfkvm7OKdoj+1zHiiK72VyNXU/8AFKr6T/zr173lR/FKv6T/AM6s0sHALw6AdywnV6vyv8vsnsU6K7/+ATfxWu+m786e9/N/Fa76bvzqcuC9iJ3BV44jqp8LT/X2Zd1TogfvfzfxSu+m786++9/L/FK76x35lOSET/kdT7fy+x3VOiDjV6/rxKvJ/mn2r173TT067EHf98b/ABaVNkUTxDU+3J3VOiCe9VRnN8lTJ8+Vp8MmBZ2arsOG+OQ98rvwU0RYTrdRPrz8U93Xoh3vYYd8S/66T2r2NWuHfEH6x/tUuRY+l5/bn4ynu69EPfqzw4/uXDulePxXz3sMO+Jf9dJ7VMUU+l5/bn4yd3Xoh3vYYd8S/wCuk9q+e9hh3xT/AK1/tUyRPTM/tz8ZR3deiFv1XYcd0cg7pXfitSka7R6pbNEXvw2YhtRGec6F25srfV3gEfBKn6wV1GyaN8UrQ5j2lrgesFbtPxHNjvE2tMx5xLG2KsxyhNYZWva1zCHNcAWuBuCCLgg9YsvarPVPirqeSbCahxc+C76Z5/eU7juvxaXDLgbeirMXWUvF6xavhKlMbTsIiLJAql06qP1hi0FCM6ekAnqB1OlOTGHuDm/TdwVo4jWNhillfk2Njnu7mNLj9yp/VZG6SKprZR+0q53v335gOQ+kX+ACpcQz9zgmY8Z5R/LZir2rJwtyFtgtWIXIW6uY09fWXLSLFUuytxWVacjrlbM1+zXbqisc3qBlz3LaXiJlgvanFTs1JneWOZ1gtRZql2dlhVfNbezOschERaUiIiAiIgIiICIiAiIghOn7X08lPiMF+UpXtLwPThJtIw9n4OKt3C69lRDFNEbskY17D8l4BF+Bz3KD41SNljcx4u17XMd3OFj961NROKONLUUchvJRzOYL7+TcTs+TmyDusui4Lnm1LYp9Xw/af9quortMWWaiIvbVkC134oYMJnA6UpZEO55u/wCy1w8VraK0PIUdNF1tiZtfOLQXeslcfX9NtuwumGfK1BP0SyMefKnyUtAtkNy8Hjd+VK/vKzp48ZZIGXustnDdmvlKN6zry8VI7MS3zPNrSz5WtYrxBa+a91RzC9QxAjNa9rWybeOyeUQzXX26wmmHUV5NP2rf2rx6v9sdo6sUhzK8rzsr6AqO8zPNsfUREBERAREQEREBERAREQYKwc3xChmh9R7l0jkjvZtXCSB1FzW7V/8ACk8+1TWq6JVdaVy8himEVA+NDCd2Re0WPhI5ehwm/Z1cR1iY+v0a88b419oiLrVBTGtb9pjmEx79kNfbtEpd/wCsKbKB6ev/AP09COoRMt48sp4ub41P/bWPd9ZW9P8A4y2abcsyw0pyKzKri/whsnxacxzK2mCwC1G5nxW6tWDnM2TboL4/cV9Xl+4qxPgxaSIi81tEREBERAREQEREBERAREQY5+i7uVX64QRBTSNyLJsjwJYSP8itGbou7j9yrHXH/ucX89v+nIrGhnbV4/3Y5P8Azlf8Mgc1rhuIBHcRdFp4C69NTnjDEfONq+rtXnKd1nHk9IsOkOW0yJvnJIz/AMlP1Af0gByVZhVRwLs+HJSxvH+f1Keh18xuO5c7xuv66W93581vTzymH1euUPFeV8cvE3mPBYfY32K2RUDrC1Gr0sseS1Y5ExEtwTDivRNwtFFujUT5wx7IiIq7IREQEREBERAREQEREBEXxzgBc5AIPkvRPcfuVW65H/8A1YR1mYHyjeD/AJgp7WYvk4MbfI5n8Aqv1miWaSihPSkcdkcC5zWDLxV3QYpnVU3/ADk15bfol+i8DZs01OOEUY8mAItxrbAAbhuRdgoKs/SJw8vw6KUfupm3y9GRrm7+rPZW7olXcvRUshNy6Jm184N2XesFSbWDhXurDqyEDac6JxYOL2c9n2mhVXqTxLbo5ISRtQyEgfIkG0PtB68jjGPtYYt0n5/kN+nna2yxERFzK4+AL6iICIiAiIgIiICIiAiIgIiICIiDFUVDWC7jb7z3Lj1uIl4sBZvrPevOLNdyhJ3Hd3LTAvuVrHjiI3YTLpUL2CMjLbJ699uxQGojFVpHRRbxGY7j+UHTu8fYFLpKJxzedhrczxyzPco9qOgNVitbWG5axrtknjM+zB4MYQr/AAnHFtRbJE+EfP8AJa887UiF9oiLpFMK/O2AxnDtIKqlOUczntYNws88rD4gc3vJX6JVF/pCYW6Goo8QiyOUbj1B8bjJEe8jaH9AWrPi73HanWGVZ7M7rDRaeDYi2pgimZ0ZGh3cTvHeDceC3FxExMTtL0RERQCIiAiIgIiICIiAiLTrMQaw23u4bvMqYiZ5QNxYZqtjek4d28rh1Fe9+82HAZLVW+uHqx7TtSYw0dFpPfktSfFHu3WaOzf5rViaw9IlvbbaH4LpUmHRnPb2+wZefWspilPJHOXNYxzzldx8/Mrp0tIYuc487qA3ePFdEBrBkAAOC0JpNo38lXy5522hnWqM6wcS5ChnN+c8cm3iTJcG39O0fBSLUNg3IYY2Rws6oe6T+kcyMeTS7+pVjrNqXVVXS0MRuS9gP8yZwawHuBv/AFL9FYTQNp4IYY8mRRsY3uY0NHfuXS8Gwd3p4tPjbn9lPUW3vt0baIi9ZoFwdOdHW4hRT0xsHObeNx9GRucZ7rix7CV3kQfnDVZpIaSWTD6z9nzyI9vLYluQ+Nx6rkZdt+Kt5R7XDq2Fcw1VI0CrYOcwZe6Gjq+eBuPXu4WjerLTflwKSrNqhuTHO3yhvouv6Y9fevA4poZ3nNT+Y+v3WsOT1ZWKiIvBWRERAREQERfHOAFzkO1B9Rc2pxZoyYNo8er+60H4hIfSt3ZLbXFaUdqEhWGopWv6Qv29fmo8al/w3fSK8mQneSfErOMMx5o7TpTYOfQd4O9oWjNSPb0mnv3jzWPlXfCPmUfVOG97vpFbIi0eMo5PCGTZzvbuWLly42aCSvYw+R3SsO8+xRfLWpFZl9/W0nWdocD7V9xXSCOnp3TyZAZBvW9/U1vH8M18q4YqeN0s77MYLk7h3AbyTuAVfYVh9RpDXBjbxUsW87xDGezcZH7Pq4BZaPRRq8m+36Y8Z+n54GTJ3ce9IdRmBPrK2bEqgXEZdsEjJ0zxnbsa0/abwV/LQwPCIaSCOCnYGRsFgB18XOPWScyVvrr4iIjaHniIikEREBUzrj1bueXYhQAiZvPnjZe7tnPlouDhbMDfvGd73MiCktXOnjaxogqCG1LRkTkJwB0hwfxb4jrAniiGsrVCJnPq8N/Zz32nQg7LXu3l0R9B9+q9j2dcY0W1jyQP9y4q17HtOzyjmkPaeEzTmernAee9c9ruFzEzfDHLp9vstY83lZayLnMxJsjQ6JzXMO5zSHAjiCvLpCd5PmvAtfadluKundfNocQuUV4dM0b3NHiFj3k9DsupUyENJYNo8FHqioc884k9nUPBbRq2D0h4G6wTVUR359wN/NbseWY8asZr72sskMmydwPY4XWvJMz0TJ42I9qxCpPf6lajJEsOy7kVdH6UYHcAV7dPTfJvwsR/ZR585PZ3LEtdtvJMJG5sbui1tvkn8Vh9wR/B9Z9q4YWeGok3NLj2b1otjv7TOJjo7kcQbk0Ady8VdSyJjnyODGNF3OO4ALh4zpAyjZtVMg2j0YmWL3+wdqhVJR4hpDPsxjkqZpzJvyUfa4/vJLdX3C5VnR8Nyam2/hXr9urDJmike94qZanH61lNSgtgab3N9ljQbGaXtsch2261+h9E9G4cPpmU9OOaM3OPSkeek954n1ZALBoVojBhlOIYBcnOSRwG3I62823DgOrzJkC6/DhphpFKRtEKFrTad5ERFtYiIiAiIgIiICjWmWg9JibLVDLSAcyZnNkZ4+kPkuuFJUQfm3GtE8UwJzpIHGel3l7Rdtv+bHe7D8oZdq2MH08jqLCR5hf8Fxs0/Ndu8DZfokhQLSjVHh9YXPDDTSnMvgIaCeJjPN77AE8VS1Ogw5+cxtPVspltVFYo3Pzbd3bvHmsrcPk+D6x7VqDUtWwX9x4jYXyDmvj8w1zh6l6Zq6x3ccQhtnntPJt1fuvxXlX4Pm3/AEWjb37t8aivnDdbhb/kjxXsYS74Q8iua7VXi7zz8SaO50n4ALydT+Jm18T+1N7VH/DZ/O8fBPpFejq/qk/C+z/dff1T8v7P91zm6nMQGYxV3+L+dbEWqnEm7sWI/oefvcong2fyyR8D0ivRtDCfler+69fqkfCPkFxcV1fY7HYwVragZenybr9zha39XgtSHRXSQt2dpjRc3c6SEnzAJHgsJ4Nqvbj8/hPpFOjv1VLFC0vmlDGDeXENHmoTi2nxe4U+FxOc952WybBLnE/Fstfxd5KRUWpKqqHh+JVt+LYtqQ24Bz7Bv0SrR0U0Mo8OaRSxBrj0pHHakf3uO4dgsOxXtNwelP1Zp7U9PL/f5yar6iZ5V5Ku0O1MyTO90Yw9xLs+QD7ud/NkBy7m+Y3K6qGijhjbHCxscbRZrGNDWgdgCzovYiIiNoVxERSCIiAiIgIiICIiAiIgIiICIiAiIgIiICIiAiIgIiICIiAiIgIiIP/Z"/>
          <p:cNvSpPr/>
          <p:nvPr/>
        </p:nvSpPr>
        <p:spPr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0" name="Google Shape;56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9354" y="2905737"/>
            <a:ext cx="1288983" cy="160415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2" descr="http://www.clker.com/cliparts/8/3/i/t/W/8/olive-oil.svg"/>
          <p:cNvSpPr/>
          <p:nvPr/>
        </p:nvSpPr>
        <p:spPr>
          <a:xfrm>
            <a:off x="307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2" name="Google Shape;562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738" y="1531623"/>
            <a:ext cx="1075703" cy="305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2" descr="http://www.qacps.k12.md.us/ces/clipart/Carson%20Dellosa%20Clipart/Carson%20Dellosa%20Learning%20Themes/Images/Color%20Images/Community%20Helpers/BUTTER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2886" y="3671694"/>
            <a:ext cx="2619375" cy="83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>
            <a:spLocks noGrp="1"/>
          </p:cNvSpPr>
          <p:nvPr>
            <p:ph type="title"/>
          </p:nvPr>
        </p:nvSpPr>
        <p:spPr>
          <a:xfrm>
            <a:off x="1525361" y="229095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ΛΙΠΩΝ &amp; ΛΑΔΙΩΝ</a:t>
            </a:r>
            <a:endParaRPr/>
          </a:p>
        </p:txBody>
      </p:sp>
      <p:sp>
        <p:nvSpPr>
          <p:cNvPr id="570" name="Google Shape;570;p43"/>
          <p:cNvSpPr txBox="1"/>
          <p:nvPr/>
        </p:nvSpPr>
        <p:spPr>
          <a:xfrm>
            <a:off x="683569" y="2204865"/>
            <a:ext cx="5942863" cy="399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l-GR" sz="4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Λίγο λαδάκι στο φαΐ το κάνει νόστιμο πολύ!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l-GR" sz="4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Δέρμα, μάτια και καρδιά όλα θα είναι μια χαρά!</a:t>
            </a:r>
            <a:endParaRPr/>
          </a:p>
        </p:txBody>
      </p:sp>
      <p:pic>
        <p:nvPicPr>
          <p:cNvPr id="571" name="Google Shape;5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7578" y="2049089"/>
            <a:ext cx="3731687" cy="379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Προτιμώ το ελαιόλαδο!</a:t>
            </a:r>
            <a:endParaRPr/>
          </a:p>
        </p:txBody>
      </p:sp>
      <p:sp>
        <p:nvSpPr>
          <p:cNvPr id="578" name="Google Shape;578;p44"/>
          <p:cNvSpPr txBox="1">
            <a:spLocks noGrp="1"/>
          </p:cNvSpPr>
          <p:nvPr>
            <p:ph type="body" idx="1"/>
          </p:nvPr>
        </p:nvSpPr>
        <p:spPr>
          <a:xfrm>
            <a:off x="5119773" y="2180492"/>
            <a:ext cx="5898748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l-GR" sz="3600"/>
              <a:t>Στο μαγείρεμα </a:t>
            </a:r>
            <a:endParaRPr/>
          </a:p>
          <a:p>
            <a:pPr marL="45719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None/>
            </a:pPr>
            <a:endParaRPr sz="3600"/>
          </a:p>
          <a:p>
            <a:pPr marL="45719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None/>
            </a:pPr>
            <a:r>
              <a:rPr lang="el-GR" sz="3600"/>
              <a:t>Στις σαλάτες </a:t>
            </a:r>
            <a:endParaRPr/>
          </a:p>
          <a:p>
            <a:pPr marL="45719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None/>
            </a:pPr>
            <a:endParaRPr sz="3600"/>
          </a:p>
          <a:p>
            <a:pPr marL="45719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None/>
            </a:pPr>
            <a:r>
              <a:rPr lang="el-GR" sz="3600"/>
              <a:t>Στα σάντουιτς</a:t>
            </a:r>
            <a:endParaRPr/>
          </a:p>
        </p:txBody>
      </p:sp>
      <p:pic>
        <p:nvPicPr>
          <p:cNvPr id="579" name="Google Shape;57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600" y="1965962"/>
            <a:ext cx="1299771" cy="369210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4" descr="data:image/jpeg;base64,/9j/4AAQSkZJRgABAQAAAQABAAD/2wCEAAkGBxQSEhUUExQVFhUXGBcYGRgYGBgYGBgcHBsWGBwZFhwdHSggHR4mHBgVIjEnJyktLi4uGB8zODMtNyguMCsBCgoKDg0OGxAQGjciICQ0LC43LCw0LCwvLSw2Nyw0NCwvLCwsLCwsNSwsLCwsLCwsLCwsLCwsLC8rLCwsLTUtN//AABEIAIQAiAMBIgACEQEDEQH/xAAcAAABBAMBAAAAAAAAAAAAAAAABAUGBwECAwj/xABAEAACAQIDBAYIAwYFBQAAAAABAgMAEQQSIQUGMUETIlFhcYEHMkJScpGhwSNisRQzgqLR4RaSsvDxQ1Njg9L/xAAZAQEAAwEBAAAAAAAAAAAAAAAAAQIEAwX/xAAtEQACAQMCBQIEBwAAAAAAAAAAAQIDBBEhMRITQVFhgZEiMlLRFCMzQqGxwf/aAAwDAQACEQMRAD8AvGiiigCiiigCiiigCiiigCiiigCiiigCiitWa2poDJNJMdtBIhqdez+vZSTE7RZzkgFzzbkP6eP0NdsDspU6zHM/aeA8B96zOrKelL36encCVIJpzdiY05Dn5D7n5Vinu1FSraH7tX3YM0UUVoAUUUUAUUkxe0Yov3kir3Ei58Bxpsl3qgHDO3gpH62rlOvTh8zA/UVGv8YR/wDbf5r/AFrKb3x80kH+U/euf4uj9RGSSUU0YfeLDvp0mU/nGX6nT606qb12hUjP5Xkk2oopJjscsQ1OvIfc9gqZzUFmWwOuJxCot2Nh/vhTSjNiidcsY4gHrH/f/F+XXDYRpSJJv4UtYD4h9vn2DfazCEdPfLltn7CtwNfC/HxrLPiqLikvh7dWvP2Auw+HVBZRYV2pv2btRJbgaOvrIeI7+8d4pwrTCUZRzHYBRRRVwFF6wTUd3l3h6HqIRn5k8EH3P0rnUqxpx4pAcNrbZjg0Y3Y8FGrefZ51EtobwzS3APRr2Lof4m4/oO40xy45bkksxPE8z3kmuLbSPsqo72u5/wDn6V49W5q1dtEVyLkW5Nrk87XJPjzro2HK6vlQdrsqfqb/AEpnkxsjCxdrdgOUfIWFJQRflfyvWdUiB9M0I4zA/Ajv9bWrRtowDlM/gEUfUk1wwWwsTN6kD295x0a/zWY+QNSPZ+4BOs81h7sQ183P2ArRC1lLZEjANrpcKmGZ2PAFyzHwC8am2wtmTdH+J+BfURoc1viJ0v3D5nk67M2NDhxaGNV7TxY+LHU+ZrtjsWI1udSdFA4k1thaU6S4pkpDZjsKIx+9mZj6qgrc/wAtaYLDWmCyesAGGt9e/ttY+dOOz8GQS8msh+S9wrhthSpjlHstY+B/uB/mNVlRSXNaxjDx48+SR2pPj8KJY3jb1XUqfMWrrHKGFwbg8COB8K2NehugVVszESA5GOWeG4BHMLoy+RFx2rep7sDbInWxsJANRwuPeUdnC/ZcdoqIb9YFocSsyadJqD2SLa/zFj39ak+Hxdis0XVPEDkre0h7teHY1eMpytqjXTqV2LPvRSPZWPWeMOvgR7p5iivZjJSWUWFtNOO3bwszFpIlLHUsCVY+JUg07UVEoqWjWQRp9x8IeCyDwlk+7GhNx8GOKyHxlk+zCpLRVOTT+lexGBjh3Rwa/wDQU/EWf/UTTphsDHH+7jRfhUD9KUVq7gcSB41dQjHZYJM5azScYyO9s6X7MwpJiNrqDlQF27Bw/wB/TvqsqsI7sC3EzhFLNwFItnQl26aTifVX3R/U1Xm9vpNw2Gl6OXPNIjdaOK2VOeVmOhPC4F7a+FO27fpRw+MVjHG4yC7oNZUX38g1kXTXo8zDS41F+Uc1JcUlhLZP+/sCfgWqO774vo4U1teVR+rW+gp8wOLSZFkjYOjC6spuCKi/pMW+FXukH+lhVrn9JkMRYLa5w017kwydcjsvxZfA3uKnMb5tQQQQCCOd+dVXh5ulw6t7UZynwb+4qUblbV4wOeAunhzXy4jxPZWGzruMuXLboQnqPO8+y/2mBkHrjrJ8Q4DuvqPM1WOyp7HIdA9hrpZxcLfsOpU+PdVxiq5372H0chnQfhuevb2W7fBv1v2iu17R4lxIlizdXHdHNlPqyaH4hwPjxHmOwUUyYPE5sr+0GBPxLY38xY+ZorLb3fKjwMhMtaiitJJAoJJAA1JOgHjXslja9NO1NvRQnLfO/urrbxPAUw7a3kaTqwkqnNuDN4e6Pr4UxRRFjZRf7d5PIV5le/x8NP3IyO2N3lnf1SI1/Lq3+Y/a1NzoWGeZ7J70hJv4X40km2ikekdpX9436NT+Xm/jwpBFBNipQovLIebaKo9420RfDU+NYvzKr+J5Kjvs6YzyiHCJlvq0zAXVRxYKeHcDz5cake/u0v2DZ08kICuFyoRxDHQG/aONLtj7MjwMYUXaRj1jbrSN3dijlyHnUU9LaSSYF0Yi/VNhwXNdBc8zXpUIQo4WNX/BeKK1329G6YPZkWM6cvK5jMga1m6QX6h4kg9+ouar/Y205MLMk0Rs6G4vwPIqw5gi4NPuyt7LAx49ZMVEkLxwxu5tC5Fg4B0uOHaBwqK3rcD0bu7vCmHxeHZTbCbSGZQeEeIGU+WcMARzZb2qZb9YfPgpLezZvkf+a897QxxXYeCIYiRcVIUOtwI85uDysZE+XdXpkqMRB2LLH8gy/wB651I8UGiWVNu3N+I0R4SrlHc3smluHnaN1ddGU3HiOR7uR8ajxDRtbg6N8mU/1FSTFuGIdeEgDjz4/wA168Ke+Uciz8FiBIiuvBgGHnW08IcFWAZSLEHUEdhqPbjYvNC0Z4xtp8Laj65h5VJq9ylPmQUu50RDP8FmOZWicdCWBZWJzKAb2U+0OWuveaKmdFVVtSznAwYY1A94NsmdsqH8IcPzntPd2fOnbe/aZUdCp1YXc9i8h4t+gPbULxGKCaWDN2eyPi7fCsN7cNvlx9SrZ3ZlUZnNgeAHrN8A+50FNuLxzSDKBlT3F597Hix+grjdpHtq7nzPy5AfIa1Ad7t42KhImKhxe40JXtvyvrp2Dvrjb2zm/wDRFZJPitsqubo45pynrdChdUIt6zDS+vAXt3VI9x/Sls1R0PRyQM3tyZSJG5Z3W2Xu0CjupBux6SoNnbKgQ4PEB8rKjZFWGZ9Tn6TNexuLm1/GqRma5J01JJsAAPADgO6vVhQhD5d+5bCPaOFht1mIZm4sOAHIL3frTPtTALicPKJL5ZWtfmq+oGHh61QnZW2JWw+DwbmymOCSRideiyljH4fhte/IgdtpfuXOcRg3DnUvLx5Z+uB5Bx8q4Sw5cuPRN+o6nnneXdiRJXRwEnQ2ca5GPJ1PY3EHnflTEmwZr2IA7ywt46V6e3i2DhNoKvTOsc4W2dWUSLzKspuGAPJgbakWvUWh9FT2uuKhcH1SYnItyuFmAY9+g7q2RkpLKLaMqfFbOlnTDYVNUQ5c3BQWLM1u0i7M1tQMvCvSO6G1hPDl9qKykfl9hvMD5g1VpwD4KdkluzAFDYBQY2JI6FB1UBsGHO69Ym1STdTGdDik1GWTqEjgQ2qsPO3zrFK5fOS6bFHLUTekHZnRYnOB1ZhmHxCwYfUHzNItlTZoivOM3HwvxHk4/nqy96djDFYdk0zjrITyYX/UG1VLs+TJKA3VveNweV9PowB8qzXNLhk/OpVom+5E1sQy++h+akEfQt86nYqut1mIxcfacwI8j/SrFFarB5p48kx2M0UUVtLFaY/DYrEyu0UMlmY2Zhk0GgALWsLAUt2buC51nkA/LHqfN2A+gqe2rNZI2dNPL1IwQPf2CLA7OlWBFQylYiR6zBjZrtxJyhuNeb95Aem/hX7/AN69N+lfBNJs+RlFzEVl5k5VPXsBxOQtavPu39lGTVbB15cmHEWP6doNakklhF0tBk2jvBiJ4YYJZS0UAIiSygLew5C50HE358Lmum6uwXxuJSFbgHV2HsoPWbxtoO8ijZe7c875QoS3FpGEaAdpY8fK9TSLa0Gz4jhNnHp8ZL1ZMQBlVT/4766ankBYMbnRZZGCXnErJicUyABIohh1sbgEHIcvcM7L/CaQ7S21jshwGzlfppi0sjpYNHHZEAVr9Ukg9bQ8LcdMbuYIQYYxg360a37SBI7H5sv0rTd3fODZ205zic2SWKJQ4XOUKljaw1sb8r6gVgotTryl2I3bZUuJWeCZg/SRzxtrckSKw7+N/Ord9He9s2IRzEQuMiGZk9WLFqeboNBJewLAA3YHUEgQb0mLJNONoNF0cONzNBdlLFIwi3cDg1ipt32ubU07k7V/ZsbBJeyZwj6+wxytfwBv5Ct5KZ6Slgg2zg48REcj2OQnije1HJblmFj4XqESpLh2McqlJE6699jcEHmLi9+891Oe4mOOG21jcH7E6jEKo4LIAOkPHTNc38BVkbV2RFiUyTIGHI8Cp4XUjUHwrLXtlUWVuVaFga4uOeoqB+kDdom+JiW+n4qjiRb11tzA4jwqeolgAOAFqyRXapTU44ZJWu5cnSYiJuwMSe8La/1+tWWKZsBu5FDO00Yy5hYp7IJIuy+7cDhwp5rnbUnTi0+5CQUUUVoJCiiigNWUHjVYbxejRrk4QoY9bRSEo0fE2hlAbq3IsjqQOR5VaNFCU8FAH0T7TmexdII+ZaVXYg8QOijW+l9Da9SuX0ewbM2fKY/xJz0eeZhZiMy3CjXIvcD4k1alN+3sF02HliHFkIXx4j6gVSosxaIbyVFhGtEOzPI3yEQ+xqGeknYMkc1yDmyJJa1rq6g2HerBhU83Zwf7S0UVtGYlh+UWZgfLT+Kpp6RN0/26JXj0xEVynLODYmNj3kKQeRHYTWOyjrKXoRA8qz42R1RHkdljBCKzEqgOpCAmyg91YwOGMsiRi13ZVF+ALEKL/OpZjthIzsrIySKbOo6rKexlINvlqNda7YHYKxguEsAP3kpyqP4iAB5C9by/CyU7sY44vefpYj1PxD/6wpAPndT51f4qrfRBuWcO0mNlDZ5Vyx5lKtlvdpMp1QMbAKdQqi/rWFpChVmaKKKAKKKKAKKKKAKKKKAKKKKAK1eiigGLYuyo4sRiXQG7OvgMyh2y9l2Yk+VP4ooqkEktAho2tu9hcWR+0QRylbZSyjMOPBuIHdek2D3PwUTiVMPH0i+q7Xdl56FibeVFFXA/Jz8a2oooAooooAooooAooooD/9k="/>
          <p:cNvSpPr/>
          <p:nvPr/>
        </p:nvSpPr>
        <p:spPr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81" name="Google Shape;581;p44" descr="http://sr.photos3.fotosearch.com/bthumb/CSP/CSP256/k25623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5430" y="455491"/>
            <a:ext cx="2442292" cy="211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5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8</a:t>
            </a:r>
            <a:r>
              <a:rPr lang="el-GR" sz="3959" baseline="30000"/>
              <a:t>η</a:t>
            </a:r>
            <a:r>
              <a:rPr lang="el-GR" sz="3959"/>
              <a:t> Ομάδα: Η ομάδα των ΓΛΥΚΩΝ &amp; ΑΛΜΥΡΩΝ ΣΝΑΚ</a:t>
            </a:r>
            <a:endParaRPr sz="3959"/>
          </a:p>
        </p:txBody>
      </p:sp>
      <p:pic>
        <p:nvPicPr>
          <p:cNvPr id="588" name="Google Shape;588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5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597" name="Google Shape;597;p45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598" name="Google Shape;598;p45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599" name="Google Shape;599;p45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Λάδια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0" name="Google Shape;600;p45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601" name="Google Shape;601;p45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Αβγό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2" name="Google Shape;602;p45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603" name="Google Shape;603;p45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6"/>
          <p:cNvSpPr txBox="1">
            <a:spLocks noGrp="1"/>
          </p:cNvSpPr>
          <p:nvPr>
            <p:ph type="title"/>
          </p:nvPr>
        </p:nvSpPr>
        <p:spPr>
          <a:xfrm>
            <a:off x="1247692" y="513852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Ποια τρόφιμα ανήκουν στην ομάδα των ΓΛΥΚΩΝ &amp; ΑΛΜΥΡΩΝ ΣΝΑΚ;</a:t>
            </a:r>
            <a:br>
              <a:rPr lang="el-GR" sz="3959"/>
            </a:br>
            <a:endParaRPr sz="3959"/>
          </a:p>
        </p:txBody>
      </p:sp>
      <p:pic>
        <p:nvPicPr>
          <p:cNvPr id="609" name="Google Shape;609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1709322">
            <a:off x="836784" y="1386977"/>
            <a:ext cx="1592483" cy="234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7427" y="1698722"/>
            <a:ext cx="1837677" cy="199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165" y="3131951"/>
            <a:ext cx="1771129" cy="164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6915" y="4420852"/>
            <a:ext cx="1714500" cy="130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5666" y="2732011"/>
            <a:ext cx="2323063" cy="157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35554" y="4420851"/>
            <a:ext cx="1463257" cy="163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89938" y="1930101"/>
            <a:ext cx="1321807" cy="210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7077" y="2956678"/>
            <a:ext cx="1329351" cy="210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3454" y="3834803"/>
            <a:ext cx="1827887" cy="12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 txBox="1">
            <a:spLocks noGrp="1"/>
          </p:cNvSpPr>
          <p:nvPr>
            <p:ph type="title"/>
          </p:nvPr>
        </p:nvSpPr>
        <p:spPr>
          <a:xfrm>
            <a:off x="1056983" y="383969"/>
            <a:ext cx="97435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ΓΛΥΚΩΝ &amp; ΑΛΜΥΡΩΝ ΣΝΑΚ</a:t>
            </a:r>
            <a:endParaRPr/>
          </a:p>
        </p:txBody>
      </p:sp>
      <p:sp>
        <p:nvSpPr>
          <p:cNvPr id="624" name="Google Shape;624;p47"/>
          <p:cNvSpPr txBox="1">
            <a:spLocks noGrp="1"/>
          </p:cNvSpPr>
          <p:nvPr>
            <p:ph type="body" idx="1"/>
          </p:nvPr>
        </p:nvSpPr>
        <p:spPr>
          <a:xfrm>
            <a:off x="731521" y="2520363"/>
            <a:ext cx="6296297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Είναι όλα νόστιμα,</a:t>
            </a:r>
            <a:endParaRPr/>
          </a:p>
          <a:p>
            <a:pPr marL="45719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αλλά δεν τα τρώω συχνά, </a:t>
            </a:r>
            <a:endParaRPr/>
          </a:p>
          <a:p>
            <a:pPr marL="45719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για να είναι τα δόντια μου γερά! </a:t>
            </a:r>
            <a:endParaRPr/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29" y="1740329"/>
            <a:ext cx="3486675" cy="419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00" cy="13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9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9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00" cy="13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0" name="Google Shape;6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Υπάρχουν 8 ομάδες! </a:t>
            </a:r>
            <a:endParaRPr/>
          </a:p>
        </p:txBody>
      </p:sp>
      <p:pic>
        <p:nvPicPr>
          <p:cNvPr id="120" name="Google Shape;12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529099" y="3672932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3830579" y="3668549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824346" y="6084676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Λάδια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9833827" y="6052560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Αβγό</a:t>
            </a:r>
            <a:endParaRPr sz="20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1</a:t>
            </a:r>
            <a:r>
              <a:rPr lang="el-GR" sz="3959" baseline="30000"/>
              <a:t>η</a:t>
            </a:r>
            <a:r>
              <a:rPr lang="el-GR" sz="3959"/>
              <a:t> Ομάδα: Η ομάδα των ΔΗΜΗΤΡΙΑΚΩΝ</a:t>
            </a:r>
            <a:endParaRPr/>
          </a:p>
        </p:txBody>
      </p:sp>
      <p:pic>
        <p:nvPicPr>
          <p:cNvPr id="141" name="Google Shape;14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Αυγό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3799485" y="1378635"/>
            <a:ext cx="8075112" cy="5189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318510" y="4144767"/>
            <a:ext cx="5303980" cy="2423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142999" y="299373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Ποια τρόφιμα ανήκουν στην </a:t>
            </a:r>
            <a:br>
              <a:rPr lang="el-GR"/>
            </a:br>
            <a:r>
              <a:rPr lang="el-GR"/>
              <a:t>Ομάδα των ΔΗΜΗΤΡΙΑΚΩΝ; </a:t>
            </a:r>
            <a:endParaRPr/>
          </a:p>
        </p:txBody>
      </p:sp>
      <p:pic>
        <p:nvPicPr>
          <p:cNvPr id="165" name="Google Shape;16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23475" y="2057400"/>
            <a:ext cx="3711715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906777">
            <a:off x="3882040" y="2688746"/>
            <a:ext cx="2182557" cy="18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4291" y="3844050"/>
            <a:ext cx="1347333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70940">
            <a:off x="5416672" y="4815636"/>
            <a:ext cx="2290771" cy="138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6096" y="4681146"/>
            <a:ext cx="2076515" cy="19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74354" y="2399779"/>
            <a:ext cx="2542252" cy="214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780051">
            <a:off x="6698313" y="3324573"/>
            <a:ext cx="1542423" cy="242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http://www.clker.com/cliparts/T/V/C/f/K/5/spaghetti-hi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839793">
            <a:off x="4095481" y="3513748"/>
            <a:ext cx="1308787" cy="242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264228" y="259565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Τι μας προσφέρει η ομάδα των ΔΗΜΗΤΡΙΑΚΩΝ</a:t>
            </a: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759855" y="2057400"/>
            <a:ext cx="47360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9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>
              <a:solidFill>
                <a:srgbClr val="595959"/>
              </a:solidFill>
            </a:endParaRPr>
          </a:p>
          <a:p>
            <a:pPr marL="45719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l-GR" sz="4000">
                <a:solidFill>
                  <a:srgbClr val="595959"/>
                </a:solidFill>
              </a:rPr>
              <a:t>Τα τρώμε καθημερινά κι έχουμε ενέργεια για παιχνίδι και χαρά! </a:t>
            </a:r>
            <a:endParaRPr/>
          </a:p>
          <a:p>
            <a:pPr marL="228594" lvl="0" indent="-71114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689" y="1787376"/>
            <a:ext cx="5194243" cy="409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mic Sans MS"/>
              <a:buNone/>
            </a:pPr>
            <a:r>
              <a:rPr lang="el-GR"/>
              <a:t>Τα ΔΗΜΗΤΡΙΑΚΑ ολικής άλεσης είναι πιο θρεπτικά!</a:t>
            </a:r>
            <a:endParaRPr/>
          </a:p>
        </p:txBody>
      </p:sp>
      <p:pic>
        <p:nvPicPr>
          <p:cNvPr id="187" name="Google Shape;187;p20" descr="http://bakingnaturally.org/wp-content/uploads/2014/09/whole-grain-carto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363" y="2147977"/>
            <a:ext cx="6906384" cy="3849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6001555" y="2147976"/>
            <a:ext cx="253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5326852" y="2286476"/>
            <a:ext cx="18565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Μαύρο ψωμί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809223" y="4205377"/>
            <a:ext cx="1975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Καστανό ρύζι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2981903" y="6179746"/>
            <a:ext cx="36872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Μακαρόνια ολικής άλεσης</a:t>
            </a:r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1178627" y="248462"/>
            <a:ext cx="9875520" cy="129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mic Sans MS"/>
              <a:buNone/>
            </a:pPr>
            <a:r>
              <a:rPr lang="el-GR" sz="3959"/>
              <a:t>2</a:t>
            </a:r>
            <a:r>
              <a:rPr lang="el-GR" sz="3959" baseline="30000"/>
              <a:t>η</a:t>
            </a:r>
            <a:r>
              <a:rPr lang="el-GR" sz="3959"/>
              <a:t> Ομάδα: Η ομάδα των ΓΑΛΑΚΤΟΚΟΜΙΚΩΝ</a:t>
            </a:r>
            <a:endParaRPr/>
          </a:p>
        </p:txBody>
      </p:sp>
      <p:pic>
        <p:nvPicPr>
          <p:cNvPr id="198" name="Google Shape;19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732" y="1522104"/>
            <a:ext cx="2061261" cy="205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85" y="2009406"/>
            <a:ext cx="2001688" cy="147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0203" y="1776690"/>
            <a:ext cx="2079012" cy="18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9976" y="1606527"/>
            <a:ext cx="2207099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89057" y="4582649"/>
            <a:ext cx="1622545" cy="114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330" y="4144769"/>
            <a:ext cx="2126661" cy="19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7693" y="4092219"/>
            <a:ext cx="1389708" cy="18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6095" y="4471234"/>
            <a:ext cx="2006663" cy="136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494507" y="3744657"/>
            <a:ext cx="1845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Δημητριακά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9770229" y="3672932"/>
            <a:ext cx="1619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Λαχανικά 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3839583" y="3748047"/>
            <a:ext cx="193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Γαλακτοκομικά 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6699072" y="6096992"/>
            <a:ext cx="19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Λίπη &amp; Έλαια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9697015" y="6096992"/>
            <a:ext cx="18189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Γλυκά &amp; Σνακ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600490" y="6081752"/>
            <a:ext cx="225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Κρέας &amp; Αυγό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7328212" y="3641003"/>
            <a:ext cx="174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Φρούτα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4177391" y="605256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Όσπρια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570618" y="1378635"/>
            <a:ext cx="5303980" cy="5189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318510" y="4144767"/>
            <a:ext cx="5303980" cy="2423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29173" y="6050146"/>
            <a:ext cx="1785731" cy="7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Βάση">
  <a:themeElements>
    <a:clrScheme name="Πράσινο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597</Words>
  <Application>Microsoft Office PowerPoint</Application>
  <PresentationFormat>Ευρεία οθόνη</PresentationFormat>
  <Paragraphs>160</Paragraphs>
  <Slides>37</Slides>
  <Notes>37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1" baseType="lpstr">
      <vt:lpstr>Comic Sans MS</vt:lpstr>
      <vt:lpstr>Corbel</vt:lpstr>
      <vt:lpstr>Arial</vt:lpstr>
      <vt:lpstr>Βάση</vt:lpstr>
      <vt:lpstr>ΟΜΑΔΕΣ ΤΡΟΦΙΜΩΝ </vt:lpstr>
      <vt:lpstr>Τι είναι τα τρόφιμα;</vt:lpstr>
      <vt:lpstr>Τα τρόφιμα χωρίζονται σε ομάδες ανάλογα με τα συστατικά που περιέχουν σε μεγαλύτερη ποσότητα! </vt:lpstr>
      <vt:lpstr>Υπάρχουν 8 ομάδες! </vt:lpstr>
      <vt:lpstr>1η Ομάδα: Η ομάδα των ΔΗΜΗΤΡΙΑΚΩΝ</vt:lpstr>
      <vt:lpstr>Ποια τρόφιμα ανήκουν στην  Ομάδα των ΔΗΜΗΤΡΙΑΚΩΝ; </vt:lpstr>
      <vt:lpstr>Τι μας προσφέρει η ομάδα των ΔΗΜΗΤΡΙΑΚΩΝ</vt:lpstr>
      <vt:lpstr>Τα ΔΗΜΗΤΡΙΑΚΑ ολικής άλεσης είναι πιο θρεπτικά!</vt:lpstr>
      <vt:lpstr>2η Ομάδα: Η ομάδα των ΓΑΛΑΚΤΟΚΟΜΙΚΩΝ</vt:lpstr>
      <vt:lpstr>Ποια τρόφιμα ανήκουν στην ομάδα των ΓΑΛΑΚΤΟΚΟΜΙΚΩΝ; </vt:lpstr>
      <vt:lpstr>Ποια τρόφιμα ανήκουν στην ομάδα των ΓΑΛΑΚΤΟΚΟΜΙΚΩΝ; </vt:lpstr>
      <vt:lpstr>Τι μας προσφέρει η ομάδα των ΓΑΛΑΚΤΟΚΟΜΙΚΩΝ</vt:lpstr>
      <vt:lpstr>3η Ομάδα: Η ομάδα των ΦΡΟΥΤΩΝ </vt:lpstr>
      <vt:lpstr>Ποια τρόφιμα ανήκουν στην ομάδα των ΦΡΟΥΤΩΝ; </vt:lpstr>
      <vt:lpstr>Τι μας προσφέρει η ομάδα των ΦΡΟΥΤΩΝ </vt:lpstr>
      <vt:lpstr>Προτιμώ τα ολόκληρα ΦΡΟΥΤΑ σε σχέση με τους χυμούς!</vt:lpstr>
      <vt:lpstr>Τρώω ΦΡΟΥΤΑ εποχής! </vt:lpstr>
      <vt:lpstr>4η Ομάδα: Η ομάδα των ΛΑΧΑΝΙΚΩΝ</vt:lpstr>
      <vt:lpstr>Ποια τρόφιμα ανήκουν στην ομάδα των ΛΑΧΑΝΙΚΩΝ;</vt:lpstr>
      <vt:lpstr>Τι μας προσφέρει η ομάδα των ΛΑΧΑΝΙΚΩΝ</vt:lpstr>
      <vt:lpstr>Τρώω ΛΑΧΑΝΙΚΑ όλων των χρωμάτων για χρωματιστές βιταμίνες!</vt:lpstr>
      <vt:lpstr>5η Ομάδα: Η ομάδα του ΚΡΕΑΤΟΣ και του ΑΒΓΟΥ </vt:lpstr>
      <vt:lpstr>Ποια τρόφιμα ανήκουν στην ομάδα του ΚΡΕΑΤΟΣ και του ΑΒΓΟΥ; </vt:lpstr>
      <vt:lpstr>Τι μας προσφέρει η ομάδα του ΚΡΕΑΤΟΣ και του ΑΒΓΟΥ </vt:lpstr>
      <vt:lpstr>Όταν τρώμε ψάρια έχουμε καλύτερη μνήμη και συγκέντρωση!</vt:lpstr>
      <vt:lpstr>6η Ομάδα: Η ομάδα των ΟΣΠΡΙΩΝ </vt:lpstr>
      <vt:lpstr>Ποια τρόφιμα ανήκουν στην ομάδα των ΟΣΠΡΙΩΝ; </vt:lpstr>
      <vt:lpstr>Τι μας προσφέρει η ομάδα των ΟΣΠΡΙΩΝ </vt:lpstr>
      <vt:lpstr>7η Ομάδα: Η ομάδα των ΛΙΠΩΝ &amp; ΛΑΔΙΩΝ</vt:lpstr>
      <vt:lpstr>Ποια τρόφιμα ανήκουν στην ομάδα των ΛΙΠΩΝ και ΛΑΔΙΩΝ; </vt:lpstr>
      <vt:lpstr>Τι μας προσφέρει η ομάδα των ΛΙΠΩΝ &amp; ΛΑΔΙΩΝ</vt:lpstr>
      <vt:lpstr>Προτιμώ το ελαιόλαδο!</vt:lpstr>
      <vt:lpstr>8η Ομάδα: Η ομάδα των ΓΛΥΚΩΝ &amp; ΑΛΜΥΡΩΝ ΣΝΑΚ</vt:lpstr>
      <vt:lpstr>Ποια τρόφιμα ανήκουν στην ομάδα των ΓΛΥΚΩΝ &amp; ΑΛΜΥΡΩΝ ΣΝΑΚ; </vt:lpstr>
      <vt:lpstr>Τι μας προσφέρει η ομάδα των ΓΛΥΚΩΝ &amp; ΑΛΜΥΡΩΝ ΣΝΑΚ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ΟΜΑΔΕΣ ΤΡΟΦΙΜΩΝ</dc:title>
  <dc:creator>ΛΕΒΑΝΤΑ</dc:creator>
  <cp:lastModifiedBy>ΓΙΩΡΓΟΣ ΖΟΥΜΠΟΥΛΗΣ</cp:lastModifiedBy>
  <cp:revision>2</cp:revision>
  <dcterms:modified xsi:type="dcterms:W3CDTF">2020-12-07T15:15:02Z</dcterms:modified>
</cp:coreProperties>
</file>