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0" r:id="rId1"/>
  </p:sldMasterIdLst>
  <p:sldIdLst>
    <p:sldId id="256" r:id="rId2"/>
    <p:sldId id="257" r:id="rId3"/>
    <p:sldId id="258" r:id="rId4"/>
    <p:sldId id="273" r:id="rId5"/>
    <p:sldId id="267" r:id="rId6"/>
    <p:sldId id="259" r:id="rId7"/>
    <p:sldId id="261" r:id="rId8"/>
    <p:sldId id="262" r:id="rId9"/>
    <p:sldId id="260" r:id="rId10"/>
    <p:sldId id="263" r:id="rId11"/>
    <p:sldId id="264" r:id="rId12"/>
    <p:sldId id="265" r:id="rId13"/>
    <p:sldId id="266" r:id="rId14"/>
    <p:sldId id="268" r:id="rId15"/>
    <p:sldId id="269" r:id="rId16"/>
    <p:sldId id="270" r:id="rId17"/>
    <p:sldId id="271" r:id="rId18"/>
    <p:sldId id="275" r:id="rId19"/>
    <p:sldId id="272" r:id="rId20"/>
    <p:sldId id="274"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8" autoAdjust="0"/>
    <p:restoredTop sz="94660"/>
  </p:normalViewPr>
  <p:slideViewPr>
    <p:cSldViewPr snapToGrid="0">
      <p:cViewPr varScale="1">
        <p:scale>
          <a:sx n="114" d="100"/>
          <a:sy n="114" d="100"/>
        </p:scale>
        <p:origin x="18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1160EA64-D806-43AC-9DF2-F8C432F32B4C}" type="datetimeFigureOut">
              <a:rPr lang="en-US" smtClean="0"/>
              <a:t>3/21/2021</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769318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1160EA64-D806-43AC-9DF2-F8C432F32B4C}" type="datetimeFigureOut">
              <a:rPr lang="en-US" smtClean="0"/>
              <a:t>3/21/2021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108072766"/>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Τίτλος και λεζάντ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l-GR"/>
              <a:t>Κάντε κλικ για να επεξεργαστείτε τον τίτλο υποδείγματος</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1160EA64-D806-43AC-9DF2-F8C432F32B4C}" type="datetimeFigureOut">
              <a:rPr lang="en-US" smtClean="0"/>
              <a:t>3/21/2021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18287901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Εισαγωγικά με λεζάντ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l-GR"/>
              <a:t>Κάντε κλικ για να επεξεργαστείτε τον τίτλο υποδείγματος</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1160EA64-D806-43AC-9DF2-F8C432F32B4C}" type="datetimeFigureOut">
              <a:rPr lang="en-US" smtClean="0"/>
              <a:t>3/21/2021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586424534"/>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Κάρτα ονόματος">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1160EA64-D806-43AC-9DF2-F8C432F32B4C}" type="datetimeFigureOut">
              <a:rPr lang="en-US" smtClean="0"/>
              <a:t>3/21/2021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480990984"/>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160EA64-D806-43AC-9DF2-F8C432F32B4C}" type="datetimeFigureOut">
              <a:rPr lang="en-US" smtClean="0"/>
              <a:t>3/21/2021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02139669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160EA64-D806-43AC-9DF2-F8C432F32B4C}" type="datetimeFigureOut">
              <a:rPr lang="en-US" smtClean="0"/>
              <a:t>3/21/2021</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420034336"/>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E9F9C37B-1D36-470B-8223-D6C91242EC14}" type="datetimeFigureOut">
              <a:rPr lang="en-US" smtClean="0"/>
              <a:t>3/21/2021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4010207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67C6F52A-A82B-47A2-A83A-8C4C91F2D59F}" type="datetimeFigureOut">
              <a:rPr lang="en-US" smtClean="0"/>
              <a:t>3/21/2021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200554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F070A7B3-6521-4DCA-87E5-044747A908C1}" type="datetimeFigureOut">
              <a:rPr lang="en-US" smtClean="0"/>
              <a:t>3/21/2021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57339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1160EA64-D806-43AC-9DF2-F8C432F32B4C}" type="datetimeFigureOut">
              <a:rPr lang="en-US" smtClean="0"/>
              <a:t>3/21/2021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662608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AB134690-1557-4C89-A502-4959FE7FAD70}" type="datetimeFigureOut">
              <a:rPr lang="en-US" smtClean="0"/>
              <a:t>3/21/2021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822253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smtClean="0"/>
              <a:t>3/21/2021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49145823"/>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smtClean="0"/>
              <a:t>3/21/2021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4274033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smtClean="0"/>
              <a:t>3/21/2021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925195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D1BE4249-C0D0-4B06-8692-E8BB871AF643}" type="datetimeFigureOut">
              <a:rPr lang="en-US" smtClean="0"/>
              <a:t>3/21/2021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837387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042B0DB6-F5C7-45FB-8CF3-31B45F9C2DAC}" type="datetimeFigureOut">
              <a:rPr lang="en-US" smtClean="0"/>
              <a:t>3/21/2021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486775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1160EA64-D806-43AC-9DF2-F8C432F32B4C}" type="datetimeFigureOut">
              <a:rPr lang="en-US" smtClean="0"/>
              <a:t>3/21/2021</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147754780"/>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 id="2147483737"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7495593-0B89-4F12-A8EB-F438CFAB44EF}"/>
              </a:ext>
            </a:extLst>
          </p:cNvPr>
          <p:cNvSpPr>
            <a:spLocks noGrp="1"/>
          </p:cNvSpPr>
          <p:nvPr>
            <p:ph type="ctrTitle"/>
          </p:nvPr>
        </p:nvSpPr>
        <p:spPr/>
        <p:txBody>
          <a:bodyPr/>
          <a:lstStyle/>
          <a:p>
            <a:r>
              <a:rPr lang="el-GR" dirty="0"/>
              <a:t>Πρώτες βοήθειες 2</a:t>
            </a:r>
            <a:endParaRPr lang="en-US" dirty="0"/>
          </a:p>
        </p:txBody>
      </p:sp>
      <p:sp>
        <p:nvSpPr>
          <p:cNvPr id="3" name="Υπότιτλος 2">
            <a:extLst>
              <a:ext uri="{FF2B5EF4-FFF2-40B4-BE49-F238E27FC236}">
                <a16:creationId xmlns:a16="http://schemas.microsoft.com/office/drawing/2014/main" id="{F232B642-7648-4C1A-ADF2-F7DD9C82D16B}"/>
              </a:ext>
            </a:extLst>
          </p:cNvPr>
          <p:cNvSpPr>
            <a:spLocks noGrp="1"/>
          </p:cNvSpPr>
          <p:nvPr>
            <p:ph type="subTitle" idx="1"/>
          </p:nvPr>
        </p:nvSpPr>
        <p:spPr/>
        <p:txBody>
          <a:bodyPr/>
          <a:lstStyle/>
          <a:p>
            <a:r>
              <a:rPr lang="el-GR" dirty="0"/>
              <a:t>ΜΙΚΡΟΤΡΑΥΜΑΤΙΣΜΟΙ, ΕΓΚΑΥΜΑΤΑ, ΛΙΠΟΘΥΜΙΑ</a:t>
            </a:r>
            <a:endParaRPr lang="en-US" dirty="0"/>
          </a:p>
        </p:txBody>
      </p:sp>
    </p:spTree>
    <p:extLst>
      <p:ext uri="{BB962C8B-B14F-4D97-AF65-F5344CB8AC3E}">
        <p14:creationId xmlns:p14="http://schemas.microsoft.com/office/powerpoint/2010/main" val="10636244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CE00E6D-455E-405E-8C90-FA12D7E8AADB}"/>
              </a:ext>
            </a:extLst>
          </p:cNvPr>
          <p:cNvSpPr>
            <a:spLocks noGrp="1"/>
          </p:cNvSpPr>
          <p:nvPr>
            <p:ph type="title"/>
          </p:nvPr>
        </p:nvSpPr>
        <p:spPr/>
        <p:txBody>
          <a:bodyPr/>
          <a:lstStyle/>
          <a:p>
            <a:r>
              <a:rPr lang="el-GR" dirty="0" err="1"/>
              <a:t>Μικροεγκαύματα</a:t>
            </a:r>
            <a:endParaRPr lang="en-US" dirty="0"/>
          </a:p>
        </p:txBody>
      </p:sp>
      <p:sp>
        <p:nvSpPr>
          <p:cNvPr id="3" name="Θέση περιεχομένου 2">
            <a:extLst>
              <a:ext uri="{FF2B5EF4-FFF2-40B4-BE49-F238E27FC236}">
                <a16:creationId xmlns:a16="http://schemas.microsoft.com/office/drawing/2014/main" id="{8B268BE1-515D-44B5-BC1D-F5556AC32FEF}"/>
              </a:ext>
            </a:extLst>
          </p:cNvPr>
          <p:cNvSpPr>
            <a:spLocks noGrp="1"/>
          </p:cNvSpPr>
          <p:nvPr>
            <p:ph idx="1"/>
          </p:nvPr>
        </p:nvSpPr>
        <p:spPr>
          <a:xfrm>
            <a:off x="1363676" y="2335144"/>
            <a:ext cx="8825659" cy="3416300"/>
          </a:xfrm>
        </p:spPr>
        <p:txBody>
          <a:bodyPr/>
          <a:lstStyle/>
          <a:p>
            <a:pPr algn="l">
              <a:buFont typeface="Arial" panose="020B0604020202020204" pitchFamily="34" charset="0"/>
              <a:buChar char="•"/>
            </a:pPr>
            <a:r>
              <a:rPr lang="el-GR" b="0" i="0" dirty="0">
                <a:solidFill>
                  <a:srgbClr val="2C2D2E"/>
                </a:solidFill>
                <a:effectLst/>
                <a:latin typeface="g-book"/>
              </a:rPr>
              <a:t>Αν εμφανιστεί φουσκάλα μην τη σπάσετε καθώς αυτό αυξάνει τον κίνδυνο μόλυνσης.</a:t>
            </a:r>
          </a:p>
          <a:p>
            <a:pPr algn="l">
              <a:buFont typeface="Arial" panose="020B0604020202020204" pitchFamily="34" charset="0"/>
              <a:buChar char="•"/>
            </a:pPr>
            <a:r>
              <a:rPr lang="el-GR" b="0" i="0" dirty="0">
                <a:solidFill>
                  <a:srgbClr val="2C2D2E"/>
                </a:solidFill>
                <a:effectLst/>
                <a:latin typeface="g-book"/>
              </a:rPr>
              <a:t>Καλύψτε την πληγή με αντιβιοτική αλοιφή και αποστειρωμένο επίδεσμο. Να την αλλάζετε καθημερινά.</a:t>
            </a:r>
          </a:p>
          <a:p>
            <a:endParaRPr lang="en-US" dirty="0"/>
          </a:p>
        </p:txBody>
      </p:sp>
      <p:pic>
        <p:nvPicPr>
          <p:cNvPr id="12290" name="Picture 2" descr="Πως να αντιμετωπίσετε τα εγκαύματα του ήλιου – B by Nadia Boule">
            <a:extLst>
              <a:ext uri="{FF2B5EF4-FFF2-40B4-BE49-F238E27FC236}">
                <a16:creationId xmlns:a16="http://schemas.microsoft.com/office/drawing/2014/main" id="{5C64BF0F-0A89-4DFE-A342-F4AA55C0C5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0728" y="3764861"/>
            <a:ext cx="2638425" cy="1733550"/>
          </a:xfrm>
          <a:prstGeom prst="rect">
            <a:avLst/>
          </a:prstGeom>
          <a:noFill/>
          <a:extLst>
            <a:ext uri="{909E8E84-426E-40DD-AFC4-6F175D3DCCD1}">
              <a14:hiddenFill xmlns:a14="http://schemas.microsoft.com/office/drawing/2010/main">
                <a:solidFill>
                  <a:srgbClr val="FFFFFF"/>
                </a:solidFill>
              </a14:hiddenFill>
            </a:ext>
          </a:extLst>
        </p:spPr>
      </p:pic>
      <p:pic>
        <p:nvPicPr>
          <p:cNvPr id="12292" name="Picture 4" descr="Εγκαύματα βαθμού του δέρματος βήμα του εγκαύματος Διανυσματική απεικόνιση -  εικονογραφία από sunburn, bodybuilders: 134769753">
            <a:extLst>
              <a:ext uri="{FF2B5EF4-FFF2-40B4-BE49-F238E27FC236}">
                <a16:creationId xmlns:a16="http://schemas.microsoft.com/office/drawing/2014/main" id="{75A4FDFE-7835-4049-9EC2-BEE78893D7E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0313" y="3684057"/>
            <a:ext cx="2222156" cy="23546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3824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84AAD6B-0E5C-4258-9DD1-831F399BDDED}"/>
              </a:ext>
            </a:extLst>
          </p:cNvPr>
          <p:cNvSpPr>
            <a:spLocks noGrp="1"/>
          </p:cNvSpPr>
          <p:nvPr>
            <p:ph type="title"/>
          </p:nvPr>
        </p:nvSpPr>
        <p:spPr/>
        <p:txBody>
          <a:bodyPr/>
          <a:lstStyle/>
          <a:p>
            <a:r>
              <a:rPr lang="el-GR" dirty="0"/>
              <a:t>Εγκαύματα από ηλεκτροπληξία</a:t>
            </a:r>
            <a:endParaRPr lang="en-US" dirty="0"/>
          </a:p>
        </p:txBody>
      </p:sp>
      <p:sp>
        <p:nvSpPr>
          <p:cNvPr id="3" name="Θέση περιεχομένου 2">
            <a:extLst>
              <a:ext uri="{FF2B5EF4-FFF2-40B4-BE49-F238E27FC236}">
                <a16:creationId xmlns:a16="http://schemas.microsoft.com/office/drawing/2014/main" id="{BCF98433-DF36-4534-B933-FFF4696117DF}"/>
              </a:ext>
            </a:extLst>
          </p:cNvPr>
          <p:cNvSpPr>
            <a:spLocks noGrp="1"/>
          </p:cNvSpPr>
          <p:nvPr>
            <p:ph idx="1"/>
          </p:nvPr>
        </p:nvSpPr>
        <p:spPr>
          <a:xfrm>
            <a:off x="1154954" y="2603499"/>
            <a:ext cx="10593098" cy="4055717"/>
          </a:xfrm>
        </p:spPr>
        <p:txBody>
          <a:bodyPr>
            <a:normAutofit/>
          </a:bodyPr>
          <a:lstStyle/>
          <a:p>
            <a:r>
              <a:rPr lang="el-GR" b="0" i="0" dirty="0">
                <a:solidFill>
                  <a:srgbClr val="333333"/>
                </a:solidFill>
                <a:effectLst/>
                <a:latin typeface="PFEncoreSansPro"/>
              </a:rPr>
              <a:t>Θερμικά εγκαύματα προκαλούνται και από ηλεκτροπληξία αλλά και με τριβή.</a:t>
            </a:r>
          </a:p>
          <a:p>
            <a:r>
              <a:rPr lang="el-GR" b="0" i="0" dirty="0">
                <a:solidFill>
                  <a:srgbClr val="333333"/>
                </a:solidFill>
                <a:effectLst/>
                <a:latin typeface="PFEncoreSansPro"/>
              </a:rPr>
              <a:t> Στην περίπτωση ηλεκτροπληξίας πριν σπεύσετε να βοηθήσετε το θύμα βεβαιωθείτε ότι έχετε διακόψει την παροχή του ρεύματος και ότι δεν πλησιάζετε το θύμα σε βρεγμένη επιφάνεια. </a:t>
            </a:r>
          </a:p>
          <a:p>
            <a:r>
              <a:rPr lang="el-GR" b="0" i="0" dirty="0">
                <a:solidFill>
                  <a:srgbClr val="333333"/>
                </a:solidFill>
                <a:effectLst/>
                <a:latin typeface="PFEncoreSansPro"/>
              </a:rPr>
              <a:t> Εναλλακτικά χρησιμοποιείστε ένα ξύλο για να μετακινήσετε το θύμα μακριά από την πηγή του ρεύματος. </a:t>
            </a:r>
          </a:p>
          <a:p>
            <a:r>
              <a:rPr lang="el-GR" b="0" i="0" dirty="0">
                <a:solidFill>
                  <a:srgbClr val="333333"/>
                </a:solidFill>
                <a:effectLst/>
                <a:latin typeface="PFEncoreSansPro"/>
              </a:rPr>
              <a:t> Μεταφέρετε τον ασθενή άμεσα σε νοσοκομείο ώστε να αξιολογηθούν όχι μόνο τα επιφανειακά εγκαύματα στο σημείο εισόδου και εξόδου του ηλεκτρικού ρεύματος αλλά και η καρδιακή, μυϊκή αλλά και γενική κατάσταση της υγείας του.</a:t>
            </a:r>
            <a:br>
              <a:rPr lang="el-GR" dirty="0"/>
            </a:br>
            <a:br>
              <a:rPr lang="el-GR" dirty="0"/>
            </a:br>
            <a:endParaRPr lang="en-US" dirty="0"/>
          </a:p>
        </p:txBody>
      </p:sp>
      <p:pic>
        <p:nvPicPr>
          <p:cNvPr id="14338" name="Picture 2" descr="Ηλεκτροπληξία">
            <a:extLst>
              <a:ext uri="{FF2B5EF4-FFF2-40B4-BE49-F238E27FC236}">
                <a16:creationId xmlns:a16="http://schemas.microsoft.com/office/drawing/2014/main" id="{FB318CE9-9558-4285-90FD-2D33DDFC46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0983" y="4750243"/>
            <a:ext cx="2257838" cy="18062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7708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0EA2424-1EC9-4E0D-9F84-1DCE5F8865CE}"/>
              </a:ext>
            </a:extLst>
          </p:cNvPr>
          <p:cNvSpPr>
            <a:spLocks noGrp="1"/>
          </p:cNvSpPr>
          <p:nvPr>
            <p:ph type="title"/>
          </p:nvPr>
        </p:nvSpPr>
        <p:spPr/>
        <p:txBody>
          <a:bodyPr/>
          <a:lstStyle/>
          <a:p>
            <a:r>
              <a:rPr lang="el-GR" dirty="0"/>
              <a:t>Χημικά εγκαύματα </a:t>
            </a:r>
            <a:endParaRPr lang="en-US" dirty="0"/>
          </a:p>
        </p:txBody>
      </p:sp>
      <p:sp>
        <p:nvSpPr>
          <p:cNvPr id="3" name="Θέση περιεχομένου 2">
            <a:extLst>
              <a:ext uri="{FF2B5EF4-FFF2-40B4-BE49-F238E27FC236}">
                <a16:creationId xmlns:a16="http://schemas.microsoft.com/office/drawing/2014/main" id="{6F20A412-F4B5-46DA-BBDA-D88D92425211}"/>
              </a:ext>
            </a:extLst>
          </p:cNvPr>
          <p:cNvSpPr>
            <a:spLocks noGrp="1"/>
          </p:cNvSpPr>
          <p:nvPr>
            <p:ph idx="1"/>
          </p:nvPr>
        </p:nvSpPr>
        <p:spPr>
          <a:xfrm>
            <a:off x="1154954" y="2374084"/>
            <a:ext cx="8825659" cy="4152550"/>
          </a:xfrm>
        </p:spPr>
        <p:txBody>
          <a:bodyPr>
            <a:normAutofit/>
          </a:bodyPr>
          <a:lstStyle/>
          <a:p>
            <a:r>
              <a:rPr lang="el-GR" b="0" i="0" dirty="0">
                <a:solidFill>
                  <a:srgbClr val="333333"/>
                </a:solidFill>
                <a:effectLst/>
                <a:latin typeface="PFEncoreSansPro"/>
              </a:rPr>
              <a:t>Η τρίτη κατηγορία εγκαυμάτων είναι τα χημικά εγκαύματα.</a:t>
            </a:r>
          </a:p>
          <a:p>
            <a:r>
              <a:rPr lang="el-GR" b="0" i="0" dirty="0">
                <a:solidFill>
                  <a:srgbClr val="333333"/>
                </a:solidFill>
                <a:effectLst/>
                <a:latin typeface="PFEncoreSansPro"/>
              </a:rPr>
              <a:t> Η αντίδραση των χημικών ουσιών οξέων, </a:t>
            </a:r>
            <a:r>
              <a:rPr lang="el-GR" b="0" i="0" dirty="0" err="1">
                <a:solidFill>
                  <a:srgbClr val="333333"/>
                </a:solidFill>
                <a:effectLst/>
                <a:latin typeface="PFEncoreSansPro"/>
              </a:rPr>
              <a:t>αλκάλεων</a:t>
            </a:r>
            <a:r>
              <a:rPr lang="el-GR" b="0" i="0" dirty="0">
                <a:solidFill>
                  <a:srgbClr val="333333"/>
                </a:solidFill>
                <a:effectLst/>
                <a:latin typeface="PFEncoreSansPro"/>
              </a:rPr>
              <a:t> με τις πρωτεΐνες και τα λευκώματα των ιστών παράγει θερμότητα και ουσιαστικά έχει τα ίδια αποτελέσματα με τα θερμικά εγκαύματα. </a:t>
            </a:r>
          </a:p>
          <a:p>
            <a:r>
              <a:rPr lang="el-GR" b="0" i="0" dirty="0">
                <a:solidFill>
                  <a:srgbClr val="333333"/>
                </a:solidFill>
                <a:effectLst/>
                <a:latin typeface="PFEncoreSansPro"/>
              </a:rPr>
              <a:t>Η σοβαρότητα αλλά και ο τρόπος αντιμετώπισης του χημικού εγκαύματος εξαρτάται από το είδος και την πυκνότητα της χημικής ουσίας αλλά και το σημείο του σώματος που έχει εκτεθεί. Υγρά μπαταρίας, αμμωνία, χλώριο, κλπ. μπορεί να προκαλέσουν επιδερμικά ή εσωτερικά εγκαύματα εάν </a:t>
            </a:r>
            <a:r>
              <a:rPr lang="el-GR" b="0" i="0" dirty="0" err="1">
                <a:solidFill>
                  <a:srgbClr val="333333"/>
                </a:solidFill>
                <a:effectLst/>
                <a:latin typeface="PFEncoreSansPro"/>
              </a:rPr>
              <a:t>καταποθούν</a:t>
            </a:r>
            <a:r>
              <a:rPr lang="el-GR" b="0" i="0" dirty="0">
                <a:solidFill>
                  <a:srgbClr val="333333"/>
                </a:solidFill>
                <a:effectLst/>
                <a:latin typeface="PFEncoreSansPro"/>
              </a:rPr>
              <a:t>.</a:t>
            </a:r>
          </a:p>
        </p:txBody>
      </p:sp>
    </p:spTree>
    <p:extLst>
      <p:ext uri="{BB962C8B-B14F-4D97-AF65-F5344CB8AC3E}">
        <p14:creationId xmlns:p14="http://schemas.microsoft.com/office/powerpoint/2010/main" val="27654373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81972B-2DC0-42C3-9047-833109E524E3}"/>
              </a:ext>
            </a:extLst>
          </p:cNvPr>
          <p:cNvSpPr>
            <a:spLocks noGrp="1"/>
          </p:cNvSpPr>
          <p:nvPr>
            <p:ph type="title"/>
          </p:nvPr>
        </p:nvSpPr>
        <p:spPr/>
        <p:txBody>
          <a:bodyPr/>
          <a:lstStyle/>
          <a:p>
            <a:r>
              <a:rPr lang="el-GR" dirty="0"/>
              <a:t>Χημικά εγκαύματα </a:t>
            </a:r>
            <a:endParaRPr lang="en-US" dirty="0"/>
          </a:p>
        </p:txBody>
      </p:sp>
      <p:sp>
        <p:nvSpPr>
          <p:cNvPr id="3" name="Θέση περιεχομένου 2">
            <a:extLst>
              <a:ext uri="{FF2B5EF4-FFF2-40B4-BE49-F238E27FC236}">
                <a16:creationId xmlns:a16="http://schemas.microsoft.com/office/drawing/2014/main" id="{F2301E48-601E-46DA-B1E6-38DD1D76D190}"/>
              </a:ext>
            </a:extLst>
          </p:cNvPr>
          <p:cNvSpPr>
            <a:spLocks noGrp="1"/>
          </p:cNvSpPr>
          <p:nvPr>
            <p:ph idx="1"/>
          </p:nvPr>
        </p:nvSpPr>
        <p:spPr/>
        <p:txBody>
          <a:bodyPr>
            <a:normAutofit/>
          </a:bodyPr>
          <a:lstStyle/>
          <a:p>
            <a:r>
              <a:rPr lang="el-GR" b="0" i="0" dirty="0">
                <a:solidFill>
                  <a:srgbClr val="333333"/>
                </a:solidFill>
                <a:effectLst/>
                <a:latin typeface="PFEncoreSansPro"/>
              </a:rPr>
              <a:t>να απομακρυνθεί άμεσα όσο το δυνατό μεγαλύτερη ποσότητα από το χημικό με άφθονο νερό</a:t>
            </a:r>
          </a:p>
          <a:p>
            <a:r>
              <a:rPr lang="el-GR" b="0" i="0" dirty="0">
                <a:solidFill>
                  <a:srgbClr val="333333"/>
                </a:solidFill>
                <a:effectLst/>
                <a:latin typeface="PFEncoreSansPro"/>
              </a:rPr>
              <a:t>να αφαιρεθούν τα βρεγμένα ρούχα και τυχόν κοσμήματα</a:t>
            </a:r>
          </a:p>
          <a:p>
            <a:r>
              <a:rPr lang="el-GR" b="0" i="0" dirty="0">
                <a:solidFill>
                  <a:srgbClr val="333333"/>
                </a:solidFill>
                <a:effectLst/>
                <a:latin typeface="PFEncoreSansPro"/>
              </a:rPr>
              <a:t>να εξετασθείτε από γιατρό</a:t>
            </a:r>
            <a:br>
              <a:rPr lang="el-GR" dirty="0"/>
            </a:br>
            <a:br>
              <a:rPr lang="el-GR" dirty="0"/>
            </a:br>
            <a:r>
              <a:rPr lang="el-GR" b="1" i="0" dirty="0">
                <a:solidFill>
                  <a:srgbClr val="333333"/>
                </a:solidFill>
                <a:effectLst/>
                <a:latin typeface="PFEncoreSansPro"/>
              </a:rPr>
              <a:t>Ιδιαίτερη προσοχή</a:t>
            </a:r>
            <a:r>
              <a:rPr lang="el-GR" b="0" i="0" dirty="0">
                <a:solidFill>
                  <a:srgbClr val="333333"/>
                </a:solidFill>
                <a:effectLst/>
                <a:latin typeface="PFEncoreSansPro"/>
              </a:rPr>
              <a:t> χρειάζεται σε περίπτωση που χημικά έρθουν σε επαφή με τα μάτια καθώς πρέπει να χρησιμοποιηθεί τρεχούμενο νερό για τουλάχιστον 20 λεπτά στην περιοχή πριν την μετάβαση του παθόντα σε νοσοκομείο.</a:t>
            </a:r>
            <a:br>
              <a:rPr lang="el-GR" dirty="0"/>
            </a:br>
            <a:br>
              <a:rPr lang="el-GR" dirty="0"/>
            </a:br>
            <a:endParaRPr lang="en-US" dirty="0"/>
          </a:p>
        </p:txBody>
      </p:sp>
    </p:spTree>
    <p:extLst>
      <p:ext uri="{BB962C8B-B14F-4D97-AF65-F5344CB8AC3E}">
        <p14:creationId xmlns:p14="http://schemas.microsoft.com/office/powerpoint/2010/main" val="22036415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D8DF0F0-3283-44E3-81F7-D16F61665E3E}"/>
              </a:ext>
            </a:extLst>
          </p:cNvPr>
          <p:cNvSpPr>
            <a:spLocks noGrp="1"/>
          </p:cNvSpPr>
          <p:nvPr>
            <p:ph type="title"/>
          </p:nvPr>
        </p:nvSpPr>
        <p:spPr/>
        <p:txBody>
          <a:bodyPr/>
          <a:lstStyle/>
          <a:p>
            <a:r>
              <a:rPr lang="el-GR" dirty="0"/>
              <a:t>ΛΙΠΟΘΥΜΙΑ </a:t>
            </a:r>
            <a:endParaRPr lang="en-US" dirty="0"/>
          </a:p>
        </p:txBody>
      </p:sp>
      <p:sp>
        <p:nvSpPr>
          <p:cNvPr id="3" name="Θέση περιεχομένου 2">
            <a:extLst>
              <a:ext uri="{FF2B5EF4-FFF2-40B4-BE49-F238E27FC236}">
                <a16:creationId xmlns:a16="http://schemas.microsoft.com/office/drawing/2014/main" id="{5A27268B-9A56-4FF0-AE43-1BBA5D0EEC70}"/>
              </a:ext>
            </a:extLst>
          </p:cNvPr>
          <p:cNvSpPr>
            <a:spLocks noGrp="1"/>
          </p:cNvSpPr>
          <p:nvPr>
            <p:ph idx="1"/>
          </p:nvPr>
        </p:nvSpPr>
        <p:spPr/>
        <p:txBody>
          <a:bodyPr/>
          <a:lstStyle/>
          <a:p>
            <a:pPr algn="l"/>
            <a:r>
              <a:rPr lang="el-GR" b="0" dirty="0">
                <a:solidFill>
                  <a:srgbClr val="000000"/>
                </a:solidFill>
                <a:effectLst/>
                <a:latin typeface="Roboto"/>
              </a:rPr>
              <a:t>Λιποθυμία είναι η ξαφνική και προσωρινή απώλεια συνείδησης, που οφείλεται στη μείωση της παροχής οξυγόνου στον εγκέφαλο.</a:t>
            </a:r>
          </a:p>
          <a:p>
            <a:pPr algn="l"/>
            <a:r>
              <a:rPr lang="el-GR" b="0" dirty="0">
                <a:solidFill>
                  <a:srgbClr val="000000"/>
                </a:solidFill>
                <a:effectLst/>
                <a:latin typeface="Roboto"/>
              </a:rPr>
              <a:t>Αυτό που θα πρέπει να συγκρατήσουμε είναι ότι ένα επεισόδιο λιποθυμίας σε ένα κατά τα άλλα υγιές άτομο, θα περάσει γρήγορα και χωρίς πρόβλημα. Αντίθετα, σε ένα άτομο με προβλήματα υγείας, όπως καρδιακές ή εγκεφαλικές παθήσεις, διαβήτη, υψηλή πίεση ή άλλα, ένα επεισόδιο λιποθυμίας ή συγκοπής, μπορεί να δείχνει ότι κάτι σοβαρότερο συμβαίνει και ακόμη ότι είναι δυνατόν να απειλείται η ζωή του. Σίγουρα στις περιπτώσεις αυτές απαιτείται άμεση ιατρική παρέμβαση.</a:t>
            </a:r>
          </a:p>
          <a:p>
            <a:endParaRPr lang="en-US" dirty="0"/>
          </a:p>
        </p:txBody>
      </p:sp>
    </p:spTree>
    <p:extLst>
      <p:ext uri="{BB962C8B-B14F-4D97-AF65-F5344CB8AC3E}">
        <p14:creationId xmlns:p14="http://schemas.microsoft.com/office/powerpoint/2010/main" val="29610601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B9401EC-D6A8-4423-8267-5973DCF96BAB}"/>
              </a:ext>
            </a:extLst>
          </p:cNvPr>
          <p:cNvSpPr>
            <a:spLocks noGrp="1"/>
          </p:cNvSpPr>
          <p:nvPr>
            <p:ph type="title"/>
          </p:nvPr>
        </p:nvSpPr>
        <p:spPr/>
        <p:txBody>
          <a:bodyPr/>
          <a:lstStyle/>
          <a:p>
            <a:r>
              <a:rPr lang="el-GR" dirty="0"/>
              <a:t>ΛΙΠΟΘΥΜΙΑ</a:t>
            </a:r>
            <a:endParaRPr lang="en-US" dirty="0"/>
          </a:p>
        </p:txBody>
      </p:sp>
      <p:sp>
        <p:nvSpPr>
          <p:cNvPr id="3" name="Θέση περιεχομένου 2">
            <a:extLst>
              <a:ext uri="{FF2B5EF4-FFF2-40B4-BE49-F238E27FC236}">
                <a16:creationId xmlns:a16="http://schemas.microsoft.com/office/drawing/2014/main" id="{9198A537-3C82-4532-9AA2-AB2B3AFB6079}"/>
              </a:ext>
            </a:extLst>
          </p:cNvPr>
          <p:cNvSpPr>
            <a:spLocks noGrp="1"/>
          </p:cNvSpPr>
          <p:nvPr>
            <p:ph idx="1"/>
          </p:nvPr>
        </p:nvSpPr>
        <p:spPr>
          <a:xfrm>
            <a:off x="1274224" y="2468031"/>
            <a:ext cx="9092289" cy="3962585"/>
          </a:xfrm>
        </p:spPr>
        <p:txBody>
          <a:bodyPr/>
          <a:lstStyle/>
          <a:p>
            <a:pPr algn="l"/>
            <a:r>
              <a:rPr lang="el-GR" b="1" dirty="0">
                <a:solidFill>
                  <a:srgbClr val="000000"/>
                </a:solidFill>
                <a:effectLst/>
                <a:latin typeface="Roboto"/>
              </a:rPr>
              <a:t>Το πρώτο που πρέπει να κάνουμε μόλις λιποθυμήσει κάποιος είναι να ελέγξουμε αν αναπνέει.</a:t>
            </a:r>
            <a:endParaRPr lang="el-GR" b="0" dirty="0">
              <a:solidFill>
                <a:srgbClr val="000000"/>
              </a:solidFill>
              <a:effectLst/>
              <a:latin typeface="Roboto"/>
            </a:endParaRPr>
          </a:p>
          <a:p>
            <a:pPr algn="l"/>
            <a:r>
              <a:rPr lang="el-GR" b="0" dirty="0">
                <a:solidFill>
                  <a:srgbClr val="000000"/>
                </a:solidFill>
                <a:effectLst/>
                <a:latin typeface="Roboto"/>
              </a:rPr>
              <a:t>Θα πρέπει να ενεργοποιήσουμε αμέσως το Ε.Κ.Α.Β  αν το άτομο:</a:t>
            </a:r>
            <a:br>
              <a:rPr lang="el-GR" b="0" dirty="0">
                <a:solidFill>
                  <a:srgbClr val="000000"/>
                </a:solidFill>
                <a:effectLst/>
                <a:latin typeface="Roboto"/>
              </a:rPr>
            </a:br>
            <a:r>
              <a:rPr lang="el-GR" b="0" dirty="0">
                <a:solidFill>
                  <a:srgbClr val="000000"/>
                </a:solidFill>
                <a:effectLst/>
                <a:latin typeface="Roboto"/>
              </a:rPr>
              <a:t>●    Λιποθυμάει συχνά</a:t>
            </a:r>
            <a:br>
              <a:rPr lang="el-GR" b="0" dirty="0">
                <a:solidFill>
                  <a:srgbClr val="000000"/>
                </a:solidFill>
                <a:effectLst/>
                <a:latin typeface="Roboto"/>
              </a:rPr>
            </a:br>
            <a:r>
              <a:rPr lang="el-GR" b="0" dirty="0">
                <a:solidFill>
                  <a:srgbClr val="000000"/>
                </a:solidFill>
                <a:effectLst/>
                <a:latin typeface="Roboto"/>
              </a:rPr>
              <a:t>●    Δεν συνέρχεται γρήγορα</a:t>
            </a:r>
            <a:br>
              <a:rPr lang="el-GR" b="0" dirty="0">
                <a:solidFill>
                  <a:srgbClr val="000000"/>
                </a:solidFill>
                <a:effectLst/>
                <a:latin typeface="Roboto"/>
              </a:rPr>
            </a:br>
            <a:r>
              <a:rPr lang="el-GR" b="0" dirty="0">
                <a:solidFill>
                  <a:srgbClr val="000000"/>
                </a:solidFill>
                <a:effectLst/>
                <a:latin typeface="Roboto"/>
              </a:rPr>
              <a:t>●    Έχει λιποθυμήσει ενώ κάθεται ή ξαπλώνει</a:t>
            </a:r>
            <a:br>
              <a:rPr lang="el-GR" b="0" dirty="0">
                <a:solidFill>
                  <a:srgbClr val="000000"/>
                </a:solidFill>
                <a:effectLst/>
                <a:latin typeface="Roboto"/>
              </a:rPr>
            </a:br>
            <a:r>
              <a:rPr lang="el-GR" b="0" dirty="0">
                <a:solidFill>
                  <a:srgbClr val="000000"/>
                </a:solidFill>
                <a:effectLst/>
                <a:latin typeface="Roboto"/>
              </a:rPr>
              <a:t>●    Έχει λιποθυμήσει χωρίς προφανή αιτία</a:t>
            </a:r>
          </a:p>
          <a:p>
            <a:endParaRPr lang="en-US" dirty="0"/>
          </a:p>
        </p:txBody>
      </p:sp>
      <p:pic>
        <p:nvPicPr>
          <p:cNvPr id="3077" name="Picture 5" descr="Λιποθυμία, λιποθυμικό ή συγκοπτικό επεισόδιο; Πρώτες βοήθειες (video)">
            <a:extLst>
              <a:ext uri="{FF2B5EF4-FFF2-40B4-BE49-F238E27FC236}">
                <a16:creationId xmlns:a16="http://schemas.microsoft.com/office/drawing/2014/main" id="{08200B84-2C66-41B4-9FB3-377A462569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7660" y="4130123"/>
            <a:ext cx="2828925"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01779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73D9F6E-7ED6-46AE-BC70-797DCD1295EB}"/>
              </a:ext>
            </a:extLst>
          </p:cNvPr>
          <p:cNvSpPr>
            <a:spLocks noGrp="1"/>
          </p:cNvSpPr>
          <p:nvPr>
            <p:ph type="title"/>
          </p:nvPr>
        </p:nvSpPr>
        <p:spPr/>
        <p:txBody>
          <a:bodyPr/>
          <a:lstStyle/>
          <a:p>
            <a:r>
              <a:rPr lang="el-GR" dirty="0"/>
              <a:t>ΛΙΠΟΘΥΜΙΑ</a:t>
            </a:r>
            <a:endParaRPr lang="en-US" dirty="0"/>
          </a:p>
        </p:txBody>
      </p:sp>
      <p:sp>
        <p:nvSpPr>
          <p:cNvPr id="3" name="Θέση περιεχομένου 2">
            <a:extLst>
              <a:ext uri="{FF2B5EF4-FFF2-40B4-BE49-F238E27FC236}">
                <a16:creationId xmlns:a16="http://schemas.microsoft.com/office/drawing/2014/main" id="{7E551D75-B22B-4F23-B9B3-3F587E6C5B8F}"/>
              </a:ext>
            </a:extLst>
          </p:cNvPr>
          <p:cNvSpPr>
            <a:spLocks noGrp="1"/>
          </p:cNvSpPr>
          <p:nvPr>
            <p:ph idx="1"/>
          </p:nvPr>
        </p:nvSpPr>
        <p:spPr/>
        <p:txBody>
          <a:bodyPr>
            <a:normAutofit fontScale="85000" lnSpcReduction="10000"/>
          </a:bodyPr>
          <a:lstStyle/>
          <a:p>
            <a:r>
              <a:rPr lang="el-GR" b="1" i="0" dirty="0">
                <a:solidFill>
                  <a:srgbClr val="000000"/>
                </a:solidFill>
                <a:effectLst/>
                <a:latin typeface="Roboto"/>
              </a:rPr>
              <a:t>Σημεία και Συμπτώματα:</a:t>
            </a:r>
            <a:br>
              <a:rPr lang="el-GR" dirty="0"/>
            </a:br>
            <a:r>
              <a:rPr lang="el-GR" b="0" i="0" dirty="0">
                <a:solidFill>
                  <a:srgbClr val="000000"/>
                </a:solidFill>
                <a:effectLst/>
                <a:latin typeface="Roboto"/>
              </a:rPr>
              <a:t>●    Χλωμάδα</a:t>
            </a:r>
            <a:br>
              <a:rPr lang="el-GR" dirty="0"/>
            </a:br>
            <a:r>
              <a:rPr lang="el-GR" b="0" i="0" dirty="0">
                <a:solidFill>
                  <a:srgbClr val="000000"/>
                </a:solidFill>
                <a:effectLst/>
                <a:latin typeface="Roboto"/>
              </a:rPr>
              <a:t>●    Αδυναμία</a:t>
            </a:r>
            <a:br>
              <a:rPr lang="el-GR" dirty="0"/>
            </a:br>
            <a:r>
              <a:rPr lang="el-GR" b="0" i="0" dirty="0">
                <a:solidFill>
                  <a:srgbClr val="000000"/>
                </a:solidFill>
                <a:effectLst/>
                <a:latin typeface="Roboto"/>
              </a:rPr>
              <a:t>●    Ζαλάδα</a:t>
            </a:r>
            <a:br>
              <a:rPr lang="el-GR" dirty="0"/>
            </a:br>
            <a:r>
              <a:rPr lang="el-GR" b="0" i="0" dirty="0">
                <a:solidFill>
                  <a:srgbClr val="000000"/>
                </a:solidFill>
                <a:effectLst/>
                <a:latin typeface="Roboto"/>
              </a:rPr>
              <a:t>●    Αίσθημα μείωσης της ακοής</a:t>
            </a:r>
            <a:br>
              <a:rPr lang="el-GR" dirty="0"/>
            </a:br>
            <a:r>
              <a:rPr lang="el-GR" b="0" i="0" dirty="0">
                <a:solidFill>
                  <a:srgbClr val="000000"/>
                </a:solidFill>
                <a:effectLst/>
                <a:latin typeface="Roboto"/>
              </a:rPr>
              <a:t>●    Μείωση της όρασης</a:t>
            </a:r>
            <a:br>
              <a:rPr lang="el-GR" dirty="0"/>
            </a:br>
            <a:r>
              <a:rPr lang="el-GR" b="0" i="0" dirty="0">
                <a:solidFill>
                  <a:srgbClr val="000000"/>
                </a:solidFill>
                <a:effectLst/>
                <a:latin typeface="Roboto"/>
              </a:rPr>
              <a:t>●    Ναυτία</a:t>
            </a:r>
            <a:br>
              <a:rPr lang="el-GR" dirty="0"/>
            </a:br>
            <a:r>
              <a:rPr lang="el-GR" b="0" i="0" dirty="0">
                <a:solidFill>
                  <a:srgbClr val="000000"/>
                </a:solidFill>
                <a:effectLst/>
                <a:latin typeface="Roboto"/>
              </a:rPr>
              <a:t>●    Εφίδρωση</a:t>
            </a:r>
            <a:br>
              <a:rPr lang="el-GR" dirty="0"/>
            </a:br>
            <a:r>
              <a:rPr lang="el-GR" b="0" i="0" dirty="0">
                <a:solidFill>
                  <a:srgbClr val="000000"/>
                </a:solidFill>
                <a:effectLst/>
                <a:latin typeface="Roboto"/>
              </a:rPr>
              <a:t>●    Ταχυκαρδία ή αρρυθμία</a:t>
            </a:r>
            <a:br>
              <a:rPr lang="el-GR" dirty="0"/>
            </a:br>
            <a:r>
              <a:rPr lang="el-GR" b="0" i="0" dirty="0">
                <a:solidFill>
                  <a:srgbClr val="000000"/>
                </a:solidFill>
                <a:effectLst/>
                <a:latin typeface="Roboto"/>
              </a:rPr>
              <a:t>●    Απώλεια μνήμης κατά τη στιγμή που γίνεται η λιποθυμία (ιδιαίτερα στους ηλικιωμένους ασθενείς)</a:t>
            </a:r>
            <a:br>
              <a:rPr lang="el-GR" dirty="0"/>
            </a:br>
            <a:br>
              <a:rPr lang="el-GR" dirty="0"/>
            </a:br>
            <a:r>
              <a:rPr lang="el-GR" b="1" i="0" dirty="0">
                <a:solidFill>
                  <a:srgbClr val="000000"/>
                </a:solidFill>
                <a:effectLst/>
                <a:latin typeface="Roboto"/>
              </a:rPr>
              <a:t>Αντιμετώπιση:</a:t>
            </a:r>
            <a:br>
              <a:rPr lang="el-GR" dirty="0"/>
            </a:br>
            <a:r>
              <a:rPr lang="el-GR" b="0" i="0" dirty="0">
                <a:solidFill>
                  <a:srgbClr val="000000"/>
                </a:solidFill>
                <a:effectLst/>
                <a:latin typeface="Roboto"/>
              </a:rPr>
              <a:t>Μην προσπαθήσετε να κρατήσετε όρθιο ένα άτομο που καταρρέει!!! Ο οργανισμός χρησιμοποιεί ως αμυντικό μηχανισμό την πτώση. Όταν το άτομο βρεθεί σε οριζόντια θέση, το αίμα, λόγω βαρύτητας, ρέει πιο εύκολα προς τον εγκέφαλο και έτσι επανέρχονται οι αισθήσεις πιο γρήγορα.</a:t>
            </a:r>
            <a:endParaRPr lang="en-US" dirty="0"/>
          </a:p>
        </p:txBody>
      </p:sp>
    </p:spTree>
    <p:extLst>
      <p:ext uri="{BB962C8B-B14F-4D97-AF65-F5344CB8AC3E}">
        <p14:creationId xmlns:p14="http://schemas.microsoft.com/office/powerpoint/2010/main" val="31248358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54313C0-0846-410E-9831-34EDAB8668ED}"/>
              </a:ext>
            </a:extLst>
          </p:cNvPr>
          <p:cNvSpPr>
            <a:spLocks noGrp="1"/>
          </p:cNvSpPr>
          <p:nvPr>
            <p:ph type="title"/>
          </p:nvPr>
        </p:nvSpPr>
        <p:spPr/>
        <p:txBody>
          <a:bodyPr/>
          <a:lstStyle/>
          <a:p>
            <a:r>
              <a:rPr lang="el-GR" dirty="0"/>
              <a:t>ΛΙΠΟΘΥΜΙΑ</a:t>
            </a:r>
            <a:endParaRPr lang="en-US" dirty="0"/>
          </a:p>
        </p:txBody>
      </p:sp>
      <p:sp>
        <p:nvSpPr>
          <p:cNvPr id="3" name="Θέση περιεχομένου 2">
            <a:extLst>
              <a:ext uri="{FF2B5EF4-FFF2-40B4-BE49-F238E27FC236}">
                <a16:creationId xmlns:a16="http://schemas.microsoft.com/office/drawing/2014/main" id="{15CBE896-4E7F-475E-B3AC-202EC501736D}"/>
              </a:ext>
            </a:extLst>
          </p:cNvPr>
          <p:cNvSpPr>
            <a:spLocks noGrp="1"/>
          </p:cNvSpPr>
          <p:nvPr>
            <p:ph idx="1"/>
          </p:nvPr>
        </p:nvSpPr>
        <p:spPr>
          <a:xfrm>
            <a:off x="1154954" y="2265028"/>
            <a:ext cx="8825659" cy="4253218"/>
          </a:xfrm>
        </p:spPr>
        <p:txBody>
          <a:bodyPr>
            <a:normAutofit/>
          </a:bodyPr>
          <a:lstStyle/>
          <a:p>
            <a:r>
              <a:rPr lang="el-GR" b="0" i="0" dirty="0">
                <a:solidFill>
                  <a:srgbClr val="000000"/>
                </a:solidFill>
                <a:effectLst/>
                <a:latin typeface="Roboto"/>
              </a:rPr>
              <a:t>Ελέγξτε αν αναπνέει!</a:t>
            </a:r>
          </a:p>
          <a:p>
            <a:r>
              <a:rPr lang="el-GR" b="0" i="0" dirty="0">
                <a:solidFill>
                  <a:srgbClr val="000000"/>
                </a:solidFill>
                <a:effectLst/>
                <a:latin typeface="Roboto"/>
              </a:rPr>
              <a:t> Το 40% των καρδιακών ανακοπών περιγράφονται σαν «λιποθυμίες» από τους αυτόπτες μάρτυρες.</a:t>
            </a:r>
            <a:br>
              <a:rPr lang="el-GR" dirty="0"/>
            </a:br>
            <a:r>
              <a:rPr lang="el-GR" b="0" i="0" dirty="0">
                <a:solidFill>
                  <a:srgbClr val="000000"/>
                </a:solidFill>
                <a:effectLst/>
                <a:latin typeface="Roboto"/>
              </a:rPr>
              <a:t>●    Ανοίγουμε ρούχα και οτιδήποτε τον σφίγγει και φροντίζουμε να αναπνέει ελεύθερα.</a:t>
            </a:r>
            <a:br>
              <a:rPr lang="el-GR" dirty="0"/>
            </a:br>
            <a:r>
              <a:rPr lang="el-GR" b="0" i="0" dirty="0">
                <a:solidFill>
                  <a:srgbClr val="000000"/>
                </a:solidFill>
                <a:effectLst/>
                <a:latin typeface="Roboto"/>
              </a:rPr>
              <a:t>●    Αν χρειαστεί να αφήσουμε το άτομο μόνο του θα πρέπει να το τοποθετήσουμε σε πλάγια θέση ασφαλείας.</a:t>
            </a:r>
          </a:p>
          <a:p>
            <a:pPr>
              <a:buFont typeface="Wingdings" panose="05000000000000000000" pitchFamily="2" charset="2"/>
              <a:buChar char="§"/>
            </a:pPr>
            <a:r>
              <a:rPr lang="el-GR" dirty="0"/>
              <a:t>Ανοίγουμε τα παράθυρα για να μπει οξυγόνο και δεν μαζευόμαστε πολλά άτομα από πάνω του!</a:t>
            </a:r>
            <a:endParaRPr lang="en-US" dirty="0"/>
          </a:p>
        </p:txBody>
      </p:sp>
      <p:pic>
        <p:nvPicPr>
          <p:cNvPr id="15362" name="Picture 2" descr="Τι είναι η λιποθυμία – Tsouxtres">
            <a:extLst>
              <a:ext uri="{FF2B5EF4-FFF2-40B4-BE49-F238E27FC236}">
                <a16:creationId xmlns:a16="http://schemas.microsoft.com/office/drawing/2014/main" id="{C3C66AF2-DCA8-4A74-8F87-56292FB2D5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5437" y="4870991"/>
            <a:ext cx="2224634" cy="178148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 descr="Λιποθυμία: τί είναι, συμπτώματα και Πρώτες Βοήθειες">
            <a:extLst>
              <a:ext uri="{FF2B5EF4-FFF2-40B4-BE49-F238E27FC236}">
                <a16:creationId xmlns:a16="http://schemas.microsoft.com/office/drawing/2014/main" id="{C0320A69-5E47-48A6-8F6A-9DD883BE7D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40528" y="5147083"/>
            <a:ext cx="209550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88457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CCBA5E9-CB8B-4A15-A5AE-61763E6EC33B}"/>
              </a:ext>
            </a:extLst>
          </p:cNvPr>
          <p:cNvSpPr>
            <a:spLocks noGrp="1"/>
          </p:cNvSpPr>
          <p:nvPr>
            <p:ph type="title"/>
          </p:nvPr>
        </p:nvSpPr>
        <p:spPr/>
        <p:txBody>
          <a:bodyPr/>
          <a:lstStyle/>
          <a:p>
            <a:r>
              <a:rPr lang="el-GR" dirty="0"/>
              <a:t>ΛΙΠΟΘΥΜΙΑ</a:t>
            </a:r>
            <a:endParaRPr lang="en-US" dirty="0"/>
          </a:p>
        </p:txBody>
      </p:sp>
      <p:sp>
        <p:nvSpPr>
          <p:cNvPr id="3" name="Θέση περιεχομένου 2">
            <a:extLst>
              <a:ext uri="{FF2B5EF4-FFF2-40B4-BE49-F238E27FC236}">
                <a16:creationId xmlns:a16="http://schemas.microsoft.com/office/drawing/2014/main" id="{DBD06F88-3E4B-4113-A503-2509E89F44B3}"/>
              </a:ext>
            </a:extLst>
          </p:cNvPr>
          <p:cNvSpPr>
            <a:spLocks noGrp="1"/>
          </p:cNvSpPr>
          <p:nvPr>
            <p:ph idx="1"/>
          </p:nvPr>
        </p:nvSpPr>
        <p:spPr>
          <a:xfrm>
            <a:off x="1090708" y="2402164"/>
            <a:ext cx="8825659" cy="3416300"/>
          </a:xfrm>
        </p:spPr>
        <p:txBody>
          <a:bodyPr/>
          <a:lstStyle/>
          <a:p>
            <a:r>
              <a:rPr lang="el-GR" b="0" i="0" dirty="0">
                <a:solidFill>
                  <a:srgbClr val="000000"/>
                </a:solidFill>
                <a:effectLst/>
                <a:latin typeface="Roboto"/>
              </a:rPr>
              <a:t>Μην του δώσετε τίποτα να πιει πριν συνέλθει τελείως γιατί υπάρχει κίνδυνος </a:t>
            </a:r>
            <a:r>
              <a:rPr lang="el-GR" b="0" i="0" dirty="0" err="1">
                <a:solidFill>
                  <a:srgbClr val="000000"/>
                </a:solidFill>
                <a:effectLst/>
                <a:latin typeface="Roboto"/>
              </a:rPr>
              <a:t>εισρόφησης</a:t>
            </a:r>
            <a:r>
              <a:rPr lang="el-GR" b="0" i="0" dirty="0">
                <a:solidFill>
                  <a:srgbClr val="000000"/>
                </a:solidFill>
                <a:effectLst/>
                <a:latin typeface="Roboto"/>
              </a:rPr>
              <a:t>.</a:t>
            </a:r>
            <a:br>
              <a:rPr lang="el-GR" dirty="0"/>
            </a:br>
            <a:r>
              <a:rPr lang="el-GR" b="0" i="0" dirty="0">
                <a:solidFill>
                  <a:srgbClr val="000000"/>
                </a:solidFill>
                <a:effectLst/>
                <a:latin typeface="Roboto"/>
              </a:rPr>
              <a:t>●    Μη σκεπάζετε το άτομο, γιατί η ζέστη προκαλεί αγγειοδιαστολή με αποτέλεσμα να μειώνεται η ροή αίματος προς τον εγκέφαλο.  </a:t>
            </a:r>
            <a:br>
              <a:rPr lang="el-GR" dirty="0"/>
            </a:br>
            <a:r>
              <a:rPr lang="el-GR" b="0" i="0" dirty="0">
                <a:solidFill>
                  <a:srgbClr val="000000"/>
                </a:solidFill>
                <a:effectLst/>
                <a:latin typeface="Roboto"/>
              </a:rPr>
              <a:t>●    Όταν συνέλθει τελείως τον βάζουμε να καθίσει και τον παρακολουθούμε</a:t>
            </a:r>
            <a:endParaRPr lang="en-US" dirty="0"/>
          </a:p>
        </p:txBody>
      </p:sp>
      <p:pic>
        <p:nvPicPr>
          <p:cNvPr id="16386" name="Picture 2" descr="iatrika: Λιποθυμία: αιτιολογία και πρώτες βοήθειες">
            <a:extLst>
              <a:ext uri="{FF2B5EF4-FFF2-40B4-BE49-F238E27FC236}">
                <a16:creationId xmlns:a16="http://schemas.microsoft.com/office/drawing/2014/main" id="{762E7D50-BDAF-42EA-A4E8-060A30EA73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19625" y="4145953"/>
            <a:ext cx="2952750" cy="1552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31889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D8B3F6-32F6-48C9-9956-2F48DC9A613E}"/>
              </a:ext>
            </a:extLst>
          </p:cNvPr>
          <p:cNvSpPr>
            <a:spLocks noGrp="1"/>
          </p:cNvSpPr>
          <p:nvPr>
            <p:ph type="title"/>
          </p:nvPr>
        </p:nvSpPr>
        <p:spPr/>
        <p:txBody>
          <a:bodyPr/>
          <a:lstStyle/>
          <a:p>
            <a:r>
              <a:rPr lang="el-GR" dirty="0"/>
              <a:t>ΛΙΠΟΘΥΜΙΑ</a:t>
            </a:r>
            <a:endParaRPr lang="en-US" dirty="0"/>
          </a:p>
        </p:txBody>
      </p:sp>
      <p:sp>
        <p:nvSpPr>
          <p:cNvPr id="3" name="Θέση περιεχομένου 2">
            <a:extLst>
              <a:ext uri="{FF2B5EF4-FFF2-40B4-BE49-F238E27FC236}">
                <a16:creationId xmlns:a16="http://schemas.microsoft.com/office/drawing/2014/main" id="{1D4753E3-6CF9-4E4D-A7B2-6A5DB79C0526}"/>
              </a:ext>
            </a:extLst>
          </p:cNvPr>
          <p:cNvSpPr>
            <a:spLocks noGrp="1"/>
          </p:cNvSpPr>
          <p:nvPr>
            <p:ph idx="1"/>
          </p:nvPr>
        </p:nvSpPr>
        <p:spPr>
          <a:xfrm>
            <a:off x="1154954" y="2603499"/>
            <a:ext cx="10235289" cy="3876813"/>
          </a:xfrm>
        </p:spPr>
        <p:txBody>
          <a:bodyPr/>
          <a:lstStyle/>
          <a:p>
            <a:r>
              <a:rPr lang="el-GR" dirty="0"/>
              <a:t>Εάν το άτομο καταλάβει ότι πρόκειται να λιποθυμήσει μπορούμε να το βάλουμε ξαπλωμένο με τα πόδια ψηλά, περίπου 30εκ. έτσι ώστε να αποφύγει το λιποθυμικό επεισόδιο</a:t>
            </a:r>
          </a:p>
          <a:p>
            <a:r>
              <a:rPr lang="el-GR" dirty="0"/>
              <a:t>Όμως αποφεύγουμε αυτή την στάση όταν το άτομο είναι ήδη λιπόθυμο, μπορεί αν κάνει εμετό και να πνιγεί.</a:t>
            </a:r>
          </a:p>
          <a:p>
            <a:r>
              <a:rPr lang="el-GR" dirty="0"/>
              <a:t>Επομένως, η ενδεδειγμένη στάση είναι στο πλάι, με ελαφρώς ανασηκωμένο το πηγούνι.</a:t>
            </a:r>
            <a:endParaRPr lang="en-US" dirty="0"/>
          </a:p>
        </p:txBody>
      </p:sp>
      <p:pic>
        <p:nvPicPr>
          <p:cNvPr id="8194" name="Picture 2" descr="Συμπτώματα και πρώτες βοήθειες για τη λιποθυμία (βίντεο) | BriefingNews">
            <a:extLst>
              <a:ext uri="{FF2B5EF4-FFF2-40B4-BE49-F238E27FC236}">
                <a16:creationId xmlns:a16="http://schemas.microsoft.com/office/drawing/2014/main" id="{0622DD96-50E1-4A46-A549-CFA4B3242A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4954" y="4803913"/>
            <a:ext cx="3000375" cy="1524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Δ.Ι.Ε.Κ Γ.Ν.ΣΑΜΟΥ: Πρώτες Βοήθειες σε λιποθυμικό επεισόδιο">
            <a:extLst>
              <a:ext uri="{FF2B5EF4-FFF2-40B4-BE49-F238E27FC236}">
                <a16:creationId xmlns:a16="http://schemas.microsoft.com/office/drawing/2014/main" id="{AB9EFF45-8778-4ED0-B924-1ED516E874D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2598" y="4803913"/>
            <a:ext cx="2962275" cy="1543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0377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6D4289-28DC-4561-9040-A3CDA50D2BD2}"/>
              </a:ext>
            </a:extLst>
          </p:cNvPr>
          <p:cNvSpPr>
            <a:spLocks noGrp="1"/>
          </p:cNvSpPr>
          <p:nvPr>
            <p:ph type="title"/>
          </p:nvPr>
        </p:nvSpPr>
        <p:spPr>
          <a:xfrm>
            <a:off x="2231136" y="964692"/>
            <a:ext cx="7729728" cy="813308"/>
          </a:xfrm>
        </p:spPr>
        <p:txBody>
          <a:bodyPr/>
          <a:lstStyle/>
          <a:p>
            <a:r>
              <a:rPr lang="el-GR" dirty="0"/>
              <a:t>ΜΙΚΡΟΤΡΑΥΜΑΤΑ</a:t>
            </a:r>
            <a:endParaRPr lang="en-US" dirty="0"/>
          </a:p>
        </p:txBody>
      </p:sp>
      <p:sp>
        <p:nvSpPr>
          <p:cNvPr id="3" name="Θέση περιεχομένου 2">
            <a:extLst>
              <a:ext uri="{FF2B5EF4-FFF2-40B4-BE49-F238E27FC236}">
                <a16:creationId xmlns:a16="http://schemas.microsoft.com/office/drawing/2014/main" id="{1BE0F54F-51EF-47AB-A643-119A7CA35189}"/>
              </a:ext>
            </a:extLst>
          </p:cNvPr>
          <p:cNvSpPr>
            <a:spLocks noGrp="1"/>
          </p:cNvSpPr>
          <p:nvPr>
            <p:ph idx="1"/>
          </p:nvPr>
        </p:nvSpPr>
        <p:spPr>
          <a:xfrm>
            <a:off x="919553" y="2099177"/>
            <a:ext cx="9824646" cy="4414473"/>
          </a:xfrm>
        </p:spPr>
        <p:txBody>
          <a:bodyPr>
            <a:normAutofit/>
          </a:bodyPr>
          <a:lstStyle/>
          <a:p>
            <a:pPr algn="l"/>
            <a:r>
              <a:rPr lang="el-GR" b="0" i="0" dirty="0">
                <a:solidFill>
                  <a:srgbClr val="444444"/>
                </a:solidFill>
                <a:effectLst/>
                <a:latin typeface="Open Sans"/>
              </a:rPr>
              <a:t>Καθαρίζουμε το τραύμα ρίχνοντας άφθονη ποσότητα νερού (μηχανικός καθαρισμός).Έτσι απομακρύνονται τα ξένα σώματα που τυχόν υπάρχουν.</a:t>
            </a:r>
          </a:p>
          <a:p>
            <a:pPr algn="l"/>
            <a:r>
              <a:rPr lang="el-GR" b="0" i="0" dirty="0">
                <a:solidFill>
                  <a:srgbClr val="444444"/>
                </a:solidFill>
                <a:effectLst/>
                <a:latin typeface="Open Sans"/>
              </a:rPr>
              <a:t>Εάν υπάρχει περίπτωση να υπάρχουν ξένα σώματα μέσα στην πληγή. Καθαρίζουμε το τραύμα με </a:t>
            </a:r>
            <a:r>
              <a:rPr lang="el-GR" b="0" i="0" dirty="0" err="1">
                <a:solidFill>
                  <a:srgbClr val="444444"/>
                </a:solidFill>
                <a:effectLst/>
                <a:latin typeface="Open Sans"/>
              </a:rPr>
              <a:t>οξυζενέ</a:t>
            </a:r>
            <a:r>
              <a:rPr lang="el-GR" b="0" i="0" dirty="0">
                <a:solidFill>
                  <a:srgbClr val="444444"/>
                </a:solidFill>
                <a:effectLst/>
                <a:latin typeface="Open Sans"/>
              </a:rPr>
              <a:t> (αφρίζει και βγάζει στην επιφάνεια τα ξένα σώματα) </a:t>
            </a:r>
          </a:p>
          <a:p>
            <a:pPr algn="l"/>
            <a:r>
              <a:rPr lang="el-GR" b="0" i="0" dirty="0">
                <a:solidFill>
                  <a:srgbClr val="444444"/>
                </a:solidFill>
                <a:effectLst/>
                <a:latin typeface="Open Sans"/>
              </a:rPr>
              <a:t>Στη συνέχεια μετά από καλό ξέπλυμα εκ νέου χρησιμοποιούμε </a:t>
            </a:r>
            <a:r>
              <a:rPr lang="el-GR" b="0" i="0" dirty="0" err="1">
                <a:solidFill>
                  <a:srgbClr val="444444"/>
                </a:solidFill>
                <a:effectLst/>
                <a:latin typeface="Open Sans"/>
              </a:rPr>
              <a:t>Betadine</a:t>
            </a:r>
            <a:r>
              <a:rPr lang="el-GR" b="0" i="0" dirty="0">
                <a:solidFill>
                  <a:srgbClr val="444444"/>
                </a:solidFill>
                <a:effectLst/>
                <a:latin typeface="Open Sans"/>
              </a:rPr>
              <a:t> (χημικός καθαρισμός). Σκεπάζουμε το τραύμα με γάζες και απευθυνόμαστε σε γιατρό.</a:t>
            </a:r>
          </a:p>
          <a:p>
            <a:pPr algn="l"/>
            <a:r>
              <a:rPr lang="el-GR" b="0" i="0" dirty="0">
                <a:solidFill>
                  <a:srgbClr val="444444"/>
                </a:solidFill>
                <a:effectLst/>
                <a:latin typeface="Open Sans"/>
              </a:rPr>
              <a:t>Α</a:t>
            </a:r>
            <a:r>
              <a:rPr lang="el-GR" dirty="0">
                <a:latin typeface="Open Sans"/>
              </a:rPr>
              <a:t>ν το τραύμα είναι μεγάλο, ίσως χρειαστεί να γίνουν ράμματα</a:t>
            </a:r>
          </a:p>
          <a:p>
            <a:pPr algn="l"/>
            <a:r>
              <a:rPr lang="el-GR" b="0" i="0" dirty="0">
                <a:solidFill>
                  <a:srgbClr val="2C2D2E"/>
                </a:solidFill>
                <a:effectLst/>
                <a:latin typeface="Open Sans"/>
              </a:rPr>
              <a:t>Αν υπάρχει μεγάλο αντικείμενο ενσωματωμένο στην πληγή μην το πειράξετε και αναζητήσετε επειγόντως ιατρική βοήθεια.</a:t>
            </a:r>
            <a:endParaRPr lang="el-GR" b="0" i="0" dirty="0">
              <a:solidFill>
                <a:srgbClr val="444444"/>
              </a:solidFill>
              <a:effectLst/>
              <a:latin typeface="Open Sans"/>
            </a:endParaRPr>
          </a:p>
          <a:p>
            <a:pPr marL="0" indent="0">
              <a:buNone/>
            </a:pPr>
            <a:endParaRPr lang="el-GR" dirty="0">
              <a:latin typeface="Open Sans"/>
            </a:endParaRPr>
          </a:p>
          <a:p>
            <a:pPr marL="0" indent="0">
              <a:buNone/>
            </a:pPr>
            <a:br>
              <a:rPr lang="el-GR" dirty="0"/>
            </a:br>
            <a:endParaRPr lang="el-GR" dirty="0"/>
          </a:p>
        </p:txBody>
      </p:sp>
      <p:pic>
        <p:nvPicPr>
          <p:cNvPr id="4098" name="Picture 2" descr="Αντιμετωπίστε τους Μικροτραυματισμούς | Υγεία &amp; Ομορφιά">
            <a:extLst>
              <a:ext uri="{FF2B5EF4-FFF2-40B4-BE49-F238E27FC236}">
                <a16:creationId xmlns:a16="http://schemas.microsoft.com/office/drawing/2014/main" id="{C3429A68-A95F-47CB-8E2D-7A9C23CE8A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73681" y="5174170"/>
            <a:ext cx="3181350" cy="1438275"/>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Εγκαύματα: πρώτες βοήθειες - τι πρέπει να κάνετε; | Νοσοκομείο ΥΓΕΙΑ">
            <a:extLst>
              <a:ext uri="{FF2B5EF4-FFF2-40B4-BE49-F238E27FC236}">
                <a16:creationId xmlns:a16="http://schemas.microsoft.com/office/drawing/2014/main" id="{ACA8A6D4-C85A-4968-AB8A-0B8E3570E05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32146" y="4922974"/>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90208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3189676-835F-4017-ADD3-BA4ECC5B01B9}"/>
              </a:ext>
            </a:extLst>
          </p:cNvPr>
          <p:cNvSpPr>
            <a:spLocks noGrp="1"/>
          </p:cNvSpPr>
          <p:nvPr>
            <p:ph type="title"/>
          </p:nvPr>
        </p:nvSpPr>
        <p:spPr/>
        <p:txBody>
          <a:bodyPr/>
          <a:lstStyle/>
          <a:p>
            <a:endParaRPr lang="en-US"/>
          </a:p>
        </p:txBody>
      </p:sp>
      <p:pic>
        <p:nvPicPr>
          <p:cNvPr id="9218" name="Picture 2" descr="Πρώτες Βοήθειες: Λιποθυμία | Αμυντικά και Στρατιωτικά Θέματα">
            <a:extLst>
              <a:ext uri="{FF2B5EF4-FFF2-40B4-BE49-F238E27FC236}">
                <a16:creationId xmlns:a16="http://schemas.microsoft.com/office/drawing/2014/main" id="{4454C697-E944-43B9-8712-F94D269DBF1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54954" y="2646494"/>
            <a:ext cx="3758820" cy="2255292"/>
          </a:xfrm>
          <a:prstGeom prst="rect">
            <a:avLst/>
          </a:prstGeom>
          <a:noFill/>
          <a:extLst>
            <a:ext uri="{909E8E84-426E-40DD-AFC4-6F175D3DCCD1}">
              <a14:hiddenFill xmlns:a14="http://schemas.microsoft.com/office/drawing/2010/main">
                <a:solidFill>
                  <a:srgbClr val="FFFFFF"/>
                </a:solidFill>
              </a14:hiddenFill>
            </a:ext>
          </a:extLst>
        </p:spPr>
      </p:pic>
      <p:pic>
        <p:nvPicPr>
          <p:cNvPr id="9220" name="Picture 4" descr="Λιποθυμία: Όλα όσα πρέπει να ξέρετε | TkdMag.gr">
            <a:extLst>
              <a:ext uri="{FF2B5EF4-FFF2-40B4-BE49-F238E27FC236}">
                <a16:creationId xmlns:a16="http://schemas.microsoft.com/office/drawing/2014/main" id="{5E24C20D-B6CD-4E67-9BE6-5DB3BF295E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7985" y="2912165"/>
            <a:ext cx="3831863" cy="19896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3628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0E41D93-98F2-4FBD-B876-D501762F0F1D}"/>
              </a:ext>
            </a:extLst>
          </p:cNvPr>
          <p:cNvSpPr>
            <a:spLocks noGrp="1"/>
          </p:cNvSpPr>
          <p:nvPr>
            <p:ph type="title"/>
          </p:nvPr>
        </p:nvSpPr>
        <p:spPr/>
        <p:txBody>
          <a:bodyPr/>
          <a:lstStyle/>
          <a:p>
            <a:r>
              <a:rPr lang="el-GR" dirty="0"/>
              <a:t>ΜΙΚΡΟΤΡΑΥΜΑΤΑ</a:t>
            </a:r>
            <a:endParaRPr lang="en-US" dirty="0"/>
          </a:p>
        </p:txBody>
      </p:sp>
      <p:sp>
        <p:nvSpPr>
          <p:cNvPr id="3" name="Θέση περιεχομένου 2">
            <a:extLst>
              <a:ext uri="{FF2B5EF4-FFF2-40B4-BE49-F238E27FC236}">
                <a16:creationId xmlns:a16="http://schemas.microsoft.com/office/drawing/2014/main" id="{626FB241-609E-4E30-A1BC-DD987608BBA5}"/>
              </a:ext>
            </a:extLst>
          </p:cNvPr>
          <p:cNvSpPr>
            <a:spLocks noGrp="1"/>
          </p:cNvSpPr>
          <p:nvPr>
            <p:ph idx="1"/>
          </p:nvPr>
        </p:nvSpPr>
        <p:spPr>
          <a:xfrm>
            <a:off x="1574800" y="2438400"/>
            <a:ext cx="8386064" cy="4199467"/>
          </a:xfrm>
        </p:spPr>
        <p:txBody>
          <a:bodyPr>
            <a:normAutofit/>
          </a:bodyPr>
          <a:lstStyle/>
          <a:p>
            <a:pPr algn="l">
              <a:buFont typeface="Arial" panose="020B0604020202020204" pitchFamily="34" charset="0"/>
              <a:buChar char="•"/>
            </a:pPr>
            <a:r>
              <a:rPr lang="el-GR" b="0" i="0" dirty="0">
                <a:solidFill>
                  <a:srgbClr val="2C2D2E"/>
                </a:solidFill>
                <a:effectLst/>
                <a:latin typeface="g-book"/>
              </a:rPr>
              <a:t>Αν η πληγή δεν σταματά να αιμορραγεί από μόνη της χρησιμοποιήστε ένα καθαρό ύφασμα ή αποστειρωμένη γάζα για να ασκήσετε πίεση.</a:t>
            </a:r>
          </a:p>
          <a:p>
            <a:pPr algn="l">
              <a:buFont typeface="Arial" panose="020B0604020202020204" pitchFamily="34" charset="0"/>
              <a:buChar char="•"/>
            </a:pPr>
            <a:r>
              <a:rPr lang="el-GR" b="0" i="0" dirty="0">
                <a:solidFill>
                  <a:srgbClr val="2C2D2E"/>
                </a:solidFill>
                <a:effectLst/>
                <a:latin typeface="g-book"/>
              </a:rPr>
              <a:t>Διατηρήστε την πίεση για 20 λεπτά, ανασηκώνοντας την πληγωμένη περιοχή αν είναι εφικτό.</a:t>
            </a:r>
          </a:p>
          <a:p>
            <a:pPr algn="l">
              <a:buFont typeface="Arial" panose="020B0604020202020204" pitchFamily="34" charset="0"/>
              <a:buChar char="•"/>
            </a:pPr>
            <a:r>
              <a:rPr lang="el-GR" b="0" i="0" dirty="0">
                <a:solidFill>
                  <a:srgbClr val="444444"/>
                </a:solidFill>
                <a:effectLst/>
                <a:latin typeface="Open Sans"/>
              </a:rPr>
              <a:t>Εννοείται πως αν υπάρχει ξένο σώμα στην πληγή (</a:t>
            </a:r>
            <a:r>
              <a:rPr lang="el-GR" b="0" i="0" dirty="0" err="1">
                <a:solidFill>
                  <a:srgbClr val="444444"/>
                </a:solidFill>
                <a:effectLst/>
                <a:latin typeface="Open Sans"/>
              </a:rPr>
              <a:t>π.χ</a:t>
            </a:r>
            <a:r>
              <a:rPr lang="el-GR" b="0" i="0" dirty="0">
                <a:solidFill>
                  <a:srgbClr val="444444"/>
                </a:solidFill>
                <a:effectLst/>
                <a:latin typeface="Open Sans"/>
              </a:rPr>
              <a:t> ένα γυαλί) ασκούμε πίεση παραπλεύρως</a:t>
            </a:r>
          </a:p>
          <a:p>
            <a:pPr>
              <a:buFont typeface="Arial" panose="020B0604020202020204" pitchFamily="34" charset="0"/>
              <a:buChar char="•"/>
            </a:pPr>
            <a:r>
              <a:rPr lang="el-GR" b="0" i="0" dirty="0">
                <a:solidFill>
                  <a:srgbClr val="444444"/>
                </a:solidFill>
                <a:effectLst/>
                <a:latin typeface="Open Sans"/>
              </a:rPr>
              <a:t>Αν πρόκειται για πόδι ή χέρι και είμαστε σίγουροι ότι δεν υπάρχει κάταγμα μπορούμε να το ανυψώσουμε. Η ανύψωση του μέλους μειώνει την αιματική ροή.</a:t>
            </a:r>
            <a:endParaRPr lang="el-GR" b="0" i="0" dirty="0">
              <a:solidFill>
                <a:srgbClr val="2C2D2E"/>
              </a:solidFill>
              <a:effectLst/>
              <a:latin typeface="Open Sans"/>
            </a:endParaRPr>
          </a:p>
          <a:p>
            <a:pPr algn="l">
              <a:buFont typeface="Arial" panose="020B0604020202020204" pitchFamily="34" charset="0"/>
              <a:buChar char="•"/>
            </a:pPr>
            <a:r>
              <a:rPr lang="el-GR" b="0" i="0" dirty="0">
                <a:solidFill>
                  <a:srgbClr val="2C2D2E"/>
                </a:solidFill>
                <a:effectLst/>
                <a:latin typeface="g-book"/>
              </a:rPr>
              <a:t>Αν η αιμορραγία συνεχιστεί μετά από 20 λεπτά πίεσης ή αναβλύζει, αναζητήστε ιατρική βοήθεια.</a:t>
            </a:r>
          </a:p>
          <a:p>
            <a:endParaRPr lang="en-US" dirty="0"/>
          </a:p>
        </p:txBody>
      </p:sp>
    </p:spTree>
    <p:extLst>
      <p:ext uri="{BB962C8B-B14F-4D97-AF65-F5344CB8AC3E}">
        <p14:creationId xmlns:p14="http://schemas.microsoft.com/office/powerpoint/2010/main" val="230054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8F3AE59-044F-48FD-A958-73A06688EAAF}"/>
              </a:ext>
            </a:extLst>
          </p:cNvPr>
          <p:cNvSpPr>
            <a:spLocks noGrp="1"/>
          </p:cNvSpPr>
          <p:nvPr>
            <p:ph type="title"/>
          </p:nvPr>
        </p:nvSpPr>
        <p:spPr/>
        <p:txBody>
          <a:bodyPr/>
          <a:lstStyle/>
          <a:p>
            <a:endParaRPr lang="en-US"/>
          </a:p>
        </p:txBody>
      </p:sp>
      <p:pic>
        <p:nvPicPr>
          <p:cNvPr id="7170" name="Picture 2" descr="ΔΗΓΜΑΤΑ- ΤΣΙΜΠΗΜΑΤΑ. ΤΑ ΣΥΧΝΟΤΕΡΑ ΔΗΓΜΑΤΑ ΕΙΝΑΙ ΑΠO: 1.Ανθρώπους 2.Σκύλους  3.Γάτες 4.Άγρια ζώα Σκύλοι 80-90% Γάτες 2-20% Άνθρωποι 1-2% Σπάνια  κατοικίδια. - ppt κατέβασμα">
            <a:extLst>
              <a:ext uri="{FF2B5EF4-FFF2-40B4-BE49-F238E27FC236}">
                <a16:creationId xmlns:a16="http://schemas.microsoft.com/office/drawing/2014/main" id="{76A7E80D-AB89-4AFE-8081-085978EE1F7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61861" y="2207842"/>
            <a:ext cx="5360906" cy="40206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1224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E463983-A07E-4E8C-9839-A2345FF57464}"/>
              </a:ext>
            </a:extLst>
          </p:cNvPr>
          <p:cNvSpPr>
            <a:spLocks noGrp="1"/>
          </p:cNvSpPr>
          <p:nvPr>
            <p:ph type="title"/>
          </p:nvPr>
        </p:nvSpPr>
        <p:spPr/>
        <p:txBody>
          <a:bodyPr/>
          <a:lstStyle/>
          <a:p>
            <a:endParaRPr lang="en-US" dirty="0"/>
          </a:p>
        </p:txBody>
      </p:sp>
      <p:sp>
        <p:nvSpPr>
          <p:cNvPr id="3" name="Θέση περιεχομένου 2">
            <a:extLst>
              <a:ext uri="{FF2B5EF4-FFF2-40B4-BE49-F238E27FC236}">
                <a16:creationId xmlns:a16="http://schemas.microsoft.com/office/drawing/2014/main" id="{6D884E27-8E8C-4422-8AC9-91B14EBCC602}"/>
              </a:ext>
            </a:extLst>
          </p:cNvPr>
          <p:cNvSpPr>
            <a:spLocks noGrp="1"/>
          </p:cNvSpPr>
          <p:nvPr>
            <p:ph idx="1"/>
          </p:nvPr>
        </p:nvSpPr>
        <p:spPr/>
        <p:txBody>
          <a:bodyPr/>
          <a:lstStyle/>
          <a:p>
            <a:r>
              <a:rPr lang="el-GR" b="0" i="0" dirty="0">
                <a:solidFill>
                  <a:srgbClr val="2C2D2E"/>
                </a:solidFill>
                <a:effectLst/>
                <a:latin typeface="g-book"/>
              </a:rPr>
              <a:t>Παρακολουθήστε την πληγή για να σιγουρευτείτε ότι </a:t>
            </a:r>
            <a:r>
              <a:rPr lang="el-GR" b="0" i="0" dirty="0" err="1">
                <a:solidFill>
                  <a:srgbClr val="2C2D2E"/>
                </a:solidFill>
                <a:effectLst/>
                <a:latin typeface="g-book"/>
              </a:rPr>
              <a:t>ιάται</a:t>
            </a:r>
            <a:r>
              <a:rPr lang="el-GR" b="0" i="0" dirty="0">
                <a:solidFill>
                  <a:srgbClr val="2C2D2E"/>
                </a:solidFill>
                <a:effectLst/>
                <a:latin typeface="g-book"/>
              </a:rPr>
              <a:t>. Αν δεν αρχίζει να </a:t>
            </a:r>
            <a:r>
              <a:rPr lang="el-GR" b="0" i="0" dirty="0" err="1">
                <a:solidFill>
                  <a:srgbClr val="2C2D2E"/>
                </a:solidFill>
                <a:effectLst/>
                <a:latin typeface="g-book"/>
              </a:rPr>
              <a:t>ιάται</a:t>
            </a:r>
            <a:r>
              <a:rPr lang="el-GR" b="0" i="0" dirty="0">
                <a:solidFill>
                  <a:srgbClr val="2C2D2E"/>
                </a:solidFill>
                <a:effectLst/>
                <a:latin typeface="g-book"/>
              </a:rPr>
              <a:t> ή γίνεται κόκκινη ζεστή και/ ή φλεγμαίνει ή αν το δέρμα γύρω της έχει κόκκινες ραβδώσεις αναζητήστε άμεσα ιατρική φροντίδα.</a:t>
            </a:r>
          </a:p>
          <a:p>
            <a:r>
              <a:rPr lang="el-GR" b="0" i="0" dirty="0">
                <a:solidFill>
                  <a:srgbClr val="2C2D2E"/>
                </a:solidFill>
                <a:effectLst/>
                <a:latin typeface="g-book"/>
              </a:rPr>
              <a:t>Αν αποκτήσετε πληγή από τρύπημα ή αν πατήσετε σκουριασμένο καρφί θα πρέπει να δείτε αμέσως γιατρό, επειδή μπορεί ενδεχομένως να χρειαστείτε αντιτετανικό ορό.</a:t>
            </a:r>
          </a:p>
          <a:p>
            <a:r>
              <a:rPr lang="el-GR" b="0" i="0" dirty="0">
                <a:solidFill>
                  <a:srgbClr val="2C2D2E"/>
                </a:solidFill>
                <a:effectLst/>
                <a:latin typeface="g-book"/>
              </a:rPr>
              <a:t>Αν η πληγή είναι από δάγκωμα  ζώου αναζητήστε επειγόντως ιατρική περίθαλψη.</a:t>
            </a:r>
          </a:p>
          <a:p>
            <a:endParaRPr lang="el-GR" b="0" i="0" dirty="0">
              <a:solidFill>
                <a:srgbClr val="2C2D2E"/>
              </a:solidFill>
              <a:effectLst/>
              <a:latin typeface="g-book"/>
            </a:endParaRPr>
          </a:p>
          <a:p>
            <a:endParaRPr lang="el-GR" b="0" i="0" dirty="0">
              <a:solidFill>
                <a:srgbClr val="2C2D2E"/>
              </a:solidFill>
              <a:effectLst/>
              <a:latin typeface="g-book"/>
            </a:endParaRPr>
          </a:p>
          <a:p>
            <a:pPr marL="0" indent="0">
              <a:buNone/>
            </a:pPr>
            <a:endParaRPr lang="en-US" dirty="0"/>
          </a:p>
        </p:txBody>
      </p:sp>
      <p:pic>
        <p:nvPicPr>
          <p:cNvPr id="6146" name="Picture 2" descr="Πώς να αντιμετωπίσετε μια πληγή που χάνεται - Συμβουλεύει - 2021">
            <a:extLst>
              <a:ext uri="{FF2B5EF4-FFF2-40B4-BE49-F238E27FC236}">
                <a16:creationId xmlns:a16="http://schemas.microsoft.com/office/drawing/2014/main" id="{86359F89-2455-45B5-BB1F-FF5E7141E8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67627" y="4650685"/>
            <a:ext cx="2562225" cy="1790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915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CD8CA74-2403-4480-A745-325119B5BFDD}"/>
              </a:ext>
            </a:extLst>
          </p:cNvPr>
          <p:cNvSpPr>
            <a:spLocks noGrp="1"/>
          </p:cNvSpPr>
          <p:nvPr>
            <p:ph type="title"/>
          </p:nvPr>
        </p:nvSpPr>
        <p:spPr/>
        <p:txBody>
          <a:bodyPr/>
          <a:lstStyle/>
          <a:p>
            <a:r>
              <a:rPr lang="el-GR" dirty="0"/>
              <a:t>Εγκαύματα από τον Ήλιο</a:t>
            </a:r>
            <a:endParaRPr lang="en-US" dirty="0"/>
          </a:p>
        </p:txBody>
      </p:sp>
      <p:sp>
        <p:nvSpPr>
          <p:cNvPr id="3" name="Θέση περιεχομένου 2">
            <a:extLst>
              <a:ext uri="{FF2B5EF4-FFF2-40B4-BE49-F238E27FC236}">
                <a16:creationId xmlns:a16="http://schemas.microsoft.com/office/drawing/2014/main" id="{0B2AA768-9666-45F1-97AF-453F046DD7DB}"/>
              </a:ext>
            </a:extLst>
          </p:cNvPr>
          <p:cNvSpPr>
            <a:spLocks noGrp="1"/>
          </p:cNvSpPr>
          <p:nvPr>
            <p:ph idx="1"/>
          </p:nvPr>
        </p:nvSpPr>
        <p:spPr>
          <a:xfrm>
            <a:off x="1154954" y="2603499"/>
            <a:ext cx="8825659" cy="3966265"/>
          </a:xfrm>
        </p:spPr>
        <p:txBody>
          <a:bodyPr/>
          <a:lstStyle/>
          <a:p>
            <a:r>
              <a:rPr lang="el-GR" b="0" i="0" dirty="0">
                <a:solidFill>
                  <a:srgbClr val="333333"/>
                </a:solidFill>
                <a:effectLst/>
                <a:latin typeface="PFEncoreSansPro"/>
              </a:rPr>
              <a:t>Ο πόνος και ο ερεθισμός μπορούν να αντιμετωπιστούν με χρήση ήπιων αναλγητικών, ψυχρών κομπρεσών και ενυδατικών λοσιόν ή με αλόη βέρα  </a:t>
            </a:r>
          </a:p>
          <a:p>
            <a:r>
              <a:rPr lang="el-GR" b="0" i="0" dirty="0">
                <a:solidFill>
                  <a:srgbClr val="333333"/>
                </a:solidFill>
                <a:effectLst/>
                <a:latin typeface="PFEncoreSansPro"/>
              </a:rPr>
              <a:t> Προσοχή χρειάζεται και για την αποφυγή αφυδάτωσης του οργανισμού με λήψη επαρκών υγρών και αποφυγή του αλκοόλ.</a:t>
            </a:r>
          </a:p>
          <a:p>
            <a:r>
              <a:rPr lang="el-GR" b="0" i="0" dirty="0">
                <a:solidFill>
                  <a:srgbClr val="333333"/>
                </a:solidFill>
                <a:effectLst/>
                <a:latin typeface="PFEncoreSansPro"/>
              </a:rPr>
              <a:t> Για ιδιαιτέρως εκτεταμένα  εγκαύματα ή εγκαύματα που έχουν προκαλέσει φουσκάλες αλλά και για εγκαύματα σε παιδιά ή μωρά συστήνεται ιατρική αξιολόγηση.</a:t>
            </a:r>
            <a:br>
              <a:rPr lang="el-GR" dirty="0"/>
            </a:br>
            <a:br>
              <a:rPr lang="el-GR" dirty="0"/>
            </a:br>
            <a:endParaRPr lang="en-US" dirty="0"/>
          </a:p>
        </p:txBody>
      </p:sp>
      <p:pic>
        <p:nvPicPr>
          <p:cNvPr id="10242" name="Picture 2" descr="ΕΓΚΑΥΜΑΤΑ">
            <a:extLst>
              <a:ext uri="{FF2B5EF4-FFF2-40B4-BE49-F238E27FC236}">
                <a16:creationId xmlns:a16="http://schemas.microsoft.com/office/drawing/2014/main" id="{BB406AB9-DE27-4A7A-BBFB-8AB09E058A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7783" y="4736824"/>
            <a:ext cx="2800350" cy="1638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1101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9BD00A0-B49E-4EE5-BC8B-28C24D993D99}"/>
              </a:ext>
            </a:extLst>
          </p:cNvPr>
          <p:cNvSpPr>
            <a:spLocks noGrp="1"/>
          </p:cNvSpPr>
          <p:nvPr>
            <p:ph type="title"/>
          </p:nvPr>
        </p:nvSpPr>
        <p:spPr/>
        <p:txBody>
          <a:bodyPr/>
          <a:lstStyle/>
          <a:p>
            <a:r>
              <a:rPr lang="el-GR" dirty="0" err="1"/>
              <a:t>Μικροεγκαύματα</a:t>
            </a:r>
            <a:endParaRPr lang="en-US" dirty="0"/>
          </a:p>
        </p:txBody>
      </p:sp>
      <p:sp>
        <p:nvSpPr>
          <p:cNvPr id="3" name="Θέση περιεχομένου 2">
            <a:extLst>
              <a:ext uri="{FF2B5EF4-FFF2-40B4-BE49-F238E27FC236}">
                <a16:creationId xmlns:a16="http://schemas.microsoft.com/office/drawing/2014/main" id="{FD6FD51F-5026-4039-A4C3-BF651E2426B8}"/>
              </a:ext>
            </a:extLst>
          </p:cNvPr>
          <p:cNvSpPr>
            <a:spLocks noGrp="1"/>
          </p:cNvSpPr>
          <p:nvPr>
            <p:ph idx="1"/>
          </p:nvPr>
        </p:nvSpPr>
        <p:spPr>
          <a:xfrm>
            <a:off x="1151467" y="2472266"/>
            <a:ext cx="8809397" cy="4206829"/>
          </a:xfrm>
        </p:spPr>
        <p:txBody>
          <a:bodyPr>
            <a:normAutofit/>
          </a:bodyPr>
          <a:lstStyle/>
          <a:p>
            <a:pPr algn="l"/>
            <a:r>
              <a:rPr lang="el-GR" b="0" i="0" dirty="0">
                <a:solidFill>
                  <a:srgbClr val="333333"/>
                </a:solidFill>
                <a:effectLst/>
                <a:latin typeface="PFEncoreSansPro"/>
              </a:rPr>
              <a:t>Η δεύτερη πιο συχνή κατηγορία εγκαυμάτων είναι τα θερμικά εγκαύματα.</a:t>
            </a:r>
          </a:p>
          <a:p>
            <a:pPr algn="l"/>
            <a:r>
              <a:rPr lang="el-GR" b="0" i="0" dirty="0">
                <a:solidFill>
                  <a:srgbClr val="333333"/>
                </a:solidFill>
                <a:effectLst/>
                <a:latin typeface="PFEncoreSansPro"/>
              </a:rPr>
              <a:t>Μωρά, μικρά παιδιά αλλά και ενήλικες συχνά μέσα στο σπίτι, εμπλέκονται σε ατυχήματα με ζεστό νερό, καυτό λάδι, σίδερο σιδερώματος και άλλες καυτές επιφάνειες ή πηγές θερμότητας ακόμη και με ανοικτή φλόγα που χρησιμοποιούν καθημερινά.</a:t>
            </a:r>
          </a:p>
          <a:p>
            <a:pPr algn="l"/>
            <a:r>
              <a:rPr lang="el-GR" b="1" i="0" dirty="0">
                <a:solidFill>
                  <a:srgbClr val="333333"/>
                </a:solidFill>
                <a:effectLst/>
                <a:latin typeface="PFEncoreSansPro"/>
              </a:rPr>
              <a:t>Ο γενικός κανόνας πρώτων βοηθειών για θερμικά εγκαύματα είναι:</a:t>
            </a:r>
            <a:endParaRPr lang="el-GR" b="0" i="0" dirty="0">
              <a:solidFill>
                <a:srgbClr val="333333"/>
              </a:solidFill>
              <a:effectLst/>
              <a:latin typeface="PFEncoreSansPro"/>
            </a:endParaRPr>
          </a:p>
          <a:p>
            <a:pPr algn="l">
              <a:buFont typeface="Arial" panose="020B0604020202020204" pitchFamily="34" charset="0"/>
              <a:buChar char="•"/>
            </a:pPr>
            <a:r>
              <a:rPr lang="el-GR" b="0" i="0" dirty="0">
                <a:solidFill>
                  <a:srgbClr val="333333"/>
                </a:solidFill>
                <a:effectLst/>
                <a:latin typeface="PFEncoreSansPro"/>
              </a:rPr>
              <a:t>όσο το δυνατό πιο άμεση μείωση του θερμικού φορτίου της περιοχής που έχει καεί!</a:t>
            </a:r>
          </a:p>
          <a:p>
            <a:pPr marL="0" indent="0">
              <a:buNone/>
            </a:pPr>
            <a:br>
              <a:rPr lang="el-GR" dirty="0"/>
            </a:br>
            <a:br>
              <a:rPr lang="el-GR" dirty="0"/>
            </a:br>
            <a:endParaRPr lang="en-US" dirty="0"/>
          </a:p>
        </p:txBody>
      </p:sp>
      <p:pic>
        <p:nvPicPr>
          <p:cNvPr id="5122" name="Picture 2" descr="Φροντίδα Μικροτραυματισμών και Εγκαυμάτων - PHARMACY management ΚΑΙ  ΕΠΙΚΟΙΝΩΝΙΑ">
            <a:extLst>
              <a:ext uri="{FF2B5EF4-FFF2-40B4-BE49-F238E27FC236}">
                <a16:creationId xmlns:a16="http://schemas.microsoft.com/office/drawing/2014/main" id="{1917269B-B44C-4193-AC19-FCC1E17490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84379" y="4719430"/>
            <a:ext cx="2609850"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3822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758300E-EB34-41C6-866F-3C9CE8909858}"/>
              </a:ext>
            </a:extLst>
          </p:cNvPr>
          <p:cNvSpPr>
            <a:spLocks noGrp="1"/>
          </p:cNvSpPr>
          <p:nvPr>
            <p:ph type="title"/>
          </p:nvPr>
        </p:nvSpPr>
        <p:spPr/>
        <p:txBody>
          <a:bodyPr/>
          <a:lstStyle/>
          <a:p>
            <a:r>
              <a:rPr lang="el-GR" dirty="0"/>
              <a:t>Θερμικά εγκαύματα</a:t>
            </a:r>
            <a:endParaRPr lang="en-US" dirty="0"/>
          </a:p>
        </p:txBody>
      </p:sp>
      <p:sp>
        <p:nvSpPr>
          <p:cNvPr id="3" name="Θέση περιεχομένου 2">
            <a:extLst>
              <a:ext uri="{FF2B5EF4-FFF2-40B4-BE49-F238E27FC236}">
                <a16:creationId xmlns:a16="http://schemas.microsoft.com/office/drawing/2014/main" id="{9FC987D1-7CFC-4CCC-87A7-209BDF89B3D0}"/>
              </a:ext>
            </a:extLst>
          </p:cNvPr>
          <p:cNvSpPr>
            <a:spLocks noGrp="1"/>
          </p:cNvSpPr>
          <p:nvPr>
            <p:ph idx="1"/>
          </p:nvPr>
        </p:nvSpPr>
        <p:spPr>
          <a:xfrm>
            <a:off x="1033670" y="2256183"/>
            <a:ext cx="10535477" cy="4462668"/>
          </a:xfrm>
        </p:spPr>
        <p:txBody>
          <a:bodyPr>
            <a:normAutofit/>
          </a:bodyPr>
          <a:lstStyle/>
          <a:p>
            <a:pPr algn="just"/>
            <a:r>
              <a:rPr lang="el-GR" b="0" i="0" dirty="0">
                <a:solidFill>
                  <a:srgbClr val="333333"/>
                </a:solidFill>
                <a:effectLst/>
                <a:latin typeface="PFEncoreSansPro"/>
              </a:rPr>
              <a:t>Τα θερμικά εγκαύματα διαχωρίζονται σε πρώτου, δευτέρου και τρίτου βαθμού και έχουν διαφορετική αντιμετώπιση και πρόγνωση. Κατά κανόνα εγκαύματα πρώτου βαθμού δεν χρήζουν άμεσης ιατρικής φροντίδας.</a:t>
            </a:r>
          </a:p>
          <a:p>
            <a:pPr algn="just"/>
            <a:r>
              <a:rPr lang="el-GR" b="0" i="0" dirty="0">
                <a:solidFill>
                  <a:srgbClr val="333333"/>
                </a:solidFill>
                <a:effectLst/>
                <a:latin typeface="PFEncoreSansPro"/>
              </a:rPr>
              <a:t>Εγκαύματα τρίτου βαθμού αλλά και εγκαύματα δεύτερου βαθμού με επιφάνεια μεγαλύτερη από το 10% του σώματος χρήζουν άμεσης και ειδικής ιατρικής φροντίδας καθώς ο κίνδυνος καταπληξίας ή σοκ είναι μεγάλος και θανάσιμος.</a:t>
            </a:r>
          </a:p>
          <a:p>
            <a:pPr algn="just"/>
            <a:r>
              <a:rPr lang="el-GR" b="0" i="0" dirty="0">
                <a:solidFill>
                  <a:srgbClr val="333333"/>
                </a:solidFill>
                <a:effectLst/>
                <a:latin typeface="PFEncoreSansPro"/>
              </a:rPr>
              <a:t>Έτσι λοιπόν εάν η επιφάνεια του εγκαύματος ενός ενήλικα είναι μεγαλύτερη από τις δύο παλάμες μας τότε πρέπει να τον μεταφέρουμε σε νοσοκομείο. Στο μεσοδιάστημα θα εφαρμόσουμε τον βασικό κανόνα πρώτων βοηθειών που αφορά την μείωση του θερμικού φορτίου της περιοχής και θα εφαρμόσουμε χαλαρά μεμβράνη στην περιοχή.  Γάζες ή ελαστικοί επίδεσμοι απαγορεύονται.</a:t>
            </a:r>
            <a:br>
              <a:rPr lang="el-GR" dirty="0"/>
            </a:br>
            <a:br>
              <a:rPr lang="el-GR" dirty="0"/>
            </a:br>
            <a:endParaRPr lang="en-US" dirty="0"/>
          </a:p>
        </p:txBody>
      </p:sp>
    </p:spTree>
    <p:extLst>
      <p:ext uri="{BB962C8B-B14F-4D97-AF65-F5344CB8AC3E}">
        <p14:creationId xmlns:p14="http://schemas.microsoft.com/office/powerpoint/2010/main" val="13622428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E5ED981-A228-4DBE-8B5B-284A175D200E}"/>
              </a:ext>
            </a:extLst>
          </p:cNvPr>
          <p:cNvSpPr>
            <a:spLocks noGrp="1"/>
          </p:cNvSpPr>
          <p:nvPr>
            <p:ph type="title"/>
          </p:nvPr>
        </p:nvSpPr>
        <p:spPr/>
        <p:txBody>
          <a:bodyPr/>
          <a:lstStyle/>
          <a:p>
            <a:r>
              <a:rPr lang="el-GR" dirty="0" err="1"/>
              <a:t>Μικροεγκαύματα</a:t>
            </a:r>
            <a:endParaRPr lang="en-US" dirty="0"/>
          </a:p>
        </p:txBody>
      </p:sp>
      <p:sp>
        <p:nvSpPr>
          <p:cNvPr id="3" name="Θέση περιεχομένου 2">
            <a:extLst>
              <a:ext uri="{FF2B5EF4-FFF2-40B4-BE49-F238E27FC236}">
                <a16:creationId xmlns:a16="http://schemas.microsoft.com/office/drawing/2014/main" id="{C7A642E3-15E8-4F4E-842F-6208AAD27F40}"/>
              </a:ext>
            </a:extLst>
          </p:cNvPr>
          <p:cNvSpPr>
            <a:spLocks noGrp="1"/>
          </p:cNvSpPr>
          <p:nvPr>
            <p:ph idx="1"/>
          </p:nvPr>
        </p:nvSpPr>
        <p:spPr>
          <a:xfrm>
            <a:off x="1276303" y="2114090"/>
            <a:ext cx="8640064" cy="3403228"/>
          </a:xfrm>
        </p:spPr>
        <p:txBody>
          <a:bodyPr>
            <a:normAutofit/>
          </a:bodyPr>
          <a:lstStyle/>
          <a:p>
            <a:pPr algn="l"/>
            <a:r>
              <a:rPr lang="el-GR" b="1" i="0" dirty="0">
                <a:solidFill>
                  <a:srgbClr val="333333"/>
                </a:solidFill>
                <a:effectLst/>
                <a:latin typeface="PFEncoreSansPro"/>
              </a:rPr>
              <a:t>Απαγορεύεται κάθε χρήση:</a:t>
            </a:r>
            <a:endParaRPr lang="el-GR" b="0" i="0" dirty="0">
              <a:solidFill>
                <a:srgbClr val="333333"/>
              </a:solidFill>
              <a:effectLst/>
              <a:latin typeface="PFEncoreSansPro"/>
            </a:endParaRPr>
          </a:p>
          <a:p>
            <a:pPr algn="l">
              <a:buFont typeface="Arial" panose="020B0604020202020204" pitchFamily="34" charset="0"/>
              <a:buChar char="•"/>
            </a:pPr>
            <a:r>
              <a:rPr lang="el-GR" b="0" i="0" dirty="0">
                <a:solidFill>
                  <a:srgbClr val="333333"/>
                </a:solidFill>
                <a:effectLst/>
                <a:latin typeface="PFEncoreSansPro"/>
              </a:rPr>
              <a:t>λαδιού</a:t>
            </a:r>
          </a:p>
          <a:p>
            <a:pPr algn="l">
              <a:buFont typeface="Arial" panose="020B0604020202020204" pitchFamily="34" charset="0"/>
              <a:buChar char="•"/>
            </a:pPr>
            <a:r>
              <a:rPr lang="el-GR" b="0" i="0" dirty="0">
                <a:solidFill>
                  <a:srgbClr val="333333"/>
                </a:solidFill>
                <a:effectLst/>
                <a:latin typeface="PFEncoreSansPro"/>
              </a:rPr>
              <a:t>βαζελίνης</a:t>
            </a:r>
          </a:p>
          <a:p>
            <a:pPr algn="l">
              <a:buFont typeface="Arial" panose="020B0604020202020204" pitchFamily="34" charset="0"/>
              <a:buChar char="•"/>
            </a:pPr>
            <a:r>
              <a:rPr lang="el-GR" b="0" i="0" dirty="0">
                <a:solidFill>
                  <a:srgbClr val="333333"/>
                </a:solidFill>
                <a:effectLst/>
                <a:latin typeface="PFEncoreSansPro"/>
              </a:rPr>
              <a:t>οδοντόκρεμας</a:t>
            </a:r>
          </a:p>
          <a:p>
            <a:pPr algn="l">
              <a:buFont typeface="Arial" panose="020B0604020202020204" pitchFamily="34" charset="0"/>
              <a:buChar char="•"/>
            </a:pPr>
            <a:r>
              <a:rPr lang="el-GR" b="0" i="0" dirty="0">
                <a:solidFill>
                  <a:srgbClr val="333333"/>
                </a:solidFill>
                <a:effectLst/>
                <a:latin typeface="PFEncoreSansPro"/>
              </a:rPr>
              <a:t>πάγου κλπ.</a:t>
            </a:r>
          </a:p>
          <a:p>
            <a:pPr algn="l"/>
            <a:r>
              <a:rPr lang="el-GR" b="1" i="0" dirty="0">
                <a:solidFill>
                  <a:srgbClr val="333333"/>
                </a:solidFill>
                <a:effectLst/>
                <a:latin typeface="PFEncoreSansPro"/>
              </a:rPr>
              <a:t>Επιβάλλεται μόνο:</a:t>
            </a:r>
            <a:endParaRPr lang="el-GR" b="0" i="0" dirty="0">
              <a:solidFill>
                <a:srgbClr val="333333"/>
              </a:solidFill>
              <a:effectLst/>
              <a:latin typeface="PFEncoreSansPro"/>
            </a:endParaRPr>
          </a:p>
          <a:p>
            <a:pPr algn="l">
              <a:buFont typeface="Arial" panose="020B0604020202020204" pitchFamily="34" charset="0"/>
              <a:buChar char="•"/>
            </a:pPr>
            <a:r>
              <a:rPr lang="el-GR" b="0" i="0" dirty="0">
                <a:solidFill>
                  <a:srgbClr val="333333"/>
                </a:solidFill>
                <a:effectLst/>
                <a:latin typeface="PFEncoreSansPro"/>
              </a:rPr>
              <a:t>τρεχούμενο κρύο νερό βρύσης για τουλάχιστον δέκα λεπτά πάνω στην περιοχή</a:t>
            </a:r>
          </a:p>
          <a:p>
            <a:pPr algn="l">
              <a:buFont typeface="Arial" panose="020B0604020202020204" pitchFamily="34" charset="0"/>
              <a:buChar char="•"/>
            </a:pPr>
            <a:r>
              <a:rPr lang="el-GR" dirty="0">
                <a:solidFill>
                  <a:srgbClr val="333333"/>
                </a:solidFill>
                <a:latin typeface="PFEncoreSansPro"/>
              </a:rPr>
              <a:t>Χρήση ειδικής αλοιφής για εγκαύματα</a:t>
            </a:r>
            <a:endParaRPr lang="el-GR" b="0" i="0" dirty="0">
              <a:solidFill>
                <a:srgbClr val="333333"/>
              </a:solidFill>
              <a:effectLst/>
              <a:latin typeface="PFEncoreSansPro"/>
            </a:endParaRPr>
          </a:p>
        </p:txBody>
      </p:sp>
      <p:pic>
        <p:nvPicPr>
          <p:cNvPr id="11266" name="Picture 2" descr="Μύθοι και αλήθειες για την αντιμετώπιση εγκαυμάτων μικρής έκτασης στο σπίτι  - meallamatia.gr">
            <a:extLst>
              <a:ext uri="{FF2B5EF4-FFF2-40B4-BE49-F238E27FC236}">
                <a16:creationId xmlns:a16="http://schemas.microsoft.com/office/drawing/2014/main" id="{35E2EABD-21F5-4D00-B613-2441A5BC4C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16390" y="2448547"/>
            <a:ext cx="2590800"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26793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ίθουσα συσκέψεων &quot;Ιόν&quot;">
  <a:themeElements>
    <a:clrScheme name="Αίθουσα συσκέψεων &quot;Ιόν&quot;">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Αίθουσα συσκέψεων &quot;Ιόν&quot;">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ίθουσα συσκέψεων &quot;Ιόν&quot;">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80</TotalTime>
  <Words>1312</Words>
  <Application>Microsoft Office PowerPoint</Application>
  <PresentationFormat>Ευρεία οθόνη</PresentationFormat>
  <Paragraphs>77</Paragraphs>
  <Slides>20</Slides>
  <Notes>0</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1</vt:i4>
      </vt:variant>
      <vt:variant>
        <vt:lpstr>Τίτλοι διαφανειών</vt:lpstr>
      </vt:variant>
      <vt:variant>
        <vt:i4>20</vt:i4>
      </vt:variant>
    </vt:vector>
  </HeadingPairs>
  <TitlesOfParts>
    <vt:vector size="29" baseType="lpstr">
      <vt:lpstr>Arial</vt:lpstr>
      <vt:lpstr>Century Gothic</vt:lpstr>
      <vt:lpstr>g-book</vt:lpstr>
      <vt:lpstr>Open Sans</vt:lpstr>
      <vt:lpstr>PFEncoreSansPro</vt:lpstr>
      <vt:lpstr>Roboto</vt:lpstr>
      <vt:lpstr>Wingdings</vt:lpstr>
      <vt:lpstr>Wingdings 3</vt:lpstr>
      <vt:lpstr>Αίθουσα συσκέψεων "Ιόν"</vt:lpstr>
      <vt:lpstr>Πρώτες βοήθειες 2</vt:lpstr>
      <vt:lpstr>ΜΙΚΡΟΤΡΑΥΜΑΤΑ</vt:lpstr>
      <vt:lpstr>ΜΙΚΡΟΤΡΑΥΜΑΤΑ</vt:lpstr>
      <vt:lpstr>Παρουσίαση του PowerPoint</vt:lpstr>
      <vt:lpstr>Παρουσίαση του PowerPoint</vt:lpstr>
      <vt:lpstr>Εγκαύματα από τον Ήλιο</vt:lpstr>
      <vt:lpstr>Μικροεγκαύματα</vt:lpstr>
      <vt:lpstr>Θερμικά εγκαύματα</vt:lpstr>
      <vt:lpstr>Μικροεγκαύματα</vt:lpstr>
      <vt:lpstr>Μικροεγκαύματα</vt:lpstr>
      <vt:lpstr>Εγκαύματα από ηλεκτροπληξία</vt:lpstr>
      <vt:lpstr>Χημικά εγκαύματα </vt:lpstr>
      <vt:lpstr>Χημικά εγκαύματα </vt:lpstr>
      <vt:lpstr>ΛΙΠΟΘΥΜΙΑ </vt:lpstr>
      <vt:lpstr>ΛΙΠΟΘΥΜΙΑ</vt:lpstr>
      <vt:lpstr>ΛΙΠΟΘΥΜΙΑ</vt:lpstr>
      <vt:lpstr>ΛΙΠΟΘΥΜΙΑ</vt:lpstr>
      <vt:lpstr>ΛΙΠΟΘΥΜΙΑ</vt:lpstr>
      <vt:lpstr>ΛΙΠΟΘΥΜΙΑ</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Πρωτεσ βοηθειεσ 2</dc:title>
  <dc:creator>agapi</dc:creator>
  <cp:lastModifiedBy>agapi</cp:lastModifiedBy>
  <cp:revision>30</cp:revision>
  <dcterms:created xsi:type="dcterms:W3CDTF">2021-03-21T14:33:44Z</dcterms:created>
  <dcterms:modified xsi:type="dcterms:W3CDTF">2021-03-21T15:55:25Z</dcterms:modified>
</cp:coreProperties>
</file>