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4" r:id="rId8"/>
    <p:sldId id="262" r:id="rId9"/>
    <p:sldId id="265"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CB76FA7C-0C83-4961-91E1-C0E98351CB3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2715876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B76FA7C-0C83-4961-91E1-C0E98351CB3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3312246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B76FA7C-0C83-4961-91E1-C0E98351CB3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B8AAA-D5EC-44E8-97C6-1CD6DBB49C1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63375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B76FA7C-0C83-4961-91E1-C0E98351CB3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2589049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B76FA7C-0C83-4961-91E1-C0E98351CB3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B8AAA-D5EC-44E8-97C6-1CD6DBB49C1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897675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B76FA7C-0C83-4961-91E1-C0E98351CB3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1928616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B76FA7C-0C83-4961-91E1-C0E98351CB3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4087470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B76FA7C-0C83-4961-91E1-C0E98351CB3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3030845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B76FA7C-0C83-4961-91E1-C0E98351CB3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743739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B76FA7C-0C83-4961-91E1-C0E98351CB3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3652065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B76FA7C-0C83-4961-91E1-C0E98351CB38}" type="datetimeFigureOut">
              <a:rPr lang="en-US" smtClean="0"/>
              <a:t>5/16/2021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1517458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CB76FA7C-0C83-4961-91E1-C0E98351CB38}" type="datetimeFigureOut">
              <a:rPr lang="en-US" smtClean="0"/>
              <a:t>5/16/2021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3645729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B76FA7C-0C83-4961-91E1-C0E98351CB38}" type="datetimeFigureOut">
              <a:rPr lang="en-US" smtClean="0"/>
              <a:t>5/16/2021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2926205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76FA7C-0C83-4961-91E1-C0E98351CB38}" type="datetimeFigureOut">
              <a:rPr lang="en-US" smtClean="0"/>
              <a:t>5/16/2021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290054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B76FA7C-0C83-4961-91E1-C0E98351CB38}" type="datetimeFigureOut">
              <a:rPr lang="en-US" smtClean="0"/>
              <a:t>5/16/2021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721594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B76FA7C-0C83-4961-91E1-C0E98351CB38}" type="datetimeFigureOut">
              <a:rPr lang="en-US" smtClean="0"/>
              <a:t>5/16/2021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B8AAA-D5EC-44E8-97C6-1CD6DBB49C1B}" type="slidenum">
              <a:rPr lang="en-US" smtClean="0"/>
              <a:t>‹#›</a:t>
            </a:fld>
            <a:endParaRPr lang="en-US"/>
          </a:p>
        </p:txBody>
      </p:sp>
    </p:spTree>
    <p:extLst>
      <p:ext uri="{BB962C8B-B14F-4D97-AF65-F5344CB8AC3E}">
        <p14:creationId xmlns:p14="http://schemas.microsoft.com/office/powerpoint/2010/main" val="2926538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76FA7C-0C83-4961-91E1-C0E98351CB38}" type="datetimeFigureOut">
              <a:rPr lang="en-US" smtClean="0"/>
              <a:t>5/16/2021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FDB8AAA-D5EC-44E8-97C6-1CD6DBB49C1B}" type="slidenum">
              <a:rPr lang="en-US" smtClean="0"/>
              <a:t>‹#›</a:t>
            </a:fld>
            <a:endParaRPr lang="en-US"/>
          </a:p>
        </p:txBody>
      </p:sp>
    </p:spTree>
    <p:extLst>
      <p:ext uri="{BB962C8B-B14F-4D97-AF65-F5344CB8AC3E}">
        <p14:creationId xmlns:p14="http://schemas.microsoft.com/office/powerpoint/2010/main" val="24358908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8E421F-9F57-47EB-90F4-2797FEBECC31}"/>
              </a:ext>
            </a:extLst>
          </p:cNvPr>
          <p:cNvSpPr>
            <a:spLocks noGrp="1"/>
          </p:cNvSpPr>
          <p:nvPr>
            <p:ph type="ctrTitle"/>
          </p:nvPr>
        </p:nvSpPr>
        <p:spPr/>
        <p:txBody>
          <a:bodyPr/>
          <a:lstStyle/>
          <a:p>
            <a:r>
              <a:rPr lang="el-GR" dirty="0"/>
              <a:t>2.2 ΟΙΚΟΝΟΜΙΚΕΣ ΜΟΝΑΔΕΣ</a:t>
            </a:r>
            <a:endParaRPr lang="en-US" dirty="0"/>
          </a:p>
        </p:txBody>
      </p:sp>
      <p:sp>
        <p:nvSpPr>
          <p:cNvPr id="3" name="Υπότιτλος 2">
            <a:extLst>
              <a:ext uri="{FF2B5EF4-FFF2-40B4-BE49-F238E27FC236}">
                <a16:creationId xmlns:a16="http://schemas.microsoft.com/office/drawing/2014/main" id="{8E85FFC3-33DE-44AC-BC26-528D7E7E1FB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66750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D371D3-E086-4AAF-A3BD-BC19B8FD3F73}"/>
              </a:ext>
            </a:extLst>
          </p:cNvPr>
          <p:cNvSpPr>
            <a:spLocks noGrp="1"/>
          </p:cNvSpPr>
          <p:nvPr>
            <p:ph type="title"/>
          </p:nvPr>
        </p:nvSpPr>
        <p:spPr/>
        <p:txBody>
          <a:bodyPr/>
          <a:lstStyle/>
          <a:p>
            <a:pPr algn="ctr"/>
            <a:r>
              <a:rPr lang="el-GR" dirty="0"/>
              <a:t>ΠΑΡΑΓΟΝΤΕΣ ΠΟΥ ΕΠΗΡΕΑΖΟΥΝ ΤΗΝ ΠΡΟΣΦΟΡΑ</a:t>
            </a:r>
            <a:endParaRPr lang="en-US" dirty="0"/>
          </a:p>
        </p:txBody>
      </p:sp>
      <p:sp>
        <p:nvSpPr>
          <p:cNvPr id="3" name="Θέση περιεχομένου 2">
            <a:extLst>
              <a:ext uri="{FF2B5EF4-FFF2-40B4-BE49-F238E27FC236}">
                <a16:creationId xmlns:a16="http://schemas.microsoft.com/office/drawing/2014/main" id="{4CB559FD-3AE8-4B17-A086-95D8E99B6BB2}"/>
              </a:ext>
            </a:extLst>
          </p:cNvPr>
          <p:cNvSpPr>
            <a:spLocks noGrp="1"/>
          </p:cNvSpPr>
          <p:nvPr>
            <p:ph idx="1"/>
          </p:nvPr>
        </p:nvSpPr>
        <p:spPr>
          <a:xfrm>
            <a:off x="677334" y="2160589"/>
            <a:ext cx="9045506" cy="3880773"/>
          </a:xfrm>
        </p:spPr>
        <p:txBody>
          <a:bodyPr/>
          <a:lstStyle/>
          <a:p>
            <a:pPr algn="just">
              <a:buFont typeface="Wingdings" panose="05000000000000000000" pitchFamily="2" charset="2"/>
              <a:buChar char="v"/>
            </a:pPr>
            <a:r>
              <a:rPr lang="el-GR" dirty="0">
                <a:solidFill>
                  <a:srgbClr val="FF0000"/>
                </a:solidFill>
              </a:rPr>
              <a:t>Οι τιμές των παραγωγικών συντελεστών (οικονομικών πόρων)</a:t>
            </a:r>
            <a:r>
              <a:rPr lang="el-GR" dirty="0">
                <a:solidFill>
                  <a:schemeClr val="tx1"/>
                </a:solidFill>
              </a:rPr>
              <a:t>: όταν ένας παραγωγικός συντελεστής είναι φθηνός σε σχέση με έναν άλλο (πχ ασήμι αντί για χρυσό), η επιχείρηση έχει μεγαλύτερο κέρδος παράγοντας τις ίδιες ποσότητες αγαθού ή μπορεί να παράγει με το ίδιο κόστος μεγαλύτερη ποσότητα αγαθού</a:t>
            </a:r>
          </a:p>
          <a:p>
            <a:pPr algn="just">
              <a:buFont typeface="Wingdings" panose="05000000000000000000" pitchFamily="2" charset="2"/>
              <a:buChar char="v"/>
            </a:pPr>
            <a:r>
              <a:rPr lang="el-GR" dirty="0">
                <a:solidFill>
                  <a:srgbClr val="FF0000"/>
                </a:solidFill>
              </a:rPr>
              <a:t>Η τεχνολογική πρόοδος</a:t>
            </a:r>
            <a:r>
              <a:rPr lang="el-GR" dirty="0">
                <a:solidFill>
                  <a:schemeClr val="tx1"/>
                </a:solidFill>
              </a:rPr>
              <a:t>: η χρήση εξελιγμένων μηχανημάτων, μπορεί να αυξήσει την παραγωγή και να μειώσει το κόστος</a:t>
            </a:r>
          </a:p>
          <a:p>
            <a:pPr>
              <a:buFont typeface="Wingdings" panose="05000000000000000000" pitchFamily="2" charset="2"/>
              <a:buChar char="v"/>
            </a:pPr>
            <a:r>
              <a:rPr lang="el-GR" dirty="0">
                <a:solidFill>
                  <a:srgbClr val="FF0000"/>
                </a:solidFill>
              </a:rPr>
              <a:t>Οι φυσικοί ή τυχαίοι παράγοντες</a:t>
            </a:r>
            <a:r>
              <a:rPr lang="el-GR" dirty="0">
                <a:solidFill>
                  <a:schemeClr val="tx1"/>
                </a:solidFill>
              </a:rPr>
              <a:t>: Τα αγροτικά προϊόντα, επηρεάζονται από τις καιρικές συνθήκες, μπορεί να υπάρξει μείωση της παραγωγής τους λόγω έντονων βροχοπτώσεων ή παγετώνων. Επίσης η πανδημία μείωσε αισθητά την παραγωγή πολλών αγαθών.</a:t>
            </a:r>
          </a:p>
          <a:p>
            <a:pPr>
              <a:buFont typeface="Wingdings" panose="05000000000000000000" pitchFamily="2" charset="2"/>
              <a:buChar char="v"/>
            </a:pPr>
            <a:endParaRPr lang="en-US" dirty="0"/>
          </a:p>
        </p:txBody>
      </p:sp>
    </p:spTree>
    <p:extLst>
      <p:ext uri="{BB962C8B-B14F-4D97-AF65-F5344CB8AC3E}">
        <p14:creationId xmlns:p14="http://schemas.microsoft.com/office/powerpoint/2010/main" val="3361171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0D575A-9272-47C0-A95D-E2CD97C62C95}"/>
              </a:ext>
            </a:extLst>
          </p:cNvPr>
          <p:cNvSpPr>
            <a:spLocks noGrp="1"/>
          </p:cNvSpPr>
          <p:nvPr>
            <p:ph type="title"/>
          </p:nvPr>
        </p:nvSpPr>
        <p:spPr/>
        <p:txBody>
          <a:bodyPr/>
          <a:lstStyle/>
          <a:p>
            <a:r>
              <a:rPr lang="el-GR" dirty="0"/>
              <a:t>ΟΙΚΟΝΟΜΙΚΕΣ ΜΟΝΑΔΕΣ</a:t>
            </a:r>
            <a:endParaRPr lang="en-US" dirty="0"/>
          </a:p>
        </p:txBody>
      </p:sp>
      <p:sp>
        <p:nvSpPr>
          <p:cNvPr id="3" name="Θέση περιεχομένου 2">
            <a:extLst>
              <a:ext uri="{FF2B5EF4-FFF2-40B4-BE49-F238E27FC236}">
                <a16:creationId xmlns:a16="http://schemas.microsoft.com/office/drawing/2014/main" id="{E48DAD1F-78AA-4348-A115-0D0A8D047875}"/>
              </a:ext>
            </a:extLst>
          </p:cNvPr>
          <p:cNvSpPr>
            <a:spLocks noGrp="1"/>
          </p:cNvSpPr>
          <p:nvPr>
            <p:ph idx="1"/>
          </p:nvPr>
        </p:nvSpPr>
        <p:spPr>
          <a:xfrm>
            <a:off x="601833" y="1523608"/>
            <a:ext cx="8596668" cy="3880773"/>
          </a:xfrm>
        </p:spPr>
        <p:txBody>
          <a:bodyPr/>
          <a:lstStyle/>
          <a:p>
            <a:r>
              <a:rPr lang="el-GR" dirty="0"/>
              <a:t>Οι οικονομικές μονάδες επηρεάζουν την οικονομία κάθε χώρας, διότι παράγουν και καταναλώνουν</a:t>
            </a:r>
            <a:r>
              <a:rPr lang="en-US" dirty="0"/>
              <a:t> </a:t>
            </a:r>
            <a:r>
              <a:rPr lang="el-GR" dirty="0" err="1"/>
              <a:t>αγαθα</a:t>
            </a:r>
            <a:r>
              <a:rPr lang="el-GR" dirty="0"/>
              <a:t>.</a:t>
            </a:r>
          </a:p>
          <a:p>
            <a:r>
              <a:rPr lang="el-GR" dirty="0"/>
              <a:t>Οι οικονομικές μονάδες είναι: </a:t>
            </a:r>
          </a:p>
          <a:p>
            <a:pPr>
              <a:buFont typeface="Wingdings" panose="05000000000000000000" pitchFamily="2" charset="2"/>
              <a:buChar char="ü"/>
            </a:pPr>
            <a:r>
              <a:rPr lang="el-GR" dirty="0"/>
              <a:t>Το Κράτος</a:t>
            </a:r>
          </a:p>
          <a:p>
            <a:pPr>
              <a:buFont typeface="Wingdings" panose="05000000000000000000" pitchFamily="2" charset="2"/>
              <a:buChar char="ü"/>
            </a:pPr>
            <a:r>
              <a:rPr lang="el-GR" dirty="0"/>
              <a:t>Οι Επιχειρήσεις</a:t>
            </a:r>
          </a:p>
          <a:p>
            <a:pPr>
              <a:buFont typeface="Wingdings" panose="05000000000000000000" pitchFamily="2" charset="2"/>
              <a:buChar char="ü"/>
            </a:pPr>
            <a:r>
              <a:rPr lang="el-GR" dirty="0"/>
              <a:t>Οι Καταναλωτές</a:t>
            </a:r>
          </a:p>
          <a:p>
            <a:pPr>
              <a:buFont typeface="Wingdings" panose="05000000000000000000" pitchFamily="2" charset="2"/>
              <a:buChar char="ü"/>
            </a:pPr>
            <a:endParaRPr lang="en-US" dirty="0"/>
          </a:p>
        </p:txBody>
      </p:sp>
      <p:pic>
        <p:nvPicPr>
          <p:cNvPr id="2050" name="Picture 2" descr="καταναλωτής καλαθιών απεικόνιση αποθεμάτων. εικονογραφία από lifestyle -  13317833">
            <a:extLst>
              <a:ext uri="{FF2B5EF4-FFF2-40B4-BE49-F238E27FC236}">
                <a16:creationId xmlns:a16="http://schemas.microsoft.com/office/drawing/2014/main" id="{BB6E3E1A-E315-4FCE-923F-5EEF87EACF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2190" y="3124592"/>
            <a:ext cx="2066925" cy="22098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Πώς μπορεί να γίνει μια επιχείρηση κερδοφόρα ⋆ Epixeirein by Vasilis Pappas  | Σύμβουλος Επιχειρήσεων &amp; Marketing">
            <a:extLst>
              <a:ext uri="{FF2B5EF4-FFF2-40B4-BE49-F238E27FC236}">
                <a16:creationId xmlns:a16="http://schemas.microsoft.com/office/drawing/2014/main" id="{D686D31D-1690-45AF-B599-3CEBC3AE68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6194" y="3859675"/>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ΤΟ ΚΡΑΤΟΣ">
            <a:extLst>
              <a:ext uri="{FF2B5EF4-FFF2-40B4-BE49-F238E27FC236}">
                <a16:creationId xmlns:a16="http://schemas.microsoft.com/office/drawing/2014/main" id="{1A4D801F-ECC1-45B6-A147-FCCE351502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8166" y="2812753"/>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2005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C2B666-2DFB-45F9-9011-B8FBE3CB4E84}"/>
              </a:ext>
            </a:extLst>
          </p:cNvPr>
          <p:cNvSpPr>
            <a:spLocks noGrp="1"/>
          </p:cNvSpPr>
          <p:nvPr>
            <p:ph type="title"/>
          </p:nvPr>
        </p:nvSpPr>
        <p:spPr>
          <a:xfrm>
            <a:off x="677334" y="609600"/>
            <a:ext cx="8596668" cy="799750"/>
          </a:xfrm>
        </p:spPr>
        <p:txBody>
          <a:bodyPr/>
          <a:lstStyle/>
          <a:p>
            <a:r>
              <a:rPr lang="el-GR" dirty="0"/>
              <a:t>ΟΙΚΟΝΟΜΙΚΕΣ ΜΟΝΑΔΕΣ</a:t>
            </a:r>
            <a:endParaRPr lang="en-US" dirty="0"/>
          </a:p>
        </p:txBody>
      </p:sp>
      <p:sp>
        <p:nvSpPr>
          <p:cNvPr id="3" name="Θέση περιεχομένου 2">
            <a:extLst>
              <a:ext uri="{FF2B5EF4-FFF2-40B4-BE49-F238E27FC236}">
                <a16:creationId xmlns:a16="http://schemas.microsoft.com/office/drawing/2014/main" id="{E3A3CB91-A46C-4B37-9BFF-1CAA93454B7F}"/>
              </a:ext>
            </a:extLst>
          </p:cNvPr>
          <p:cNvSpPr>
            <a:spLocks noGrp="1"/>
          </p:cNvSpPr>
          <p:nvPr>
            <p:ph idx="1"/>
          </p:nvPr>
        </p:nvSpPr>
        <p:spPr>
          <a:xfrm>
            <a:off x="677334" y="1409351"/>
            <a:ext cx="8596668" cy="4632012"/>
          </a:xfrm>
        </p:spPr>
        <p:txBody>
          <a:bodyPr/>
          <a:lstStyle/>
          <a:p>
            <a:r>
              <a:rPr lang="el-GR" dirty="0"/>
              <a:t>Ο καταναλωτής </a:t>
            </a:r>
            <a:r>
              <a:rPr lang="el-GR" i="1" dirty="0"/>
              <a:t>παράγει</a:t>
            </a:r>
            <a:r>
              <a:rPr lang="el-GR" dirty="0"/>
              <a:t> αγαθά κατά την εργασία του και </a:t>
            </a:r>
            <a:r>
              <a:rPr lang="el-GR" i="1" dirty="0"/>
              <a:t>καταναλώνει</a:t>
            </a:r>
            <a:r>
              <a:rPr lang="el-GR" dirty="0"/>
              <a:t> αγαθά για να ικανοποιήσει τις ανάγκες του. </a:t>
            </a:r>
          </a:p>
          <a:p>
            <a:r>
              <a:rPr lang="el-GR" dirty="0"/>
              <a:t>Οι επιχειρήσεις παράγουν αγαθά και για επιτύχουν την παραγωγή τους καταναλώνουν οικονομικούς πόρους ( εργασία, πρώτες ύλες και </a:t>
            </a:r>
            <a:r>
              <a:rPr lang="el-GR" dirty="0" err="1"/>
              <a:t>κεφαλαιούχα</a:t>
            </a:r>
            <a:r>
              <a:rPr lang="el-GR" dirty="0"/>
              <a:t> αγαθά). Μια επιχείρηση μπορεί να είναι μικρή (πχ ψιλικατζίδικο, μαγαζί ρούχων) αλλά μπορεί να είναι και πολύ μεγάλη (πχ εργοστάσιο αυτοκινήτων, μεγάλη ξενοδοχειακή μονάδα). Όσο μεγαλύτερη είναι μια επιχείρηση τόσο περισσότερο επηρεάζει την οικονομία μιας κοινωνίας (προσφέρει θέσεις εργασίας, δημιουργεί οικονομική ανάπτυξη) </a:t>
            </a:r>
          </a:p>
          <a:p>
            <a:pPr marL="0" indent="0">
              <a:buNone/>
            </a:pPr>
            <a:endParaRPr lang="en-US" dirty="0"/>
          </a:p>
        </p:txBody>
      </p:sp>
      <p:pic>
        <p:nvPicPr>
          <p:cNvPr id="1026" name="Picture 2" descr="MARKETING - ΣΥΜΠΕΡΙΦΟΡΑ ΚΑΤΑΝΑΛΩΤΗ - MARKETING &amp; ΚΑΤΑΝΑΛΩΤΗΣ">
            <a:extLst>
              <a:ext uri="{FF2B5EF4-FFF2-40B4-BE49-F238E27FC236}">
                <a16:creationId xmlns:a16="http://schemas.microsoft.com/office/drawing/2014/main" id="{0AE1DD7E-2CDE-48BC-904A-A39906FF0E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948" y="4158187"/>
            <a:ext cx="2800350" cy="16287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ΟΡΙΣΜΟΣ ΕΠΙΧΕΙΡΗΣΗΣ - Η επιχείρηση και οι λειτουργίες της.aspete">
            <a:extLst>
              <a:ext uri="{FF2B5EF4-FFF2-40B4-BE49-F238E27FC236}">
                <a16:creationId xmlns:a16="http://schemas.microsoft.com/office/drawing/2014/main" id="{67210CE0-C194-49C2-9FBC-8A20EFF839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5161" y="4605686"/>
            <a:ext cx="2705100" cy="168592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Ο κορωνοϊός έφερε πίσω το κράτος | Αθανάσιος Παπανδρόπουλος">
            <a:extLst>
              <a:ext uri="{FF2B5EF4-FFF2-40B4-BE49-F238E27FC236}">
                <a16:creationId xmlns:a16="http://schemas.microsoft.com/office/drawing/2014/main" id="{836F82FE-8EC9-42A2-9031-10B694359A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30136" y="4366262"/>
            <a:ext cx="2533650"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0174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7E483F-9A76-429A-910C-66ED80ABA2DA}"/>
              </a:ext>
            </a:extLst>
          </p:cNvPr>
          <p:cNvSpPr>
            <a:spLocks noGrp="1"/>
          </p:cNvSpPr>
          <p:nvPr>
            <p:ph type="title"/>
          </p:nvPr>
        </p:nvSpPr>
        <p:spPr/>
        <p:txBody>
          <a:bodyPr/>
          <a:lstStyle/>
          <a:p>
            <a:r>
              <a:rPr lang="el-GR" dirty="0"/>
              <a:t>ΤΟ ΚΡΑΤΟΣ</a:t>
            </a:r>
            <a:endParaRPr lang="en-US" dirty="0"/>
          </a:p>
        </p:txBody>
      </p:sp>
      <p:sp>
        <p:nvSpPr>
          <p:cNvPr id="3" name="Θέση περιεχομένου 2">
            <a:extLst>
              <a:ext uri="{FF2B5EF4-FFF2-40B4-BE49-F238E27FC236}">
                <a16:creationId xmlns:a16="http://schemas.microsoft.com/office/drawing/2014/main" id="{0872F342-9530-4799-B936-A1D2DB553480}"/>
              </a:ext>
            </a:extLst>
          </p:cNvPr>
          <p:cNvSpPr>
            <a:spLocks noGrp="1"/>
          </p:cNvSpPr>
          <p:nvPr>
            <p:ph idx="1"/>
          </p:nvPr>
        </p:nvSpPr>
        <p:spPr>
          <a:xfrm>
            <a:off x="677334" y="1400961"/>
            <a:ext cx="8596668" cy="4640401"/>
          </a:xfrm>
        </p:spPr>
        <p:txBody>
          <a:bodyPr/>
          <a:lstStyle/>
          <a:p>
            <a:r>
              <a:rPr lang="el-GR" dirty="0"/>
              <a:t>Το κράτος παρεμβαίνει με διάφορους τρόπους στην οικονομία μιας χώρας. </a:t>
            </a:r>
          </a:p>
          <a:p>
            <a:pPr>
              <a:buFont typeface="Arial" panose="020B0604020202020204" pitchFamily="34" charset="0"/>
              <a:buChar char="•"/>
            </a:pPr>
            <a:r>
              <a:rPr lang="el-GR" dirty="0"/>
              <a:t>Εξασφαλίζει στους πολίτες δημόσια αγαθά ( εκπαίδευση, </a:t>
            </a:r>
            <a:r>
              <a:rPr lang="el-GR" dirty="0" err="1"/>
              <a:t>ιατροφαρμακευτκή</a:t>
            </a:r>
            <a:r>
              <a:rPr lang="el-GR" dirty="0"/>
              <a:t> περίθαλψη, δρόμοι, συγκοινωνίες)</a:t>
            </a:r>
          </a:p>
          <a:p>
            <a:pPr>
              <a:buFont typeface="Arial" panose="020B0604020202020204" pitchFamily="34" charset="0"/>
              <a:buChar char="•"/>
            </a:pPr>
            <a:r>
              <a:rPr lang="el-GR" dirty="0"/>
              <a:t>Ψηφίζει και εφαρμόζει νόμους προστασίας της ιδιοκτησίας και της λειτουργίας της οικονομίας, ώστε να υπάρχει οικονομική ανάπτυξη στη χώρα</a:t>
            </a:r>
          </a:p>
          <a:p>
            <a:pPr>
              <a:buFont typeface="Arial" panose="020B0604020202020204" pitchFamily="34" charset="0"/>
              <a:buChar char="•"/>
            </a:pPr>
            <a:r>
              <a:rPr lang="el-GR" dirty="0"/>
              <a:t>Ορίζει τα έσοδα (φόροι) και τις δαπάνες του κράτους (για δημόσια έργα, μισθούς δημοσίων υπαλλήλων, συντάξεις και επιδόματα)</a:t>
            </a:r>
          </a:p>
          <a:p>
            <a:pPr>
              <a:buFont typeface="Arial" panose="020B0604020202020204" pitchFamily="34" charset="0"/>
              <a:buChar char="•"/>
            </a:pPr>
            <a:endParaRPr lang="el-GR" dirty="0"/>
          </a:p>
          <a:p>
            <a:endParaRPr lang="en-US" dirty="0"/>
          </a:p>
        </p:txBody>
      </p:sp>
      <p:pic>
        <p:nvPicPr>
          <p:cNvPr id="4098" name="Picture 2" descr="Κοινωνικό κράτος: ο δούρειος ίππος του σοσιαλισμού - Ελεύθερη Αγορά">
            <a:extLst>
              <a:ext uri="{FF2B5EF4-FFF2-40B4-BE49-F238E27FC236}">
                <a16:creationId xmlns:a16="http://schemas.microsoft.com/office/drawing/2014/main" id="{7745270A-36F6-4101-8439-AC2498C77E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541" y="4430724"/>
            <a:ext cx="3227343" cy="201621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Προϋπολογισμός: 600 εκατ. ευρώ λιγότερα από πέρυσι τα κρατικά έσοδα τον  Ιανουάριο">
            <a:extLst>
              <a:ext uri="{FF2B5EF4-FFF2-40B4-BE49-F238E27FC236}">
                <a16:creationId xmlns:a16="http://schemas.microsoft.com/office/drawing/2014/main" id="{41F6CAD7-40EE-4C9E-8919-B8FD3ABE1D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3311" y="4541590"/>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Είμαι Κράτος και το κέφι μου θα κάνω… | Computax.gr">
            <a:extLst>
              <a:ext uri="{FF2B5EF4-FFF2-40B4-BE49-F238E27FC236}">
                <a16:creationId xmlns:a16="http://schemas.microsoft.com/office/drawing/2014/main" id="{8C04B16C-60BE-4327-9D3C-F7C13FF3DB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1092" y="4280421"/>
            <a:ext cx="2615524" cy="1994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582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0153B3-3DC8-4421-BB61-B8AD66267C9C}"/>
              </a:ext>
            </a:extLst>
          </p:cNvPr>
          <p:cNvSpPr>
            <a:spLocks noGrp="1"/>
          </p:cNvSpPr>
          <p:nvPr>
            <p:ph type="title"/>
          </p:nvPr>
        </p:nvSpPr>
        <p:spPr/>
        <p:txBody>
          <a:bodyPr/>
          <a:lstStyle/>
          <a:p>
            <a:r>
              <a:rPr lang="el-GR" dirty="0"/>
              <a:t>ΣΚΟΠΟΣ ΤΩΝ ΟΙΚΟΝΟΜΙΚΩΝ ΜΟΝΑΔΩΝ</a:t>
            </a:r>
            <a:endParaRPr lang="en-US" dirty="0"/>
          </a:p>
        </p:txBody>
      </p:sp>
      <p:sp>
        <p:nvSpPr>
          <p:cNvPr id="3" name="Θέση περιεχομένου 2">
            <a:extLst>
              <a:ext uri="{FF2B5EF4-FFF2-40B4-BE49-F238E27FC236}">
                <a16:creationId xmlns:a16="http://schemas.microsoft.com/office/drawing/2014/main" id="{589B1C70-1C11-4936-A1F1-7CBEE8597A82}"/>
              </a:ext>
            </a:extLst>
          </p:cNvPr>
          <p:cNvSpPr>
            <a:spLocks noGrp="1"/>
          </p:cNvSpPr>
          <p:nvPr>
            <p:ph idx="1"/>
          </p:nvPr>
        </p:nvSpPr>
        <p:spPr>
          <a:xfrm>
            <a:off x="677334" y="1426129"/>
            <a:ext cx="8596668" cy="4615234"/>
          </a:xfrm>
        </p:spPr>
        <p:txBody>
          <a:bodyPr/>
          <a:lstStyle/>
          <a:p>
            <a:r>
              <a:rPr lang="el-GR" dirty="0"/>
              <a:t>Κάθε οικονομική μονάδα έχει ένα σκοπό:</a:t>
            </a:r>
          </a:p>
          <a:p>
            <a:pPr>
              <a:buFont typeface="Wingdings" panose="05000000000000000000" pitchFamily="2" charset="2"/>
              <a:buChar char="§"/>
            </a:pPr>
            <a:r>
              <a:rPr lang="el-GR" dirty="0"/>
              <a:t>Ο καταναλωτής επιθυμεί την ικανοποίηση των αναγκών του</a:t>
            </a:r>
          </a:p>
          <a:p>
            <a:pPr>
              <a:buFont typeface="Wingdings" panose="05000000000000000000" pitchFamily="2" charset="2"/>
              <a:buChar char="§"/>
            </a:pPr>
            <a:r>
              <a:rPr lang="el-GR" dirty="0"/>
              <a:t>Οι επιχειρήσεις στοχεύουν στο κέρδος</a:t>
            </a:r>
          </a:p>
          <a:p>
            <a:pPr>
              <a:buFont typeface="Wingdings" panose="05000000000000000000" pitchFamily="2" charset="2"/>
              <a:buChar char="§"/>
            </a:pPr>
            <a:r>
              <a:rPr lang="el-GR" dirty="0"/>
              <a:t>Το κράτος επιθυμεί την κοινωνική ευημερία (καλές συνθήκες διαβίωσης) των πολιτών του</a:t>
            </a:r>
            <a:endParaRPr lang="en-US" dirty="0"/>
          </a:p>
        </p:txBody>
      </p:sp>
      <p:pic>
        <p:nvPicPr>
          <p:cNvPr id="3074" name="Picture 2" descr="Η μάρκα κάνει τον καταναλωτή ή ο καταναλωτής τη μάρκα; - Ειδήσεις - νέα -  Το Βήμα Online">
            <a:extLst>
              <a:ext uri="{FF2B5EF4-FFF2-40B4-BE49-F238E27FC236}">
                <a16:creationId xmlns:a16="http://schemas.microsoft.com/office/drawing/2014/main" id="{BD24D9CD-CEB6-487C-8F09-9A6963E432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902" y="3536441"/>
            <a:ext cx="2219325" cy="20669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Γιατί να έχω business plan πριν ξεκινήσω την επιχείρησή μου;">
            <a:extLst>
              <a:ext uri="{FF2B5EF4-FFF2-40B4-BE49-F238E27FC236}">
                <a16:creationId xmlns:a16="http://schemas.microsoft.com/office/drawing/2014/main" id="{5704C49F-E75B-4D15-A20F-5A5F3F920C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9962" y="3769803"/>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664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6A1B8C-E57C-483F-A9F1-6FB4418D69BC}"/>
              </a:ext>
            </a:extLst>
          </p:cNvPr>
          <p:cNvSpPr>
            <a:spLocks noGrp="1"/>
          </p:cNvSpPr>
          <p:nvPr>
            <p:ph type="title"/>
          </p:nvPr>
        </p:nvSpPr>
        <p:spPr/>
        <p:txBody>
          <a:bodyPr/>
          <a:lstStyle/>
          <a:p>
            <a:r>
              <a:rPr lang="el-GR" dirty="0"/>
              <a:t>ΠΡΟΣΦΟΡΑ- ΖΗΤΗΣΗ</a:t>
            </a:r>
            <a:endParaRPr lang="en-US" dirty="0"/>
          </a:p>
        </p:txBody>
      </p:sp>
      <p:sp>
        <p:nvSpPr>
          <p:cNvPr id="3" name="Θέση περιεχομένου 2">
            <a:extLst>
              <a:ext uri="{FF2B5EF4-FFF2-40B4-BE49-F238E27FC236}">
                <a16:creationId xmlns:a16="http://schemas.microsoft.com/office/drawing/2014/main" id="{4AA28832-2E26-402D-A05F-86D3FB280372}"/>
              </a:ext>
            </a:extLst>
          </p:cNvPr>
          <p:cNvSpPr>
            <a:spLocks noGrp="1"/>
          </p:cNvSpPr>
          <p:nvPr>
            <p:ph idx="1"/>
          </p:nvPr>
        </p:nvSpPr>
        <p:spPr>
          <a:xfrm>
            <a:off x="482426" y="2080470"/>
            <a:ext cx="9750182" cy="4454553"/>
          </a:xfrm>
        </p:spPr>
        <p:txBody>
          <a:bodyPr/>
          <a:lstStyle/>
          <a:p>
            <a:r>
              <a:rPr lang="el-GR" dirty="0"/>
              <a:t>Τα αγαθά πωλούνται στις οικονομικές μονάδες από τους παραγωγούς (αυτοί που παράγουν τα αγαθά). </a:t>
            </a:r>
          </a:p>
          <a:p>
            <a:r>
              <a:rPr lang="el-GR" dirty="0"/>
              <a:t>Η τιμή είναι το χρηματικό ποσό που πληρώνει η οικονομική μονάδα για να αγοράσει ένα συγκεκριμένο αγαθό, σε συγκεκριμένη ποσότητα.</a:t>
            </a:r>
          </a:p>
          <a:p>
            <a:r>
              <a:rPr lang="el-GR" dirty="0"/>
              <a:t>Ποιος ορίζει όμως τις τιμές; Η τιμή ενός αγαθού διαμορφώνεται από την προσφορά και την ζήτηση. </a:t>
            </a:r>
          </a:p>
          <a:p>
            <a:r>
              <a:rPr lang="el-GR" dirty="0"/>
              <a:t>ΖΗΤΗΣΗ ενός αγαθού είναι η επιθυμία της οικονομικής μονάδας (συνήθως του καταναλωτή) να αγοράσει μια ποσότητα του αγαθού, σε συγκεκριμένη τιμή</a:t>
            </a:r>
          </a:p>
          <a:p>
            <a:r>
              <a:rPr lang="el-GR" dirty="0"/>
              <a:t>ΠΡΟΣΦΟΡΑ ενός αγαθού είναι η επιθυμία του παραγωγού να πουλήσει συγκεκριμένη ποσότητα αγαθού σε συγκεκριμένη τιμή.</a:t>
            </a:r>
          </a:p>
          <a:p>
            <a:r>
              <a:rPr lang="el-GR" dirty="0"/>
              <a:t>Τελικά ένα αγαθό πουλιέται και αγοράζεται στο χρηματικό ποσό που είναι ευχαριστημένοι οι παραγωγοί και οι καταναλωτές ,δηλαδή εκεί που η προσφορά συναντά την ζήτηση!</a:t>
            </a:r>
          </a:p>
          <a:p>
            <a:endParaRPr lang="en-US" dirty="0"/>
          </a:p>
        </p:txBody>
      </p:sp>
      <p:pic>
        <p:nvPicPr>
          <p:cNvPr id="7172" name="Picture 4" descr="Προσφορά και ζήτηση. απεικόνιση αποθεμάτων. εικονογραφία από resource -  26790631">
            <a:extLst>
              <a:ext uri="{FF2B5EF4-FFF2-40B4-BE49-F238E27FC236}">
                <a16:creationId xmlns:a16="http://schemas.microsoft.com/office/drawing/2014/main" id="{57267341-BB2C-40D4-B120-DDE7D4973D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9665" y="165100"/>
            <a:ext cx="1791531" cy="1915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488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8C504D-D49E-4F38-8775-ABBD24657300}"/>
              </a:ext>
            </a:extLst>
          </p:cNvPr>
          <p:cNvSpPr>
            <a:spLocks noGrp="1"/>
          </p:cNvSpPr>
          <p:nvPr>
            <p:ph type="title"/>
          </p:nvPr>
        </p:nvSpPr>
        <p:spPr/>
        <p:txBody>
          <a:bodyPr/>
          <a:lstStyle/>
          <a:p>
            <a:endParaRPr lang="en-US"/>
          </a:p>
        </p:txBody>
      </p:sp>
      <p:pic>
        <p:nvPicPr>
          <p:cNvPr id="5122" name="Picture 2" descr="Το παραλληλόγραμμο της ισορροπίας – αναΜορφωση – συνΙστολογιο">
            <a:extLst>
              <a:ext uri="{FF2B5EF4-FFF2-40B4-BE49-F238E27FC236}">
                <a16:creationId xmlns:a16="http://schemas.microsoft.com/office/drawing/2014/main" id="{05FE3E3B-5D44-4900-B0CA-4B5A9236000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35185" y="2455717"/>
            <a:ext cx="3136601" cy="3136601"/>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Νόμος Προσφοράς και Ζήτησης (Law of supply and demand) - ορισμός |  Ευρετήριο Οικονομικών Όρων">
            <a:extLst>
              <a:ext uri="{FF2B5EF4-FFF2-40B4-BE49-F238E27FC236}">
                <a16:creationId xmlns:a16="http://schemas.microsoft.com/office/drawing/2014/main" id="{B7B532C0-6966-44C0-B8BF-78ACDD27A6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5668" y="3415951"/>
            <a:ext cx="4136451" cy="16665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1876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C206A8-EA95-457B-97F8-29BC51D5C2CE}"/>
              </a:ext>
            </a:extLst>
          </p:cNvPr>
          <p:cNvSpPr>
            <a:spLocks noGrp="1"/>
          </p:cNvSpPr>
          <p:nvPr>
            <p:ph type="title"/>
          </p:nvPr>
        </p:nvSpPr>
        <p:spPr/>
        <p:txBody>
          <a:bodyPr>
            <a:normAutofit fontScale="90000"/>
          </a:bodyPr>
          <a:lstStyle/>
          <a:p>
            <a:r>
              <a:rPr lang="el-GR" dirty="0"/>
              <a:t>ΠΑΡΑΓΟΝΤΕΣ ΠΟΥ ΕΠΗΡΕΑΖΟΥΝ ΤΗΝ ΖΗΤΗΣΗ</a:t>
            </a:r>
            <a:br>
              <a:rPr lang="el-GR" dirty="0"/>
            </a:br>
            <a:br>
              <a:rPr lang="el-GR" dirty="0"/>
            </a:br>
            <a:endParaRPr lang="en-US" dirty="0"/>
          </a:p>
        </p:txBody>
      </p:sp>
      <p:sp>
        <p:nvSpPr>
          <p:cNvPr id="3" name="Θέση περιεχομένου 2">
            <a:extLst>
              <a:ext uri="{FF2B5EF4-FFF2-40B4-BE49-F238E27FC236}">
                <a16:creationId xmlns:a16="http://schemas.microsoft.com/office/drawing/2014/main" id="{BB026136-F296-4E64-A5ED-1A6D5D6E251E}"/>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l-GR" dirty="0">
                <a:solidFill>
                  <a:srgbClr val="FF0000"/>
                </a:solidFill>
              </a:rPr>
              <a:t>Το εισόδημα των καταναλωτών</a:t>
            </a:r>
            <a:r>
              <a:rPr lang="el-GR" dirty="0"/>
              <a:t>: Συνήθως όταν το εισόδημα των καταναλωτών αυξάνεται, είναι πρόθυμοι να αγοράσουν μεγαλύτερη ποσότητα αγαθών ή πιο ακριβά αγαθά</a:t>
            </a:r>
          </a:p>
          <a:p>
            <a:pPr>
              <a:buFont typeface="Arial" panose="020B0604020202020204" pitchFamily="34" charset="0"/>
              <a:buChar char="•"/>
            </a:pPr>
            <a:r>
              <a:rPr lang="el-GR" dirty="0">
                <a:solidFill>
                  <a:srgbClr val="FF0000"/>
                </a:solidFill>
              </a:rPr>
              <a:t>Οι προτιμήσεις των καταναλωτών</a:t>
            </a:r>
            <a:r>
              <a:rPr lang="el-GR" dirty="0"/>
              <a:t>: Οι προτιμήσεις των καταναλωτών ως προς κάποια αγαθά δεν είναι πάντα σταθερή. Για παράδειγμα η ζήτηση για παγωτά και αντιηλιακές κρέμες είναι αυξημένη το καλοκαίρι και αισθητά μειωμένη κατά τον χειμώνα.</a:t>
            </a:r>
          </a:p>
          <a:p>
            <a:pPr>
              <a:buFont typeface="Arial" panose="020B0604020202020204" pitchFamily="34" charset="0"/>
              <a:buChar char="•"/>
            </a:pPr>
            <a:r>
              <a:rPr lang="el-GR" dirty="0">
                <a:solidFill>
                  <a:srgbClr val="FF0000"/>
                </a:solidFill>
              </a:rPr>
              <a:t>Οι τιμές των άλλων αγαθών</a:t>
            </a:r>
            <a:r>
              <a:rPr lang="el-GR" dirty="0"/>
              <a:t>: Η ζήτηση ενός αγαθού δεν εξαρτάται μόνο από την τιμή του, αλλά κα από την τιμή άλλων αγαθών. Υπάρχουν αγαθά που είναι μεταξύ τους </a:t>
            </a:r>
            <a:r>
              <a:rPr lang="el-GR" dirty="0">
                <a:solidFill>
                  <a:srgbClr val="FF0000"/>
                </a:solidFill>
              </a:rPr>
              <a:t>υποκατάστατα</a:t>
            </a:r>
            <a:r>
              <a:rPr lang="el-GR" dirty="0"/>
              <a:t> και αλλά που είναι </a:t>
            </a:r>
            <a:r>
              <a:rPr lang="el-GR" dirty="0">
                <a:solidFill>
                  <a:srgbClr val="FF0000"/>
                </a:solidFill>
              </a:rPr>
              <a:t>συμπληρωματικά</a:t>
            </a:r>
            <a:r>
              <a:rPr lang="el-GR" dirty="0"/>
              <a:t>. Για παράδειγμα ένα ακριβύνει ο καφές πολύ, ίσως μειωθεί η ζήτηση για τον καφέ αλλά και για την ζάχαρη η οποία συνήθως χρησιμοποιείται με τον καφέ (συμπληρωματικά αγαθά)! Επίσης εάν ακριβύνει πολύ το σιτάρι, θα μειωθεί η ζήτηση για σταρένιο ψωμί αλλά θα αυξηθεί η ζήτηση για κρίθινο ψωμί ( υποκατάστατα αγαθά).</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931827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5F9AB4-D4C9-47B3-8552-574F70B52595}"/>
              </a:ext>
            </a:extLst>
          </p:cNvPr>
          <p:cNvSpPr>
            <a:spLocks noGrp="1"/>
          </p:cNvSpPr>
          <p:nvPr>
            <p:ph type="title"/>
          </p:nvPr>
        </p:nvSpPr>
        <p:spPr/>
        <p:txBody>
          <a:bodyPr/>
          <a:lstStyle/>
          <a:p>
            <a:endParaRPr lang="en-US"/>
          </a:p>
        </p:txBody>
      </p:sp>
      <p:pic>
        <p:nvPicPr>
          <p:cNvPr id="6146" name="Picture 2" descr="Προσφορά και ζήτηση απεικόνιση αποθεμάτων. εικονογραφία από graph - 56720147">
            <a:extLst>
              <a:ext uri="{FF2B5EF4-FFF2-40B4-BE49-F238E27FC236}">
                <a16:creationId xmlns:a16="http://schemas.microsoft.com/office/drawing/2014/main" id="{5B0EADAA-8FE3-47CC-8050-C5A25DE88D5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53254" y="2952926"/>
            <a:ext cx="3575328" cy="19341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3072424"/>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97</TotalTime>
  <Words>635</Words>
  <Application>Microsoft Office PowerPoint</Application>
  <PresentationFormat>Ευρεία οθόνη</PresentationFormat>
  <Paragraphs>35</Paragraphs>
  <Slides>10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10</vt:i4>
      </vt:variant>
    </vt:vector>
  </HeadingPairs>
  <TitlesOfParts>
    <vt:vector size="15" baseType="lpstr">
      <vt:lpstr>Arial</vt:lpstr>
      <vt:lpstr>Trebuchet MS</vt:lpstr>
      <vt:lpstr>Wingdings</vt:lpstr>
      <vt:lpstr>Wingdings 3</vt:lpstr>
      <vt:lpstr>Όψη</vt:lpstr>
      <vt:lpstr>2.2 ΟΙΚΟΝΟΜΙΚΕΣ ΜΟΝΑΔΕΣ</vt:lpstr>
      <vt:lpstr>ΟΙΚΟΝΟΜΙΚΕΣ ΜΟΝΑΔΕΣ</vt:lpstr>
      <vt:lpstr>ΟΙΚΟΝΟΜΙΚΕΣ ΜΟΝΑΔΕΣ</vt:lpstr>
      <vt:lpstr>ΤΟ ΚΡΑΤΟΣ</vt:lpstr>
      <vt:lpstr>ΣΚΟΠΟΣ ΤΩΝ ΟΙΚΟΝΟΜΙΚΩΝ ΜΟΝΑΔΩΝ</vt:lpstr>
      <vt:lpstr>ΠΡΟΣΦΟΡΑ- ΖΗΤΗΣΗ</vt:lpstr>
      <vt:lpstr>Παρουσίαση του PowerPoint</vt:lpstr>
      <vt:lpstr>ΠΑΡΑΓΟΝΤΕΣ ΠΟΥ ΕΠΗΡΕΑΖΟΥΝ ΤΗΝ ΖΗΤΗΣΗ  </vt:lpstr>
      <vt:lpstr>Παρουσίαση του PowerPoint</vt:lpstr>
      <vt:lpstr>ΠΑΡΑΓΟΝΤΕΣ ΠΟΥ ΕΠΗΡΕΑΖΟΥΝ ΤΗΝ ΠΡΟΣΦΟΡΑ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 ΟΙΚΟΝΟΜΙΚΕΣ ΜΟΝΑΔΕΣ</dc:title>
  <dc:creator>agapi</dc:creator>
  <cp:lastModifiedBy>agapi</cp:lastModifiedBy>
  <cp:revision>15</cp:revision>
  <dcterms:created xsi:type="dcterms:W3CDTF">2021-05-16T10:53:19Z</dcterms:created>
  <dcterms:modified xsi:type="dcterms:W3CDTF">2021-05-16T12:43:28Z</dcterms:modified>
</cp:coreProperties>
</file>