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4" r:id="rId8"/>
    <p:sldId id="265" r:id="rId9"/>
    <p:sldId id="266" r:id="rId10"/>
    <p:sldId id="262" r:id="rId11"/>
    <p:sldId id="263" r:id="rId12"/>
    <p:sldId id="277" r:id="rId13"/>
    <p:sldId id="272" r:id="rId14"/>
    <p:sldId id="278" r:id="rId15"/>
    <p:sldId id="267" r:id="rId16"/>
    <p:sldId id="273" r:id="rId17"/>
    <p:sldId id="274" r:id="rId18"/>
    <p:sldId id="268" r:id="rId19"/>
    <p:sldId id="269" r:id="rId20"/>
    <p:sldId id="270" r:id="rId21"/>
    <p:sldId id="275" r:id="rId22"/>
    <p:sldId id="271" r:id="rId23"/>
    <p:sldId id="276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3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6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6157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41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250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25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18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8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2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8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5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2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5478E-7A5A-4F42-9AFB-A001E189D0E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E4A5586-CD95-453C-B130-3C08028E4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7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9BCF85-163B-435E-A692-4017DF725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719" y="1168401"/>
            <a:ext cx="4940716" cy="1524448"/>
          </a:xfrm>
        </p:spPr>
        <p:txBody>
          <a:bodyPr>
            <a:normAutofit fontScale="90000"/>
          </a:bodyPr>
          <a:lstStyle/>
          <a:p>
            <a:r>
              <a:rPr lang="el-GR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ΟΜΑΔΑ ΔΗΜΗΤΡΙΑΚΩΝ</a:t>
            </a:r>
            <a:endParaRPr lang="en-US" sz="5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CB46449-7CB7-4A3B-B832-11CB9E206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21" name="Picture 2" descr="Τα... παρεξηγημένα σιτηρά με την υψηλή διατροφική και περιβαλλοντική αξία">
            <a:extLst>
              <a:ext uri="{FF2B5EF4-FFF2-40B4-BE49-F238E27FC236}">
                <a16:creationId xmlns:a16="http://schemas.microsoft.com/office/drawing/2014/main" id="{A0F56A1E-5A15-4D88-B3E1-3843C537CF73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813" y="2679700"/>
            <a:ext cx="6961187" cy="381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679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A6D27B-2C08-408D-A684-7BBC930B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ΥΔΑΤΑΝΘΡΑΚΕΣ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2A7E8E1-04BB-4331-BAA3-989FF38C5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473200"/>
            <a:ext cx="9040812" cy="4716463"/>
          </a:xfrm>
        </p:spPr>
        <p:txBody>
          <a:bodyPr/>
          <a:lstStyle/>
          <a:p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Είναι </a:t>
            </a:r>
            <a:r>
              <a:rPr lang="el-GR" sz="2400" dirty="0">
                <a:solidFill>
                  <a:srgbClr val="FF0000"/>
                </a:solidFill>
              </a:rPr>
              <a:t>οργανικές χημικές ενώσεις </a:t>
            </a:r>
            <a:r>
              <a:rPr lang="el-GR" sz="2400" dirty="0"/>
              <a:t>που περιέχουν άνθρακα </a:t>
            </a:r>
            <a:r>
              <a:rPr lang="en-US" sz="2400" dirty="0"/>
              <a:t>C</a:t>
            </a:r>
            <a:r>
              <a:rPr lang="el-GR" sz="2400" dirty="0"/>
              <a:t> και νερό </a:t>
            </a:r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l-GR" sz="24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Είναι χημικές ενώσεις που αποτελούνται από μόρια μικρότερων ενώσεων. Σχηματίζουν αλυσίδες.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Χωρίζονται σε Απλούς και Σύνθετους.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Οι </a:t>
            </a:r>
            <a:r>
              <a:rPr lang="el-GR" sz="2400" dirty="0">
                <a:highlight>
                  <a:srgbClr val="FFFF00"/>
                </a:highlight>
              </a:rPr>
              <a:t>Απλοί</a:t>
            </a:r>
            <a:r>
              <a:rPr lang="el-GR" sz="2400" dirty="0"/>
              <a:t> είναι μικρές ενώσεις, διότι αποτελούνται από </a:t>
            </a:r>
            <a:r>
              <a:rPr lang="el-GR" sz="2400" dirty="0">
                <a:solidFill>
                  <a:srgbClr val="00B050"/>
                </a:solidFill>
              </a:rPr>
              <a:t>1-2 μόρια 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Οι </a:t>
            </a:r>
            <a:r>
              <a:rPr lang="el-GR" sz="2400" dirty="0">
                <a:highlight>
                  <a:srgbClr val="FFFF00"/>
                </a:highlight>
              </a:rPr>
              <a:t>Σύνθετοι </a:t>
            </a:r>
            <a:r>
              <a:rPr lang="el-GR" sz="2400" dirty="0"/>
              <a:t>είναι μεγαλύτερες ενώσεις, διότι αποτελούνται από </a:t>
            </a:r>
            <a:r>
              <a:rPr lang="el-GR" sz="2400" dirty="0">
                <a:solidFill>
                  <a:srgbClr val="00B050"/>
                </a:solidFill>
              </a:rPr>
              <a:t>3 μόρια και πάνω.</a:t>
            </a:r>
          </a:p>
          <a:p>
            <a:pPr marL="0" indent="0">
              <a:buNone/>
            </a:pPr>
            <a:endParaRPr lang="el-GR" sz="2400" dirty="0"/>
          </a:p>
          <a:p>
            <a:pPr>
              <a:buFont typeface="Wingdings" panose="05000000000000000000" pitchFamily="2" charset="2"/>
              <a:buChar char="Ø"/>
            </a:pPr>
            <a:endParaRPr lang="el-GR" sz="2400" dirty="0"/>
          </a:p>
          <a:p>
            <a:pPr>
              <a:buFont typeface="Wingdings" panose="05000000000000000000" pitchFamily="2" charset="2"/>
              <a:buChar char="Ø"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391267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7B1F56-B10D-4516-97E2-FF4FBC0C8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93775"/>
          </a:xfrm>
        </p:spPr>
        <p:txBody>
          <a:bodyPr>
            <a:normAutofit/>
          </a:bodyPr>
          <a:lstStyle/>
          <a:p>
            <a: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ΠΑΡΑΔΕΙΓΜΑΤΑ ΥΔΑΤΑΝΘΡΑΚΩΝ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A0D2BE2-A31A-47CC-AE52-7A7B21EE3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1837" y="1358900"/>
            <a:ext cx="5424486" cy="5116513"/>
          </a:xfr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ΑΠΛΟΙ 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Γλυκόζη (η καύσιμη ύλη του οργανισμού μας, την παράγουν τα φυτά κατά την φωτοσύνθεση και  βρίσκεται στη ζάχαρη και στο μέλι) 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Φρουκτόζη (υπάρχει στα φρούτα) 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Λακτόζη ( ο υδατάνθρακας του γάλακτος)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21BB31C-21B2-4360-9C12-D776B33238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301" y="1358900"/>
            <a:ext cx="4995862" cy="53720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ΣΥΝΘΕΤΟΙ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Άμυλο ( υπάρχουν σε όλα τα φυτικής προέλευσης τρόφιμα)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Φυτικές ίνες όπως κυτταρίνη                  ( υπάρχουν σε όλα τα φυτικής προέλευσης τρόφιμα)</a:t>
            </a:r>
          </a:p>
          <a:p>
            <a:r>
              <a:rPr lang="el-G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Σημείωση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φυτικής προέλευσης τρόφιμα είναι φρούτα, λαχανικά, όσπρια και δημητριακά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01233F5-C8DC-41E1-B1E4-1E129F260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4840287"/>
            <a:ext cx="2952750" cy="131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1D23A926-FC6E-46C5-9F29-A36C2FA38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410" y="5150391"/>
            <a:ext cx="4569644" cy="87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799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8C52B6B-93B8-4CA3-A664-4BC2480E4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8A9AFE1-AFD0-43E1-ABB4-70A2745EB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5037" y="1972703"/>
            <a:ext cx="4338674" cy="576262"/>
          </a:xfrm>
        </p:spPr>
        <p:txBody>
          <a:bodyPr/>
          <a:lstStyle/>
          <a:p>
            <a:r>
              <a:rPr lang="el-GR" dirty="0"/>
              <a:t>      ΑΠΛΟΙ </a:t>
            </a:r>
            <a:endParaRPr lang="en-US" dirty="0"/>
          </a:p>
        </p:txBody>
      </p:sp>
      <p:pic>
        <p:nvPicPr>
          <p:cNvPr id="3074" name="Picture 2" descr="Σοκολάτα Patisserie - Αρχική">
            <a:extLst>
              <a:ext uri="{FF2B5EF4-FFF2-40B4-BE49-F238E27FC236}">
                <a16:creationId xmlns:a16="http://schemas.microsoft.com/office/drawing/2014/main" id="{35AE43C0-77B3-4861-929A-4783622D9CA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3022" y="2700714"/>
            <a:ext cx="3215977" cy="236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Θέση κειμένου 5">
            <a:extLst>
              <a:ext uri="{FF2B5EF4-FFF2-40B4-BE49-F238E27FC236}">
                <a16:creationId xmlns:a16="http://schemas.microsoft.com/office/drawing/2014/main" id="{086293B9-92B5-4DE3-A9E1-BD5057428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12417" y="1969475"/>
            <a:ext cx="5793213" cy="576262"/>
          </a:xfrm>
        </p:spPr>
        <p:txBody>
          <a:bodyPr/>
          <a:lstStyle/>
          <a:p>
            <a:r>
              <a:rPr lang="el-GR" dirty="0"/>
              <a:t>      ΣΥΝΘΕΤΟΙ</a:t>
            </a:r>
            <a:endParaRPr lang="en-US" dirty="0"/>
          </a:p>
        </p:txBody>
      </p:sp>
      <p:pic>
        <p:nvPicPr>
          <p:cNvPr id="3076" name="Picture 4" descr="Γιατί τα φρούτα και τα λαχανικά είναι απαραίτητα | clickatlife">
            <a:extLst>
              <a:ext uri="{FF2B5EF4-FFF2-40B4-BE49-F238E27FC236}">
                <a16:creationId xmlns:a16="http://schemas.microsoft.com/office/drawing/2014/main" id="{F7A16585-ED78-40F9-A54E-4B6393B1F2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407" y="3683000"/>
            <a:ext cx="4513113" cy="255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Προϊόντα ολικής άλεσης: Τα οφέλη τους και πώς να τα αναγνωρίσετε σωστά -  Onmed.gr">
            <a:extLst>
              <a:ext uri="{FF2B5EF4-FFF2-40B4-BE49-F238E27FC236}">
                <a16:creationId xmlns:a16="http://schemas.microsoft.com/office/drawing/2014/main" id="{E05DD7A5-1F4A-4BE5-9A09-E71BADC2EF85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863" y="2199300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YgeiaWatch - Υπάρχουν και υγιεινά γλυκά">
            <a:extLst>
              <a:ext uri="{FF2B5EF4-FFF2-40B4-BE49-F238E27FC236}">
                <a16:creationId xmlns:a16="http://schemas.microsoft.com/office/drawing/2014/main" id="{F4625A8F-3D26-4C84-9C8A-3091C7388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356" y="4775672"/>
            <a:ext cx="2869285" cy="1909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Τα ευεργετικά οφέλη των οσπρίων – Vdiet">
            <a:extLst>
              <a:ext uri="{FF2B5EF4-FFF2-40B4-BE49-F238E27FC236}">
                <a16:creationId xmlns:a16="http://schemas.microsoft.com/office/drawing/2014/main" id="{2F0957A7-630F-4EE1-8995-157DFEB01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90" y="2792774"/>
            <a:ext cx="2739573" cy="1823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Πανεύκολα φοιτητικά γλυκά σε 5 λεπτά | MamaPeinao.gr">
            <a:extLst>
              <a:ext uri="{FF2B5EF4-FFF2-40B4-BE49-F238E27FC236}">
                <a16:creationId xmlns:a16="http://schemas.microsoft.com/office/drawing/2014/main" id="{6205FF4D-AE17-4645-B0D4-68987613E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282" y="48815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116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2B5773-97FD-4F35-BF80-1C77FC8C5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ΣΗΜΑΝΤΙΚΕΣ ΔΙΑΦΟΡΕΣ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EB8C2A7-ACC1-4226-85AC-70AC30E7C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201" y="1972703"/>
            <a:ext cx="1917699" cy="389497"/>
          </a:xfrm>
        </p:spPr>
        <p:txBody>
          <a:bodyPr/>
          <a:lstStyle/>
          <a:p>
            <a:r>
              <a:rPr lang="el-GR" dirty="0"/>
              <a:t>ΑΠΛΟΙ</a:t>
            </a:r>
            <a:endParaRPr lang="en-US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B36665A-DD3C-4A4F-9C81-BD8170E98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6369" y="2548966"/>
            <a:ext cx="5320732" cy="2785034"/>
          </a:xfrm>
        </p:spPr>
        <p:txBody>
          <a:bodyPr/>
          <a:lstStyle/>
          <a:p>
            <a:r>
              <a:rPr lang="el-GR" dirty="0"/>
              <a:t>Αυξάνουν γρήγορα την ενέργεια(γλυκόζη) στον οργανισμό.</a:t>
            </a:r>
          </a:p>
          <a:p>
            <a:r>
              <a:rPr lang="el-GR" dirty="0"/>
              <a:t>Αποθηκεύονται εύκολα ως λίπος στον οργανισμό. </a:t>
            </a:r>
          </a:p>
          <a:p>
            <a:r>
              <a:rPr lang="el-GR" dirty="0"/>
              <a:t>Πεινάμε μετά από λίγη ώρα ξανά, διότι γρήγορα χρησιμοποιείται η ενέργεια τους.</a:t>
            </a:r>
          </a:p>
          <a:p>
            <a:endParaRPr lang="en-US" dirty="0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974C783-C772-45D8-9933-9AB73393F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58830" y="2074069"/>
            <a:ext cx="3999001" cy="389497"/>
          </a:xfrm>
        </p:spPr>
        <p:txBody>
          <a:bodyPr/>
          <a:lstStyle/>
          <a:p>
            <a:pPr algn="ctr"/>
            <a:r>
              <a:rPr lang="el-GR" dirty="0"/>
              <a:t>ΣΥΝΘΕΤΟΙ</a:t>
            </a:r>
            <a:endParaRPr lang="en-US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CEF731C-BF79-4714-8755-955EF73EE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7700" y="2545738"/>
            <a:ext cx="5777931" cy="3354060"/>
          </a:xfrm>
        </p:spPr>
        <p:txBody>
          <a:bodyPr/>
          <a:lstStyle/>
          <a:p>
            <a:r>
              <a:rPr lang="el-GR" dirty="0"/>
              <a:t>Δίνουν αργά και σταθερά ενέργεια στον οργανισμό.</a:t>
            </a:r>
          </a:p>
          <a:p>
            <a:r>
              <a:rPr lang="el-GR" dirty="0"/>
              <a:t>Δεν μετατρέπονται εύκολα σε λίπος.</a:t>
            </a:r>
          </a:p>
          <a:p>
            <a:r>
              <a:rPr lang="el-GR" dirty="0"/>
              <a:t>Μας κρατάει χορτάτους για αρκετή ώρα  (νιώθουμε το αίσθημα του κορεσμού).</a:t>
            </a:r>
          </a:p>
          <a:p>
            <a:endParaRPr lang="el-GR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 descr="Τα ευεργετικά οφέλη των οσπρίων – Vdiet">
            <a:extLst>
              <a:ext uri="{FF2B5EF4-FFF2-40B4-BE49-F238E27FC236}">
                <a16:creationId xmlns:a16="http://schemas.microsoft.com/office/drawing/2014/main" id="{A0EA2F23-DB21-4381-A2FA-177EF028D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344" y="479746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Πανεύκολα φοιτητικά γλυκά σε 5 λεπτά | MamaPeinao.gr">
            <a:extLst>
              <a:ext uri="{FF2B5EF4-FFF2-40B4-BE49-F238E27FC236}">
                <a16:creationId xmlns:a16="http://schemas.microsoft.com/office/drawing/2014/main" id="{AC5847F9-854D-4DC5-819C-C24BB2981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282" y="48815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010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F21B44-5362-41D7-996F-815518D32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ΦΥΤΙΚΕΣ ΙΝΕΣ</a:t>
            </a:r>
            <a:endParaRPr lang="en-US" dirty="0"/>
          </a:p>
        </p:txBody>
      </p:sp>
      <p:pic>
        <p:nvPicPr>
          <p:cNvPr id="6146" name="Picture 2" descr="τροφές πλούσιες σε φυτικές ίνες">
            <a:extLst>
              <a:ext uri="{FF2B5EF4-FFF2-40B4-BE49-F238E27FC236}">
                <a16:creationId xmlns:a16="http://schemas.microsoft.com/office/drawing/2014/main" id="{938F1525-1CF2-4514-83C3-5C7FF911D2F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330" y="2008870"/>
            <a:ext cx="6594658" cy="34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Τρόφιμα πλούσια σε φυτικές ίνες για να χάσετε βάρος">
            <a:extLst>
              <a:ext uri="{FF2B5EF4-FFF2-40B4-BE49-F238E27FC236}">
                <a16:creationId xmlns:a16="http://schemas.microsoft.com/office/drawing/2014/main" id="{634ADBB7-245E-4298-BA5A-F92AF754E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768" y="3444652"/>
            <a:ext cx="4191478" cy="278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11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905C814C-A034-4CA2-9F18-3B206E554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ΦΥΤΙΚΕΣ ΙΝΕΣ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Θέση κειμένου 1">
            <a:extLst>
              <a:ext uri="{FF2B5EF4-FFF2-40B4-BE49-F238E27FC236}">
                <a16:creationId xmlns:a16="http://schemas.microsoft.com/office/drawing/2014/main" id="{1FDC7CB7-1DE7-4821-875A-1D7C774EC3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491466BE-88B2-4A4C-994B-0986AC12D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1000" y="1117600"/>
            <a:ext cx="7913844" cy="5321300"/>
          </a:xfr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normAutofit fontScale="92500"/>
          </a:bodyPr>
          <a:lstStyle/>
          <a:p>
            <a:r>
              <a:rPr lang="el-G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Φυτικές ίνες είναι υδατάνθρακες και βρίσκονται μόνο σε φυτικής προέλευσης τρόφιμα.</a:t>
            </a:r>
          </a:p>
          <a:p>
            <a:r>
              <a:rPr lang="el-G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Παρά το γεγονός ότι είναι υδατάνθρακες, δεν μπορούν να μας δώσουν ενέργεια.</a:t>
            </a:r>
          </a:p>
          <a:p>
            <a:r>
              <a:rPr lang="el-G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λόγος που δεν μας δίνουν ενέργεια είναι ότι, δεν διαθέτει ο οργανισμός μας τα κατάλληλα ένζυμα για να τις διασπάσει.</a:t>
            </a:r>
          </a:p>
          <a:p>
            <a:r>
              <a:rPr lang="el-G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Παρόλα αυτά είναι ευεργετικές για τον οργανισμό διότι: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Βοηθούν στην καλή λειτουργία του εντέρου.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Προστατεύουν τον οργανισμό από τον καρκίνο του εντέρου.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Δημιουργούν το αίσθημα του κορεσμού ( πληρότητα) δηλαδή νιώθουμε χορτασμένοι..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Βοηθούν στη μείωση της χοληστερίνης στον οργανισμό.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Φυτικές ίνες: Η υπερτροφή που 9 στους 10 δεν τρώμε! - Onmed.gr">
            <a:extLst>
              <a:ext uri="{FF2B5EF4-FFF2-40B4-BE49-F238E27FC236}">
                <a16:creationId xmlns:a16="http://schemas.microsoft.com/office/drawing/2014/main" id="{AB516B36-03CF-42BC-9B26-1CF73326785C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1232" y="624110"/>
            <a:ext cx="3209767" cy="192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931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9E08F3-B180-48B2-B108-262AC5240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ΠΡΟΪΟΝΤΑ ΟΛΙΚΗΣ ΑΛΕΣΗΣ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603A2B2-5A1B-462B-8D05-3BA13F30B9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B37F9E6-BCA2-4AB1-831D-FD0C764B90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900" y="1524000"/>
            <a:ext cx="6858000" cy="4379026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Λέγονται τα προϊόντα που φτιάχνονται από αλεύρι ολικής άλεσης. 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αλεύρι ολικής αλέσεως δημιουργείται από την άλεση ολόκληρου του σπόρου των δημητριακών. 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άσπρο αλεύρι αφαιρείται ο εξωτερικός φλοιός του σπόρου ( κριθάρι, σιτάρι, σίκαλη).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Στον φλοιό όμως βρίσκονται οι φυτικές ίνες και οι βιταμίνες του σπόρου.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Επομένως το άσπρο αλεύρι, περιέχει μόνο υδατάνθρακα και λίγη πρωτεΐνη  (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γλουτένη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Γι’ αυτό τον λόγο τα προϊόντα ολικής αλέσεως είναι πιο υγιεινά από τα «άσπρα».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E12179A-C266-4A0E-9FDF-F13B7A3464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Μάθετε τα πάντα για τα προϊόντα ολικής άλεσης | medΝutrition">
            <a:extLst>
              <a:ext uri="{FF2B5EF4-FFF2-40B4-BE49-F238E27FC236}">
                <a16:creationId xmlns:a16="http://schemas.microsoft.com/office/drawing/2014/main" id="{5E613F02-470B-435C-A379-CD47A0E7C1BE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537" y="1756126"/>
            <a:ext cx="3914774" cy="195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Τι συμβαίνει όταν σταματάμε να τρώμε λευκό ψωμί; - Flowmagazine">
            <a:extLst>
              <a:ext uri="{FF2B5EF4-FFF2-40B4-BE49-F238E27FC236}">
                <a16:creationId xmlns:a16="http://schemas.microsoft.com/office/drawing/2014/main" id="{42BA3A52-838D-4FE2-89DA-1CC983943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073117"/>
            <a:ext cx="3440111" cy="2071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191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A22126-D676-453D-8613-45808502B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Σακχαρώδης Διαβήτης - Λάζαρος Λαζάρου Ενδοκρινολόγος">
            <a:extLst>
              <a:ext uri="{FF2B5EF4-FFF2-40B4-BE49-F238E27FC236}">
                <a16:creationId xmlns:a16="http://schemas.microsoft.com/office/drawing/2014/main" id="{E78BF0DD-380C-4584-8BA7-9579DE6725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00" y="1066800"/>
            <a:ext cx="5905501" cy="39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Σακχαρώδης διαβήτης τύπου 2 – Ιωάννης Ράλλης">
            <a:extLst>
              <a:ext uri="{FF2B5EF4-FFF2-40B4-BE49-F238E27FC236}">
                <a16:creationId xmlns:a16="http://schemas.microsoft.com/office/drawing/2014/main" id="{E876C915-B9E1-4B74-9428-6033553F0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411" y="3429001"/>
            <a:ext cx="5251769" cy="272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445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AD0AB6-CABD-4D3A-97AE-B9305C74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101"/>
            <a:ext cx="10515600" cy="850899"/>
          </a:xfrm>
        </p:spPr>
        <p:txBody>
          <a:bodyPr>
            <a:normAutofit/>
          </a:bodyPr>
          <a:lstStyle/>
          <a:p>
            <a: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ΜΕΤΑΒΟΛΙΣΜΟΣ ΤΗΣ ΓΛΥΚΟΖΗΣ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65FF21-0838-48BC-BA34-3D16FB73F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194300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l-GR" sz="2400" dirty="0">
              <a:solidFill>
                <a:schemeClr val="tx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400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Η γλυκόζη </a:t>
            </a: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</a:t>
            </a:r>
            <a:r>
              <a:rPr lang="el-GR" sz="2400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η καύσιμη ύλη </a:t>
            </a: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 οργανισμού μας (</a:t>
            </a:r>
            <a:r>
              <a:rPr lang="el-G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βιοκαύσιμο</a:t>
            </a: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ότι είναι δηλαδή η βενζίνη για τα αυτοκίνητα.</a:t>
            </a: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γλυκόζη, όμως όταν κυλάει σε μεγάλη ποσότητα στο αίμα μας, </a:t>
            </a:r>
            <a:r>
              <a:rPr lang="el-GR" sz="2400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μπορεί να κάνει ζημιά στα ζωτικά μας όργανα</a:t>
            </a: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μάτια, νεφρά, καρδιά κ.α.)</a:t>
            </a: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Γι’ αυτό είναι σημαντικό η περισσευούμενη ποσότητα γλυκόζης να μειώνεται.</a:t>
            </a: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Αρχικά αποθηκεύεται στο συκώτι και τους μύες (ως γλυκογόνο) και ύστερα μετατρέπεται σε λίπος ( τριγλυκερίδια). </a:t>
            </a: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αυτή την διαδικασία, δηλαδή στη μετατροπή της γλυκόζης σε γλυκογόνο και λίπος, βοηθάει μια ορμόνη, </a:t>
            </a:r>
            <a:r>
              <a:rPr lang="el-GR" sz="2400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η ινσουλίνη</a:t>
            </a: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Ινσουλίνη παράγεται στον οργανισμό μας, </a:t>
            </a:r>
            <a:r>
              <a:rPr lang="el-GR" sz="2400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στο πάγκρεας</a:t>
            </a: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446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98C394F-7669-4350-9744-13F550AD7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368300"/>
            <a:ext cx="11239500" cy="5808663"/>
          </a:xfrm>
        </p:spPr>
        <p:txBody>
          <a:bodyPr/>
          <a:lstStyle/>
          <a:p>
            <a:pPr lvl="8"/>
            <a:endParaRPr lang="en-US" i="1" dirty="0"/>
          </a:p>
        </p:txBody>
      </p:sp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E560418-741D-4696-9C54-578D618B65A2}"/>
              </a:ext>
            </a:extLst>
          </p:cNvPr>
          <p:cNvSpPr/>
          <p:nvPr/>
        </p:nvSpPr>
        <p:spPr>
          <a:xfrm>
            <a:off x="927743" y="1238021"/>
            <a:ext cx="2043903" cy="1888090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Η γλυκόζη είναι η καύσιμη ύλη του οργανισμού</a:t>
            </a:r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id="{EA424807-0E61-4B24-8BA2-F10CF2493674}"/>
              </a:ext>
            </a:extLst>
          </p:cNvPr>
          <p:cNvCxnSpPr>
            <a:cxnSpLocks/>
          </p:cNvCxnSpPr>
          <p:nvPr/>
        </p:nvCxnSpPr>
        <p:spPr>
          <a:xfrm>
            <a:off x="2921000" y="2215634"/>
            <a:ext cx="9906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2F2A2C5D-7650-4B5A-8F38-631D75C9FDF2}"/>
              </a:ext>
            </a:extLst>
          </p:cNvPr>
          <p:cNvSpPr/>
          <p:nvPr/>
        </p:nvSpPr>
        <p:spPr>
          <a:xfrm>
            <a:off x="4160202" y="1305717"/>
            <a:ext cx="2044699" cy="17526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Η περισσευούμενη γλυκόζη κάνει ζημιά στα όργανα μας</a:t>
            </a:r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Οβάλ 11">
            <a:extLst>
              <a:ext uri="{FF2B5EF4-FFF2-40B4-BE49-F238E27FC236}">
                <a16:creationId xmlns:a16="http://schemas.microsoft.com/office/drawing/2014/main" id="{D742074B-597F-4709-B910-67199AF553F3}"/>
              </a:ext>
            </a:extLst>
          </p:cNvPr>
          <p:cNvSpPr/>
          <p:nvPr/>
        </p:nvSpPr>
        <p:spPr>
          <a:xfrm>
            <a:off x="7594123" y="1282700"/>
            <a:ext cx="2656679" cy="169450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Με την βοήθεια της ινσουλίνης,</a:t>
            </a:r>
          </a:p>
          <a:p>
            <a:pPr algn="ctr"/>
            <a:r>
              <a:rPr lang="el-G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η γλυκόζη μεταβολίζεται.</a:t>
            </a:r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Βέλος: Δεξιό 12">
            <a:extLst>
              <a:ext uri="{FF2B5EF4-FFF2-40B4-BE49-F238E27FC236}">
                <a16:creationId xmlns:a16="http://schemas.microsoft.com/office/drawing/2014/main" id="{12902F29-4E10-43D7-9B44-1ABDB4FCA4E0}"/>
              </a:ext>
            </a:extLst>
          </p:cNvPr>
          <p:cNvSpPr/>
          <p:nvPr/>
        </p:nvSpPr>
        <p:spPr>
          <a:xfrm>
            <a:off x="6474300" y="2052750"/>
            <a:ext cx="749300" cy="45719"/>
          </a:xfrm>
          <a:prstGeom prst="rightArrow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Ευθύγραμμο βέλος σύνδεσης 16">
            <a:extLst>
              <a:ext uri="{FF2B5EF4-FFF2-40B4-BE49-F238E27FC236}">
                <a16:creationId xmlns:a16="http://schemas.microsoft.com/office/drawing/2014/main" id="{9C5DB41E-3374-4C86-B713-E10369467CD2}"/>
              </a:ext>
            </a:extLst>
          </p:cNvPr>
          <p:cNvCxnSpPr>
            <a:cxnSpLocks/>
          </p:cNvCxnSpPr>
          <p:nvPr/>
        </p:nvCxnSpPr>
        <p:spPr>
          <a:xfrm flipH="1">
            <a:off x="6788465" y="2670866"/>
            <a:ext cx="870270" cy="9779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ύγραμμο βέλος σύνδεσης 18">
            <a:extLst>
              <a:ext uri="{FF2B5EF4-FFF2-40B4-BE49-F238E27FC236}">
                <a16:creationId xmlns:a16="http://schemas.microsoft.com/office/drawing/2014/main" id="{57558B40-C182-4B8C-A2F1-6E9D7967838C}"/>
              </a:ext>
            </a:extLst>
          </p:cNvPr>
          <p:cNvCxnSpPr>
            <a:cxnSpLocks/>
          </p:cNvCxnSpPr>
          <p:nvPr/>
        </p:nvCxnSpPr>
        <p:spPr>
          <a:xfrm>
            <a:off x="9039545" y="2857500"/>
            <a:ext cx="0" cy="7510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Εξάγωνο 24">
            <a:extLst>
              <a:ext uri="{FF2B5EF4-FFF2-40B4-BE49-F238E27FC236}">
                <a16:creationId xmlns:a16="http://schemas.microsoft.com/office/drawing/2014/main" id="{032439C6-8F60-43A4-B1E9-11F7F832AD5F}"/>
              </a:ext>
            </a:extLst>
          </p:cNvPr>
          <p:cNvSpPr/>
          <p:nvPr/>
        </p:nvSpPr>
        <p:spPr>
          <a:xfrm>
            <a:off x="4625818" y="3833403"/>
            <a:ext cx="2486181" cy="1752713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Αρχικά μετατρέπεται σε γλυκογόνο σε συκώτι και μύες</a:t>
            </a:r>
            <a:endParaRPr lang="en-US" dirty="0"/>
          </a:p>
        </p:txBody>
      </p:sp>
      <p:sp>
        <p:nvSpPr>
          <p:cNvPr id="26" name="Εξάγωνο 25">
            <a:extLst>
              <a:ext uri="{FF2B5EF4-FFF2-40B4-BE49-F238E27FC236}">
                <a16:creationId xmlns:a16="http://schemas.microsoft.com/office/drawing/2014/main" id="{412AFDE5-DE29-4E14-9CDA-44D55AD77ECE}"/>
              </a:ext>
            </a:extLst>
          </p:cNvPr>
          <p:cNvSpPr/>
          <p:nvPr/>
        </p:nvSpPr>
        <p:spPr>
          <a:xfrm>
            <a:off x="7772401" y="3822586"/>
            <a:ext cx="2692399" cy="1752714"/>
          </a:xfrm>
          <a:prstGeom prst="hexagon">
            <a:avLst>
              <a:gd name="adj" fmla="val 24160"/>
              <a:gd name="vf" fmla="val 11547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Η  υπόλοιπη μετατρέπεται σε λίπος  (τριγλυκερίδια)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50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2FFAE3-7324-4A37-8D0A-A3CB0157A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ΤΡΟΦΙΜΑ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ομάδα δημητριακών και ψωμιού">
            <a:extLst>
              <a:ext uri="{FF2B5EF4-FFF2-40B4-BE49-F238E27FC236}">
                <a16:creationId xmlns:a16="http://schemas.microsoft.com/office/drawing/2014/main" id="{A2CDAFE2-557D-463E-90F9-FAF8CB3B1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571" y="1460500"/>
            <a:ext cx="7506682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461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982989-14A8-4529-BCF5-07A47DB80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1" y="355600"/>
            <a:ext cx="9472612" cy="1092200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ΣΑΚΧΑΡΩΔΗΣ ΔΙΑΒΗΤΗΣ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46DCFB-BD5E-47B9-8E9E-C9506EFE7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44600"/>
            <a:ext cx="10361612" cy="4666622"/>
          </a:xfrm>
        </p:spPr>
        <p:txBody>
          <a:bodyPr>
            <a:normAutofit fontScale="92500" lnSpcReduction="20000"/>
          </a:bodyPr>
          <a:lstStyle/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πάθηση κατά την οποία ο οργανισμός δυσκολεύεται να μεταβολίσει την γλυκόζη  (μετατροπή σε γλυκογόνο και λίπος).</a:t>
            </a:r>
          </a:p>
          <a:p>
            <a:pPr algn="just"/>
            <a:r>
              <a:rPr lang="el-GR" sz="24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Υπολογίζεται ότι περίπου 7% του πληθυσμού της Ελλάδας πάσχει από διαβήτη και η συχνότητα παρουσιάζει συνεχώς αύξηση. </a:t>
            </a:r>
          </a:p>
          <a:p>
            <a:pPr algn="just"/>
            <a:r>
              <a:rPr lang="el-GR" sz="24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Η αύξηση αυτή είναι μια πραγματικότητα τόσο στις δυτικές χώρες, λόγω της παχυσαρκίας και λόγω της αλλαγής του τρόπου ζωής ( κακή διατροφή και ακινησία)</a:t>
            </a:r>
            <a:endParaRPr lang="el-G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Υπάρχουν 2 τύποι της πάθησης </a:t>
            </a: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Ο νεανικός διαβήτης τύπου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εμφανίζεται σε μικρή ηλικία, λόγω δυσλειτουργίας του παγκρέατος</a:t>
            </a: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Ο διαβήτης τύπου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εμφανίζεται σε μεγαλύτερες ηλικίες, κυρίως λόγω κακής διατροφής. </a:t>
            </a: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Όταν δηλαδή μένουμε πολλές ώρες νηστικοί και πέφτει η γλυκόζη στο αίμα και μετά τρώμε γεύματα με μεγάλη ποσότητα ενέργειας και αυξάνεται απότομα η γλυκόζη!</a:t>
            </a:r>
          </a:p>
        </p:txBody>
      </p:sp>
    </p:spTree>
    <p:extLst>
      <p:ext uri="{BB962C8B-B14F-4D97-AF65-F5344CB8AC3E}">
        <p14:creationId xmlns:p14="http://schemas.microsoft.com/office/powerpoint/2010/main" val="2262566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09BB5E-8657-4D1C-A077-FC905300E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Σακχαρώδης Διαβήτης Τύπου 1: Τι μπορώ να φάω? | Dr. Dimitris Grigorakis -  Clinical Dietitian PhD">
            <a:extLst>
              <a:ext uri="{FF2B5EF4-FFF2-40B4-BE49-F238E27FC236}">
                <a16:creationId xmlns:a16="http://schemas.microsoft.com/office/drawing/2014/main" id="{978686BA-2A4D-4D2B-84D8-3BC553E7350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25" y="747146"/>
            <a:ext cx="8186716" cy="485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178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DA9300-E89A-4D59-964F-F5E757FB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6101" y="584200"/>
            <a:ext cx="9688512" cy="1320800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ΔΙΑΤΡΟΦΙΚΕΣ ΣΥΜΒΟΥΛΕΣ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1780A8-9EC3-4FA4-AA0A-91BA8EA82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0" y="1473200"/>
            <a:ext cx="10602912" cy="4438022"/>
          </a:xfrm>
        </p:spPr>
        <p:txBody>
          <a:bodyPr/>
          <a:lstStyle/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Πολύ σημαντικό, να τρώμε μικρά και σύντομα γεύματα!</a:t>
            </a: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Τρώμε πάντα πρωϊνό!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προτιμάμε τροφές με σύνθετους υδατάνθρακες, δηλαδή φυτικής προέλευσης τρόφιμα λαχανικά, φρούτα, όσπρια, δημητριακά και προϊόντα ολικής αλέσεως!</a:t>
            </a: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αποφεύγουμε, τους απλούς υδατάνθρακες δηλαδή τροφές επεξεργασμένες με πολύ ζάχαρη ακόμα και τα αρτοποιήματα που περιέχουν πολύ άσπρο αλεύρι!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7203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76018A-5CFF-4D11-9B8D-75B5FAF92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Παχυσαρκία και υποσιτισμός: οι δύο όψεις της κακής διατροφής">
            <a:extLst>
              <a:ext uri="{FF2B5EF4-FFF2-40B4-BE49-F238E27FC236}">
                <a16:creationId xmlns:a16="http://schemas.microsoft.com/office/drawing/2014/main" id="{ADB6ED81-9ED4-4BD3-B7FD-3021A35210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5638"/>
            <a:ext cx="4556124" cy="227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RunningNews.gr - Παιδική παχυσαρκία: η σύγχρονη επιδημία και πηγή ασθενιών  - Άρθρα">
            <a:extLst>
              <a:ext uri="{FF2B5EF4-FFF2-40B4-BE49-F238E27FC236}">
                <a16:creationId xmlns:a16="http://schemas.microsoft.com/office/drawing/2014/main" id="{D490F6AB-5592-41B0-A5AA-4CF90F223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506" y="1905001"/>
            <a:ext cx="4620106" cy="355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Παχυσαρκία και Διαβήτης | Φιρούζα Κουρτίδου - Ειδικός Παθολόγος">
            <a:extLst>
              <a:ext uri="{FF2B5EF4-FFF2-40B4-BE49-F238E27FC236}">
                <a16:creationId xmlns:a16="http://schemas.microsoft.com/office/drawing/2014/main" id="{1AC92ABE-00B9-4C23-938B-D6826C471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836" y="1549399"/>
            <a:ext cx="5549694" cy="310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38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68A460-C698-469E-82F9-930883057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9081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ΠΡΟΪΟΝΤΑ ΔΗΜΗΤΡΙΑΚΩΝ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Ομάδα 1η : ΔΗΜΗΤΡΙΑΚΑ - THEODORA_empty_site">
            <a:extLst>
              <a:ext uri="{FF2B5EF4-FFF2-40B4-BE49-F238E27FC236}">
                <a16:creationId xmlns:a16="http://schemas.microsoft.com/office/drawing/2014/main" id="{E48F1E21-7021-4507-A57D-C5F497935F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871" y="1051955"/>
            <a:ext cx="7277766" cy="517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310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872813-0D34-43B6-8ACF-FDEED4F97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Οι πατάτες και τα προϊόντα τους&#10; ">
            <a:extLst>
              <a:ext uri="{FF2B5EF4-FFF2-40B4-BE49-F238E27FC236}">
                <a16:creationId xmlns:a16="http://schemas.microsoft.com/office/drawing/2014/main" id="{213DF90B-D5CC-4466-88AC-A2D3D8BCA7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836" y="365124"/>
            <a:ext cx="8339033" cy="626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12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660835-5962-4ED7-84DF-81D88382A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144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ΜΕΛΙ ΚΑΙ ΖΑΧΑΡΗ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Γιατί προτιμώ μέλι και όχι ζάχαρη. Όντως?????? | magiacook">
            <a:extLst>
              <a:ext uri="{FF2B5EF4-FFF2-40B4-BE49-F238E27FC236}">
                <a16:creationId xmlns:a16="http://schemas.microsoft.com/office/drawing/2014/main" id="{CBD122C4-C787-493A-A8D3-99AC435697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751" y="1294842"/>
            <a:ext cx="7839658" cy="5198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296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D61E4C-4B6C-43F1-B788-D0AFF090F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97174"/>
            <a:ext cx="9363268" cy="1221079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ΘΡΕΠΤΙΚΑ ΣΥΣΤΑΤΙΚΑ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560B0A-A30D-4580-8273-C37655215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Σύνθετοι υδατάνθρακες</a:t>
            </a:r>
          </a:p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Βιταμίνες (όπως </a:t>
            </a:r>
            <a:r>
              <a:rPr lang="el-G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Φυλλικό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οξύ, Β1, Β2) </a:t>
            </a:r>
          </a:p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Μέταλλα ( όπως μαγνήσιο και ψευδάργυρος) </a:t>
            </a:r>
          </a:p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Φυτικές ίνες</a:t>
            </a:r>
          </a:p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Πρωτεΐνες ( </a:t>
            </a:r>
            <a:r>
              <a:rPr lang="el-G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γλουτένη</a:t>
            </a:r>
            <a:r>
              <a:rPr lang="el-GR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σε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μικρή ποσότητα)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438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D4F9BA-3CF4-4BD8-88CB-305DFD3F8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670048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(ΠΑΡΕΝΘΕΣΗ)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ώρα για λίγη ΧΗΜΕΙΑ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Υπότιτλος 3">
            <a:extLst>
              <a:ext uri="{FF2B5EF4-FFF2-40B4-BE49-F238E27FC236}">
                <a16:creationId xmlns:a16="http://schemas.microsoft.com/office/drawing/2014/main" id="{298C6B67-4D86-412F-9D7C-A87611810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2" descr="ΚΕΦΑΛΑΙΟ 4ο ΥΔΑΤΑΝΘΡΑΚΕΣ (ΣΑΚΧΑΡΑ)">
            <a:extLst>
              <a:ext uri="{FF2B5EF4-FFF2-40B4-BE49-F238E27FC236}">
                <a16:creationId xmlns:a16="http://schemas.microsoft.com/office/drawing/2014/main" id="{BE4E861F-78C9-4500-8E09-C03141323671}"/>
              </a:ext>
            </a:extLst>
          </p:cNvPr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0" y="4046538"/>
            <a:ext cx="4933950" cy="20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Αποθεματικά υδατανθράκων. Είναι ο υδατάνθρακας αποθήκευσης σε ένα ζωικό  κύτταρο γλυκογόνο ή άμυλο; Ποιο είναι το όνομα του αποθέματος υδατανθράκων  ζωικών κυττάρων; - Δευτεροβάθμια εκπαίδευση και σχολεία 2020">
            <a:extLst>
              <a:ext uri="{FF2B5EF4-FFF2-40B4-BE49-F238E27FC236}">
                <a16:creationId xmlns:a16="http://schemas.microsoft.com/office/drawing/2014/main" id="{CE788679-F0D8-4F1A-91A3-E5A5AA0C6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499" y="4251980"/>
            <a:ext cx="5461001" cy="188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217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DA13D8-8ACF-4D67-ADDB-EEF22E968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600" y="286603"/>
            <a:ext cx="9276080" cy="1021497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ΧΗΜΙΚΕΣ ΕΝΩΣΕΙΣ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7F131C-55E0-4462-BFAE-1070462B7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4501"/>
            <a:ext cx="10515600" cy="4457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Χωρίζουμε τις </a:t>
            </a:r>
            <a:r>
              <a:rPr lang="el-G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χημικές ενώσεις </a:t>
            </a:r>
            <a:r>
              <a:rPr lang="el-GR" dirty="0"/>
              <a:t>σε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Οργανικές   </a:t>
            </a:r>
            <a:r>
              <a:rPr lang="el-GR" dirty="0"/>
              <a:t>                                         </a:t>
            </a: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Ανόργανες</a:t>
            </a:r>
            <a:r>
              <a:rPr lang="el-GR" dirty="0"/>
              <a:t> (όλες οι υπόλοιπες)</a:t>
            </a:r>
          </a:p>
          <a:p>
            <a:pPr marL="0" indent="0">
              <a:buNone/>
            </a:pPr>
            <a:r>
              <a:rPr lang="el-GR" dirty="0"/>
              <a:t>(οι ενώσεις που</a:t>
            </a:r>
          </a:p>
          <a:p>
            <a:pPr marL="0" indent="0">
              <a:buNone/>
            </a:pPr>
            <a:r>
              <a:rPr lang="el-GR" dirty="0"/>
              <a:t> περιέχουν άνθρακα)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SOS </a:t>
            </a:r>
            <a:r>
              <a:rPr lang="el-GR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  </a:t>
            </a:r>
            <a:r>
              <a:rPr lang="el-GR" sz="2400" dirty="0"/>
              <a:t>Ο άνθρακας κυριαρχεί στη φύση, διότι έχει την ιδιότητα να φτιάχνει πολλές χημικές ενώσεις. </a:t>
            </a:r>
          </a:p>
          <a:p>
            <a:pPr marL="0" indent="0">
              <a:buNone/>
            </a:pPr>
            <a:r>
              <a:rPr lang="el-GR" dirty="0"/>
              <a:t>   </a:t>
            </a:r>
            <a:endParaRPr lang="en-US" dirty="0"/>
          </a:p>
        </p:txBody>
      </p:sp>
      <p:cxnSp>
        <p:nvCxnSpPr>
          <p:cNvPr id="5" name="Ευθύγραμμο βέλος σύνδεσης 4">
            <a:extLst>
              <a:ext uri="{FF2B5EF4-FFF2-40B4-BE49-F238E27FC236}">
                <a16:creationId xmlns:a16="http://schemas.microsoft.com/office/drawing/2014/main" id="{BA9D6742-0E43-432B-BB34-75DCE3E91FC7}"/>
              </a:ext>
            </a:extLst>
          </p:cNvPr>
          <p:cNvCxnSpPr>
            <a:cxnSpLocks/>
          </p:cNvCxnSpPr>
          <p:nvPr/>
        </p:nvCxnSpPr>
        <p:spPr>
          <a:xfrm flipH="1">
            <a:off x="2959100" y="2222500"/>
            <a:ext cx="10922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E5BDB46E-1959-46C5-8C65-C95926EEE559}"/>
              </a:ext>
            </a:extLst>
          </p:cNvPr>
          <p:cNvCxnSpPr>
            <a:cxnSpLocks/>
          </p:cNvCxnSpPr>
          <p:nvPr/>
        </p:nvCxnSpPr>
        <p:spPr>
          <a:xfrm>
            <a:off x="4051300" y="2222500"/>
            <a:ext cx="10033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267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A7ACFE-6D8D-4514-86E0-2F5267BA8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ΚΑΤΗΓΟΡΙΟΠΟΙΗΣΗ ΤΩΝ ΘΡΕΠΤΙΚΩΝ ΣΥΣΤΑΤΙΚΩΝ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ΟΡΓΑΝΙΚΕΣ                                        ΑΝΟΡΓΑΝΕΣ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0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ΟΛΑ ΤΑ </a:t>
            </a:r>
            <a:r>
              <a:rPr lang="el-GR" sz="2000" dirty="0">
                <a:ln w="0"/>
                <a:solidFill>
                  <a:srgbClr val="00206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ΘΕΡΜΙΔΟΓΟΝΑ               ΝΕΡΟ ΚΑΙ ΜΕΤΑΛΛΑ     </a:t>
            </a:r>
          </a:p>
          <a:p>
            <a:pPr marL="0" indent="0">
              <a:buNone/>
            </a:pPr>
            <a:r>
              <a:rPr lang="el-GR" sz="2000" dirty="0">
                <a:ln w="0"/>
                <a:solidFill>
                  <a:srgbClr val="00206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ΚΑΙ ΟΙ ΒΙΤΑΜΙΝΕΣ</a:t>
            </a:r>
            <a:endParaRPr lang="en-US" sz="2000" dirty="0">
              <a:ln w="0"/>
              <a:solidFill>
                <a:srgbClr val="002060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Βέλος: Κάτω 3">
            <a:extLst>
              <a:ext uri="{FF2B5EF4-FFF2-40B4-BE49-F238E27FC236}">
                <a16:creationId xmlns:a16="http://schemas.microsoft.com/office/drawing/2014/main" id="{48A6C784-F210-4133-8629-23463F4752E0}"/>
              </a:ext>
            </a:extLst>
          </p:cNvPr>
          <p:cNvSpPr/>
          <p:nvPr/>
        </p:nvSpPr>
        <p:spPr>
          <a:xfrm flipH="1">
            <a:off x="2047240" y="2286000"/>
            <a:ext cx="335281" cy="736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Βέλος: Κάτω 4">
            <a:extLst>
              <a:ext uri="{FF2B5EF4-FFF2-40B4-BE49-F238E27FC236}">
                <a16:creationId xmlns:a16="http://schemas.microsoft.com/office/drawing/2014/main" id="{A44F383E-3BE4-4847-BB74-756BFCE53B3B}"/>
              </a:ext>
            </a:extLst>
          </p:cNvPr>
          <p:cNvSpPr/>
          <p:nvPr/>
        </p:nvSpPr>
        <p:spPr>
          <a:xfrm>
            <a:off x="5928359" y="2260600"/>
            <a:ext cx="335281" cy="736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7081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326</TotalTime>
  <Words>852</Words>
  <Application>Microsoft Office PowerPoint</Application>
  <PresentationFormat>Ευρεία οθόνη</PresentationFormat>
  <Paragraphs>102</Paragraphs>
  <Slides>23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9" baseType="lpstr">
      <vt:lpstr>Arial</vt:lpstr>
      <vt:lpstr>Century Gothic</vt:lpstr>
      <vt:lpstr>Times New Roman</vt:lpstr>
      <vt:lpstr>Wingdings</vt:lpstr>
      <vt:lpstr>Wingdings 3</vt:lpstr>
      <vt:lpstr>Θρόισμα</vt:lpstr>
      <vt:lpstr>ΟΜΑΔΑ ΔΗΜΗΤΡΙΑΚΩΝ</vt:lpstr>
      <vt:lpstr>ΤΡΟΦΙΜΑ </vt:lpstr>
      <vt:lpstr>ΠΡΟΪΟΝΤΑ ΔΗΜΗΤΡΙΑΚΩΝ</vt:lpstr>
      <vt:lpstr>Παρουσίαση του PowerPoint</vt:lpstr>
      <vt:lpstr>ΜΕΛΙ ΚΑΙ ΖΑΧΑΡΗ</vt:lpstr>
      <vt:lpstr>ΘΡΕΠΤΙΚΑ ΣΥΣΤΑΤΙΚΑ</vt:lpstr>
      <vt:lpstr>(ΠΑΡΕΝΘΕΣΗ) ώρα για λίγη ΧΗΜΕΙΑ</vt:lpstr>
      <vt:lpstr>ΧΗΜΙΚΕΣ ΕΝΩΣΕΙΣ</vt:lpstr>
      <vt:lpstr>Παρουσίαση του PowerPoint</vt:lpstr>
      <vt:lpstr>ΥΔΑΤΑΝΘΡΑΚΕΣ</vt:lpstr>
      <vt:lpstr>ΠΑΡΑΔΕΙΓΜΑΤΑ ΥΔΑΤΑΝΘΡΑΚΩΝ</vt:lpstr>
      <vt:lpstr>Παρουσίαση του PowerPoint</vt:lpstr>
      <vt:lpstr>ΣΗΜΑΝΤΙΚΕΣ ΔΙΑΦΟΡΕΣ</vt:lpstr>
      <vt:lpstr>ΦΥΤΙΚΕΣ ΙΝΕΣ</vt:lpstr>
      <vt:lpstr>ΦΥΤΙΚΕΣ ΙΝΕΣ</vt:lpstr>
      <vt:lpstr>ΠΡΟΪΟΝΤΑ ΟΛΙΚΗΣ ΑΛΕΣΗΣ</vt:lpstr>
      <vt:lpstr>Παρουσίαση του PowerPoint</vt:lpstr>
      <vt:lpstr>Ο ΜΕΤΑΒΟΛΙΣΜΟΣ ΤΗΣ ΓΛΥΚΟΖΗΣ</vt:lpstr>
      <vt:lpstr>Παρουσίαση του PowerPoint</vt:lpstr>
      <vt:lpstr>ΣΑΚΧΑΡΩΔΗΣ ΔΙΑΒΗΤΗΣ</vt:lpstr>
      <vt:lpstr>Παρουσίαση του PowerPoint</vt:lpstr>
      <vt:lpstr>ΔΙΑΤΡΟΦΙΚΕΣ ΣΥΜΒΟΥΛΕΣ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ΟΜΑΔΑ ΔΗΜΗΤΡΙΑΚΩΝ</dc:title>
  <dc:creator>agapi</dc:creator>
  <cp:lastModifiedBy>agapi</cp:lastModifiedBy>
  <cp:revision>43</cp:revision>
  <dcterms:created xsi:type="dcterms:W3CDTF">2020-12-13T08:28:04Z</dcterms:created>
  <dcterms:modified xsi:type="dcterms:W3CDTF">2021-01-14T17:01:24Z</dcterms:modified>
</cp:coreProperties>
</file>