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57" r:id="rId6"/>
    <p:sldId id="261" r:id="rId7"/>
    <p:sldId id="272" r:id="rId8"/>
    <p:sldId id="273" r:id="rId9"/>
    <p:sldId id="262" r:id="rId10"/>
    <p:sldId id="264" r:id="rId11"/>
    <p:sldId id="263" r:id="rId12"/>
    <p:sldId id="265" r:id="rId13"/>
    <p:sldId id="266" r:id="rId14"/>
    <p:sldId id="267" r:id="rId15"/>
    <p:sldId id="268" r:id="rId16"/>
    <p:sldId id="269" r:id="rId17"/>
    <p:sldId id="270" r:id="rId18"/>
    <p:sldId id="271"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iatrofi-ygeia.gr/mesogeiaki-diatrofi-simvoli-sta-kardiaggeiaka-nosimata/" TargetMode="External"/><Relationship Id="rId2" Type="http://schemas.openxmlformats.org/officeDocument/2006/relationships/hyperlink" Target="https://en.wikipedia.org/wiki/Ancel_Key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7F521F-1854-458D-8565-DFBC2099B613}"/>
              </a:ext>
            </a:extLst>
          </p:cNvPr>
          <p:cNvSpPr>
            <a:spLocks noGrp="1"/>
          </p:cNvSpPr>
          <p:nvPr>
            <p:ph type="ctrTitle"/>
          </p:nvPr>
        </p:nvSpPr>
        <p:spPr/>
        <p:txBody>
          <a:bodyPr/>
          <a:lstStyle/>
          <a:p>
            <a:r>
              <a:rPr lang="el-GR" dirty="0"/>
              <a:t>Μεσογειακή διατροφή</a:t>
            </a:r>
            <a:endParaRPr lang="en-US" dirty="0"/>
          </a:p>
        </p:txBody>
      </p:sp>
      <p:sp>
        <p:nvSpPr>
          <p:cNvPr id="3" name="Υπότιτλος 2">
            <a:extLst>
              <a:ext uri="{FF2B5EF4-FFF2-40B4-BE49-F238E27FC236}">
                <a16:creationId xmlns:a16="http://schemas.microsoft.com/office/drawing/2014/main" id="{635866FB-E58D-470D-9B12-03E4D85CA2B1}"/>
              </a:ext>
            </a:extLst>
          </p:cNvPr>
          <p:cNvSpPr>
            <a:spLocks noGrp="1"/>
          </p:cNvSpPr>
          <p:nvPr>
            <p:ph type="subTitle" idx="1"/>
          </p:nvPr>
        </p:nvSpPr>
        <p:spPr>
          <a:xfrm>
            <a:off x="2692398" y="3657597"/>
            <a:ext cx="6815669" cy="545287"/>
          </a:xfrm>
        </p:spPr>
        <p:txBody>
          <a:bodyPr/>
          <a:lstStyle/>
          <a:p>
            <a:endParaRPr lang="en-US" dirty="0"/>
          </a:p>
        </p:txBody>
      </p:sp>
    </p:spTree>
    <p:extLst>
      <p:ext uri="{BB962C8B-B14F-4D97-AF65-F5344CB8AC3E}">
        <p14:creationId xmlns:p14="http://schemas.microsoft.com/office/powerpoint/2010/main" val="2295763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D8E898A-C057-473B-BDF8-E2C86CE984A1}"/>
              </a:ext>
            </a:extLst>
          </p:cNvPr>
          <p:cNvSpPr>
            <a:spLocks noGrp="1"/>
          </p:cNvSpPr>
          <p:nvPr>
            <p:ph type="title"/>
          </p:nvPr>
        </p:nvSpPr>
        <p:spPr/>
        <p:txBody>
          <a:bodyPr/>
          <a:lstStyle/>
          <a:p>
            <a:endParaRPr lang="en-US"/>
          </a:p>
        </p:txBody>
      </p:sp>
      <p:pic>
        <p:nvPicPr>
          <p:cNvPr id="6148" name="Picture 4" descr="Φρυγανιά ΠΑΠΑΔΟΠΟΥΛΟΥ χωριάτικη ολικής άλεσης (240g)">
            <a:extLst>
              <a:ext uri="{FF2B5EF4-FFF2-40B4-BE49-F238E27FC236}">
                <a16:creationId xmlns:a16="http://schemas.microsoft.com/office/drawing/2014/main" id="{21FD08E2-4F98-4AEB-88FC-AEEE909F3C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60069" y="1837189"/>
            <a:ext cx="3887803" cy="3887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145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583AC6-7CF2-4C69-B8A2-CF7058DCFE34}"/>
              </a:ext>
            </a:extLst>
          </p:cNvPr>
          <p:cNvSpPr>
            <a:spLocks noGrp="1"/>
          </p:cNvSpPr>
          <p:nvPr>
            <p:ph type="title"/>
          </p:nvPr>
        </p:nvSpPr>
        <p:spPr/>
        <p:txBody>
          <a:bodyPr/>
          <a:lstStyle/>
          <a:p>
            <a:endParaRPr lang="en-US"/>
          </a:p>
        </p:txBody>
      </p:sp>
      <p:pic>
        <p:nvPicPr>
          <p:cNvPr id="5122" name="Picture 2" descr="Μπισκότα ΠΑΠΑΔΟΠΟΥΛΟΥ Μιράντα fresh pack (6x180g)">
            <a:extLst>
              <a:ext uri="{FF2B5EF4-FFF2-40B4-BE49-F238E27FC236}">
                <a16:creationId xmlns:a16="http://schemas.microsoft.com/office/drawing/2014/main" id="{3C1A9AFD-6460-4FCE-865B-460F315CA17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58268" y="1475997"/>
            <a:ext cx="4194961" cy="419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2513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F992D54-5919-4C5A-BE5B-949DB0B7CC89}"/>
              </a:ext>
            </a:extLst>
          </p:cNvPr>
          <p:cNvSpPr>
            <a:spLocks noGrp="1"/>
          </p:cNvSpPr>
          <p:nvPr>
            <p:ph type="title"/>
          </p:nvPr>
        </p:nvSpPr>
        <p:spPr/>
        <p:txBody>
          <a:bodyPr/>
          <a:lstStyle/>
          <a:p>
            <a:endParaRPr lang="en-US"/>
          </a:p>
        </p:txBody>
      </p:sp>
      <p:pic>
        <p:nvPicPr>
          <p:cNvPr id="7170" name="Picture 2" descr="Σοκολάτα Υγείας με Ολόκληρα Αμύγδαλα - ION - 200 gr">
            <a:extLst>
              <a:ext uri="{FF2B5EF4-FFF2-40B4-BE49-F238E27FC236}">
                <a16:creationId xmlns:a16="http://schemas.microsoft.com/office/drawing/2014/main" id="{5186AA3B-5987-469E-B6B0-FC2779B321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1057" y="1852788"/>
            <a:ext cx="6393956" cy="3591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792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553A3C-67EF-4DBF-8496-9AFD8F47454C}"/>
              </a:ext>
            </a:extLst>
          </p:cNvPr>
          <p:cNvSpPr>
            <a:spLocks noGrp="1"/>
          </p:cNvSpPr>
          <p:nvPr>
            <p:ph type="title"/>
          </p:nvPr>
        </p:nvSpPr>
        <p:spPr/>
        <p:txBody>
          <a:bodyPr/>
          <a:lstStyle/>
          <a:p>
            <a:endParaRPr lang="en-US"/>
          </a:p>
        </p:txBody>
      </p:sp>
      <p:pic>
        <p:nvPicPr>
          <p:cNvPr id="8198" name="Picture 6" descr="Μαθαίνω να διαβάζω τις ετικέτες τροφίμων Part III">
            <a:extLst>
              <a:ext uri="{FF2B5EF4-FFF2-40B4-BE49-F238E27FC236}">
                <a16:creationId xmlns:a16="http://schemas.microsoft.com/office/drawing/2014/main" id="{8D95C985-0758-4122-BC8E-F2724E9E6B9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5779" y="2575420"/>
            <a:ext cx="5433194" cy="2361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379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5AEF12E-856D-44CC-83FB-3A316285AC32}"/>
              </a:ext>
            </a:extLst>
          </p:cNvPr>
          <p:cNvSpPr>
            <a:spLocks noGrp="1"/>
          </p:cNvSpPr>
          <p:nvPr>
            <p:ph type="title"/>
          </p:nvPr>
        </p:nvSpPr>
        <p:spPr>
          <a:xfrm>
            <a:off x="1295402" y="982132"/>
            <a:ext cx="9601196" cy="855057"/>
          </a:xfrm>
        </p:spPr>
        <p:txBody>
          <a:bodyPr>
            <a:normAutofit/>
          </a:bodyPr>
          <a:lstStyle/>
          <a:p>
            <a:r>
              <a:rPr lang="el-GR" sz="2800" dirty="0">
                <a:solidFill>
                  <a:srgbClr val="FF0000"/>
                </a:solidFill>
              </a:rPr>
              <a:t>ΕΠΙΛΟΓΕΣ ΓΙΑ ΥΓΙΕΙΝΗ ΔΙΑΤΡΟΦΗ</a:t>
            </a:r>
            <a:endParaRPr lang="en-US" sz="2800" dirty="0">
              <a:solidFill>
                <a:srgbClr val="FF0000"/>
              </a:solidFill>
            </a:endParaRPr>
          </a:p>
        </p:txBody>
      </p:sp>
      <p:sp>
        <p:nvSpPr>
          <p:cNvPr id="3" name="Θέση περιεχομένου 2">
            <a:extLst>
              <a:ext uri="{FF2B5EF4-FFF2-40B4-BE49-F238E27FC236}">
                <a16:creationId xmlns:a16="http://schemas.microsoft.com/office/drawing/2014/main" id="{FD1F8E73-6F5E-4B16-8B7A-791BE5FCE4BC}"/>
              </a:ext>
            </a:extLst>
          </p:cNvPr>
          <p:cNvSpPr>
            <a:spLocks noGrp="1"/>
          </p:cNvSpPr>
          <p:nvPr>
            <p:ph idx="1"/>
          </p:nvPr>
        </p:nvSpPr>
        <p:spPr>
          <a:xfrm>
            <a:off x="1295401" y="1937857"/>
            <a:ext cx="9601196" cy="4194495"/>
          </a:xfrm>
        </p:spPr>
        <p:txBody>
          <a:bodyPr/>
          <a:lstStyle/>
          <a:p>
            <a:r>
              <a:rPr lang="el-GR" dirty="0" err="1"/>
              <a:t>ΠΡΩϊΝΟ</a:t>
            </a:r>
            <a:endParaRPr lang="el-GR" dirty="0"/>
          </a:p>
          <a:p>
            <a:pPr>
              <a:buFont typeface="Wingdings" panose="05000000000000000000" pitchFamily="2" charset="2"/>
              <a:buChar char="ü"/>
            </a:pPr>
            <a:r>
              <a:rPr lang="el-GR" dirty="0"/>
              <a:t> </a:t>
            </a:r>
            <a:r>
              <a:rPr lang="el-GR" sz="2000" dirty="0"/>
              <a:t>2 φέτες ψωμί ή φρυγανιές (ολικής αλέσεως) + ταχίνι+ μέλι </a:t>
            </a:r>
          </a:p>
          <a:p>
            <a:pPr>
              <a:buFont typeface="Wingdings" panose="05000000000000000000" pitchFamily="2" charset="2"/>
              <a:buChar char="ü"/>
            </a:pPr>
            <a:r>
              <a:rPr lang="el-GR" sz="2000" dirty="0"/>
              <a:t> </a:t>
            </a:r>
            <a:r>
              <a:rPr lang="el-GR" sz="2000" dirty="0" err="1"/>
              <a:t>Τόστ</a:t>
            </a:r>
            <a:r>
              <a:rPr lang="el-GR" sz="2000" dirty="0"/>
              <a:t> με ψωμί ολικής αλέσεως + τυρί + μαρούλι ή και ντομάτα+ γαλοπούλα βραστή (όχι συχνά, τα αλλαντικά έχουν δυνατά συντηρητικά και πολύ αλάτι)</a:t>
            </a:r>
          </a:p>
          <a:p>
            <a:pPr>
              <a:buFont typeface="Wingdings" panose="05000000000000000000" pitchFamily="2" charset="2"/>
              <a:buChar char="ü"/>
            </a:pPr>
            <a:r>
              <a:rPr lang="el-GR" sz="2000" dirty="0"/>
              <a:t>Κουλούρι Θεσσαλονίκης + λίγο τυρί </a:t>
            </a:r>
          </a:p>
          <a:p>
            <a:pPr>
              <a:buFont typeface="Wingdings" panose="05000000000000000000" pitchFamily="2" charset="2"/>
              <a:buChar char="ü"/>
            </a:pPr>
            <a:r>
              <a:rPr lang="el-GR" sz="2000" dirty="0"/>
              <a:t>Γάλα ή γιαούρτι με δημητριακά ( προσοχή στη ζάχαρη των συσκευασμένων δημητριακών)</a:t>
            </a:r>
          </a:p>
          <a:p>
            <a:pPr>
              <a:buFont typeface="Wingdings" panose="05000000000000000000" pitchFamily="2" charset="2"/>
              <a:buChar char="ü"/>
            </a:pPr>
            <a:r>
              <a:rPr lang="el-GR" sz="2000" dirty="0"/>
              <a:t>Λίγη σπιτική τυρόπιτα ή χορτόπιτα</a:t>
            </a:r>
          </a:p>
          <a:p>
            <a:pPr>
              <a:buFont typeface="Wingdings" panose="05000000000000000000" pitchFamily="2" charset="2"/>
              <a:buChar char="ü"/>
            </a:pPr>
            <a:r>
              <a:rPr lang="el-GR" sz="2000" dirty="0"/>
              <a:t>1 κομμάτι σπιτικό κέικ με ένα ποτήρι γάλα</a:t>
            </a:r>
          </a:p>
          <a:p>
            <a:pPr>
              <a:buFont typeface="Wingdings" panose="05000000000000000000" pitchFamily="2" charset="2"/>
              <a:buChar char="ü"/>
            </a:pPr>
            <a:endParaRPr lang="en-US" sz="2000" dirty="0"/>
          </a:p>
        </p:txBody>
      </p:sp>
    </p:spTree>
    <p:extLst>
      <p:ext uri="{BB962C8B-B14F-4D97-AF65-F5344CB8AC3E}">
        <p14:creationId xmlns:p14="http://schemas.microsoft.com/office/powerpoint/2010/main" val="2003748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A96C5D-DC24-4936-A93D-57EDD97BAFC6}"/>
              </a:ext>
            </a:extLst>
          </p:cNvPr>
          <p:cNvSpPr>
            <a:spLocks noGrp="1"/>
          </p:cNvSpPr>
          <p:nvPr>
            <p:ph type="title"/>
          </p:nvPr>
        </p:nvSpPr>
        <p:spPr>
          <a:xfrm>
            <a:off x="1295402" y="982133"/>
            <a:ext cx="9601196" cy="829890"/>
          </a:xfrm>
        </p:spPr>
        <p:txBody>
          <a:bodyPr>
            <a:normAutofit/>
          </a:bodyPr>
          <a:lstStyle/>
          <a:p>
            <a:r>
              <a:rPr lang="el-GR" sz="3200" dirty="0">
                <a:solidFill>
                  <a:srgbClr val="FF0000"/>
                </a:solidFill>
              </a:rPr>
              <a:t>ΕΠΙΛΟΓΕΣ ΓΙΑ ΥΓΙΕΙΝΗ ΔΙΑΤΡΟΦΗ</a:t>
            </a:r>
            <a:endParaRPr lang="en-US" sz="3200" dirty="0"/>
          </a:p>
        </p:txBody>
      </p:sp>
      <p:sp>
        <p:nvSpPr>
          <p:cNvPr id="3" name="Θέση περιεχομένου 2">
            <a:extLst>
              <a:ext uri="{FF2B5EF4-FFF2-40B4-BE49-F238E27FC236}">
                <a16:creationId xmlns:a16="http://schemas.microsoft.com/office/drawing/2014/main" id="{5180923F-3056-4A2B-8271-3D184AC50DB2}"/>
              </a:ext>
            </a:extLst>
          </p:cNvPr>
          <p:cNvSpPr>
            <a:spLocks noGrp="1"/>
          </p:cNvSpPr>
          <p:nvPr>
            <p:ph idx="1"/>
          </p:nvPr>
        </p:nvSpPr>
        <p:spPr>
          <a:xfrm>
            <a:off x="1295401" y="1971413"/>
            <a:ext cx="9601196" cy="4244829"/>
          </a:xfrm>
        </p:spPr>
        <p:txBody>
          <a:bodyPr>
            <a:normAutofit/>
          </a:bodyPr>
          <a:lstStyle/>
          <a:p>
            <a:r>
              <a:rPr lang="el-GR" dirty="0"/>
              <a:t>ΜΕΣΗΜΕΡΙΑΝΟ</a:t>
            </a:r>
          </a:p>
          <a:p>
            <a:pPr>
              <a:buFont typeface="Wingdings" panose="05000000000000000000" pitchFamily="2" charset="2"/>
              <a:buChar char="ü"/>
            </a:pPr>
            <a:r>
              <a:rPr lang="el-GR" dirty="0"/>
              <a:t> 1-2 φορές την εβδομάδα λαδερό ( φασολάκια ή αρακάς ή μπάμιες ή γεμιστά)</a:t>
            </a:r>
          </a:p>
          <a:p>
            <a:pPr>
              <a:buFont typeface="Wingdings" panose="05000000000000000000" pitchFamily="2" charset="2"/>
              <a:buChar char="ü"/>
            </a:pPr>
            <a:r>
              <a:rPr lang="el-GR" dirty="0"/>
              <a:t>1-2 φορές την εβδομάδα όσπρια</a:t>
            </a:r>
          </a:p>
          <a:p>
            <a:pPr>
              <a:buFont typeface="Wingdings" panose="05000000000000000000" pitchFamily="2" charset="2"/>
              <a:buChar char="ü"/>
            </a:pPr>
            <a:r>
              <a:rPr lang="el-GR" dirty="0"/>
              <a:t>1-2 φορές την εβδομάδα ψάρι</a:t>
            </a:r>
          </a:p>
          <a:p>
            <a:pPr>
              <a:buFont typeface="Wingdings" panose="05000000000000000000" pitchFamily="2" charset="2"/>
              <a:buChar char="ü"/>
            </a:pPr>
            <a:r>
              <a:rPr lang="el-GR" dirty="0"/>
              <a:t>Το πολύ 1 φορά την εβδομάδα κόκκινο κρέας</a:t>
            </a:r>
          </a:p>
          <a:p>
            <a:pPr>
              <a:buFont typeface="Wingdings" panose="05000000000000000000" pitchFamily="2" charset="2"/>
              <a:buChar char="ü"/>
            </a:pPr>
            <a:r>
              <a:rPr lang="el-GR" dirty="0"/>
              <a:t>1 το πολύ 2 φορές άσπρο κρέας</a:t>
            </a:r>
          </a:p>
          <a:p>
            <a:pPr marL="0" indent="0">
              <a:buNone/>
            </a:pPr>
            <a:r>
              <a:rPr lang="el-GR" dirty="0"/>
              <a:t>ΠΡΟΣΟΧΗ: το γεύμα πάντα με συνοδεία σαλάτας και το ψωμί ή το παξιμάδι που το συνοδεύει προτιμότερο να είναι ολικής αλέσεως!</a:t>
            </a:r>
            <a:endParaRPr lang="en-US" dirty="0"/>
          </a:p>
        </p:txBody>
      </p:sp>
    </p:spTree>
    <p:extLst>
      <p:ext uri="{BB962C8B-B14F-4D97-AF65-F5344CB8AC3E}">
        <p14:creationId xmlns:p14="http://schemas.microsoft.com/office/powerpoint/2010/main" val="2953460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062E427-7A8A-4357-B3B8-9ED375E8F25F}"/>
              </a:ext>
            </a:extLst>
          </p:cNvPr>
          <p:cNvSpPr>
            <a:spLocks noGrp="1"/>
          </p:cNvSpPr>
          <p:nvPr>
            <p:ph type="title"/>
          </p:nvPr>
        </p:nvSpPr>
        <p:spPr>
          <a:xfrm>
            <a:off x="1295402" y="982132"/>
            <a:ext cx="9601196" cy="720833"/>
          </a:xfrm>
        </p:spPr>
        <p:txBody>
          <a:bodyPr>
            <a:normAutofit/>
          </a:bodyPr>
          <a:lstStyle/>
          <a:p>
            <a:r>
              <a:rPr lang="el-GR" sz="3200" dirty="0">
                <a:solidFill>
                  <a:srgbClr val="FF0000"/>
                </a:solidFill>
              </a:rPr>
              <a:t>ΕΠΙΛΟΓΕΣ ΓΙΑ ΥΓΙΕΙΝΗ ΔΙΑΤΡΟΦΗ</a:t>
            </a:r>
            <a:endParaRPr lang="en-US" sz="3200" dirty="0"/>
          </a:p>
        </p:txBody>
      </p:sp>
      <p:sp>
        <p:nvSpPr>
          <p:cNvPr id="3" name="Θέση περιεχομένου 2">
            <a:extLst>
              <a:ext uri="{FF2B5EF4-FFF2-40B4-BE49-F238E27FC236}">
                <a16:creationId xmlns:a16="http://schemas.microsoft.com/office/drawing/2014/main" id="{254E81A6-17CC-4660-8805-33CDB50AC327}"/>
              </a:ext>
            </a:extLst>
          </p:cNvPr>
          <p:cNvSpPr>
            <a:spLocks noGrp="1"/>
          </p:cNvSpPr>
          <p:nvPr>
            <p:ph idx="1"/>
          </p:nvPr>
        </p:nvSpPr>
        <p:spPr>
          <a:xfrm>
            <a:off x="1295401" y="1996580"/>
            <a:ext cx="9601196" cy="3879288"/>
          </a:xfrm>
        </p:spPr>
        <p:txBody>
          <a:bodyPr>
            <a:normAutofit fontScale="92500" lnSpcReduction="20000"/>
          </a:bodyPr>
          <a:lstStyle/>
          <a:p>
            <a:r>
              <a:rPr lang="el-GR" dirty="0"/>
              <a:t>ΒΡΑΔΙΝΟ</a:t>
            </a:r>
          </a:p>
          <a:p>
            <a:pPr>
              <a:buFont typeface="Wingdings" panose="05000000000000000000" pitchFamily="2" charset="2"/>
              <a:buChar char="ü"/>
            </a:pPr>
            <a:r>
              <a:rPr lang="el-GR" dirty="0"/>
              <a:t> Σούπα με λαχανικά</a:t>
            </a:r>
          </a:p>
          <a:p>
            <a:pPr>
              <a:buFont typeface="Wingdings" panose="05000000000000000000" pitchFamily="2" charset="2"/>
              <a:buChar char="ü"/>
            </a:pPr>
            <a:r>
              <a:rPr lang="el-GR" dirty="0"/>
              <a:t>Μακαρονάδα με κόκκινη σάλτσα και λίγο τυρί</a:t>
            </a:r>
          </a:p>
          <a:p>
            <a:pPr>
              <a:buFont typeface="Wingdings" panose="05000000000000000000" pitchFamily="2" charset="2"/>
              <a:buChar char="ü"/>
            </a:pPr>
            <a:r>
              <a:rPr lang="el-GR" dirty="0"/>
              <a:t>Σαλάτα με 2 βραστά αυγά</a:t>
            </a:r>
          </a:p>
          <a:p>
            <a:pPr>
              <a:buFont typeface="Wingdings" panose="05000000000000000000" pitchFamily="2" charset="2"/>
              <a:buChar char="ü"/>
            </a:pPr>
            <a:r>
              <a:rPr lang="el-GR" dirty="0" err="1"/>
              <a:t>Τονοσαλάτα</a:t>
            </a:r>
            <a:endParaRPr lang="el-GR" dirty="0"/>
          </a:p>
          <a:p>
            <a:pPr>
              <a:buFont typeface="Wingdings" panose="05000000000000000000" pitchFamily="2" charset="2"/>
              <a:buChar char="ü"/>
            </a:pPr>
            <a:r>
              <a:rPr lang="el-GR" dirty="0"/>
              <a:t>Βραστά λαχανικά με μια ομελέτα (απλή, στο </a:t>
            </a:r>
            <a:r>
              <a:rPr lang="el-GR" dirty="0" err="1"/>
              <a:t>αντικολλητικό</a:t>
            </a:r>
            <a:r>
              <a:rPr lang="el-GR" dirty="0"/>
              <a:t> τηγάνι με 2 αυγά)</a:t>
            </a:r>
          </a:p>
          <a:p>
            <a:pPr>
              <a:buFont typeface="Wingdings" panose="05000000000000000000" pitchFamily="2" charset="2"/>
              <a:buChar char="ü"/>
            </a:pPr>
            <a:r>
              <a:rPr lang="el-GR" dirty="0"/>
              <a:t>Ντάκος με τριμμένη ντομάτα, ελαιόλαδο + μυζήθρα ή φέτα τριμμένη</a:t>
            </a:r>
          </a:p>
          <a:p>
            <a:pPr>
              <a:buFont typeface="Wingdings" panose="05000000000000000000" pitchFamily="2" charset="2"/>
              <a:buChar char="ü"/>
            </a:pPr>
            <a:r>
              <a:rPr lang="el-GR" dirty="0"/>
              <a:t>Όταν έχουμε παρέα μπορούμε να φτιάξουμε μια σπιτική </a:t>
            </a:r>
            <a:r>
              <a:rPr lang="el-GR" b="1" dirty="0"/>
              <a:t>πίτσα ή ακόμα και σουβλάκια ή </a:t>
            </a:r>
            <a:r>
              <a:rPr lang="el-GR" b="1" dirty="0" err="1"/>
              <a:t>μπέργκερ</a:t>
            </a:r>
            <a:r>
              <a:rPr lang="el-GR" dirty="0"/>
              <a:t>!</a:t>
            </a:r>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11264922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EA231E-04E4-4C9B-A985-1BD35B7C9C1C}"/>
              </a:ext>
            </a:extLst>
          </p:cNvPr>
          <p:cNvSpPr>
            <a:spLocks noGrp="1"/>
          </p:cNvSpPr>
          <p:nvPr>
            <p:ph type="title"/>
          </p:nvPr>
        </p:nvSpPr>
        <p:spPr>
          <a:xfrm>
            <a:off x="1295402" y="982133"/>
            <a:ext cx="9601196" cy="863446"/>
          </a:xfrm>
        </p:spPr>
        <p:txBody>
          <a:bodyPr>
            <a:normAutofit/>
          </a:bodyPr>
          <a:lstStyle/>
          <a:p>
            <a:r>
              <a:rPr lang="el-GR" sz="3200" dirty="0">
                <a:solidFill>
                  <a:srgbClr val="FF0000"/>
                </a:solidFill>
              </a:rPr>
              <a:t>ΕΠΙΛΟΓΕΣ ΓΙΑ ΥΓΙΕΙΝΗ ΔΙΑΤΡΟΦΗ</a:t>
            </a:r>
            <a:endParaRPr lang="en-US" sz="3200" dirty="0"/>
          </a:p>
        </p:txBody>
      </p:sp>
      <p:sp>
        <p:nvSpPr>
          <p:cNvPr id="3" name="Θέση περιεχομένου 2">
            <a:extLst>
              <a:ext uri="{FF2B5EF4-FFF2-40B4-BE49-F238E27FC236}">
                <a16:creationId xmlns:a16="http://schemas.microsoft.com/office/drawing/2014/main" id="{424C5BBF-CDD9-455D-83C7-9B1ABC683E61}"/>
              </a:ext>
            </a:extLst>
          </p:cNvPr>
          <p:cNvSpPr>
            <a:spLocks noGrp="1"/>
          </p:cNvSpPr>
          <p:nvPr>
            <p:ph idx="1"/>
          </p:nvPr>
        </p:nvSpPr>
        <p:spPr>
          <a:xfrm>
            <a:off x="1295401" y="1921079"/>
            <a:ext cx="9601196" cy="4194495"/>
          </a:xfrm>
        </p:spPr>
        <p:txBody>
          <a:bodyPr>
            <a:normAutofit lnSpcReduction="10000"/>
          </a:bodyPr>
          <a:lstStyle/>
          <a:p>
            <a:r>
              <a:rPr lang="el-GR" dirty="0"/>
              <a:t>ΕΝΔΙΑΜΕΝΑ ΓΕΥΜΑΤΑ ( ΔΕΚΑΤΙΑΝΟ – ΑΠΟΓΕΥΜΑΤΙΝΟ)</a:t>
            </a:r>
          </a:p>
          <a:p>
            <a:pPr>
              <a:buFont typeface="Wingdings" panose="05000000000000000000" pitchFamily="2" charset="2"/>
              <a:buChar char="ü"/>
            </a:pPr>
            <a:r>
              <a:rPr lang="el-GR" sz="1800" dirty="0"/>
              <a:t>Φρούτα ή </a:t>
            </a:r>
            <a:r>
              <a:rPr lang="el-GR" sz="1800" dirty="0" err="1"/>
              <a:t>φρεσκοστυμμμένος</a:t>
            </a:r>
            <a:r>
              <a:rPr lang="el-GR" sz="1800" dirty="0"/>
              <a:t> χυμός φρούτων</a:t>
            </a:r>
          </a:p>
          <a:p>
            <a:pPr>
              <a:buFont typeface="Wingdings" panose="05000000000000000000" pitchFamily="2" charset="2"/>
              <a:buChar char="ü"/>
            </a:pPr>
            <a:r>
              <a:rPr lang="el-GR" sz="1800" dirty="0"/>
              <a:t>Μπάρα δημητριακών (κατά προτίμηση σπιτική)</a:t>
            </a:r>
          </a:p>
          <a:p>
            <a:pPr>
              <a:buFont typeface="Wingdings" panose="05000000000000000000" pitchFamily="2" charset="2"/>
              <a:buChar char="ü"/>
            </a:pPr>
            <a:r>
              <a:rPr lang="el-GR" sz="1800" dirty="0"/>
              <a:t>Τοστ με τυρί + γαλοπούλα ( όχι συχνά τα αλλαντικά)+ ντομάτα</a:t>
            </a:r>
          </a:p>
          <a:p>
            <a:pPr>
              <a:buFont typeface="Wingdings" panose="05000000000000000000" pitchFamily="2" charset="2"/>
              <a:buChar char="ü"/>
            </a:pPr>
            <a:r>
              <a:rPr lang="el-GR" sz="1800" dirty="0"/>
              <a:t> Κουλούρι Θεσσαλονίκης + λίγο τυρί</a:t>
            </a:r>
          </a:p>
          <a:p>
            <a:pPr>
              <a:buFont typeface="Wingdings" panose="05000000000000000000" pitchFamily="2" charset="2"/>
              <a:buChar char="ü"/>
            </a:pPr>
            <a:r>
              <a:rPr lang="el-GR" sz="1800" dirty="0"/>
              <a:t>Ξηροί καρποί (10-15 κομμάτια, κατά προτίμηση ανάλατοι και ωμοί)+ λίγα αποξηραμένα φρούτα  σταφίδες ή χουρμάδες ή </a:t>
            </a:r>
            <a:r>
              <a:rPr lang="el-GR" sz="1800" dirty="0" err="1"/>
              <a:t>κράνμπερις</a:t>
            </a:r>
            <a:r>
              <a:rPr lang="el-GR" sz="1800" dirty="0"/>
              <a:t>)</a:t>
            </a:r>
          </a:p>
          <a:p>
            <a:pPr>
              <a:buFont typeface="Wingdings" panose="05000000000000000000" pitchFamily="2" charset="2"/>
              <a:buChar char="ü"/>
            </a:pPr>
            <a:r>
              <a:rPr lang="el-GR" sz="1800" dirty="0"/>
              <a:t>Γιαούρτι με δημητριακά και λίγο μέλι</a:t>
            </a:r>
          </a:p>
          <a:p>
            <a:pPr>
              <a:buFont typeface="Wingdings" panose="05000000000000000000" pitchFamily="2" charset="2"/>
              <a:buChar char="ü"/>
            </a:pPr>
            <a:r>
              <a:rPr lang="el-GR" sz="1800" dirty="0"/>
              <a:t>Λίγη σπιτική τυρόπιτα ή χορτόπιτα</a:t>
            </a:r>
          </a:p>
          <a:p>
            <a:pPr>
              <a:buFont typeface="Wingdings" panose="05000000000000000000" pitchFamily="2" charset="2"/>
              <a:buChar char="ü"/>
            </a:pPr>
            <a:r>
              <a:rPr lang="el-GR" sz="1800" dirty="0"/>
              <a:t>Σπιτικό </a:t>
            </a:r>
            <a:r>
              <a:rPr lang="el-GR" sz="1800" dirty="0" err="1"/>
              <a:t>μιλκσέικ</a:t>
            </a:r>
            <a:r>
              <a:rPr lang="el-GR" sz="1800" dirty="0"/>
              <a:t> με γάλα ή γιαούρτι χτυπημένο με φρούτα ( της αρεσκείας σας), κανέλα, ή ακόμα και ξηρούς καρπούς!</a:t>
            </a:r>
          </a:p>
          <a:p>
            <a:pPr>
              <a:buFont typeface="Wingdings" panose="05000000000000000000" pitchFamily="2" charset="2"/>
              <a:buChar char="ü"/>
            </a:pPr>
            <a:endParaRPr lang="el-GR" sz="1800" dirty="0"/>
          </a:p>
          <a:p>
            <a:pPr>
              <a:buFont typeface="Wingdings" panose="05000000000000000000" pitchFamily="2" charset="2"/>
              <a:buChar char="ü"/>
            </a:pPr>
            <a:endParaRPr lang="el-GR" dirty="0"/>
          </a:p>
          <a:p>
            <a:pPr>
              <a:buFont typeface="Wingdings" panose="05000000000000000000" pitchFamily="2" charset="2"/>
              <a:buChar char="ü"/>
            </a:pPr>
            <a:endParaRPr lang="el-GR" dirty="0"/>
          </a:p>
          <a:p>
            <a:pPr>
              <a:buFont typeface="Wingdings" panose="05000000000000000000" pitchFamily="2" charset="2"/>
              <a:buChar char="ü"/>
            </a:pPr>
            <a:endParaRPr lang="el-GR" dirty="0"/>
          </a:p>
          <a:p>
            <a:pPr>
              <a:buFont typeface="Wingdings" panose="05000000000000000000" pitchFamily="2" charset="2"/>
              <a:buChar char="ü"/>
            </a:pPr>
            <a:endParaRPr lang="en-US" dirty="0"/>
          </a:p>
        </p:txBody>
      </p:sp>
    </p:spTree>
    <p:extLst>
      <p:ext uri="{BB962C8B-B14F-4D97-AF65-F5344CB8AC3E}">
        <p14:creationId xmlns:p14="http://schemas.microsoft.com/office/powerpoint/2010/main" val="3809050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237966D-B450-4389-8991-4215ACFA5BF1}"/>
              </a:ext>
            </a:extLst>
          </p:cNvPr>
          <p:cNvSpPr>
            <a:spLocks noGrp="1"/>
          </p:cNvSpPr>
          <p:nvPr>
            <p:ph type="title"/>
          </p:nvPr>
        </p:nvSpPr>
        <p:spPr>
          <a:xfrm>
            <a:off x="1295402" y="982132"/>
            <a:ext cx="9601196" cy="888613"/>
          </a:xfrm>
        </p:spPr>
        <p:txBody>
          <a:bodyPr>
            <a:normAutofit/>
          </a:bodyPr>
          <a:lstStyle/>
          <a:p>
            <a:r>
              <a:rPr lang="el-GR" sz="3200" dirty="0">
                <a:solidFill>
                  <a:srgbClr val="FF0000"/>
                </a:solidFill>
              </a:rPr>
              <a:t>ΕΠΙΛΟΓΕΣ ΓΙΑ ΥΓΙΕΙΝΗ ΔΙΑΤΡΟΦΗ</a:t>
            </a:r>
            <a:endParaRPr lang="en-US" sz="3200" dirty="0"/>
          </a:p>
        </p:txBody>
      </p:sp>
      <p:sp>
        <p:nvSpPr>
          <p:cNvPr id="3" name="Θέση περιεχομένου 2">
            <a:extLst>
              <a:ext uri="{FF2B5EF4-FFF2-40B4-BE49-F238E27FC236}">
                <a16:creationId xmlns:a16="http://schemas.microsoft.com/office/drawing/2014/main" id="{4028FD7B-D3AB-4846-9441-0C5728DE71BF}"/>
              </a:ext>
            </a:extLst>
          </p:cNvPr>
          <p:cNvSpPr>
            <a:spLocks noGrp="1"/>
          </p:cNvSpPr>
          <p:nvPr>
            <p:ph idx="1"/>
          </p:nvPr>
        </p:nvSpPr>
        <p:spPr/>
        <p:txBody>
          <a:bodyPr>
            <a:normAutofit fontScale="77500" lnSpcReduction="20000"/>
          </a:bodyPr>
          <a:lstStyle/>
          <a:p>
            <a:r>
              <a:rPr lang="el-GR" dirty="0"/>
              <a:t>Θυμόμαστε πάντα ότι: </a:t>
            </a:r>
          </a:p>
          <a:p>
            <a:pPr>
              <a:buFont typeface="Wingdings" panose="05000000000000000000" pitchFamily="2" charset="2"/>
              <a:buChar char="ü"/>
            </a:pPr>
            <a:r>
              <a:rPr lang="el-GR" dirty="0"/>
              <a:t>Πρέπει να πίνουμε τουλάχιστον 1</a:t>
            </a:r>
            <a:r>
              <a:rPr lang="en-US" dirty="0" err="1"/>
              <a:t>lt</a:t>
            </a:r>
            <a:r>
              <a:rPr lang="en-US" dirty="0"/>
              <a:t> </a:t>
            </a:r>
            <a:r>
              <a:rPr lang="el-GR" dirty="0"/>
              <a:t>νερό την ημέρα</a:t>
            </a:r>
          </a:p>
          <a:p>
            <a:pPr>
              <a:buFont typeface="Wingdings" panose="05000000000000000000" pitchFamily="2" charset="2"/>
              <a:buChar char="ü"/>
            </a:pPr>
            <a:r>
              <a:rPr lang="el-GR" dirty="0"/>
              <a:t>Τα συσκευασμένα φαγητά κάνουν κακό στην υγεία (πολύ αλάτι, κορεσμένα λίπη και σάκχαρα)</a:t>
            </a:r>
          </a:p>
          <a:p>
            <a:pPr>
              <a:buFont typeface="Wingdings" panose="05000000000000000000" pitchFamily="2" charset="2"/>
              <a:buChar char="ü"/>
            </a:pPr>
            <a:r>
              <a:rPr lang="el-GR" dirty="0"/>
              <a:t>Το παραπάνω ισχύει και για τα τρόφιμα από </a:t>
            </a:r>
            <a:r>
              <a:rPr lang="el-GR" dirty="0" err="1"/>
              <a:t>ταχυφαγεία</a:t>
            </a:r>
            <a:r>
              <a:rPr lang="el-GR" dirty="0"/>
              <a:t> </a:t>
            </a:r>
          </a:p>
          <a:p>
            <a:pPr>
              <a:buFont typeface="Wingdings" panose="05000000000000000000" pitchFamily="2" charset="2"/>
              <a:buChar char="ü"/>
            </a:pPr>
            <a:r>
              <a:rPr lang="el-GR" dirty="0"/>
              <a:t>Τρώμε όσα φρούτα και λαχανικά μπορούμε!</a:t>
            </a:r>
          </a:p>
          <a:p>
            <a:pPr>
              <a:buFont typeface="Wingdings" panose="05000000000000000000" pitchFamily="2" charset="2"/>
              <a:buChar char="ü"/>
            </a:pPr>
            <a:r>
              <a:rPr lang="el-GR" dirty="0"/>
              <a:t>Προσπαθούμε να αποφεύγουμε τα 3 ΑΣΠΡΑ: ζάχαρη, αλάτι και άσπρο αλεύρι</a:t>
            </a:r>
          </a:p>
          <a:p>
            <a:pPr>
              <a:buFont typeface="Wingdings" panose="05000000000000000000" pitchFamily="2" charset="2"/>
              <a:buChar char="ü"/>
            </a:pPr>
            <a:r>
              <a:rPr lang="el-GR" dirty="0"/>
              <a:t>Προσπαθούμε να έχουμε φυσική δραστηριότητα σχεδόν κάθε μέρα (περπάτημα, αθλητισμός)</a:t>
            </a:r>
          </a:p>
          <a:p>
            <a:pPr>
              <a:buFont typeface="Wingdings" panose="05000000000000000000" pitchFamily="2" charset="2"/>
              <a:buChar char="ü"/>
            </a:pPr>
            <a:r>
              <a:rPr lang="el-GR" dirty="0"/>
              <a:t>Μπορούμε να τρώμε γλυκά όχι συχνά, το πολύ 2-3 φορές την εβδομάδα αλλά κατά προτίμηση σπιτικά! </a:t>
            </a:r>
          </a:p>
          <a:p>
            <a:endParaRPr lang="en-US" dirty="0"/>
          </a:p>
        </p:txBody>
      </p:sp>
    </p:spTree>
    <p:extLst>
      <p:ext uri="{BB962C8B-B14F-4D97-AF65-F5344CB8AC3E}">
        <p14:creationId xmlns:p14="http://schemas.microsoft.com/office/powerpoint/2010/main" val="563841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EEED51-C717-491A-91BD-49553E773F5E}"/>
              </a:ext>
            </a:extLst>
          </p:cNvPr>
          <p:cNvSpPr>
            <a:spLocks noGrp="1"/>
          </p:cNvSpPr>
          <p:nvPr>
            <p:ph type="title"/>
          </p:nvPr>
        </p:nvSpPr>
        <p:spPr>
          <a:xfrm>
            <a:off x="1295402" y="982132"/>
            <a:ext cx="9601196" cy="670499"/>
          </a:xfrm>
        </p:spPr>
        <p:txBody>
          <a:bodyPr>
            <a:normAutofit fontScale="90000"/>
          </a:bodyPr>
          <a:lstStyle/>
          <a:p>
            <a:r>
              <a:rPr lang="el-GR" dirty="0"/>
              <a:t>Μεσογειακή διατροφή </a:t>
            </a:r>
            <a:endParaRPr lang="en-US" dirty="0"/>
          </a:p>
        </p:txBody>
      </p:sp>
      <p:sp>
        <p:nvSpPr>
          <p:cNvPr id="3" name="Θέση περιεχομένου 2">
            <a:extLst>
              <a:ext uri="{FF2B5EF4-FFF2-40B4-BE49-F238E27FC236}">
                <a16:creationId xmlns:a16="http://schemas.microsoft.com/office/drawing/2014/main" id="{6D07731C-9925-4D6B-A3BE-5184BE002705}"/>
              </a:ext>
            </a:extLst>
          </p:cNvPr>
          <p:cNvSpPr>
            <a:spLocks noGrp="1"/>
          </p:cNvSpPr>
          <p:nvPr>
            <p:ph idx="1"/>
          </p:nvPr>
        </p:nvSpPr>
        <p:spPr>
          <a:xfrm>
            <a:off x="1295400" y="2525086"/>
            <a:ext cx="9601196" cy="3350782"/>
          </a:xfrm>
        </p:spPr>
        <p:txBody>
          <a:bodyPr/>
          <a:lstStyle/>
          <a:p>
            <a:r>
              <a:rPr lang="el-GR" u="sng" dirty="0"/>
              <a:t>Διατροφή- δίαιτα</a:t>
            </a:r>
            <a:r>
              <a:rPr lang="el-GR" dirty="0"/>
              <a:t>: αποκαλούμε ένα πρόγραμμα διατροφής το οποίο διαμορφώνεται ανάλογα με τις ανάγκες και τους στόχους του κάθε ατόμου στο οποίο απευθύνεται.</a:t>
            </a:r>
          </a:p>
          <a:p>
            <a:endParaRPr lang="el-GR" u="sng" dirty="0"/>
          </a:p>
          <a:p>
            <a:pPr marL="0" indent="0">
              <a:buNone/>
            </a:pPr>
            <a:endParaRPr lang="en-US" dirty="0"/>
          </a:p>
        </p:txBody>
      </p:sp>
      <p:pic>
        <p:nvPicPr>
          <p:cNvPr id="3074" name="Picture 2" descr="Αυτές είναι οι πιο διάσημες δίαιτες για χάσιμο λίπους | fmh.gr">
            <a:extLst>
              <a:ext uri="{FF2B5EF4-FFF2-40B4-BE49-F238E27FC236}">
                <a16:creationId xmlns:a16="http://schemas.microsoft.com/office/drawing/2014/main" id="{4B268679-6C5D-4A52-9BF1-F0855E7746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9269" y="3769649"/>
            <a:ext cx="4103221" cy="1803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1255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B1195BE-15F7-4945-8126-196B6DBDC99A}"/>
              </a:ext>
            </a:extLst>
          </p:cNvPr>
          <p:cNvSpPr>
            <a:spLocks noGrp="1"/>
          </p:cNvSpPr>
          <p:nvPr>
            <p:ph type="title"/>
          </p:nvPr>
        </p:nvSpPr>
        <p:spPr>
          <a:xfrm>
            <a:off x="1295402" y="982132"/>
            <a:ext cx="9601196" cy="972503"/>
          </a:xfrm>
        </p:spPr>
        <p:txBody>
          <a:bodyPr/>
          <a:lstStyle/>
          <a:p>
            <a:r>
              <a:rPr lang="el-GR" dirty="0"/>
              <a:t>Μεσογειακή διατροφή</a:t>
            </a:r>
            <a:endParaRPr lang="en-US" dirty="0"/>
          </a:p>
        </p:txBody>
      </p:sp>
      <p:sp>
        <p:nvSpPr>
          <p:cNvPr id="3" name="Θέση περιεχομένου 2">
            <a:extLst>
              <a:ext uri="{FF2B5EF4-FFF2-40B4-BE49-F238E27FC236}">
                <a16:creationId xmlns:a16="http://schemas.microsoft.com/office/drawing/2014/main" id="{D7E6587C-4CAD-47A0-9CA8-1E2943E9BC69}"/>
              </a:ext>
            </a:extLst>
          </p:cNvPr>
          <p:cNvSpPr>
            <a:spLocks noGrp="1"/>
          </p:cNvSpPr>
          <p:nvPr>
            <p:ph idx="1"/>
          </p:nvPr>
        </p:nvSpPr>
        <p:spPr>
          <a:xfrm>
            <a:off x="1295402" y="2556932"/>
            <a:ext cx="9601196" cy="3318936"/>
          </a:xfrm>
        </p:spPr>
        <p:txBody>
          <a:bodyPr>
            <a:normAutofit fontScale="70000" lnSpcReduction="20000"/>
          </a:bodyPr>
          <a:lstStyle/>
          <a:p>
            <a:r>
              <a:rPr lang="el-GR" dirty="0">
                <a:solidFill>
                  <a:srgbClr val="333333"/>
                </a:solidFill>
              </a:rPr>
              <a:t>Μια</a:t>
            </a:r>
            <a:r>
              <a:rPr lang="el-GR" b="0" i="0" dirty="0">
                <a:solidFill>
                  <a:srgbClr val="333333"/>
                </a:solidFill>
                <a:effectLst/>
              </a:rPr>
              <a:t> </a:t>
            </a:r>
            <a:r>
              <a:rPr lang="el-GR" b="1" i="0" dirty="0">
                <a:solidFill>
                  <a:srgbClr val="333333"/>
                </a:solidFill>
                <a:effectLst/>
              </a:rPr>
              <a:t>μελέτη των επτά χωρών</a:t>
            </a:r>
            <a:r>
              <a:rPr lang="el-GR" b="0" i="0" dirty="0">
                <a:solidFill>
                  <a:srgbClr val="333333"/>
                </a:solidFill>
                <a:effectLst/>
              </a:rPr>
              <a:t> (The </a:t>
            </a:r>
            <a:r>
              <a:rPr lang="el-GR" b="0" i="0" dirty="0" err="1">
                <a:solidFill>
                  <a:srgbClr val="333333"/>
                </a:solidFill>
                <a:effectLst/>
              </a:rPr>
              <a:t>Seven</a:t>
            </a:r>
            <a:r>
              <a:rPr lang="el-GR" b="0" i="0" dirty="0">
                <a:solidFill>
                  <a:srgbClr val="333333"/>
                </a:solidFill>
                <a:effectLst/>
              </a:rPr>
              <a:t> Countries </a:t>
            </a:r>
            <a:r>
              <a:rPr lang="el-GR" b="0" i="0" dirty="0" err="1">
                <a:solidFill>
                  <a:srgbClr val="333333"/>
                </a:solidFill>
                <a:effectLst/>
              </a:rPr>
              <a:t>Study</a:t>
            </a:r>
            <a:r>
              <a:rPr lang="el-GR" b="0" i="0" dirty="0">
                <a:solidFill>
                  <a:srgbClr val="333333"/>
                </a:solidFill>
                <a:effectLst/>
              </a:rPr>
              <a:t>), που ξεκίνησε στη δεκαετία του ’50 και είχε διάρκεια πάνω από 20 χρόνια. </a:t>
            </a:r>
          </a:p>
          <a:p>
            <a:r>
              <a:rPr lang="el-GR" b="0" i="0" dirty="0">
                <a:solidFill>
                  <a:srgbClr val="333333"/>
                </a:solidFill>
                <a:effectLst/>
              </a:rPr>
              <a:t>Πραγματοποιήθηκε σε μία προσπάθεια του καθηγητή </a:t>
            </a:r>
            <a:r>
              <a:rPr lang="el-GR" b="0" i="0" u="none" strike="noStrike" dirty="0" err="1">
                <a:solidFill>
                  <a:srgbClr val="0D3DAB"/>
                </a:solidFill>
                <a:effectLst/>
                <a:hlinkClick r:id="rId2" tooltip="Ancel Keys"/>
              </a:rPr>
              <a:t>Ancel</a:t>
            </a:r>
            <a:r>
              <a:rPr lang="el-GR" b="0" i="0" u="none" strike="noStrike" dirty="0">
                <a:solidFill>
                  <a:srgbClr val="0D3DAB"/>
                </a:solidFill>
                <a:effectLst/>
                <a:hlinkClick r:id="rId2" tooltip="Ancel Keys"/>
              </a:rPr>
              <a:t> </a:t>
            </a:r>
            <a:r>
              <a:rPr lang="el-GR" b="0" i="0" u="none" strike="noStrike" dirty="0" err="1">
                <a:solidFill>
                  <a:srgbClr val="0D3DAB"/>
                </a:solidFill>
                <a:effectLst/>
                <a:hlinkClick r:id="rId2" tooltip="Ancel Keys"/>
              </a:rPr>
              <a:t>Keys</a:t>
            </a:r>
            <a:r>
              <a:rPr lang="el-GR" b="0" i="0" dirty="0">
                <a:solidFill>
                  <a:srgbClr val="333333"/>
                </a:solidFill>
                <a:effectLst/>
              </a:rPr>
              <a:t> και των συνεργατών του να τεκμηριώσουν τη σχέση της διατροφής με την εμφάνιση ή όχι ασθενειών και κυρίως </a:t>
            </a:r>
            <a:r>
              <a:rPr lang="el-GR" b="0" i="0" u="none" strike="noStrike" dirty="0">
                <a:solidFill>
                  <a:srgbClr val="0D3DAB"/>
                </a:solidFill>
                <a:effectLst/>
                <a:hlinkClick r:id="rId3" tooltip="Μεσογειακή διατροφή: η συμβολή της στα καρδιαγγειακά νοσήματα"/>
              </a:rPr>
              <a:t>καρδιαγγειακών νοσημάτων</a:t>
            </a:r>
            <a:r>
              <a:rPr lang="el-GR" b="0" i="0" dirty="0">
                <a:solidFill>
                  <a:srgbClr val="333333"/>
                </a:solidFill>
                <a:effectLst/>
              </a:rPr>
              <a:t>. </a:t>
            </a:r>
          </a:p>
          <a:p>
            <a:r>
              <a:rPr lang="el-GR" b="0" i="0" dirty="0">
                <a:solidFill>
                  <a:srgbClr val="333333"/>
                </a:solidFill>
                <a:effectLst/>
              </a:rPr>
              <a:t>Μελετήθηκαν περίπου 13.000 άνδρες ηλικίας 40-59 ετών, από επτά διαφορετικές χώρες με διαφορετικά επίπεδα ανάπτυξης, διαφορετικούς πολιτισμούς και </a:t>
            </a:r>
            <a:r>
              <a:rPr lang="el-GR" b="1" i="0" dirty="0">
                <a:solidFill>
                  <a:srgbClr val="333333"/>
                </a:solidFill>
                <a:effectLst/>
              </a:rPr>
              <a:t>διατροφικές συνήθειες</a:t>
            </a:r>
            <a:r>
              <a:rPr lang="el-GR" b="0" i="0" dirty="0">
                <a:solidFill>
                  <a:srgbClr val="333333"/>
                </a:solidFill>
                <a:effectLst/>
              </a:rPr>
              <a:t>.</a:t>
            </a:r>
          </a:p>
          <a:p>
            <a:r>
              <a:rPr lang="el-GR" b="0" i="0" dirty="0">
                <a:solidFill>
                  <a:srgbClr val="333333"/>
                </a:solidFill>
                <a:effectLst/>
              </a:rPr>
              <a:t> Οι χώρες που πήραν μέρος στην έρευνα ήταν οι: Ελλάδα, Ιταλία, Γιουγκοσλαβία, Ολλανδία, Φινλανδία, ΗΠΑ και Ιαπωνία. Τα αποτελέσματα της μελέτης απέδειξαν ότι οι κάτοικοι της Μεσογείου (</a:t>
            </a:r>
            <a:r>
              <a:rPr lang="el-GR" b="1" i="0" dirty="0">
                <a:solidFill>
                  <a:srgbClr val="333333"/>
                </a:solidFill>
                <a:effectLst/>
              </a:rPr>
              <a:t>ιδιαίτερα της Κρήτης και της νότιας Ιταλίας)</a:t>
            </a:r>
            <a:r>
              <a:rPr lang="el-GR" b="0" i="0" dirty="0">
                <a:solidFill>
                  <a:srgbClr val="333333"/>
                </a:solidFill>
                <a:effectLst/>
              </a:rPr>
              <a:t> είχαν γενικά καλύτερη υγεία και μεγαλύτερο προσδόκιμο ζωής από τους κατοίκους των υπόλοιπων χωρών. </a:t>
            </a:r>
          </a:p>
          <a:p>
            <a:r>
              <a:rPr lang="el-GR" b="0" i="0" dirty="0">
                <a:solidFill>
                  <a:srgbClr val="333333"/>
                </a:solidFill>
                <a:effectLst/>
              </a:rPr>
              <a:t>Στην Ελλάδα τα επίπεδα θανάτων από καρδιαγγειακά νοσήματα και καρκινογενέσεις ήταν σημαντικά χαμηλά σε σχέση με των άλλων χωρών. Τα παραπάνω ευρήματα αποδόθηκαν στις διατροφικές συνήθειες και το γενικότερο τρόπο ζωής, που χαρακτήριζαν τους λαούς της Μεσογείου.</a:t>
            </a:r>
            <a:endParaRPr lang="en-US" dirty="0"/>
          </a:p>
        </p:txBody>
      </p:sp>
    </p:spTree>
    <p:extLst>
      <p:ext uri="{BB962C8B-B14F-4D97-AF65-F5344CB8AC3E}">
        <p14:creationId xmlns:p14="http://schemas.microsoft.com/office/powerpoint/2010/main" val="3627144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255815E-E24A-43CE-9551-9FD1384D01BF}"/>
              </a:ext>
            </a:extLst>
          </p:cNvPr>
          <p:cNvSpPr>
            <a:spLocks noGrp="1"/>
          </p:cNvSpPr>
          <p:nvPr>
            <p:ph type="title"/>
          </p:nvPr>
        </p:nvSpPr>
        <p:spPr>
          <a:xfrm>
            <a:off x="1295402" y="982133"/>
            <a:ext cx="9601196" cy="863446"/>
          </a:xfrm>
        </p:spPr>
        <p:txBody>
          <a:bodyPr/>
          <a:lstStyle/>
          <a:p>
            <a:r>
              <a:rPr lang="el-GR" dirty="0"/>
              <a:t>Μεσογειακή διατροφή</a:t>
            </a:r>
            <a:endParaRPr lang="en-US" dirty="0"/>
          </a:p>
        </p:txBody>
      </p:sp>
      <p:sp>
        <p:nvSpPr>
          <p:cNvPr id="3" name="Θέση περιεχομένου 2">
            <a:extLst>
              <a:ext uri="{FF2B5EF4-FFF2-40B4-BE49-F238E27FC236}">
                <a16:creationId xmlns:a16="http://schemas.microsoft.com/office/drawing/2014/main" id="{C9F0B923-3881-4936-9561-D6BE19FDFF06}"/>
              </a:ext>
            </a:extLst>
          </p:cNvPr>
          <p:cNvSpPr>
            <a:spLocks noGrp="1"/>
          </p:cNvSpPr>
          <p:nvPr>
            <p:ph idx="1"/>
          </p:nvPr>
        </p:nvSpPr>
        <p:spPr/>
        <p:txBody>
          <a:bodyPr/>
          <a:lstStyle/>
          <a:p>
            <a:r>
              <a:rPr lang="el-GR" u="sng" dirty="0"/>
              <a:t>Μεσογειακή διατροφή </a:t>
            </a:r>
            <a:r>
              <a:rPr lang="el-GR" dirty="0"/>
              <a:t>επομένως, είναι η διατροφή που ακολουθούν οι Μεσογειακές χώρες, (κυρίως οι Κρητικοί και οι κάτοικοι της Νότιας Ιταλίας) η οποία συμβάλλει στην διατήρηση της υγείας μας και αυξάνει το </a:t>
            </a:r>
            <a:r>
              <a:rPr lang="el-GR" dirty="0" err="1"/>
              <a:t>προσδοκιμο</a:t>
            </a:r>
            <a:r>
              <a:rPr lang="el-GR" dirty="0"/>
              <a:t> ζωής.</a:t>
            </a:r>
            <a:endParaRPr lang="en-US" dirty="0"/>
          </a:p>
        </p:txBody>
      </p:sp>
    </p:spTree>
    <p:extLst>
      <p:ext uri="{BB962C8B-B14F-4D97-AF65-F5344CB8AC3E}">
        <p14:creationId xmlns:p14="http://schemas.microsoft.com/office/powerpoint/2010/main" val="2517873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D50181-DD81-4A7B-8EAF-A10358FD32C8}"/>
              </a:ext>
            </a:extLst>
          </p:cNvPr>
          <p:cNvSpPr>
            <a:spLocks noGrp="1"/>
          </p:cNvSpPr>
          <p:nvPr>
            <p:ph type="title"/>
          </p:nvPr>
        </p:nvSpPr>
        <p:spPr>
          <a:xfrm>
            <a:off x="1295402" y="721453"/>
            <a:ext cx="9601196" cy="679508"/>
          </a:xfrm>
        </p:spPr>
        <p:txBody>
          <a:bodyPr>
            <a:normAutofit fontScale="90000"/>
          </a:bodyPr>
          <a:lstStyle/>
          <a:p>
            <a:r>
              <a:rPr lang="el-GR" dirty="0"/>
              <a:t>Μεσογειακή διατροφή </a:t>
            </a:r>
            <a:endParaRPr lang="en-US" dirty="0"/>
          </a:p>
        </p:txBody>
      </p:sp>
      <p:pic>
        <p:nvPicPr>
          <p:cNvPr id="1026" name="Picture 2" descr="ΜΕΣΟΓΕΙΑΚΗ ΔΙΑΤΡΟΦΗ – Kapasta">
            <a:extLst>
              <a:ext uri="{FF2B5EF4-FFF2-40B4-BE49-F238E27FC236}">
                <a16:creationId xmlns:a16="http://schemas.microsoft.com/office/drawing/2014/main" id="{AEC0392B-A905-4517-A730-A5BD223666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02217" y="1483369"/>
            <a:ext cx="4227754" cy="4521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574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4841A81-42EA-4C77-AC73-EFE380A8E670}"/>
              </a:ext>
            </a:extLst>
          </p:cNvPr>
          <p:cNvSpPr>
            <a:spLocks noGrp="1"/>
          </p:cNvSpPr>
          <p:nvPr>
            <p:ph type="title"/>
          </p:nvPr>
        </p:nvSpPr>
        <p:spPr>
          <a:xfrm>
            <a:off x="1295402" y="982133"/>
            <a:ext cx="9601196" cy="746000"/>
          </a:xfrm>
        </p:spPr>
        <p:txBody>
          <a:bodyPr>
            <a:normAutofit fontScale="90000"/>
          </a:bodyPr>
          <a:lstStyle/>
          <a:p>
            <a:r>
              <a:rPr lang="el-GR" dirty="0"/>
              <a:t>Μεσογειακή διατροφή</a:t>
            </a:r>
            <a:endParaRPr lang="en-US" dirty="0"/>
          </a:p>
        </p:txBody>
      </p:sp>
      <p:sp>
        <p:nvSpPr>
          <p:cNvPr id="3" name="Θέση περιεχομένου 2">
            <a:extLst>
              <a:ext uri="{FF2B5EF4-FFF2-40B4-BE49-F238E27FC236}">
                <a16:creationId xmlns:a16="http://schemas.microsoft.com/office/drawing/2014/main" id="{C986F4DC-BE89-4AF4-B9FD-9753E5A4C20A}"/>
              </a:ext>
            </a:extLst>
          </p:cNvPr>
          <p:cNvSpPr>
            <a:spLocks noGrp="1"/>
          </p:cNvSpPr>
          <p:nvPr>
            <p:ph idx="1"/>
          </p:nvPr>
        </p:nvSpPr>
        <p:spPr/>
        <p:txBody>
          <a:bodyPr/>
          <a:lstStyle/>
          <a:p>
            <a:r>
              <a:rPr lang="el-GR" dirty="0"/>
              <a:t>Εκτός από τα παραπάνω, οι Έλληνες έκαναν και τα εξής:</a:t>
            </a:r>
          </a:p>
          <a:p>
            <a:pPr>
              <a:buFont typeface="Wingdings" panose="05000000000000000000" pitchFamily="2" charset="2"/>
              <a:buChar char="ü"/>
            </a:pPr>
            <a:r>
              <a:rPr lang="el-GR" dirty="0"/>
              <a:t>Νήστευαν(λόγω θρησκείας) περίπου 100 ημέρες τον χρόνο!!!</a:t>
            </a:r>
          </a:p>
          <a:p>
            <a:pPr>
              <a:buFont typeface="Wingdings" panose="05000000000000000000" pitchFamily="2" charset="2"/>
              <a:buChar char="ü"/>
            </a:pPr>
            <a:r>
              <a:rPr lang="el-GR" dirty="0"/>
              <a:t>Δεν είχαν αυτοκίνητα και οι περισσότεροι ήταν αγρότες, επομένως είχαν έντονη φυσική δραστηριότητα.</a:t>
            </a:r>
          </a:p>
          <a:p>
            <a:pPr>
              <a:buFont typeface="Wingdings" panose="05000000000000000000" pitchFamily="2" charset="2"/>
              <a:buChar char="ü"/>
            </a:pPr>
            <a:r>
              <a:rPr lang="el-GR" dirty="0"/>
              <a:t>Δεν αγόραζαν συσκευασμένα φαγητά και δεν έτρωγαν σε </a:t>
            </a:r>
            <a:r>
              <a:rPr lang="el-GR" dirty="0" err="1"/>
              <a:t>ταχυφαγεία</a:t>
            </a:r>
            <a:r>
              <a:rPr lang="el-GR" dirty="0"/>
              <a:t> (</a:t>
            </a:r>
            <a:r>
              <a:rPr lang="en-US" dirty="0"/>
              <a:t>fast food)</a:t>
            </a:r>
            <a:endParaRPr lang="el-GR" dirty="0"/>
          </a:p>
          <a:p>
            <a:endParaRPr lang="en-US" dirty="0"/>
          </a:p>
        </p:txBody>
      </p:sp>
    </p:spTree>
    <p:extLst>
      <p:ext uri="{BB962C8B-B14F-4D97-AF65-F5344CB8AC3E}">
        <p14:creationId xmlns:p14="http://schemas.microsoft.com/office/powerpoint/2010/main" val="2779444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80DDE6-4829-420E-980A-B02B49692085}"/>
              </a:ext>
            </a:extLst>
          </p:cNvPr>
          <p:cNvSpPr>
            <a:spLocks noGrp="1"/>
          </p:cNvSpPr>
          <p:nvPr>
            <p:ph type="title"/>
          </p:nvPr>
        </p:nvSpPr>
        <p:spPr>
          <a:xfrm>
            <a:off x="1295402" y="889233"/>
            <a:ext cx="9601196" cy="1568741"/>
          </a:xfrm>
        </p:spPr>
        <p:txBody>
          <a:bodyPr>
            <a:noAutofit/>
          </a:bodyPr>
          <a:lstStyle/>
          <a:p>
            <a:r>
              <a:rPr lang="el-GR" sz="3600" dirty="0"/>
              <a:t>Συστατικά - Πίνακες Θρεπτικών Συστατικών και Ενέργειας</a:t>
            </a:r>
            <a:br>
              <a:rPr lang="el-GR" sz="3600" dirty="0"/>
            </a:br>
            <a:endParaRPr lang="en-US" sz="3600" dirty="0"/>
          </a:p>
        </p:txBody>
      </p:sp>
      <p:sp>
        <p:nvSpPr>
          <p:cNvPr id="3" name="Θέση περιεχομένου 2">
            <a:extLst>
              <a:ext uri="{FF2B5EF4-FFF2-40B4-BE49-F238E27FC236}">
                <a16:creationId xmlns:a16="http://schemas.microsoft.com/office/drawing/2014/main" id="{9B1F63C7-2D5E-4C16-8156-1905A685F210}"/>
              </a:ext>
            </a:extLst>
          </p:cNvPr>
          <p:cNvSpPr>
            <a:spLocks noGrp="1"/>
          </p:cNvSpPr>
          <p:nvPr>
            <p:ph idx="1"/>
          </p:nvPr>
        </p:nvSpPr>
        <p:spPr/>
        <p:txBody>
          <a:bodyPr/>
          <a:lstStyle/>
          <a:p>
            <a:r>
              <a:rPr lang="el-GR" dirty="0"/>
              <a:t>Έχουμε τονίσει ότι πρέπει να διαβάζουμε τα Συστατικά  και τους Πίνακες Θρεπτικών Συστατικών και Ενέργειας, κάθε φορά που αγοράζουμε ένα συσκευασμένο τρόφιμο!</a:t>
            </a:r>
          </a:p>
          <a:p>
            <a:r>
              <a:rPr lang="el-GR" dirty="0"/>
              <a:t>Αποφεύγουμε τα τρόφιμα που περιέχουν συστατικά με πολύπλοκες χημικές ονομασίες που δεν αναγνωρίζουμε! ( πχ </a:t>
            </a:r>
            <a:r>
              <a:rPr lang="el-GR" b="0" i="0" dirty="0">
                <a:solidFill>
                  <a:srgbClr val="333333"/>
                </a:solidFill>
                <a:effectLst/>
                <a:latin typeface="Montserrat"/>
              </a:rPr>
              <a:t> </a:t>
            </a:r>
            <a:r>
              <a:rPr lang="el-GR" b="0" i="0" dirty="0">
                <a:solidFill>
                  <a:srgbClr val="333333"/>
                </a:solidFill>
                <a:effectLst/>
              </a:rPr>
              <a:t>όξινο </a:t>
            </a:r>
            <a:r>
              <a:rPr lang="el-GR" b="0" i="0" dirty="0" err="1">
                <a:solidFill>
                  <a:srgbClr val="333333"/>
                </a:solidFill>
                <a:effectLst/>
              </a:rPr>
              <a:t>γλουταμινικό</a:t>
            </a:r>
            <a:r>
              <a:rPr lang="el-GR" b="0" i="0" dirty="0">
                <a:solidFill>
                  <a:srgbClr val="333333"/>
                </a:solidFill>
                <a:effectLst/>
              </a:rPr>
              <a:t> </a:t>
            </a:r>
            <a:r>
              <a:rPr lang="el-GR" b="0" i="0" dirty="0" err="1">
                <a:solidFill>
                  <a:srgbClr val="333333"/>
                </a:solidFill>
                <a:effectLst/>
              </a:rPr>
              <a:t>μονονάτριο</a:t>
            </a:r>
            <a:r>
              <a:rPr lang="el-GR" b="0" i="0" dirty="0">
                <a:solidFill>
                  <a:srgbClr val="333333"/>
                </a:solidFill>
                <a:effectLst/>
              </a:rPr>
              <a:t>, φοινικέλαιο, φορμόλη, </a:t>
            </a:r>
            <a:r>
              <a:rPr lang="el-GR" b="0" i="0" dirty="0" err="1">
                <a:solidFill>
                  <a:srgbClr val="333333"/>
                </a:solidFill>
                <a:effectLst/>
              </a:rPr>
              <a:t>γαλακτωματοποιητές</a:t>
            </a:r>
            <a:r>
              <a:rPr lang="el-GR" dirty="0">
                <a:solidFill>
                  <a:srgbClr val="333333"/>
                </a:solidFill>
              </a:rPr>
              <a:t>)</a:t>
            </a:r>
            <a:endParaRPr lang="el-GR" dirty="0"/>
          </a:p>
          <a:p>
            <a:r>
              <a:rPr lang="el-GR" dirty="0"/>
              <a:t>Προτιμάμε τα τρόφιμα που περιέχουν συστατικά που αναγνωρίζουμε (πχ αλεύρι σίτου, αυγά, ελαιόλαδο, χυμός πορτοκαλιού) </a:t>
            </a:r>
            <a:endParaRPr lang="en-US" dirty="0"/>
          </a:p>
        </p:txBody>
      </p:sp>
    </p:spTree>
    <p:extLst>
      <p:ext uri="{BB962C8B-B14F-4D97-AF65-F5344CB8AC3E}">
        <p14:creationId xmlns:p14="http://schemas.microsoft.com/office/powerpoint/2010/main" val="1000073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DE970E-4671-4411-9E19-BF8D34655BC8}"/>
              </a:ext>
            </a:extLst>
          </p:cNvPr>
          <p:cNvSpPr>
            <a:spLocks noGrp="1"/>
          </p:cNvSpPr>
          <p:nvPr>
            <p:ph type="title"/>
          </p:nvPr>
        </p:nvSpPr>
        <p:spPr>
          <a:xfrm>
            <a:off x="1295402" y="982133"/>
            <a:ext cx="9601196" cy="829890"/>
          </a:xfrm>
        </p:spPr>
        <p:txBody>
          <a:bodyPr/>
          <a:lstStyle/>
          <a:p>
            <a:endParaRPr lang="en-US" dirty="0"/>
          </a:p>
        </p:txBody>
      </p:sp>
      <p:sp>
        <p:nvSpPr>
          <p:cNvPr id="3" name="Θέση περιεχομένου 2">
            <a:extLst>
              <a:ext uri="{FF2B5EF4-FFF2-40B4-BE49-F238E27FC236}">
                <a16:creationId xmlns:a16="http://schemas.microsoft.com/office/drawing/2014/main" id="{FD36E188-0320-4724-B3EE-0A4E13EA313B}"/>
              </a:ext>
            </a:extLst>
          </p:cNvPr>
          <p:cNvSpPr>
            <a:spLocks noGrp="1"/>
          </p:cNvSpPr>
          <p:nvPr>
            <p:ph idx="1"/>
          </p:nvPr>
        </p:nvSpPr>
        <p:spPr/>
        <p:txBody>
          <a:bodyPr/>
          <a:lstStyle/>
          <a:p>
            <a:r>
              <a:rPr lang="el-GR" dirty="0"/>
              <a:t>Στον πίνακα θρεπτικών συστατικών και ενέργειας προσέχουμε να μη περιέχει το τρόφιμο πολλά σάκχαρα και πολλά κορεσμένα λιπαρά!</a:t>
            </a:r>
          </a:p>
          <a:p>
            <a:r>
              <a:rPr lang="el-GR" dirty="0"/>
              <a:t>Επίσης παρατηρούμε την περιεκτικότητα σε αλάτι, να μην είναι πάνω από 1γρ στα 100γρ!</a:t>
            </a:r>
          </a:p>
          <a:p>
            <a:r>
              <a:rPr lang="el-GR" dirty="0">
                <a:highlight>
                  <a:srgbClr val="FFFF00"/>
                </a:highlight>
              </a:rPr>
              <a:t>Παρατηρήστε τις παρακάτω συσκευασίες…</a:t>
            </a:r>
            <a:endParaRPr lang="en-US" dirty="0">
              <a:highlight>
                <a:srgbClr val="FFFF00"/>
              </a:highlight>
            </a:endParaRPr>
          </a:p>
        </p:txBody>
      </p:sp>
    </p:spTree>
    <p:extLst>
      <p:ext uri="{BB962C8B-B14F-4D97-AF65-F5344CB8AC3E}">
        <p14:creationId xmlns:p14="http://schemas.microsoft.com/office/powerpoint/2010/main" val="3432850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B2E0E5B-6953-4A2A-AC96-3A69414F007D}"/>
              </a:ext>
            </a:extLst>
          </p:cNvPr>
          <p:cNvSpPr>
            <a:spLocks noGrp="1"/>
          </p:cNvSpPr>
          <p:nvPr>
            <p:ph type="title"/>
          </p:nvPr>
        </p:nvSpPr>
        <p:spPr>
          <a:xfrm>
            <a:off x="1295402" y="982132"/>
            <a:ext cx="9601196" cy="553053"/>
          </a:xfrm>
        </p:spPr>
        <p:txBody>
          <a:bodyPr>
            <a:normAutofit/>
          </a:bodyPr>
          <a:lstStyle/>
          <a:p>
            <a:r>
              <a:rPr lang="el-GR" sz="2400" dirty="0"/>
              <a:t>ΠΙΝΑΚΕΣ ΘΡΕΠΤΙΚΩΝ ΣΥΣΤΑΤΙΚΩΝ ΚΑΙ ΕΝΕΡΓΕΙΑΣ </a:t>
            </a:r>
            <a:endParaRPr lang="en-US" sz="2400" dirty="0"/>
          </a:p>
        </p:txBody>
      </p:sp>
      <p:pic>
        <p:nvPicPr>
          <p:cNvPr id="4098" name="Picture 2" descr="ΚΑΡΑΜΟΛΕΓΚΟΣ ΨΩΜΙ ΣΕ ΦΕΤΕΣ ΖΕΑΣ 500ΓΡ – Synmarket – Supermarket online  Θεσσαλονίκη ΣΥΝΜΑΡΚΕΤ">
            <a:extLst>
              <a:ext uri="{FF2B5EF4-FFF2-40B4-BE49-F238E27FC236}">
                <a16:creationId xmlns:a16="http://schemas.microsoft.com/office/drawing/2014/main" id="{E0A2B90F-4298-4184-BC23-D754D5CF11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37776" y="1812086"/>
            <a:ext cx="4063782" cy="406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47933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80</TotalTime>
  <Words>823</Words>
  <Application>Microsoft Office PowerPoint</Application>
  <PresentationFormat>Ευρεία οθόνη</PresentationFormat>
  <Paragraphs>72</Paragraphs>
  <Slides>18</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18</vt:i4>
      </vt:variant>
    </vt:vector>
  </HeadingPairs>
  <TitlesOfParts>
    <vt:vector size="23" baseType="lpstr">
      <vt:lpstr>Arial</vt:lpstr>
      <vt:lpstr>Garamond</vt:lpstr>
      <vt:lpstr>Montserrat</vt:lpstr>
      <vt:lpstr>Wingdings</vt:lpstr>
      <vt:lpstr>Οργανικό</vt:lpstr>
      <vt:lpstr>Μεσογειακή διατροφή</vt:lpstr>
      <vt:lpstr>Μεσογειακή διατροφή </vt:lpstr>
      <vt:lpstr>Μεσογειακή διατροφή</vt:lpstr>
      <vt:lpstr>Μεσογειακή διατροφή</vt:lpstr>
      <vt:lpstr>Μεσογειακή διατροφή </vt:lpstr>
      <vt:lpstr>Μεσογειακή διατροφή</vt:lpstr>
      <vt:lpstr>Συστατικά - Πίνακες Θρεπτικών Συστατικών και Ενέργειας </vt:lpstr>
      <vt:lpstr>Παρουσίαση του PowerPoint</vt:lpstr>
      <vt:lpstr>ΠΙΝΑΚΕΣ ΘΡΕΠΤΙΚΩΝ ΣΥΣΤΑΤΙΚΩΝ ΚΑΙ ΕΝΕΡΓΕΙΑΣ </vt:lpstr>
      <vt:lpstr>Παρουσίαση του PowerPoint</vt:lpstr>
      <vt:lpstr>Παρουσίαση του PowerPoint</vt:lpstr>
      <vt:lpstr>Παρουσίαση του PowerPoint</vt:lpstr>
      <vt:lpstr>Παρουσίαση του PowerPoint</vt:lpstr>
      <vt:lpstr>ΕΠΙΛΟΓΕΣ ΓΙΑ ΥΓΙΕΙΝΗ ΔΙΑΤΡΟΦΗ</vt:lpstr>
      <vt:lpstr>ΕΠΙΛΟΓΕΣ ΓΙΑ ΥΓΙΕΙΝΗ ΔΙΑΤΡΟΦΗ</vt:lpstr>
      <vt:lpstr>ΕΠΙΛΟΓΕΣ ΓΙΑ ΥΓΙΕΙΝΗ ΔΙΑΤΡΟΦΗ</vt:lpstr>
      <vt:lpstr>ΕΠΙΛΟΓΕΣ ΓΙΑ ΥΓΙΕΙΝΗ ΔΙΑΤΡΟΦΗ</vt:lpstr>
      <vt:lpstr>ΕΠΙΛΟΓΕΣ ΓΙΑ ΥΓΙΕΙΝΗ ΔΙΑΤΡΟΦΗ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Μεσογειακή διατροφή</dc:title>
  <dc:creator>agapi</dc:creator>
  <cp:lastModifiedBy>agapi</cp:lastModifiedBy>
  <cp:revision>18</cp:revision>
  <dcterms:created xsi:type="dcterms:W3CDTF">2021-02-27T18:35:11Z</dcterms:created>
  <dcterms:modified xsi:type="dcterms:W3CDTF">2021-03-01T16:27:20Z</dcterms:modified>
</cp:coreProperties>
</file>