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64" r:id="rId5"/>
    <p:sldId id="270" r:id="rId6"/>
    <p:sldId id="265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4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3" r:id="rId30"/>
    <p:sldId id="295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1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49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10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90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50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5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16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45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95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6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43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48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25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1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56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01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A20D-DA58-4A0E-8AAE-5056E7879621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B7BCAB-E179-482C-8EE0-2824EB0210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9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C63903-CBAA-49CF-BEAF-59E6241F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ΟΡΘΟΠΕΔΙΚΗ</a:t>
            </a:r>
            <a:br>
              <a:rPr lang="el-G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5467D4-D650-401A-A89C-5A1E145B1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ΑΣΠΡΟΜΟΥΡΓΟΥ ΚΩΝΣΤΑΝΤΙΝΑ ΤΕΠ ΠΓΝ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ΤΡΙΠΟΛΗΣ</a:t>
            </a:r>
          </a:p>
        </p:txBody>
      </p:sp>
    </p:spTree>
    <p:extLst>
      <p:ext uri="{BB962C8B-B14F-4D97-AF65-F5344CB8AC3E}">
        <p14:creationId xmlns:p14="http://schemas.microsoft.com/office/powerpoint/2010/main" val="178045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5FD3F-2CF8-4639-9D13-7B31CCFF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E552-B5CB-47C6-8977-05FC3EA9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Συνάρθρωση </a:t>
            </a:r>
            <a:r>
              <a:rPr lang="el-GR" dirty="0">
                <a:solidFill>
                  <a:schemeClr val="tx1"/>
                </a:solidFill>
                <a:latin typeface="Trebuchet MS" panose="020B0603020202020204"/>
              </a:rPr>
              <a:t>---- </a:t>
            </a:r>
            <a:r>
              <a:rPr lang="el-GR" sz="2400" dirty="0" err="1">
                <a:solidFill>
                  <a:schemeClr val="tx1"/>
                </a:solidFill>
                <a:latin typeface="Trebuchet MS" panose="020B0603020202020204"/>
              </a:rPr>
              <a:t>Συνδεσμώσεις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οι συναρθρώσεις στις οποίες τα οστά συνδέονται μεταξύ τους με ινώδη συνδετικό ιστό</a:t>
            </a:r>
          </a:p>
        </p:txBody>
      </p:sp>
      <p:pic>
        <p:nvPicPr>
          <p:cNvPr id="5122" name="Picture 2" descr="κινητό οστούν κρανίου">
            <a:extLst>
              <a:ext uri="{FF2B5EF4-FFF2-40B4-BE49-F238E27FC236}">
                <a16:creationId xmlns:a16="http://schemas.microsoft.com/office/drawing/2014/main" id="{64CE9691-8406-402E-8D9A-A413FAA4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59" y="3147579"/>
            <a:ext cx="3162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782CBB-403E-4A17-B2C7-11002B5A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FF9F72-A17A-4FF4-8D31-F1E55989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Συνάρθρωση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----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Συγχονδρώσεις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οι συναρθρώσεις στις οποίες τα οστά συνδέονται μεταξύ τους με χόνδρο.</a:t>
            </a:r>
          </a:p>
        </p:txBody>
      </p:sp>
      <p:pic>
        <p:nvPicPr>
          <p:cNvPr id="6146" name="Picture 2" descr="Αρθρώσεις – starts with a big bang">
            <a:extLst>
              <a:ext uri="{FF2B5EF4-FFF2-40B4-BE49-F238E27FC236}">
                <a16:creationId xmlns:a16="http://schemas.microsoft.com/office/drawing/2014/main" id="{10F75E24-46CA-436B-8D75-923658B7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24" y="3615171"/>
            <a:ext cx="5838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722072-4D02-4C2F-8C82-8AA5D4FF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BF73AE-2AC8-452F-84D6-67C4EA34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Συνάρθρωση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----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Συνοστεώσεις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r>
              <a:rPr lang="el-GR" dirty="0">
                <a:solidFill>
                  <a:schemeClr val="tx1"/>
                </a:solidFill>
              </a:rPr>
              <a:t>Είναι οι συναρθρώσεις στις οποίες τα οστά συνδέονται μεταξύ τους με οστίτη ιστό.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π.χ. Τα τρία οστά της λεκάνης (λαγόνιο, ηβικό, ισχιακό) που με συνοστέωση αποτελούν το ανώνυμο οστό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170" name="Picture 2" descr="Ανθρώπινο σώμα και αθλητική προπόνηση: Λεκάνη">
            <a:extLst>
              <a:ext uri="{FF2B5EF4-FFF2-40B4-BE49-F238E27FC236}">
                <a16:creationId xmlns:a16="http://schemas.microsoft.com/office/drawing/2014/main" id="{FD612CE4-DDFF-4EB6-9F22-E77907FA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3980872"/>
            <a:ext cx="4667134" cy="26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C56A12-14C5-4E03-BF54-89BDCA24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F54480-E6F8-46E7-B710-C10B8BA6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Τα βασικότερα στοιχεία μιας διάρθρωσης είναι: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αρθρικές επιφάνειες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 αρθρικός χόνδρος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Η αρθρική κοιλότητα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Το αρθρικό υγρό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 αρθρικός θύλακας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σύνδεσμοι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διάρθριοι</a:t>
            </a:r>
            <a:r>
              <a:rPr lang="el-GR" dirty="0">
                <a:solidFill>
                  <a:schemeClr val="tx1"/>
                </a:solidFill>
              </a:rPr>
              <a:t> χόνδροι και οι μηνίσκοι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επιχείλιοι</a:t>
            </a:r>
            <a:r>
              <a:rPr lang="el-GR" dirty="0">
                <a:solidFill>
                  <a:schemeClr val="tx1"/>
                </a:solidFill>
              </a:rPr>
              <a:t> χόνδροι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017E72C-A0FC-F9FB-E94B-97460EC6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294" y="2293354"/>
            <a:ext cx="3901778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5CE002-1F49-414E-8473-5D968DD7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A773CC-1ACE-43B2-A180-55E76096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  <a:p>
            <a:r>
              <a:rPr lang="el-GR" sz="1900" b="1" dirty="0">
                <a:solidFill>
                  <a:schemeClr val="tx1"/>
                </a:solidFill>
              </a:rPr>
              <a:t>Αρθρικές Επιφάνειες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900" dirty="0">
                <a:solidFill>
                  <a:schemeClr val="tx1"/>
                </a:solidFill>
              </a:rPr>
              <a:t>Ονομάζονται τα άκρα των οστών τα οποία αρθρώνονται για το σχηματισμό της άρθρωσης.</a:t>
            </a:r>
          </a:p>
          <a:p>
            <a:endParaRPr lang="el-GR" sz="1900" dirty="0">
              <a:solidFill>
                <a:schemeClr val="tx1"/>
              </a:solidFill>
            </a:endParaRPr>
          </a:p>
          <a:p>
            <a:r>
              <a:rPr lang="el-GR" sz="1900" b="1" dirty="0">
                <a:solidFill>
                  <a:schemeClr val="tx1"/>
                </a:solidFill>
              </a:rPr>
              <a:t>Αρθρικός Χόνδρος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900" dirty="0">
                <a:solidFill>
                  <a:schemeClr val="tx1"/>
                </a:solidFill>
              </a:rPr>
              <a:t>Ονομάζεται το υλικό με το οποίο καλύπτονται οι αρθρικές επιφάνειες. Είναι λείος και ολισθηρός. Βοηθάει στην κινητικότητα.</a:t>
            </a:r>
          </a:p>
          <a:p>
            <a:endParaRPr lang="el-GR" sz="1900" dirty="0">
              <a:solidFill>
                <a:schemeClr val="tx1"/>
              </a:solidFill>
            </a:endParaRPr>
          </a:p>
          <a:p>
            <a:r>
              <a:rPr lang="el-GR" sz="1900" b="1" dirty="0">
                <a:solidFill>
                  <a:schemeClr val="tx1"/>
                </a:solidFill>
              </a:rPr>
              <a:t>Αρθρική κοιλότητα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900" dirty="0">
                <a:solidFill>
                  <a:schemeClr val="tx1"/>
                </a:solidFill>
              </a:rPr>
              <a:t>Ονομάζεται το διάστημα το οποίο ορίζεται μεταξύ των αρθρικών επιφανειών. Μέσα στην αρθρική κοιλότητα υπάρχει το αρθρικό υγρό.</a:t>
            </a:r>
          </a:p>
          <a:p>
            <a:endParaRPr lang="el-GR" sz="1900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43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D06F07-2D3E-41CF-8D2D-1BA5EC75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AAE915-9E74-40B5-8836-127E00A4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Αρθρικό υγρό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Ονομάζεται το υγρό το οποίο βρίσκεται μέσα στην αρθρική κοιλότητα. Αποτελείται κυρίως από νερό. Είναι σαν λιπαντικό και εμποδίζει την τριβή μεταξύ των αρθρικών επιφανειών.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Αρθρικός θύλακας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Ονομάζεται ο συνδετικός ιστός ο οποίος περιβάλλει σαν «επίδεσμος» τα άκρα των οστών κοντά στις αρθρικές επιφάνειες. Είναι ελαστικός και αποτελείται από την εξωτερική στιβάδα (ινώδης θύλακος) και την εσωτερική (αρθρικός υμένας)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86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A9A32D-97BD-4817-84D6-E3F06638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ΠΕΡΙΓΡΑΦΗ ΜΙΑΣ ΤΥΠΙΚΗΣ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B721E-3275-458E-BC1A-3C4EEB9E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Σύνδεσμοι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Ονομάζονται οι δεσμίδες ινώδους συνδετικού ιστού των οποίων τα άκρα είναι συνδεδεμένα στα οστά που σχηματίζουν την άρθρωση.</a:t>
            </a:r>
          </a:p>
          <a:p>
            <a:r>
              <a:rPr lang="el-GR" b="1" dirty="0" err="1">
                <a:solidFill>
                  <a:schemeClr val="tx1"/>
                </a:solidFill>
              </a:rPr>
              <a:t>Διάρθριοι</a:t>
            </a:r>
            <a:r>
              <a:rPr lang="el-GR" b="1" dirty="0">
                <a:solidFill>
                  <a:schemeClr val="tx1"/>
                </a:solidFill>
              </a:rPr>
              <a:t> χόνδροι και μηνίσκοι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Είναι δίσκοι που βρίσκονται μέσα στην αρθρική κοιλότητα και ανάμεσα στις αρθρικές επιφάνειες.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Χρησιμεύουν στο να απορροφούν τους κραδασμούς στις αρθρώσεις.</a:t>
            </a:r>
          </a:p>
          <a:p>
            <a:r>
              <a:rPr lang="el-GR" b="1" dirty="0" err="1">
                <a:solidFill>
                  <a:schemeClr val="tx1"/>
                </a:solidFill>
              </a:rPr>
              <a:t>Επιχείλιοι</a:t>
            </a:r>
            <a:r>
              <a:rPr lang="el-GR" b="1" dirty="0">
                <a:solidFill>
                  <a:schemeClr val="tx1"/>
                </a:solidFill>
              </a:rPr>
              <a:t> χόνδροι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Είναι </a:t>
            </a:r>
            <a:r>
              <a:rPr lang="el-GR" dirty="0" err="1">
                <a:solidFill>
                  <a:schemeClr val="tx1"/>
                </a:solidFill>
              </a:rPr>
              <a:t>ινοχόνδρινοι</a:t>
            </a:r>
            <a:r>
              <a:rPr lang="el-GR" dirty="0">
                <a:solidFill>
                  <a:schemeClr val="tx1"/>
                </a:solidFill>
              </a:rPr>
              <a:t> δακτύλιοι οι οποίοι </a:t>
            </a:r>
            <a:r>
              <a:rPr lang="el-GR" dirty="0" err="1">
                <a:solidFill>
                  <a:schemeClr val="tx1"/>
                </a:solidFill>
              </a:rPr>
              <a:t>προσφύονται</a:t>
            </a:r>
            <a:r>
              <a:rPr lang="el-GR" dirty="0">
                <a:solidFill>
                  <a:schemeClr val="tx1"/>
                </a:solidFill>
              </a:rPr>
              <a:t> κυκλικά γύρω από κάποιες αρθρικές επιφάνειες με σκοπό να αυξήσουν την έκταση και το βάθος τους.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26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3C741-EBCF-4BDA-864D-5503B4D8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BEB2069-2D1D-4BDC-806C-A8B8FEFBE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486" y="2089566"/>
            <a:ext cx="7712363" cy="44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6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6DEFC3-9513-44DF-B9A9-5F6BE11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F0412B-C5FA-4A00-8B01-F78EA604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Γωνιώδης ή </a:t>
            </a:r>
            <a:r>
              <a:rPr lang="el-GR" sz="2000" dirty="0" err="1">
                <a:solidFill>
                  <a:schemeClr val="tx1"/>
                </a:solidFill>
              </a:rPr>
              <a:t>γίγγλυμη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Τροχοειδής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Σφαιροειδής</a:t>
            </a:r>
          </a:p>
          <a:p>
            <a:r>
              <a:rPr lang="el-GR" sz="2000" dirty="0" err="1">
                <a:solidFill>
                  <a:schemeClr val="tx1"/>
                </a:solidFill>
              </a:rPr>
              <a:t>Εφιππιοειδής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Κονδυλοειδής ή ελλειψοειδής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Επίπεδη ή ανώμαλη</a:t>
            </a:r>
          </a:p>
        </p:txBody>
      </p:sp>
    </p:spTree>
    <p:extLst>
      <p:ext uri="{BB962C8B-B14F-4D97-AF65-F5344CB8AC3E}">
        <p14:creationId xmlns:p14="http://schemas.microsoft.com/office/powerpoint/2010/main" val="225713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507F0-AB21-497E-821E-B45F06C9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A5AE0F-77A1-4624-AF05-37229BD0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dirty="0">
                <a:solidFill>
                  <a:schemeClr val="tx1"/>
                </a:solidFill>
              </a:rPr>
              <a:t>Γωνιώδης ή </a:t>
            </a:r>
            <a:r>
              <a:rPr lang="el-GR" sz="2000" b="1" dirty="0" err="1">
                <a:solidFill>
                  <a:schemeClr val="tx1"/>
                </a:solidFill>
              </a:rPr>
              <a:t>γίγγλυμη</a:t>
            </a:r>
            <a:endParaRPr lang="el-G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• Είναι αυτή της οποίας οι αρθρικές επιφάνειες έχουν σχήμα τροχαλίας η μία και εντομής η άλλη και η οποία εκτελεί κινήσεις γύρω από ένα άξονα (</a:t>
            </a:r>
            <a:r>
              <a:rPr lang="el-GR" dirty="0" err="1">
                <a:solidFill>
                  <a:schemeClr val="tx1"/>
                </a:solidFill>
              </a:rPr>
              <a:t>βραχιονοωλενική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9218" name="Picture 2" descr="6 Άνω Άκρο (πηχη &amp;amp;amp; χερι)">
            <a:extLst>
              <a:ext uri="{FF2B5EF4-FFF2-40B4-BE49-F238E27FC236}">
                <a16:creationId xmlns:a16="http://schemas.microsoft.com/office/drawing/2014/main" id="{35609BA0-0BCD-4B4B-B68C-5E7B1B68D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93" y="3429000"/>
            <a:ext cx="3204840" cy="31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6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F18CC-7F6A-4A3A-B3FD-74622A50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ΑΝΑΤΟΜΙΑ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0EBB2F-F292-4C43-983F-E57A4EA8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Ονομάζεται η σύνδεση δύο οστών, η οποία ποικίλλει σε σταθερότητα και επιτρέπει διαφορετικό ή και καθόλου κατά περίπτωση, βαθμό ελευθερίας</a:t>
            </a:r>
          </a:p>
        </p:txBody>
      </p:sp>
      <p:pic>
        <p:nvPicPr>
          <p:cNvPr id="1026" name="Picture 2" descr="Flexofytol - Κατανοώντας τις αρθρώσεις">
            <a:extLst>
              <a:ext uri="{FF2B5EF4-FFF2-40B4-BE49-F238E27FC236}">
                <a16:creationId xmlns:a16="http://schemas.microsoft.com/office/drawing/2014/main" id="{D6BEF276-24E3-4690-B5D1-9200F15EA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0" y="3075709"/>
            <a:ext cx="3897745" cy="36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6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04BA31-C75A-4A1F-B794-EA0F060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D15AF0-C471-434B-B655-7D70D0C7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dirty="0">
                <a:solidFill>
                  <a:schemeClr val="tx1"/>
                </a:solidFill>
              </a:rPr>
              <a:t>Τροχοειδής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έχουν σχήμα τροχού η μία και κοιλότητας η άλλη και η οποία εκτελεί κινήσεις στροφικές γύρω από ένα άξονα (</a:t>
            </a:r>
            <a:r>
              <a:rPr lang="el-GR" dirty="0" err="1">
                <a:solidFill>
                  <a:schemeClr val="tx1"/>
                </a:solidFill>
              </a:rPr>
              <a:t>κερκιδοωλενική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B15FDB7-F4BF-7C86-CB92-B3353171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612" y="3687173"/>
            <a:ext cx="3776112" cy="28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695EB-53E7-4DCB-8CC3-D7AE811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1ED5B1-4D53-4537-9886-E744E0B3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Σφαιροειδής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έχουν σχήμα σφαίρας η μία και κοιλότητας η άλλη και η οποία εκτελεί κινήσεις σε πολλούς άξονες. </a:t>
            </a:r>
          </a:p>
          <a:p>
            <a:pPr marL="0" indent="0">
              <a:buNone/>
            </a:pPr>
            <a:endParaRPr lang="el-GR" b="1" dirty="0"/>
          </a:p>
        </p:txBody>
      </p:sp>
      <p:pic>
        <p:nvPicPr>
          <p:cNvPr id="11266" name="Picture 2" descr="Ανατομία Ώμου | Orthosoma">
            <a:extLst>
              <a:ext uri="{FF2B5EF4-FFF2-40B4-BE49-F238E27FC236}">
                <a16:creationId xmlns:a16="http://schemas.microsoft.com/office/drawing/2014/main" id="{6F0B0DED-A977-4649-9E27-0EA8BCF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37" y="3791095"/>
            <a:ext cx="4488872" cy="23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5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890048-8CEF-46FB-94D4-241A9063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34B95B-F736-4512-951B-25795F6C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 err="1">
                <a:solidFill>
                  <a:schemeClr val="tx1"/>
                </a:solidFill>
              </a:rPr>
              <a:t>Εφιππιοειδής</a:t>
            </a:r>
            <a:endParaRPr lang="el-GR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θυμίζουν σέλλα (εφίππιο) και η οποία εκτελεί κινήσεις σε δύο άξονες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2290" name="Picture 2" descr="Αρθρίτιδα άκρας χείρας, αρθρίτιδα Μείζωνος Πολυγώνου, μειζων πολυγωνο,  orthomedicare,">
            <a:extLst>
              <a:ext uri="{FF2B5EF4-FFF2-40B4-BE49-F238E27FC236}">
                <a16:creationId xmlns:a16="http://schemas.microsoft.com/office/drawing/2014/main" id="{80CF3E02-D0A0-4E08-90B1-FD9B27E4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3429000"/>
            <a:ext cx="5818909" cy="34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83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B295AE-130A-4803-8D68-7CF30FE4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CFEF24-500D-4599-B62E-AE89555C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Κονδυλοειδής ή ελλειψοειδής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έχουν σχήμα ωοειδές και η οποία εκτελεί κινήσεις σε δύο άξονες με σχετικά μεγάλο εύρος (</a:t>
            </a:r>
            <a:r>
              <a:rPr lang="el-GR" dirty="0" err="1">
                <a:solidFill>
                  <a:schemeClr val="tx1"/>
                </a:solidFill>
              </a:rPr>
              <a:t>πηχεοκαρπική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3314" name="Picture 2" descr="ΠΗΧΕΟΚΑΡΠΙΚΗ ΑΡΘΡΩΣΗ | ΓΕΩΡΓΙΟΣ Δ. ΓΚΟΥΔΕΛΗΣ MD. Ph.D.">
            <a:extLst>
              <a:ext uri="{FF2B5EF4-FFF2-40B4-BE49-F238E27FC236}">
                <a16:creationId xmlns:a16="http://schemas.microsoft.com/office/drawing/2014/main" id="{7809BD16-D4C2-4701-97C9-1A7EA639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64" y="3429000"/>
            <a:ext cx="4572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8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DE7FAC-E6F1-47C7-8DF8-1897BDE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ΔΙΑΡΘΡΩΣΕΩΝ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F2C932-719F-4C8F-A998-E7CDA264D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solidFill>
                  <a:schemeClr val="tx1"/>
                </a:solidFill>
              </a:rPr>
              <a:t>Επίπεδη ή ανώμαλη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Είναι αυτή της οποίας οι αρθρικές επιφάνειες είναι επίπεδες ή ανώμαλες και η οποία εκτελεί μικρές κινήσεις ολίσθησης (οστά καρπού)</a:t>
            </a:r>
          </a:p>
        </p:txBody>
      </p:sp>
      <p:pic>
        <p:nvPicPr>
          <p:cNvPr id="14338" name="Picture 2" descr="ΠΗΧΕΟΚΑΡΠΙΚΗ ΑΡΘΡΩΣΗ | ΓΕΩΡΓΙΟΣ Δ. ΓΚΟΥΔΕΛΗΣ MD. Ph.D.">
            <a:extLst>
              <a:ext uri="{FF2B5EF4-FFF2-40B4-BE49-F238E27FC236}">
                <a16:creationId xmlns:a16="http://schemas.microsoft.com/office/drawing/2014/main" id="{3ADFADB7-0D50-4D8E-82B3-0253DF4F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27" y="3363769"/>
            <a:ext cx="4572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7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57F75-24F5-49DB-9267-8313B5FA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2AD9D7-A889-47B2-A7DF-5A418ABD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Κάκωση μαλακών μορίων άρθρωσης (σύνδεσμοι, αρθρικός θύλακας)</a:t>
            </a:r>
          </a:p>
          <a:p>
            <a:r>
              <a:rPr lang="el-GR" dirty="0" err="1">
                <a:solidFill>
                  <a:schemeClr val="tx1"/>
                </a:solidFill>
              </a:rPr>
              <a:t>Παρεκτόπιση</a:t>
            </a:r>
            <a:r>
              <a:rPr lang="el-GR" dirty="0">
                <a:solidFill>
                  <a:schemeClr val="tx1"/>
                </a:solidFill>
              </a:rPr>
              <a:t> αρθρικών επιφανειών</a:t>
            </a:r>
          </a:p>
          <a:p>
            <a:r>
              <a:rPr lang="el-GR" dirty="0">
                <a:solidFill>
                  <a:schemeClr val="tx1"/>
                </a:solidFill>
              </a:rPr>
              <a:t>Απώλεια σταθερότητας άρθρωσης</a:t>
            </a:r>
          </a:p>
          <a:p>
            <a:endParaRPr lang="el-GR" b="1" dirty="0"/>
          </a:p>
          <a:p>
            <a:r>
              <a:rPr lang="el-GR" b="1" dirty="0">
                <a:solidFill>
                  <a:schemeClr val="tx1"/>
                </a:solidFill>
              </a:rPr>
              <a:t>Συμπτώματα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Οίδημα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Πόνος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Μείωση κινητικότητας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D6D15-EAC2-446D-B94A-49E7D8AD5B18}"/>
              </a:ext>
            </a:extLst>
          </p:cNvPr>
          <p:cNvSpPr txBox="1"/>
          <p:nvPr/>
        </p:nvSpPr>
        <p:spPr>
          <a:xfrm>
            <a:off x="5367528" y="3822192"/>
            <a:ext cx="341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Αντιμετώπιση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Ακινητοποίηση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Περίδεση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Ψυχρά επιθέματα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Ανύψωση σκέλους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070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82F54E-B85F-4A46-B912-9BECCC63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 (ΜΥΩΝ)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8958ED-B197-48D0-A201-228DAFE5A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Κακώσεις που διαταράσσουν τη λειτουργία των μυών και των τενόντων της άρθρωσης (</a:t>
            </a:r>
            <a:r>
              <a:rPr lang="el-GR" b="1" dirty="0">
                <a:solidFill>
                  <a:schemeClr val="tx1"/>
                </a:solidFill>
              </a:rPr>
              <a:t>θλάση</a:t>
            </a:r>
            <a:r>
              <a:rPr lang="el-GR" dirty="0">
                <a:solidFill>
                  <a:schemeClr val="tx1"/>
                </a:solidFill>
              </a:rPr>
              <a:t>)</a:t>
            </a:r>
          </a:p>
          <a:p>
            <a:r>
              <a:rPr lang="el-GR" dirty="0">
                <a:solidFill>
                  <a:schemeClr val="tx1"/>
                </a:solidFill>
              </a:rPr>
              <a:t>Από άμεση βία ή από </a:t>
            </a:r>
            <a:r>
              <a:rPr lang="el-GR" dirty="0" err="1">
                <a:solidFill>
                  <a:schemeClr val="tx1"/>
                </a:solidFill>
              </a:rPr>
              <a:t>εκσεσημασμένη</a:t>
            </a:r>
            <a:r>
              <a:rPr lang="el-GR" dirty="0">
                <a:solidFill>
                  <a:schemeClr val="tx1"/>
                </a:solidFill>
              </a:rPr>
              <a:t> διάταση του μυός</a:t>
            </a:r>
          </a:p>
          <a:p>
            <a:r>
              <a:rPr lang="el-GR" b="1" dirty="0">
                <a:solidFill>
                  <a:schemeClr val="tx1"/>
                </a:solidFill>
              </a:rPr>
              <a:t>Συμπτώματα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Οίδημα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Πόνος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Αιμάτωμα – εκχύμωση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Αδυναμία σύσπασης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tx1"/>
                </a:solidFill>
              </a:rPr>
              <a:t>Ευαισθησία στην περιοχή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4C84C-7363-48DB-B71E-C3736A29EE24}"/>
              </a:ext>
            </a:extLst>
          </p:cNvPr>
          <p:cNvSpPr txBox="1"/>
          <p:nvPr/>
        </p:nvSpPr>
        <p:spPr>
          <a:xfrm>
            <a:off x="6007608" y="3621024"/>
            <a:ext cx="3163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Αντιμετώπιση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Περίδεση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Ψυχρά επιθέματα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Περιορισμός λειτουργίας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err="1"/>
              <a:t>Ανάρροπη</a:t>
            </a:r>
            <a:r>
              <a:rPr lang="el-GR" dirty="0"/>
              <a:t> θέση σκέλους</a:t>
            </a:r>
          </a:p>
        </p:txBody>
      </p:sp>
    </p:spTree>
    <p:extLst>
      <p:ext uri="{BB962C8B-B14F-4D97-AF65-F5344CB8AC3E}">
        <p14:creationId xmlns:p14="http://schemas.microsoft.com/office/powerpoint/2010/main" val="324618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CF6B51-5CB4-4382-A075-3014BC88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1D0D2C-594C-46E4-9899-B5038F52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Συχνότερα </a:t>
            </a:r>
            <a:r>
              <a:rPr lang="el-GR" dirty="0" err="1">
                <a:solidFill>
                  <a:schemeClr val="tx1"/>
                </a:solidFill>
              </a:rPr>
              <a:t>εξαρθρήματα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chemeClr val="tx1"/>
                </a:solidFill>
              </a:rPr>
              <a:t>Ώμου: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Παραμόρφωση άρθρωσης, έντονος πόνος, αποφυγή κινήσεων </a:t>
            </a:r>
            <a:r>
              <a:rPr lang="el-GR" b="1" dirty="0">
                <a:solidFill>
                  <a:schemeClr val="tx1"/>
                </a:solidFill>
              </a:rPr>
              <a:t>Αντιμετώπιση</a:t>
            </a:r>
            <a:r>
              <a:rPr lang="el-GR" dirty="0">
                <a:solidFill>
                  <a:schemeClr val="tx1"/>
                </a:solidFill>
              </a:rPr>
              <a:t>: Καθιστή θέση, ανάρτηση, άνω άκρο υπό γωνία στο θώρακα, μεταφορά στο Νοσοκομείο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chemeClr val="tx1"/>
                </a:solidFill>
              </a:rPr>
              <a:t>Αγκώνος</a:t>
            </a:r>
            <a:r>
              <a:rPr lang="el-GR" b="1" u="sng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Πόνος, οίδημα, προβολή ωλεκράνου, αιμάτωμα, αδυναμία κίνησης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>
                <a:solidFill>
                  <a:schemeClr val="tx1"/>
                </a:solidFill>
              </a:rPr>
              <a:t>Τρίγωνη ανάρτηση, Νοσοκομείο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chemeClr val="tx1"/>
                </a:solidFill>
              </a:rPr>
              <a:t>Ισχίου: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Θέση κάτω σκέλους σε κάμψη, απαγωγή, έξω ή έσω στροφή, πόνος, αδυναμία βάδισης 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>
                <a:solidFill>
                  <a:schemeClr val="tx1"/>
                </a:solidFill>
              </a:rPr>
              <a:t>Νοσοκομείο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>
                <a:solidFill>
                  <a:schemeClr val="tx1"/>
                </a:solidFill>
              </a:rPr>
              <a:t>Γόνατος: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Οίδημα, παραμόρφωση, πόνος, αιμάτωμα, αστάθεια, περιφερικές </a:t>
            </a:r>
            <a:r>
              <a:rPr lang="el-GR" dirty="0" err="1">
                <a:solidFill>
                  <a:schemeClr val="tx1"/>
                </a:solidFill>
              </a:rPr>
              <a:t>σφύξεις</a:t>
            </a:r>
            <a:r>
              <a:rPr lang="el-GR" dirty="0">
                <a:solidFill>
                  <a:schemeClr val="tx1"/>
                </a:solidFill>
              </a:rPr>
              <a:t>, πιθανή ρήξη συνδέσμων, τρώση μεγάλων αγγείων  </a:t>
            </a:r>
            <a:r>
              <a:rPr lang="el-GR" b="1" dirty="0">
                <a:solidFill>
                  <a:schemeClr val="tx1"/>
                </a:solidFill>
              </a:rPr>
              <a:t>ΠΡΟΣΟΧΗ για κάκωση </a:t>
            </a:r>
            <a:r>
              <a:rPr lang="el-GR" b="1" dirty="0" err="1">
                <a:solidFill>
                  <a:schemeClr val="tx1"/>
                </a:solidFill>
              </a:rPr>
              <a:t>επιγονατίδος</a:t>
            </a:r>
            <a:r>
              <a:rPr lang="el-GR" dirty="0">
                <a:solidFill>
                  <a:schemeClr val="tx1"/>
                </a:solidFill>
              </a:rPr>
              <a:t>  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 err="1">
                <a:solidFill>
                  <a:schemeClr val="tx1"/>
                </a:solidFill>
              </a:rPr>
              <a:t>ανάρροπη</a:t>
            </a:r>
            <a:r>
              <a:rPr lang="el-GR" dirty="0">
                <a:solidFill>
                  <a:schemeClr val="tx1"/>
                </a:solidFill>
              </a:rPr>
              <a:t> θέση,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ακινητοποίηση, Νοσοκομείο </a:t>
            </a:r>
          </a:p>
          <a:p>
            <a:pPr>
              <a:buFont typeface="Wingdings" panose="05000000000000000000" pitchFamily="2" charset="2"/>
              <a:buChar char="q"/>
            </a:pPr>
            <a:endParaRPr lang="el-GR" b="1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dirty="0">
              <a:solidFill>
                <a:schemeClr val="tx1"/>
              </a:solidFill>
            </a:endParaRPr>
          </a:p>
          <a:p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5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A75F1D-13D5-4211-BC58-405DBA8F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Εξάρθρημα γόνατος και ώμου">
            <a:extLst>
              <a:ext uri="{FF2B5EF4-FFF2-40B4-BE49-F238E27FC236}">
                <a16:creationId xmlns:a16="http://schemas.microsoft.com/office/drawing/2014/main" id="{CCADCD06-181C-40C7-96BF-2336C45FD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95" y="2160588"/>
            <a:ext cx="625444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1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3B101D-C781-4F49-A93C-0FA4D592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07F80F-40DC-4DE0-B62C-6000B4E9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635"/>
            <a:ext cx="8596668" cy="4345727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Συχνότερα </a:t>
            </a:r>
            <a:r>
              <a:rPr lang="el-GR" dirty="0" err="1">
                <a:solidFill>
                  <a:schemeClr val="tx1"/>
                </a:solidFill>
              </a:rPr>
              <a:t>εξαρθρήματα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chemeClr val="tx1"/>
                </a:solidFill>
              </a:rPr>
              <a:t>Ποδοκνημική</a:t>
            </a:r>
            <a:r>
              <a:rPr lang="el-GR" b="1" u="sng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συνήθως και κάταγμα, πόνος, οίδημα, αδυναμία κίνησης</a:t>
            </a:r>
            <a:r>
              <a:rPr lang="el-GR" b="1" u="sng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Αντιμετώπιση: </a:t>
            </a:r>
            <a:r>
              <a:rPr lang="el-GR" dirty="0">
                <a:solidFill>
                  <a:schemeClr val="tx1"/>
                </a:solidFill>
              </a:rPr>
              <a:t>ακινητοποίηση, </a:t>
            </a:r>
            <a:r>
              <a:rPr lang="el-GR" dirty="0" err="1">
                <a:solidFill>
                  <a:schemeClr val="tx1"/>
                </a:solidFill>
              </a:rPr>
              <a:t>ανάρροπη</a:t>
            </a:r>
            <a:r>
              <a:rPr lang="el-GR" dirty="0">
                <a:solidFill>
                  <a:schemeClr val="tx1"/>
                </a:solidFill>
              </a:rPr>
              <a:t> θέση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b="1" u="sng" dirty="0" err="1">
                <a:solidFill>
                  <a:schemeClr val="tx1"/>
                </a:solidFill>
              </a:rPr>
              <a:t>Πηχεοκαρπικής</a:t>
            </a:r>
            <a:r>
              <a:rPr lang="el-GR" b="1" u="sng" dirty="0">
                <a:solidFill>
                  <a:schemeClr val="tx1"/>
                </a:solidFill>
              </a:rPr>
              <a:t>: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πόνος, οίδημα, αδυναμία κίνησης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     Αντιμετώπιση: </a:t>
            </a:r>
            <a:r>
              <a:rPr lang="el-GR" dirty="0">
                <a:solidFill>
                  <a:schemeClr val="tx1"/>
                </a:solidFill>
              </a:rPr>
              <a:t>ακινητοποίηση, </a:t>
            </a:r>
            <a:r>
              <a:rPr lang="el-GR" dirty="0" err="1">
                <a:solidFill>
                  <a:schemeClr val="tx1"/>
                </a:solidFill>
              </a:rPr>
              <a:t>ανάρροπη</a:t>
            </a:r>
            <a:r>
              <a:rPr lang="el-GR" dirty="0">
                <a:solidFill>
                  <a:schemeClr val="tx1"/>
                </a:solidFill>
              </a:rPr>
              <a:t> θέση</a:t>
            </a:r>
            <a:endParaRPr lang="el-GR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4. Κάταγμα-εξάρθρημα δεξιάς ποδοκνημικής σε άνδρα 50 ετών-Ανοικτή ανάταξη  εσωτερική οστεοσύνθεση">
            <a:extLst>
              <a:ext uri="{FF2B5EF4-FFF2-40B4-BE49-F238E27FC236}">
                <a16:creationId xmlns:a16="http://schemas.microsoft.com/office/drawing/2014/main" id="{E4E3998C-1F99-4D3B-B8F2-953A1FC3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33" y="3781923"/>
            <a:ext cx="2442159" cy="22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3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4A4AE-2A9B-495B-8867-801F23AD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ΚΙΝΗΣΕΙΣ ΑΡΘΡΩΣΗΣ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6EE125-C1E6-4132-BBD9-75F928A78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54" y="1856216"/>
            <a:ext cx="8714247" cy="4759308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Στις αρθρώσεις πραγματοποιούνται οι κινήσεις του ανθρώπινου σκελετού με τη βοήθεια των μυών</a:t>
            </a:r>
          </a:p>
        </p:txBody>
      </p:sp>
      <p:pic>
        <p:nvPicPr>
          <p:cNvPr id="2050" name="Picture 2" descr="O flÌÔ˜">
            <a:extLst>
              <a:ext uri="{FF2B5EF4-FFF2-40B4-BE49-F238E27FC236}">
                <a16:creationId xmlns:a16="http://schemas.microsoft.com/office/drawing/2014/main" id="{7512F77E-DF95-4CF6-B912-F7CD4548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82" y="2900217"/>
            <a:ext cx="3602182" cy="31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30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6375CC-BEF4-437E-AC50-EEC29E67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ΚΑΚΩΣΕΙΣ ΑΡΘΡΩΣΕΩΝ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1D9A02-15FF-45C7-9DC9-2167F2AE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Διάστρεμμα</a:t>
            </a:r>
            <a:r>
              <a:rPr lang="el-GR" dirty="0">
                <a:solidFill>
                  <a:schemeClr val="tx1"/>
                </a:solidFill>
              </a:rPr>
              <a:t> χαρακτηρίζεται η διάταση ή ρήξη των συνδέσμων. Οι σύνδεσμοι είναι ανθεκτικές ταινίες από ινώδη ιστό, που συγκρατούν τα οστά μεταξύ τους. Χρησιμεύουν στην σταθεροποίηση των αρθρώσεων, ενώ τις προστατεύουν από τις υπερβολικές κινήσεις.</a:t>
            </a:r>
          </a:p>
          <a:p>
            <a:r>
              <a:rPr lang="el-GR" dirty="0">
                <a:solidFill>
                  <a:schemeClr val="tx1"/>
                </a:solidFill>
              </a:rPr>
              <a:t>Το διάστρεμμα ως επί το </a:t>
            </a:r>
            <a:r>
              <a:rPr lang="el-GR" dirty="0" err="1">
                <a:solidFill>
                  <a:schemeClr val="tx1"/>
                </a:solidFill>
              </a:rPr>
              <a:t>πλείστον</a:t>
            </a:r>
            <a:r>
              <a:rPr lang="el-GR" dirty="0">
                <a:solidFill>
                  <a:schemeClr val="tx1"/>
                </a:solidFill>
              </a:rPr>
              <a:t> προκαλείται από μια αδέξια κίνηση, απότομη αλλαγή κατεύθυνσης ή από σύγκρουση. Οι περισσότερο ευάλωτες περιοχές είναι οι αστράγαλοι και τα γόνατα.</a:t>
            </a:r>
          </a:p>
          <a:p>
            <a:r>
              <a:rPr lang="el-GR" dirty="0">
                <a:solidFill>
                  <a:schemeClr val="tx1"/>
                </a:solidFill>
              </a:rPr>
              <a:t>Το διάστρεμμα διαφέρει από την μυϊκή θλάση, καθώς αναφέρεται σε τραυματισμό των συνδέσμων της άρθρωσης, σε αντίθεση με την θλάση, που αφορά τους μυς.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76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67874-6EF0-4394-82DB-6FC04BA0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ΚΑΚΩΣΕΙΣ ΑΡΘΡΩΣΕΩΝ (ΔΙΑΣΤΡΕΜΜΑ)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8710E8E-2DD0-10E6-4A71-19F313A6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502" y="2361648"/>
            <a:ext cx="4703962" cy="242736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55E9C3-6696-2A43-0836-8D0DE5C2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45" y="2361648"/>
            <a:ext cx="3240658" cy="24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7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E6580-15D3-474C-B800-CFC8B33F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12BECC-179C-4134-8AB5-30185C11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Ταξινόμηση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Helvetica Neue"/>
              </a:rPr>
              <a:t>διαστέμματος</a:t>
            </a:r>
            <a:b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</a:br>
            <a:endParaRPr lang="el-GR" b="0" i="0" dirty="0">
              <a:solidFill>
                <a:schemeClr val="tx1"/>
              </a:solidFill>
              <a:effectLst/>
              <a:latin typeface="Helvetica Neue"/>
            </a:endParaRPr>
          </a:p>
          <a:p>
            <a:pPr algn="l">
              <a:lnSpc>
                <a:spcPct val="120000"/>
              </a:lnSpc>
            </a:pPr>
            <a:r>
              <a:rPr lang="el-GR" b="1" i="0" dirty="0">
                <a:solidFill>
                  <a:schemeClr val="tx1"/>
                </a:solidFill>
                <a:effectLst/>
                <a:latin typeface="Helvetica Neue"/>
              </a:rPr>
              <a:t>Κάκωση 1ου βαθμού ή Ελαφριά κάκωση</a:t>
            </a:r>
            <a:b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Ο σύνδεσμος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Helvetica Neue"/>
              </a:rPr>
              <a:t>διατάθηκε</a:t>
            </a:r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 υπερβολικά ή προκλήθηκε ελαφριά ρήξη. Η περιοχή είναι επώδυνη, ιδιαίτερα κατά τη διάρκεια της κίνησης. Υπάρχει ελαφρό οίδημα. Η άρθρωση μπορεί να δεχτεί φόρτιση.</a:t>
            </a:r>
            <a:b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l-GR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>
              <a:lnSpc>
                <a:spcPct val="120000"/>
              </a:lnSpc>
            </a:pPr>
            <a:r>
              <a:rPr lang="el-GR" b="1" i="0" dirty="0">
                <a:solidFill>
                  <a:srgbClr val="000000"/>
                </a:solidFill>
                <a:effectLst/>
                <a:latin typeface="Helvetica Neue"/>
              </a:rPr>
              <a:t>Κάκωση 2ου βαθμού ή Μέτρια κάκωση</a:t>
            </a:r>
            <a:br>
              <a:rPr lang="el-GR" b="1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  <a:t>Υπάρχει μερική ρήξη του συνδέσμου. Η άρθρωση είναι ευαίσθητη, επώδυνη, ενώ κινείται με δυσκολία. </a:t>
            </a:r>
            <a:r>
              <a:rPr lang="el-GR" b="0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Συνυπάρχει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  <a:t> μεγάλο οίδημα. Προκαλείται αίσθημα αστάθειας στην προσπάθεια βάδισης.</a:t>
            </a:r>
            <a:br>
              <a:rPr lang="el-GR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el-GR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>
              <a:lnSpc>
                <a:spcPct val="120000"/>
              </a:lnSpc>
            </a:pPr>
            <a:r>
              <a:rPr lang="el-GR" b="1" i="0" dirty="0">
                <a:solidFill>
                  <a:schemeClr val="tx1"/>
                </a:solidFill>
                <a:effectLst/>
                <a:latin typeface="Helvetica Neue"/>
              </a:rPr>
              <a:t>Κάκωση 3ου βαθμού ή Σοβαρή κάκωση</a:t>
            </a:r>
            <a:b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el-GR" b="0" i="0" dirty="0">
                <a:solidFill>
                  <a:schemeClr val="tx1"/>
                </a:solidFill>
                <a:effectLst/>
                <a:latin typeface="Helvetica Neue"/>
              </a:rPr>
              <a:t>Υπάρχει ολική ρήξη του συνδέσμου. Η περιοχή είναι επώδυνη. Δεν μπορεί να κινηθεί φυσιολογικά η άρθρωση ή να δεχτεί φόρτιση, ενώ στην προσπάθεια βάδισης υπάρχει η αίσθηση της απώλεια στήριξης. Υπάρχει μεγάλο οίδημα που μπορεί να συνοδεύεται από εξάρθρωση της άρθρωσης. Υπάρχει δυσκολία στην εκτίμηση, αν πρόκειται για ολική ρήξη συνδέσμου ή κάταγμα, ενώ απαιτεί άμεση ακινητοποίηση της άρθρωσης και χειρουργική αποκατάσταση.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8915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E6580-15D3-474C-B800-CFC8B33F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ΚΑΚΩΣΕΙΣ ΑΡΘΡΩΣΕΩΝ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5CCEADA-C97C-C22A-C98C-3B952204A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3" y="2400632"/>
            <a:ext cx="71437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ΟΡΟΙ ΚΙΝΗΣΙΟΛΟΓΙΑΣ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Η ανατομία ασχολείται με το ζωντανό σώμα και διάφοροι όροι περιγράφουν τις διαφορετικές κινήσεις του σώματος και των άκρων που γίνονται στις αρθρώσεις. 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ΟΡΟΙ ΚΙΝΗΣΙΟΛΟΓΙΑΣ: Ραχιαία κάμψη, Πελματιαία κάμψη, Παλαμιαία κάμψη</a:t>
            </a:r>
          </a:p>
          <a:p>
            <a:r>
              <a:rPr lang="el-GR" dirty="0">
                <a:solidFill>
                  <a:schemeClr val="tx1"/>
                </a:solidFill>
              </a:rPr>
              <a:t>   κάμψη/έκταση....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202" y="479256"/>
            <a:ext cx="10406268" cy="59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ΟΡΟΙ ΚΙΝΗΣΙΟΛΟΓΙΑΣ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Η ΠΟΔΟΚΝΗΜΙΚΗ ΚΑΙ ΤΟ ΠΟΔΙ">
            <a:extLst>
              <a:ext uri="{FF2B5EF4-FFF2-40B4-BE49-F238E27FC236}">
                <a16:creationId xmlns:a16="http://schemas.microsoft.com/office/drawing/2014/main" id="{0B5B011D-8CE6-40E3-96AC-5DFB6969C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5" y="2990849"/>
            <a:ext cx="3324152" cy="20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Κινησιολογία 1">
            <a:extLst>
              <a:ext uri="{FF2B5EF4-FFF2-40B4-BE49-F238E27FC236}">
                <a16:creationId xmlns:a16="http://schemas.microsoft.com/office/drawing/2014/main" id="{6E0F7553-646F-4A28-9902-4489053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43" y="2613023"/>
            <a:ext cx="3538320" cy="28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reless manipulation of a robotic hand with a data glove">
            <a:extLst>
              <a:ext uri="{FF2B5EF4-FFF2-40B4-BE49-F238E27FC236}">
                <a16:creationId xmlns:a16="http://schemas.microsoft.com/office/drawing/2014/main" id="{4CC0535A-76B9-4E26-9D10-EE68A5B8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09" y="2772639"/>
            <a:ext cx="238670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8FAC01-8464-402E-BA84-A435A2A9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0DC1C0-A6EC-491E-A38A-AF5B2E5C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Οι αρθρώσεις χωρίζονται σε 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α) Διαρθρώσεις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β) Συναρθρώσεις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Συνδεσμώσεις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Συγχονδρώσεις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Συνοστεώσεις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4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DAF933-E24F-43C8-9617-1E21373C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063009-83E4-4B21-8988-52E9C23C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14236"/>
            <a:ext cx="8596668" cy="3880773"/>
          </a:xfrm>
        </p:spPr>
        <p:txBody>
          <a:bodyPr/>
          <a:lstStyle/>
          <a:p>
            <a:r>
              <a:rPr lang="el-GR" sz="2800" dirty="0">
                <a:solidFill>
                  <a:schemeClr val="tx1"/>
                </a:solidFill>
              </a:rPr>
              <a:t>Διάρθρωση</a:t>
            </a:r>
            <a:r>
              <a:rPr lang="el-GR" dirty="0">
                <a:solidFill>
                  <a:schemeClr val="tx1"/>
                </a:solidFill>
              </a:rPr>
              <a:t> :</a:t>
            </a:r>
          </a:p>
          <a:p>
            <a:r>
              <a:rPr lang="el-GR" dirty="0">
                <a:solidFill>
                  <a:schemeClr val="tx1"/>
                </a:solidFill>
              </a:rPr>
              <a:t>Περιβάλλεται από συνδετικό ιστό </a:t>
            </a:r>
          </a:p>
          <a:p>
            <a:r>
              <a:rPr lang="el-GR" dirty="0">
                <a:solidFill>
                  <a:schemeClr val="tx1"/>
                </a:solidFill>
              </a:rPr>
              <a:t>Οι αρθρικές επιφάνειες των οστών έχουν απόσταση μεταξύ τους και ορίζουν αρθρική κοιλότητα </a:t>
            </a:r>
          </a:p>
          <a:p>
            <a:r>
              <a:rPr lang="el-GR" dirty="0">
                <a:solidFill>
                  <a:schemeClr val="tx1"/>
                </a:solidFill>
              </a:rPr>
              <a:t>Εκτελούν κινήσεις σε πολλές κατευθύνσεις</a:t>
            </a:r>
          </a:p>
        </p:txBody>
      </p:sp>
      <p:pic>
        <p:nvPicPr>
          <p:cNvPr id="4098" name="Picture 2" descr="ΟΙ ΔΙΑΡΘΡΩΣΕΙΣ">
            <a:extLst>
              <a:ext uri="{FF2B5EF4-FFF2-40B4-BE49-F238E27FC236}">
                <a16:creationId xmlns:a16="http://schemas.microsoft.com/office/drawing/2014/main" id="{1948C700-DBD3-42E0-90A9-6D5C43A1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29" y="3304713"/>
            <a:ext cx="50858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0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F7941-A7CE-4A70-83D1-07D4F752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ΕΙΔΗ ΑΡΘΡΩΣΕΩΝ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95FA9D-A54D-4BDF-8D7E-AA643037D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tx1"/>
                </a:solidFill>
              </a:rPr>
              <a:t>Συνάρθρωση </a:t>
            </a:r>
            <a:r>
              <a:rPr lang="el-GR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Τα οστά, τα οποία τις αποτελούν, συνδέονται μεταξύ τους λιγότερο ή περισσότερο σταθερά με παρεμβολή συνδετικού ιστού </a:t>
            </a:r>
          </a:p>
          <a:p>
            <a:r>
              <a:rPr lang="el-GR" dirty="0">
                <a:solidFill>
                  <a:schemeClr val="tx1"/>
                </a:solidFill>
              </a:rPr>
              <a:t>Εκτελούν μικρή έως καθόλου κίνηση </a:t>
            </a:r>
          </a:p>
          <a:p>
            <a:r>
              <a:rPr lang="el-GR" dirty="0">
                <a:solidFill>
                  <a:schemeClr val="tx1"/>
                </a:solidFill>
              </a:rPr>
              <a:t>Δεν ορίζουν αρθρική κοιλότητα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182276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1179</Words>
  <Application>Microsoft Office PowerPoint</Application>
  <PresentationFormat>Ευρεία οθόνη</PresentationFormat>
  <Paragraphs>155</Paragraphs>
  <Slides>33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9" baseType="lpstr">
      <vt:lpstr>Arial</vt:lpstr>
      <vt:lpstr>Helvetica Neue</vt:lpstr>
      <vt:lpstr>Trebuchet MS</vt:lpstr>
      <vt:lpstr>Wingdings</vt:lpstr>
      <vt:lpstr>Wingdings 3</vt:lpstr>
      <vt:lpstr>Όψη</vt:lpstr>
      <vt:lpstr>ΟΡΘΟΠΕΔΙΚΗ ΚΑΚΩΣΕΙΣ ΑΡΘΡΩΣΕΩΝ</vt:lpstr>
      <vt:lpstr>ΑΝΑΤΟΜΙΑ ΑΡΘΡΩΣΗΣ</vt:lpstr>
      <vt:lpstr>ΚΙΝΗΣΕΙΣ ΑΡΘΡΩΣΗΣ</vt:lpstr>
      <vt:lpstr>ΟΡΟΙ ΚΙΝΗΣΙΟΛΟΓΙΑΣ</vt:lpstr>
      <vt:lpstr>Παρουσίαση του PowerPoint</vt:lpstr>
      <vt:lpstr>ΟΡΟΙ ΚΙΝΗΣΙΟΛΟΓΙΑΣ</vt:lpstr>
      <vt:lpstr>ΕΙΔΗ ΑΡΘΡΩΣΕΩΝ</vt:lpstr>
      <vt:lpstr>ΕΙΔΗ ΑΡΘΡΩΣΕΩΝ</vt:lpstr>
      <vt:lpstr>ΕΙΔΗ ΑΡΘΡΩΣΕΩΝ</vt:lpstr>
      <vt:lpstr>ΕΙΔΗ ΑΡΘΡΩΣΕΩΝ</vt:lpstr>
      <vt:lpstr>ΕΙΔΗ ΑΡΘΡΩΣΕΩΝ</vt:lpstr>
      <vt:lpstr>ΕΙΔΗ ΑΡΘΡΩΣΕΩΝ</vt:lpstr>
      <vt:lpstr>ΠΕΡΙΓΡΑΦΗ ΜΙΑΣ ΤΥΠΙΚΗΣ ΑΡΘΡΩΣΗΣ</vt:lpstr>
      <vt:lpstr>ΠΕΡΙΓΡΑΦΗ ΜΙΑΣ ΤΥΠΙΚΗΣ ΑΡΘΡΩΣΗΣ</vt:lpstr>
      <vt:lpstr>ΠΕΡΙΓΡΑΦΗ ΜΙΑΣ ΤΥΠΙΚΗΣ ΑΡΘΡΩΣΗΣ</vt:lpstr>
      <vt:lpstr>ΠΕΡΙΓΡΑΦΗ ΜΙΑΣ ΤΥΠΙΚΗΣ ΑΡΘΡΩΣΗΣ</vt:lpstr>
      <vt:lpstr>Παρουσίαση του PowerPoint</vt:lpstr>
      <vt:lpstr>ΕΙΔΗ ΔΙΑΡΘΡΩΣΕΩΝ</vt:lpstr>
      <vt:lpstr>ΕΙΔΗ ΔΙΑΡΘΡΩΣΕΩΝ</vt:lpstr>
      <vt:lpstr>ΕΙΔΗ ΔΙΑΡΘΡΩΣΕΩΝ</vt:lpstr>
      <vt:lpstr>ΕΙΔΗ ΔΙΑΡΘΡΩΣΕΩΝ</vt:lpstr>
      <vt:lpstr>ΕΙΔΗ ΔΙΑΡΘΡΩΣΕΩΝ</vt:lpstr>
      <vt:lpstr>ΕΙΔΗ ΔΙΑΡΘΡΩΣΕΩΝ</vt:lpstr>
      <vt:lpstr>ΕΙΔΗ ΔΙΑΡΘΡΩΣΕΩΝ</vt:lpstr>
      <vt:lpstr>ΚΑΚΩΣΕΙΣ ΑΡΘΡΩΣΕΩΝ </vt:lpstr>
      <vt:lpstr>ΚΑΚΩΣΕΙΣ ΑΡΘΡΩΣΕΩΝ (ΜΥΩΝ)</vt:lpstr>
      <vt:lpstr>ΚΑΚΩΣΕΙΣ ΑΡΘΡΩΣΕΩΝ</vt:lpstr>
      <vt:lpstr>ΚΑΚΩΣΕΙΣ ΑΡΘΡΩΣΕΩΝ</vt:lpstr>
      <vt:lpstr>ΚΑΚΩΣΕΙΣ ΑΡΘΡΩΣΕΩΝ</vt:lpstr>
      <vt:lpstr>ΚΑΚΩΣΕΙΣ ΑΡΘΡΩΣΕΩΝ</vt:lpstr>
      <vt:lpstr>ΚΑΚΩΣΕΙΣ ΑΡΘΡΩΣΕΩΝ (ΔΙΑΣΤΡΕΜΜΑ)</vt:lpstr>
      <vt:lpstr>ΚΑΚΩΣΕΙΣ ΑΡΘΡΩΣΕΩΝ</vt:lpstr>
      <vt:lpstr>ΚΑΚΩΣΕΙΣ ΑΡΘΡΩΣΕΩΝ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ΟΡΘΟΠΕΔΙΚΗ (Δ΄ΕΞΑΜΗΝΟ) ΚΑΚΩΣΕΙΣ ΑΡΘΡΩΣΕΩΝ</dc:title>
  <dc:creator>DINA ASPROMOURGOU</dc:creator>
  <cp:lastModifiedBy>DINA ASPROMOURGOU</cp:lastModifiedBy>
  <cp:revision>6</cp:revision>
  <dcterms:created xsi:type="dcterms:W3CDTF">2022-03-01T18:13:46Z</dcterms:created>
  <dcterms:modified xsi:type="dcterms:W3CDTF">2025-03-27T05:22:22Z</dcterms:modified>
</cp:coreProperties>
</file>