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2" r:id="rId4"/>
    <p:sldId id="259" r:id="rId5"/>
    <p:sldId id="274" r:id="rId6"/>
    <p:sldId id="260" r:id="rId7"/>
    <p:sldId id="261" r:id="rId8"/>
    <p:sldId id="262" r:id="rId9"/>
    <p:sldId id="263" r:id="rId10"/>
    <p:sldId id="264" r:id="rId11"/>
    <p:sldId id="265" r:id="rId12"/>
    <p:sldId id="266" r:id="rId13"/>
    <p:sldId id="269" r:id="rId14"/>
    <p:sldId id="270" r:id="rId15"/>
    <p:sldId id="271" r:id="rId16"/>
    <p:sldId id="267"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368173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15392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2366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18553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741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61551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358618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2948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36253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DC19997-B839-4A5D-9590-63689C89C0E7}" type="datetimeFigureOut">
              <a:rPr lang="el-GR" smtClean="0"/>
              <a:t>27/3/2025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187519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DC19997-B839-4A5D-9590-63689C89C0E7}" type="datetimeFigureOut">
              <a:rPr lang="el-GR" smtClean="0"/>
              <a:t>27/3/2025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337523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DC19997-B839-4A5D-9590-63689C89C0E7}" type="datetimeFigureOut">
              <a:rPr lang="el-GR" smtClean="0"/>
              <a:t>27/3/2025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33470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DC19997-B839-4A5D-9590-63689C89C0E7}" type="datetimeFigureOut">
              <a:rPr lang="el-GR" smtClean="0"/>
              <a:t>27/3/2025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105134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19997-B839-4A5D-9590-63689C89C0E7}" type="datetimeFigureOut">
              <a:rPr lang="el-GR" smtClean="0"/>
              <a:t>27/3/2025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00937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DC19997-B839-4A5D-9590-63689C89C0E7}" type="datetimeFigureOut">
              <a:rPr lang="el-GR" smtClean="0"/>
              <a:t>27/3/2025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20179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DC19997-B839-4A5D-9590-63689C89C0E7}" type="datetimeFigureOut">
              <a:rPr lang="el-GR" smtClean="0"/>
              <a:t>27/3/2025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197F1F3-2F41-4309-BAC1-B82CF549C7E6}" type="slidenum">
              <a:rPr lang="el-GR" smtClean="0"/>
              <a:t>‹#›</a:t>
            </a:fld>
            <a:endParaRPr lang="el-GR"/>
          </a:p>
        </p:txBody>
      </p:sp>
    </p:spTree>
    <p:extLst>
      <p:ext uri="{BB962C8B-B14F-4D97-AF65-F5344CB8AC3E}">
        <p14:creationId xmlns:p14="http://schemas.microsoft.com/office/powerpoint/2010/main" val="115850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58">
              <a:srgbClr val="F1F9DF"/>
            </a:gs>
            <a:gs pos="48087">
              <a:srgbClr val="DEF1B7"/>
            </a:gs>
            <a:gs pos="32803">
              <a:srgbClr val="E7F5CA"/>
            </a:gs>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C19997-B839-4A5D-9590-63689C89C0E7}" type="datetimeFigureOut">
              <a:rPr lang="el-GR" smtClean="0"/>
              <a:t>27/3/2025</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97F1F3-2F41-4309-BAC1-B82CF549C7E6}" type="slidenum">
              <a:rPr lang="el-GR" smtClean="0"/>
              <a:t>‹#›</a:t>
            </a:fld>
            <a:endParaRPr lang="el-GR"/>
          </a:p>
        </p:txBody>
      </p:sp>
    </p:spTree>
    <p:extLst>
      <p:ext uri="{BB962C8B-B14F-4D97-AF65-F5344CB8AC3E}">
        <p14:creationId xmlns:p14="http://schemas.microsoft.com/office/powerpoint/2010/main" val="2984599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7D0B25-B823-44E8-8553-5052DD040078}"/>
              </a:ext>
            </a:extLst>
          </p:cNvPr>
          <p:cNvSpPr>
            <a:spLocks noGrp="1"/>
          </p:cNvSpPr>
          <p:nvPr>
            <p:ph type="title"/>
          </p:nvPr>
        </p:nvSpPr>
        <p:spPr/>
        <p:txBody>
          <a:bodyPr/>
          <a:lstStyle/>
          <a:p>
            <a:r>
              <a:rPr lang="el-GR" dirty="0"/>
              <a:t>ΑΝΤΙΜΕΤΩΠΙΣΗ  ΚΑΚΩΣΕΩΝ 2</a:t>
            </a:r>
          </a:p>
        </p:txBody>
      </p:sp>
      <p:sp>
        <p:nvSpPr>
          <p:cNvPr id="3" name="Θέση κειμένου 2">
            <a:extLst>
              <a:ext uri="{FF2B5EF4-FFF2-40B4-BE49-F238E27FC236}">
                <a16:creationId xmlns:a16="http://schemas.microsoft.com/office/drawing/2014/main" id="{D0D7F4B1-2CED-4BE3-B951-972652B1962A}"/>
              </a:ext>
            </a:extLst>
          </p:cNvPr>
          <p:cNvSpPr>
            <a:spLocks noGrp="1"/>
          </p:cNvSpPr>
          <p:nvPr>
            <p:ph type="body" idx="1"/>
          </p:nvPr>
        </p:nvSpPr>
        <p:spPr/>
        <p:txBody>
          <a:bodyPr/>
          <a:lstStyle/>
          <a:p>
            <a:r>
              <a:rPr lang="el-GR" dirty="0">
                <a:solidFill>
                  <a:schemeClr val="tx1"/>
                </a:solidFill>
              </a:rPr>
              <a:t>ΑΣΠΡΟΜΟΥΡΓΟΥ ΚΩΝΣΤΑΝΤΙΝΑ</a:t>
            </a:r>
          </a:p>
        </p:txBody>
      </p:sp>
    </p:spTree>
    <p:extLst>
      <p:ext uri="{BB962C8B-B14F-4D97-AF65-F5344CB8AC3E}">
        <p14:creationId xmlns:p14="http://schemas.microsoft.com/office/powerpoint/2010/main" val="424550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016D30-70B7-4227-B8F9-C080447AC0ED}"/>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pic>
        <p:nvPicPr>
          <p:cNvPr id="3074" name="Picture 2" descr="Principles of management of open fractures">
            <a:extLst>
              <a:ext uri="{FF2B5EF4-FFF2-40B4-BE49-F238E27FC236}">
                <a16:creationId xmlns:a16="http://schemas.microsoft.com/office/drawing/2014/main" id="{872E676B-8A08-4952-AEEE-36C76C625B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4569" y="2160588"/>
            <a:ext cx="524289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3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E0224-CA70-452A-BEA8-2018BCD9F6A2}"/>
              </a:ext>
            </a:extLst>
          </p:cNvPr>
          <p:cNvSpPr>
            <a:spLocks noGrp="1"/>
          </p:cNvSpPr>
          <p:nvPr>
            <p:ph type="title"/>
          </p:nvPr>
        </p:nvSpPr>
        <p:spPr/>
        <p:txBody>
          <a:bodyPr/>
          <a:lstStyle/>
          <a:p>
            <a:pPr algn="ctr"/>
            <a:r>
              <a:rPr lang="el-GR" dirty="0">
                <a:solidFill>
                  <a:schemeClr val="accent1">
                    <a:lumMod val="50000"/>
                  </a:schemeClr>
                </a:solidFill>
              </a:rPr>
              <a:t>ΘΕΡΑΠΕΙΑ ΚΑΤΑΓΜΑΤΩΝ </a:t>
            </a:r>
            <a:br>
              <a:rPr lang="el-GR" dirty="0">
                <a:solidFill>
                  <a:schemeClr val="accent1">
                    <a:lumMod val="50000"/>
                  </a:schemeClr>
                </a:solidFill>
              </a:rPr>
            </a:br>
            <a:r>
              <a:rPr lang="el-GR" sz="3200" dirty="0">
                <a:solidFill>
                  <a:schemeClr val="accent1">
                    <a:lumMod val="50000"/>
                  </a:schemeClr>
                </a:solidFill>
              </a:rPr>
              <a:t>Πώρωση</a:t>
            </a:r>
          </a:p>
        </p:txBody>
      </p:sp>
      <p:sp>
        <p:nvSpPr>
          <p:cNvPr id="3" name="Θέση περιεχομένου 2">
            <a:extLst>
              <a:ext uri="{FF2B5EF4-FFF2-40B4-BE49-F238E27FC236}">
                <a16:creationId xmlns:a16="http://schemas.microsoft.com/office/drawing/2014/main" id="{7B8DF777-3076-4DAF-BC9B-977803B7F7EA}"/>
              </a:ext>
            </a:extLst>
          </p:cNvPr>
          <p:cNvSpPr>
            <a:spLocks noGrp="1"/>
          </p:cNvSpPr>
          <p:nvPr>
            <p:ph idx="1"/>
          </p:nvPr>
        </p:nvSpPr>
        <p:spPr/>
        <p:txBody>
          <a:bodyPr>
            <a:normAutofit fontScale="92500"/>
          </a:bodyPr>
          <a:lstStyle/>
          <a:p>
            <a:r>
              <a:rPr lang="el-GR" dirty="0">
                <a:solidFill>
                  <a:schemeClr val="tx1"/>
                </a:solidFill>
              </a:rPr>
              <a:t>Είναι η πιο εξελιγμένη μορφή επουλωτικής διεργασίας στον οργανισμό. Αποκαθιστά τη λύση της  συνέχειας ενός οστού με ιστό που παρουσιάζει υψηλού βαθμού ομοιότητα με τον φυσιολογικό και όχι κατώτερης ποιότητας (ουλή).</a:t>
            </a:r>
          </a:p>
          <a:p>
            <a:r>
              <a:rPr lang="el-GR" dirty="0">
                <a:solidFill>
                  <a:schemeClr val="tx1"/>
                </a:solidFill>
              </a:rPr>
              <a:t>Δυο τρόποι πώρωσης του κατάγματος</a:t>
            </a:r>
          </a:p>
          <a:p>
            <a:pPr marL="0" indent="0">
              <a:buNone/>
            </a:pPr>
            <a:r>
              <a:rPr lang="el-GR" dirty="0">
                <a:solidFill>
                  <a:schemeClr val="tx1"/>
                </a:solidFill>
              </a:rPr>
              <a:t>1. </a:t>
            </a:r>
            <a:r>
              <a:rPr lang="el-GR" b="1" u="sng" dirty="0">
                <a:solidFill>
                  <a:srgbClr val="C00000"/>
                </a:solidFill>
              </a:rPr>
              <a:t>Έμμεση πώρωση ή δευτερογενής</a:t>
            </a:r>
            <a:r>
              <a:rPr lang="el-GR" dirty="0">
                <a:solidFill>
                  <a:schemeClr val="tx1"/>
                </a:solidFill>
              </a:rPr>
              <a:t>: τα τμήματα βρίσκονται σε </a:t>
            </a:r>
            <a:r>
              <a:rPr lang="el-GR" dirty="0" err="1">
                <a:solidFill>
                  <a:schemeClr val="tx1"/>
                </a:solidFill>
              </a:rPr>
              <a:t>παρεκτόπιση</a:t>
            </a:r>
            <a:r>
              <a:rPr lang="el-GR" dirty="0">
                <a:solidFill>
                  <a:schemeClr val="tx1"/>
                </a:solidFill>
              </a:rPr>
              <a:t> και υπάρχουν </a:t>
            </a:r>
            <a:r>
              <a:rPr lang="el-GR" dirty="0" err="1">
                <a:solidFill>
                  <a:schemeClr val="tx1"/>
                </a:solidFill>
              </a:rPr>
              <a:t>μικροκινήσεις</a:t>
            </a:r>
            <a:r>
              <a:rPr lang="el-GR" dirty="0">
                <a:solidFill>
                  <a:schemeClr val="tx1"/>
                </a:solidFill>
              </a:rPr>
              <a:t> ή υπάρχει μερική επαφή  ή </a:t>
            </a:r>
            <a:r>
              <a:rPr lang="el-GR" dirty="0" err="1">
                <a:solidFill>
                  <a:schemeClr val="tx1"/>
                </a:solidFill>
              </a:rPr>
              <a:t>εφίππευση</a:t>
            </a:r>
            <a:r>
              <a:rPr lang="el-GR" dirty="0">
                <a:solidFill>
                  <a:schemeClr val="tx1"/>
                </a:solidFill>
              </a:rPr>
              <a:t> (χωρίς εγχείρηση, συντηρητική θεραπεία καταγμάτων). </a:t>
            </a:r>
          </a:p>
          <a:p>
            <a:pPr marL="0" indent="0">
              <a:buNone/>
            </a:pPr>
            <a:r>
              <a:rPr lang="el-GR" dirty="0">
                <a:solidFill>
                  <a:schemeClr val="tx1"/>
                </a:solidFill>
              </a:rPr>
              <a:t>Η σύσπαση των μυών, το αναπτυσσόμενο αιμάτωμα και η φλεγμονή περιορίζουν σχετικά τις κινήσεις. Μέσα στο αιμάτωμα εισδύουν </a:t>
            </a:r>
            <a:r>
              <a:rPr lang="el-GR" dirty="0" err="1">
                <a:solidFill>
                  <a:schemeClr val="tx1"/>
                </a:solidFill>
              </a:rPr>
              <a:t>συνδετικογενή</a:t>
            </a:r>
            <a:r>
              <a:rPr lang="el-GR" dirty="0">
                <a:solidFill>
                  <a:schemeClr val="tx1"/>
                </a:solidFill>
              </a:rPr>
              <a:t> κύτταρα. Δημιουργούνται δακτύλιοι πώρου οι οποίοι επεκτείνονται για να γεφυρώσουν το χάσμα ανάμεσα στα δύο κομμάτια οστού. Τα κύτταρα θα δώσουν γέννηση σε </a:t>
            </a:r>
            <a:r>
              <a:rPr lang="el-GR" dirty="0" err="1">
                <a:solidFill>
                  <a:schemeClr val="tx1"/>
                </a:solidFill>
              </a:rPr>
              <a:t>ινοβλάστες</a:t>
            </a:r>
            <a:r>
              <a:rPr lang="el-GR" dirty="0">
                <a:solidFill>
                  <a:schemeClr val="tx1"/>
                </a:solidFill>
              </a:rPr>
              <a:t> και </a:t>
            </a:r>
            <a:r>
              <a:rPr lang="el-GR" dirty="0" err="1">
                <a:solidFill>
                  <a:schemeClr val="tx1"/>
                </a:solidFill>
              </a:rPr>
              <a:t>χονδροβλάστες</a:t>
            </a:r>
            <a:r>
              <a:rPr lang="el-GR" dirty="0">
                <a:solidFill>
                  <a:schemeClr val="tx1"/>
                </a:solidFill>
              </a:rPr>
              <a:t>. Ο ινώδης και αργότερα ο χονδρικός πώρος περιβάλλει το</a:t>
            </a:r>
            <a:r>
              <a:rPr lang="en-US" dirty="0">
                <a:solidFill>
                  <a:schemeClr val="tx1"/>
                </a:solidFill>
              </a:rPr>
              <a:t> </a:t>
            </a:r>
            <a:r>
              <a:rPr lang="el-GR" dirty="0">
                <a:solidFill>
                  <a:schemeClr val="tx1"/>
                </a:solidFill>
              </a:rPr>
              <a:t>κάταγμα και το</a:t>
            </a:r>
            <a:r>
              <a:rPr lang="en-US" dirty="0">
                <a:solidFill>
                  <a:schemeClr val="tx1"/>
                </a:solidFill>
              </a:rPr>
              <a:t> </a:t>
            </a:r>
            <a:r>
              <a:rPr lang="el-GR" dirty="0" err="1">
                <a:solidFill>
                  <a:schemeClr val="tx1"/>
                </a:solidFill>
              </a:rPr>
              <a:t>ναρθηκοποιεί</a:t>
            </a:r>
            <a:r>
              <a:rPr lang="el-GR" dirty="0">
                <a:solidFill>
                  <a:schemeClr val="tx1"/>
                </a:solidFill>
              </a:rPr>
              <a:t> (γέφυρα ανάμεσα στα δυο άκρα).</a:t>
            </a:r>
          </a:p>
          <a:p>
            <a:pPr>
              <a:buAutoNum type="arabicPeriod"/>
            </a:pPr>
            <a:endParaRPr lang="el-GR" dirty="0">
              <a:solidFill>
                <a:schemeClr val="tx1"/>
              </a:solidFill>
            </a:endParaRPr>
          </a:p>
          <a:p>
            <a:pPr>
              <a:buAutoNum type="arabicPeriod"/>
            </a:pPr>
            <a:endParaRPr lang="el-GR" dirty="0">
              <a:solidFill>
                <a:schemeClr val="tx1"/>
              </a:solidFill>
            </a:endParaRPr>
          </a:p>
        </p:txBody>
      </p:sp>
    </p:spTree>
    <p:extLst>
      <p:ext uri="{BB962C8B-B14F-4D97-AF65-F5344CB8AC3E}">
        <p14:creationId xmlns:p14="http://schemas.microsoft.com/office/powerpoint/2010/main" val="179938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BB18B3-0672-436F-9246-34B9FE093019}"/>
              </a:ext>
            </a:extLst>
          </p:cNvPr>
          <p:cNvSpPr>
            <a:spLocks noGrp="1"/>
          </p:cNvSpPr>
          <p:nvPr>
            <p:ph type="title"/>
          </p:nvPr>
        </p:nvSpPr>
        <p:spPr/>
        <p:txBody>
          <a:bodyPr/>
          <a:lstStyle/>
          <a:p>
            <a:pPr algn="ctr"/>
            <a:r>
              <a:rPr lang="el-GR" dirty="0">
                <a:solidFill>
                  <a:schemeClr val="accent1">
                    <a:lumMod val="50000"/>
                  </a:schemeClr>
                </a:solidFill>
              </a:rPr>
              <a:t>ΘΕΡΑΠΕΙΑ ΚΑΤΑΓΜΑΤΩΝ </a:t>
            </a:r>
            <a:br>
              <a:rPr lang="el-GR" dirty="0">
                <a:solidFill>
                  <a:schemeClr val="accent1">
                    <a:lumMod val="50000"/>
                  </a:schemeClr>
                </a:solidFill>
              </a:rPr>
            </a:br>
            <a:r>
              <a:rPr lang="el-GR" sz="3200" dirty="0">
                <a:solidFill>
                  <a:schemeClr val="accent1">
                    <a:lumMod val="50000"/>
                  </a:schemeClr>
                </a:solidFill>
              </a:rPr>
              <a:t>Πώρωση</a:t>
            </a:r>
            <a:endParaRPr lang="el-GR" dirty="0"/>
          </a:p>
        </p:txBody>
      </p:sp>
      <p:sp>
        <p:nvSpPr>
          <p:cNvPr id="3" name="Θέση περιεχομένου 2">
            <a:extLst>
              <a:ext uri="{FF2B5EF4-FFF2-40B4-BE49-F238E27FC236}">
                <a16:creationId xmlns:a16="http://schemas.microsoft.com/office/drawing/2014/main" id="{2D2B15BE-2B11-416A-80F6-233E1C4A12ED}"/>
              </a:ext>
            </a:extLst>
          </p:cNvPr>
          <p:cNvSpPr>
            <a:spLocks noGrp="1"/>
          </p:cNvSpPr>
          <p:nvPr>
            <p:ph idx="1"/>
          </p:nvPr>
        </p:nvSpPr>
        <p:spPr/>
        <p:txBody>
          <a:bodyPr/>
          <a:lstStyle/>
          <a:p>
            <a:pPr marL="0" indent="0">
              <a:buNone/>
            </a:pPr>
            <a:r>
              <a:rPr lang="el-GR" dirty="0">
                <a:solidFill>
                  <a:schemeClr val="tx1"/>
                </a:solidFill>
              </a:rPr>
              <a:t>Ο πώρος αυτός ονομάζεται </a:t>
            </a:r>
            <a:r>
              <a:rPr lang="el-GR" b="1" dirty="0">
                <a:solidFill>
                  <a:schemeClr val="tx1"/>
                </a:solidFill>
              </a:rPr>
              <a:t>εξωτερικός. </a:t>
            </a:r>
            <a:r>
              <a:rPr lang="el-GR" dirty="0">
                <a:solidFill>
                  <a:schemeClr val="tx1"/>
                </a:solidFill>
              </a:rPr>
              <a:t>Όταν η κινητικότητα περιοριστεί σημαντικά , νεόπλαστα αγγεία εισδύουν και μεταφέρουν οστεοβλάστες και μετατρέπουν τον εξωτερικό πώρο σε οστέινο. Παρόμοια μέσα στον οστικό αυλό δημιουργείται </a:t>
            </a:r>
            <a:r>
              <a:rPr lang="el-GR" dirty="0" err="1">
                <a:solidFill>
                  <a:schemeClr val="tx1"/>
                </a:solidFill>
              </a:rPr>
              <a:t>ενδομυελικός</a:t>
            </a:r>
            <a:r>
              <a:rPr lang="el-GR" dirty="0">
                <a:solidFill>
                  <a:schemeClr val="tx1"/>
                </a:solidFill>
              </a:rPr>
              <a:t> πώρος.</a:t>
            </a:r>
          </a:p>
          <a:p>
            <a:pPr marL="0" indent="0">
              <a:buNone/>
            </a:pPr>
            <a:r>
              <a:rPr lang="el-GR" dirty="0">
                <a:solidFill>
                  <a:schemeClr val="tx1"/>
                </a:solidFill>
              </a:rPr>
              <a:t>2.  </a:t>
            </a:r>
            <a:r>
              <a:rPr lang="el-GR" b="1" u="sng" dirty="0">
                <a:solidFill>
                  <a:srgbClr val="C00000"/>
                </a:solidFill>
              </a:rPr>
              <a:t>Άμεση ή πρωτογενής πώρωση </a:t>
            </a:r>
            <a:r>
              <a:rPr lang="el-GR" dirty="0">
                <a:solidFill>
                  <a:schemeClr val="tx1"/>
                </a:solidFill>
              </a:rPr>
              <a:t>συμβαίνει σε περίπτωση ανατομικής ανάταξης. Σε αυτήν την περίπτωση αναστέλλεται ο μηχανισμός δημιουργίας εξωτερικού πώρου. Οι </a:t>
            </a:r>
            <a:r>
              <a:rPr lang="el-GR" dirty="0" err="1">
                <a:solidFill>
                  <a:schemeClr val="tx1"/>
                </a:solidFill>
              </a:rPr>
              <a:t>οστεοκλάστες</a:t>
            </a:r>
            <a:r>
              <a:rPr lang="el-GR" dirty="0">
                <a:solidFill>
                  <a:schemeClr val="tx1"/>
                </a:solidFill>
              </a:rPr>
              <a:t> ανοίγουν σήραγγες μέσα στο φλοιό που διαπερνούν την εστία του κατάγματος. Οι οστεοβλάστες που περιβάλλουν ένα κεντρικό νεόπλαστο αγγείο, παράγουν νέα </a:t>
            </a:r>
            <a:r>
              <a:rPr lang="el-GR" dirty="0" err="1">
                <a:solidFill>
                  <a:schemeClr val="tx1"/>
                </a:solidFill>
              </a:rPr>
              <a:t>οστεοακίδα</a:t>
            </a:r>
            <a:r>
              <a:rPr lang="el-GR" dirty="0">
                <a:solidFill>
                  <a:schemeClr val="tx1"/>
                </a:solidFill>
              </a:rPr>
              <a:t> που γεφυρώνει το κάταγμα.</a:t>
            </a:r>
          </a:p>
          <a:p>
            <a:pPr marL="0" indent="0">
              <a:buNone/>
            </a:pPr>
            <a:r>
              <a:rPr lang="el-GR" dirty="0">
                <a:solidFill>
                  <a:schemeClr val="tx1"/>
                </a:solidFill>
              </a:rPr>
              <a:t>Η άμεση πώρωση είναι καλύτερης ποιότητας, όχι όμως σύντομη. </a:t>
            </a:r>
          </a:p>
        </p:txBody>
      </p:sp>
    </p:spTree>
    <p:extLst>
      <p:ext uri="{BB962C8B-B14F-4D97-AF65-F5344CB8AC3E}">
        <p14:creationId xmlns:p14="http://schemas.microsoft.com/office/powerpoint/2010/main" val="278422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E8C530-63F7-40F6-82C1-21B32EE457AD}"/>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 </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Πώρωση</a:t>
            </a:r>
            <a:endParaRPr lang="el-GR" dirty="0"/>
          </a:p>
        </p:txBody>
      </p:sp>
      <p:pic>
        <p:nvPicPr>
          <p:cNvPr id="4098" name="Picture 2" descr="Untitled">
            <a:extLst>
              <a:ext uri="{FF2B5EF4-FFF2-40B4-BE49-F238E27FC236}">
                <a16:creationId xmlns:a16="http://schemas.microsoft.com/office/drawing/2014/main" id="{3169224E-8258-47C0-BF5A-982BA3EC2B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1746" y="2410690"/>
            <a:ext cx="5523346" cy="265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1CE836-6BD0-4173-B028-7F3E76229E37}"/>
              </a:ext>
            </a:extLst>
          </p:cNvPr>
          <p:cNvSpPr>
            <a:spLocks noGrp="1"/>
          </p:cNvSpPr>
          <p:nvPr>
            <p:ph type="title"/>
          </p:nvPr>
        </p:nvSpPr>
        <p:spPr/>
        <p:txBody>
          <a:bodyPr/>
          <a:lstStyle/>
          <a:p>
            <a:endParaRPr lang="el-GR"/>
          </a:p>
        </p:txBody>
      </p:sp>
      <p:pic>
        <p:nvPicPr>
          <p:cNvPr id="5122" name="Picture 2" descr="Παρακολούθηση της Οστıκής Ανάπλασης στην Περıοχή Καταγματıκού Πώρο">
            <a:extLst>
              <a:ext uri="{FF2B5EF4-FFF2-40B4-BE49-F238E27FC236}">
                <a16:creationId xmlns:a16="http://schemas.microsoft.com/office/drawing/2014/main" id="{DBF0A568-3EF8-4CB9-8454-E27468630D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418" y="2744137"/>
            <a:ext cx="3740078" cy="27699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τάγματα :: Κέντρο Προηγμένης Ελάχιστα Επεμβατικής Χειρουργικής Κάτω Άκρων  :: Δρ. Γεώργιος Δημάκης - Ορθοπαιδικός Χειρουργός">
            <a:extLst>
              <a:ext uri="{FF2B5EF4-FFF2-40B4-BE49-F238E27FC236}">
                <a16:creationId xmlns:a16="http://schemas.microsoft.com/office/drawing/2014/main" id="{153307F0-A283-42FB-BDBC-D3F3DE358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895" y="2984450"/>
            <a:ext cx="3913887" cy="242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6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Κάταγμα - Ράγισμα - Σπάσιμο Οστού Θεραπεία | Κ. Σαράντος">
            <a:extLst>
              <a:ext uri="{FF2B5EF4-FFF2-40B4-BE49-F238E27FC236}">
                <a16:creationId xmlns:a16="http://schemas.microsoft.com/office/drawing/2014/main" id="{C16D903A-FB93-48FE-E53F-A8D53D66A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9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9ABA8-6FBA-4C9E-A31F-F25454D0A8AE}"/>
              </a:ext>
            </a:extLst>
          </p:cNvPr>
          <p:cNvSpPr>
            <a:spLocks noGrp="1"/>
          </p:cNvSpPr>
          <p:nvPr>
            <p:ph type="title"/>
          </p:nvPr>
        </p:nvSpPr>
        <p:spPr/>
        <p:txBody>
          <a:bodyPr/>
          <a:lstStyle/>
          <a:p>
            <a:pPr algn="ctr"/>
            <a:r>
              <a:rPr lang="el-GR" dirty="0">
                <a:solidFill>
                  <a:schemeClr val="accent1">
                    <a:lumMod val="50000"/>
                  </a:schemeClr>
                </a:solidFill>
              </a:rPr>
              <a:t>ΘΕΡΑΠΕΙΑ ΚΑΤΑΓΜΑΤΩΝ </a:t>
            </a:r>
            <a:br>
              <a:rPr lang="el-GR" dirty="0">
                <a:solidFill>
                  <a:schemeClr val="accent1">
                    <a:lumMod val="50000"/>
                  </a:schemeClr>
                </a:solidFill>
              </a:rPr>
            </a:br>
            <a:r>
              <a:rPr lang="el-GR" sz="3200" dirty="0">
                <a:solidFill>
                  <a:schemeClr val="accent1">
                    <a:lumMod val="50000"/>
                  </a:schemeClr>
                </a:solidFill>
              </a:rPr>
              <a:t>Πώρωση</a:t>
            </a:r>
            <a:endParaRPr lang="el-GR" dirty="0"/>
          </a:p>
        </p:txBody>
      </p:sp>
      <p:sp>
        <p:nvSpPr>
          <p:cNvPr id="3" name="Θέση περιεχομένου 2">
            <a:extLst>
              <a:ext uri="{FF2B5EF4-FFF2-40B4-BE49-F238E27FC236}">
                <a16:creationId xmlns:a16="http://schemas.microsoft.com/office/drawing/2014/main" id="{D9B9C075-3682-42B2-95FA-CA4FB76F7EEC}"/>
              </a:ext>
            </a:extLst>
          </p:cNvPr>
          <p:cNvSpPr>
            <a:spLocks noGrp="1"/>
          </p:cNvSpPr>
          <p:nvPr>
            <p:ph idx="1"/>
          </p:nvPr>
        </p:nvSpPr>
        <p:spPr/>
        <p:txBody>
          <a:bodyPr/>
          <a:lstStyle/>
          <a:p>
            <a:r>
              <a:rPr lang="el-GR" b="1" dirty="0">
                <a:solidFill>
                  <a:schemeClr val="tx1"/>
                </a:solidFill>
              </a:rPr>
              <a:t>Παράγοντες</a:t>
            </a:r>
            <a:r>
              <a:rPr lang="el-GR" dirty="0">
                <a:solidFill>
                  <a:schemeClr val="tx1"/>
                </a:solidFill>
              </a:rPr>
              <a:t> που επηρεάζουν την πώρωση</a:t>
            </a:r>
          </a:p>
          <a:p>
            <a:pPr>
              <a:buFont typeface="Wingdings" panose="05000000000000000000" pitchFamily="2" charset="2"/>
              <a:buChar char="q"/>
            </a:pPr>
            <a:r>
              <a:rPr lang="el-GR" dirty="0">
                <a:solidFill>
                  <a:schemeClr val="tx1"/>
                </a:solidFill>
              </a:rPr>
              <a:t>Εντόπιση κατάγματος (καλύτερα κοντά στην επίφυση παρά στη </a:t>
            </a:r>
            <a:r>
              <a:rPr lang="el-GR" dirty="0" err="1">
                <a:solidFill>
                  <a:schemeClr val="tx1"/>
                </a:solidFill>
              </a:rPr>
              <a:t>διάφυση</a:t>
            </a:r>
            <a:r>
              <a:rPr lang="el-GR" dirty="0">
                <a:solidFill>
                  <a:schemeClr val="tx1"/>
                </a:solidFill>
              </a:rPr>
              <a:t>)</a:t>
            </a:r>
          </a:p>
          <a:p>
            <a:pPr>
              <a:buFont typeface="Wingdings" panose="05000000000000000000" pitchFamily="2" charset="2"/>
              <a:buChar char="q"/>
            </a:pPr>
            <a:r>
              <a:rPr lang="el-GR" dirty="0">
                <a:solidFill>
                  <a:schemeClr val="tx1"/>
                </a:solidFill>
              </a:rPr>
              <a:t>Μορφή κατάγματος (ταχύτερα στα λοξά παρά στα εγκάρσια)</a:t>
            </a:r>
          </a:p>
          <a:p>
            <a:pPr>
              <a:buFont typeface="Wingdings" panose="05000000000000000000" pitchFamily="2" charset="2"/>
              <a:buChar char="q"/>
            </a:pPr>
            <a:r>
              <a:rPr lang="el-GR" dirty="0">
                <a:solidFill>
                  <a:schemeClr val="tx1"/>
                </a:solidFill>
              </a:rPr>
              <a:t>Βαθμός καταστροφής μαλακών μορίων</a:t>
            </a:r>
          </a:p>
          <a:p>
            <a:pPr>
              <a:buFont typeface="Wingdings" panose="05000000000000000000" pitchFamily="2" charset="2"/>
              <a:buChar char="q"/>
            </a:pPr>
            <a:r>
              <a:rPr lang="el-GR" dirty="0">
                <a:solidFill>
                  <a:schemeClr val="tx1"/>
                </a:solidFill>
              </a:rPr>
              <a:t>Ηλικία</a:t>
            </a:r>
          </a:p>
          <a:p>
            <a:pPr>
              <a:buFont typeface="Wingdings" panose="05000000000000000000" pitchFamily="2" charset="2"/>
              <a:buChar char="q"/>
            </a:pPr>
            <a:r>
              <a:rPr lang="el-GR" dirty="0">
                <a:solidFill>
                  <a:schemeClr val="tx1"/>
                </a:solidFill>
              </a:rPr>
              <a:t>Γενική κατάσταση του οργανισμού</a:t>
            </a:r>
          </a:p>
          <a:p>
            <a:pPr>
              <a:buFont typeface="Wingdings" panose="05000000000000000000" pitchFamily="2" charset="2"/>
              <a:buChar char="q"/>
            </a:pPr>
            <a:r>
              <a:rPr lang="el-GR" dirty="0">
                <a:solidFill>
                  <a:schemeClr val="tx1"/>
                </a:solidFill>
              </a:rPr>
              <a:t>Ενδοκρινείς αδένες (θυρεοειδής, υπόφυση, επινεφρίδια, πάγκρεας)</a:t>
            </a:r>
          </a:p>
        </p:txBody>
      </p:sp>
    </p:spTree>
    <p:extLst>
      <p:ext uri="{BB962C8B-B14F-4D97-AF65-F5344CB8AC3E}">
        <p14:creationId xmlns:p14="http://schemas.microsoft.com/office/powerpoint/2010/main" val="294413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9ABA8-6FBA-4C9E-A31F-F25454D0A8AE}"/>
              </a:ext>
            </a:extLst>
          </p:cNvPr>
          <p:cNvSpPr>
            <a:spLocks noGrp="1"/>
          </p:cNvSpPr>
          <p:nvPr>
            <p:ph type="title"/>
          </p:nvPr>
        </p:nvSpPr>
        <p:spPr/>
        <p:txBody>
          <a:bodyPr/>
          <a:lstStyle/>
          <a:p>
            <a:pPr algn="ctr"/>
            <a:r>
              <a:rPr lang="el-GR" dirty="0">
                <a:solidFill>
                  <a:schemeClr val="accent1">
                    <a:lumMod val="50000"/>
                  </a:schemeClr>
                </a:solidFill>
              </a:rPr>
              <a:t>ΕΠΙΠΛΟΚΕΣ ΚΑΤΑΓΜΑΤΩΝ</a:t>
            </a:r>
            <a:br>
              <a:rPr lang="el-GR" dirty="0">
                <a:solidFill>
                  <a:schemeClr val="accent1">
                    <a:lumMod val="50000"/>
                  </a:schemeClr>
                </a:solidFill>
              </a:rPr>
            </a:br>
            <a:endParaRPr lang="el-GR" dirty="0"/>
          </a:p>
        </p:txBody>
      </p:sp>
      <p:sp>
        <p:nvSpPr>
          <p:cNvPr id="3" name="Θέση περιεχομένου 2">
            <a:extLst>
              <a:ext uri="{FF2B5EF4-FFF2-40B4-BE49-F238E27FC236}">
                <a16:creationId xmlns:a16="http://schemas.microsoft.com/office/drawing/2014/main" id="{D9B9C075-3682-42B2-95FA-CA4FB76F7EEC}"/>
              </a:ext>
            </a:extLst>
          </p:cNvPr>
          <p:cNvSpPr>
            <a:spLocks noGrp="1"/>
          </p:cNvSpPr>
          <p:nvPr>
            <p:ph idx="1"/>
          </p:nvPr>
        </p:nvSpPr>
        <p:spPr/>
        <p:txBody>
          <a:bodyPr/>
          <a:lstStyle/>
          <a:p>
            <a:r>
              <a:rPr lang="el-GR" dirty="0">
                <a:solidFill>
                  <a:schemeClr val="tx1"/>
                </a:solidFill>
              </a:rPr>
              <a:t>Οι </a:t>
            </a:r>
            <a:r>
              <a:rPr lang="el-GR" b="1" dirty="0">
                <a:solidFill>
                  <a:srgbClr val="C00000"/>
                </a:solidFill>
              </a:rPr>
              <a:t>επιπλοκές</a:t>
            </a:r>
            <a:r>
              <a:rPr lang="el-GR" dirty="0">
                <a:solidFill>
                  <a:schemeClr val="tx1"/>
                </a:solidFill>
              </a:rPr>
              <a:t> οι οποίες συμβαίνουν μετά από κατάγματα, μπορεί να είναι: ♦</a:t>
            </a:r>
          </a:p>
          <a:p>
            <a:pPr>
              <a:buFont typeface="Wingdings" panose="05000000000000000000" pitchFamily="2" charset="2"/>
              <a:buChar char="v"/>
            </a:pPr>
            <a:r>
              <a:rPr lang="el-GR" dirty="0">
                <a:solidFill>
                  <a:schemeClr val="tx1"/>
                </a:solidFill>
              </a:rPr>
              <a:t>Γενικές </a:t>
            </a:r>
          </a:p>
          <a:p>
            <a:pPr>
              <a:buFont typeface="Wingdings" panose="05000000000000000000" pitchFamily="2" charset="2"/>
              <a:buChar char="v"/>
            </a:pPr>
            <a:r>
              <a:rPr lang="el-GR" dirty="0">
                <a:solidFill>
                  <a:schemeClr val="tx1"/>
                </a:solidFill>
              </a:rPr>
              <a:t>Τοπικές </a:t>
            </a:r>
          </a:p>
          <a:p>
            <a:pPr>
              <a:buFont typeface="Wingdings" panose="05000000000000000000" pitchFamily="2" charset="2"/>
              <a:buChar char="v"/>
            </a:pPr>
            <a:r>
              <a:rPr lang="el-GR" dirty="0">
                <a:solidFill>
                  <a:schemeClr val="tx1"/>
                </a:solidFill>
              </a:rPr>
              <a:t>Άμεσες </a:t>
            </a:r>
          </a:p>
          <a:p>
            <a:pPr>
              <a:buFont typeface="Wingdings" panose="05000000000000000000" pitchFamily="2" charset="2"/>
              <a:buChar char="v"/>
            </a:pPr>
            <a:r>
              <a:rPr lang="el-GR" dirty="0">
                <a:solidFill>
                  <a:schemeClr val="tx1"/>
                </a:solidFill>
              </a:rPr>
              <a:t>Απώτερες </a:t>
            </a:r>
          </a:p>
          <a:p>
            <a:pPr>
              <a:lnSpc>
                <a:spcPct val="150000"/>
              </a:lnSpc>
              <a:buFont typeface="Wingdings" panose="05000000000000000000" pitchFamily="2" charset="2"/>
              <a:buChar char="q"/>
            </a:pPr>
            <a:r>
              <a:rPr lang="el-GR" b="1" u="sng" dirty="0">
                <a:solidFill>
                  <a:schemeClr val="tx1"/>
                </a:solidFill>
              </a:rPr>
              <a:t>Άμεσες γενικές</a:t>
            </a:r>
            <a:r>
              <a:rPr lang="el-GR" dirty="0">
                <a:solidFill>
                  <a:schemeClr val="tx1"/>
                </a:solidFill>
              </a:rPr>
              <a:t>: </a:t>
            </a:r>
            <a:r>
              <a:rPr lang="el-GR" dirty="0" err="1">
                <a:solidFill>
                  <a:schemeClr val="tx1"/>
                </a:solidFill>
              </a:rPr>
              <a:t>Μετατραυματικό</a:t>
            </a:r>
            <a:r>
              <a:rPr lang="el-GR" dirty="0">
                <a:solidFill>
                  <a:schemeClr val="tx1"/>
                </a:solidFill>
              </a:rPr>
              <a:t> </a:t>
            </a:r>
            <a:r>
              <a:rPr lang="el-GR" dirty="0" err="1">
                <a:solidFill>
                  <a:schemeClr val="tx1"/>
                </a:solidFill>
              </a:rPr>
              <a:t>shock</a:t>
            </a:r>
            <a:r>
              <a:rPr lang="el-GR" dirty="0">
                <a:solidFill>
                  <a:schemeClr val="tx1"/>
                </a:solidFill>
              </a:rPr>
              <a:t>, Διαταραχή πηκτικότητας αίματος, </a:t>
            </a:r>
            <a:r>
              <a:rPr lang="el-GR" dirty="0" err="1">
                <a:solidFill>
                  <a:schemeClr val="tx1"/>
                </a:solidFill>
              </a:rPr>
              <a:t>Μετατραυματική</a:t>
            </a:r>
            <a:r>
              <a:rPr lang="el-GR" dirty="0">
                <a:solidFill>
                  <a:schemeClr val="tx1"/>
                </a:solidFill>
              </a:rPr>
              <a:t> </a:t>
            </a:r>
            <a:r>
              <a:rPr lang="el-GR" dirty="0" err="1">
                <a:solidFill>
                  <a:schemeClr val="tx1"/>
                </a:solidFill>
              </a:rPr>
              <a:t>ανουρία</a:t>
            </a:r>
            <a:r>
              <a:rPr lang="el-GR" dirty="0">
                <a:solidFill>
                  <a:schemeClr val="tx1"/>
                </a:solidFill>
              </a:rPr>
              <a:t>, Σύνδρομο σύνθλιψης, </a:t>
            </a:r>
            <a:r>
              <a:rPr lang="el-GR" dirty="0" err="1">
                <a:solidFill>
                  <a:schemeClr val="tx1"/>
                </a:solidFill>
              </a:rPr>
              <a:t>Αεριογόνος</a:t>
            </a:r>
            <a:r>
              <a:rPr lang="el-GR" dirty="0">
                <a:solidFill>
                  <a:schemeClr val="tx1"/>
                </a:solidFill>
              </a:rPr>
              <a:t> γάγγραινα, Σύνδρομο λιπώδους εμβολής, Σύνδρομο αναπνευστικής </a:t>
            </a:r>
            <a:r>
              <a:rPr lang="el-GR" dirty="0" err="1">
                <a:solidFill>
                  <a:schemeClr val="tx1"/>
                </a:solidFill>
              </a:rPr>
              <a:t>δυσχερείας</a:t>
            </a:r>
            <a:r>
              <a:rPr lang="el-GR" dirty="0">
                <a:solidFill>
                  <a:schemeClr val="tx1"/>
                </a:solidFill>
              </a:rPr>
              <a:t> (ARDS), Εν τω </a:t>
            </a:r>
            <a:r>
              <a:rPr lang="el-GR" dirty="0" err="1">
                <a:solidFill>
                  <a:schemeClr val="tx1"/>
                </a:solidFill>
              </a:rPr>
              <a:t>βάθει</a:t>
            </a:r>
            <a:r>
              <a:rPr lang="el-GR" dirty="0">
                <a:solidFill>
                  <a:schemeClr val="tx1"/>
                </a:solidFill>
              </a:rPr>
              <a:t> φλεβική θρόμβωση, Πνευμονική εμβολή</a:t>
            </a:r>
          </a:p>
        </p:txBody>
      </p:sp>
    </p:spTree>
    <p:extLst>
      <p:ext uri="{BB962C8B-B14F-4D97-AF65-F5344CB8AC3E}">
        <p14:creationId xmlns:p14="http://schemas.microsoft.com/office/powerpoint/2010/main" val="206839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9ABA8-6FBA-4C9E-A31F-F25454D0A8AE}"/>
              </a:ext>
            </a:extLst>
          </p:cNvPr>
          <p:cNvSpPr>
            <a:spLocks noGrp="1"/>
          </p:cNvSpPr>
          <p:nvPr>
            <p:ph type="title"/>
          </p:nvPr>
        </p:nvSpPr>
        <p:spPr/>
        <p:txBody>
          <a:bodyPr/>
          <a:lstStyle/>
          <a:p>
            <a:pPr algn="ctr"/>
            <a:r>
              <a:rPr lang="el-GR" dirty="0">
                <a:solidFill>
                  <a:schemeClr val="accent1">
                    <a:lumMod val="50000"/>
                  </a:schemeClr>
                </a:solidFill>
              </a:rPr>
              <a:t>ΕΠΙΠΛΟΚΕΣ ΚΑΤΑΓΜΑΤΩΝ</a:t>
            </a:r>
            <a:endParaRPr lang="el-GR" dirty="0"/>
          </a:p>
        </p:txBody>
      </p:sp>
      <p:sp>
        <p:nvSpPr>
          <p:cNvPr id="3" name="Θέση περιεχομένου 2">
            <a:extLst>
              <a:ext uri="{FF2B5EF4-FFF2-40B4-BE49-F238E27FC236}">
                <a16:creationId xmlns:a16="http://schemas.microsoft.com/office/drawing/2014/main" id="{D9B9C075-3682-42B2-95FA-CA4FB76F7EEC}"/>
              </a:ext>
            </a:extLst>
          </p:cNvPr>
          <p:cNvSpPr>
            <a:spLocks noGrp="1"/>
          </p:cNvSpPr>
          <p:nvPr>
            <p:ph idx="1"/>
          </p:nvPr>
        </p:nvSpPr>
        <p:spPr/>
        <p:txBody>
          <a:bodyPr>
            <a:normAutofit/>
          </a:bodyPr>
          <a:lstStyle/>
          <a:p>
            <a:r>
              <a:rPr lang="el-GR" dirty="0">
                <a:solidFill>
                  <a:schemeClr val="tx1"/>
                </a:solidFill>
              </a:rPr>
              <a:t>Οι </a:t>
            </a:r>
            <a:r>
              <a:rPr lang="el-GR" b="1" dirty="0">
                <a:solidFill>
                  <a:schemeClr val="tx1"/>
                </a:solidFill>
              </a:rPr>
              <a:t>τοπικές επιπλοκές </a:t>
            </a:r>
            <a:r>
              <a:rPr lang="el-GR" dirty="0">
                <a:solidFill>
                  <a:schemeClr val="tx1"/>
                </a:solidFill>
              </a:rPr>
              <a:t>αφορούν στο οστό, στα μαλακά μόρια και στις αρθρώσεις και χωρίζονται σε άμεσες και απώτερες</a:t>
            </a:r>
          </a:p>
          <a:p>
            <a:r>
              <a:rPr lang="el-GR" dirty="0">
                <a:solidFill>
                  <a:schemeClr val="tx1"/>
                </a:solidFill>
              </a:rPr>
              <a:t>Άμεσες επιπλοκές των οστών:  Οξεία οστεομυελίτιδα</a:t>
            </a:r>
          </a:p>
          <a:p>
            <a:r>
              <a:rPr lang="el-GR" dirty="0">
                <a:solidFill>
                  <a:schemeClr val="tx1"/>
                </a:solidFill>
              </a:rPr>
              <a:t>Απώτερες επιπλοκές των οστών:  </a:t>
            </a:r>
          </a:p>
          <a:p>
            <a:pPr>
              <a:buFont typeface="Wingdings" panose="05000000000000000000" pitchFamily="2" charset="2"/>
              <a:buChar char="§"/>
            </a:pPr>
            <a:r>
              <a:rPr lang="el-GR" dirty="0" err="1">
                <a:solidFill>
                  <a:schemeClr val="tx1"/>
                </a:solidFill>
              </a:rPr>
              <a:t>Ίσχαιμη</a:t>
            </a:r>
            <a:r>
              <a:rPr lang="el-GR" dirty="0">
                <a:solidFill>
                  <a:schemeClr val="tx1"/>
                </a:solidFill>
              </a:rPr>
              <a:t> νέκρωση του οστού (</a:t>
            </a:r>
            <a:r>
              <a:rPr lang="el-GR" dirty="0" err="1">
                <a:solidFill>
                  <a:schemeClr val="tx1"/>
                </a:solidFill>
              </a:rPr>
              <a:t>οστεονέκρωση</a:t>
            </a:r>
            <a:r>
              <a:rPr lang="el-GR" dirty="0">
                <a:solidFill>
                  <a:schemeClr val="tx1"/>
                </a:solidFill>
              </a:rPr>
              <a:t>),</a:t>
            </a:r>
          </a:p>
          <a:p>
            <a:pPr>
              <a:buFont typeface="Wingdings" panose="05000000000000000000" pitchFamily="2" charset="2"/>
              <a:buChar char="§"/>
            </a:pPr>
            <a:r>
              <a:rPr lang="el-GR" dirty="0">
                <a:solidFill>
                  <a:schemeClr val="tx1"/>
                </a:solidFill>
              </a:rPr>
              <a:t> Καθυστερημένη πώρωση</a:t>
            </a:r>
          </a:p>
          <a:p>
            <a:pPr>
              <a:buFont typeface="Wingdings" panose="05000000000000000000" pitchFamily="2" charset="2"/>
              <a:buChar char="§"/>
            </a:pPr>
            <a:r>
              <a:rPr lang="el-GR" dirty="0">
                <a:solidFill>
                  <a:schemeClr val="tx1"/>
                </a:solidFill>
              </a:rPr>
              <a:t> </a:t>
            </a:r>
            <a:r>
              <a:rPr lang="el-GR" dirty="0" err="1">
                <a:solidFill>
                  <a:schemeClr val="tx1"/>
                </a:solidFill>
              </a:rPr>
              <a:t>Ψευδάρθρωση</a:t>
            </a:r>
            <a:endParaRPr lang="el-GR" dirty="0">
              <a:solidFill>
                <a:schemeClr val="tx1"/>
              </a:solidFill>
            </a:endParaRPr>
          </a:p>
          <a:p>
            <a:pPr>
              <a:buFont typeface="Wingdings" panose="05000000000000000000" pitchFamily="2" charset="2"/>
              <a:buChar char="§"/>
            </a:pPr>
            <a:r>
              <a:rPr lang="el-GR" dirty="0">
                <a:solidFill>
                  <a:schemeClr val="tx1"/>
                </a:solidFill>
              </a:rPr>
              <a:t> Πώρωση σε πλημμελή θέση</a:t>
            </a:r>
          </a:p>
          <a:p>
            <a:pPr>
              <a:buFont typeface="Wingdings" panose="05000000000000000000" pitchFamily="2" charset="2"/>
              <a:buChar char="§"/>
            </a:pPr>
            <a:r>
              <a:rPr lang="el-GR" dirty="0">
                <a:solidFill>
                  <a:schemeClr val="tx1"/>
                </a:solidFill>
              </a:rPr>
              <a:t> Διαταραχή της ανάπτυξης του οστού στα παιδιά (βλάβη συζευκτικού χόνδρου)</a:t>
            </a:r>
          </a:p>
        </p:txBody>
      </p:sp>
    </p:spTree>
    <p:extLst>
      <p:ext uri="{BB962C8B-B14F-4D97-AF65-F5344CB8AC3E}">
        <p14:creationId xmlns:p14="http://schemas.microsoft.com/office/powerpoint/2010/main" val="182662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9ABA8-6FBA-4C9E-A31F-F25454D0A8AE}"/>
              </a:ext>
            </a:extLst>
          </p:cNvPr>
          <p:cNvSpPr>
            <a:spLocks noGrp="1"/>
          </p:cNvSpPr>
          <p:nvPr>
            <p:ph type="title"/>
          </p:nvPr>
        </p:nvSpPr>
        <p:spPr/>
        <p:txBody>
          <a:bodyPr/>
          <a:lstStyle/>
          <a:p>
            <a:pPr algn="ctr"/>
            <a:r>
              <a:rPr lang="el-GR" dirty="0">
                <a:solidFill>
                  <a:schemeClr val="accent1">
                    <a:lumMod val="50000"/>
                  </a:schemeClr>
                </a:solidFill>
              </a:rPr>
              <a:t>ΕΠΙΠΛΟΚΕΣ ΚΑΤΑΓΜΑΤΩΝ</a:t>
            </a:r>
            <a:endParaRPr lang="el-GR" dirty="0"/>
          </a:p>
        </p:txBody>
      </p:sp>
      <p:sp>
        <p:nvSpPr>
          <p:cNvPr id="3" name="Θέση περιεχομένου 2">
            <a:extLst>
              <a:ext uri="{FF2B5EF4-FFF2-40B4-BE49-F238E27FC236}">
                <a16:creationId xmlns:a16="http://schemas.microsoft.com/office/drawing/2014/main" id="{D9B9C075-3682-42B2-95FA-CA4FB76F7EEC}"/>
              </a:ext>
            </a:extLst>
          </p:cNvPr>
          <p:cNvSpPr>
            <a:spLocks noGrp="1"/>
          </p:cNvSpPr>
          <p:nvPr>
            <p:ph idx="1"/>
          </p:nvPr>
        </p:nvSpPr>
        <p:spPr/>
        <p:txBody>
          <a:bodyPr>
            <a:normAutofit/>
          </a:bodyPr>
          <a:lstStyle/>
          <a:p>
            <a:r>
              <a:rPr lang="el-GR" b="1" dirty="0">
                <a:solidFill>
                  <a:schemeClr val="tx1"/>
                </a:solidFill>
              </a:rPr>
              <a:t>Άμεσες επιπλοκές </a:t>
            </a:r>
            <a:r>
              <a:rPr lang="el-GR" dirty="0">
                <a:solidFill>
                  <a:schemeClr val="tx1"/>
                </a:solidFill>
              </a:rPr>
              <a:t>των μαλακών μορίων:</a:t>
            </a:r>
          </a:p>
          <a:p>
            <a:pPr>
              <a:buFont typeface="Wingdings" panose="05000000000000000000" pitchFamily="2" charset="2"/>
              <a:buChar char="§"/>
            </a:pPr>
            <a:r>
              <a:rPr lang="el-GR" dirty="0">
                <a:solidFill>
                  <a:schemeClr val="tx1"/>
                </a:solidFill>
              </a:rPr>
              <a:t>Φυσαλίδες του κατάγματος</a:t>
            </a:r>
          </a:p>
          <a:p>
            <a:pPr>
              <a:buFont typeface="Wingdings" panose="05000000000000000000" pitchFamily="2" charset="2"/>
              <a:buChar char="§"/>
            </a:pPr>
            <a:r>
              <a:rPr lang="el-GR" dirty="0">
                <a:solidFill>
                  <a:schemeClr val="tx1"/>
                </a:solidFill>
              </a:rPr>
              <a:t>Έλκη από πίεση</a:t>
            </a:r>
          </a:p>
          <a:p>
            <a:pPr>
              <a:buFont typeface="Wingdings" panose="05000000000000000000" pitchFamily="2" charset="2"/>
              <a:buChar char="§"/>
            </a:pPr>
            <a:r>
              <a:rPr lang="el-GR" dirty="0">
                <a:solidFill>
                  <a:schemeClr val="tx1"/>
                </a:solidFill>
              </a:rPr>
              <a:t>Κάκωση δέρματος - μυών – τενόντων</a:t>
            </a:r>
          </a:p>
          <a:p>
            <a:pPr>
              <a:buFont typeface="Wingdings" panose="05000000000000000000" pitchFamily="2" charset="2"/>
              <a:buChar char="§"/>
            </a:pPr>
            <a:r>
              <a:rPr lang="el-GR" dirty="0">
                <a:solidFill>
                  <a:schemeClr val="tx1"/>
                </a:solidFill>
              </a:rPr>
              <a:t>Κακώσεις αγγείων και περιφερικών νεύρων</a:t>
            </a:r>
          </a:p>
          <a:p>
            <a:pPr>
              <a:buFont typeface="Wingdings" panose="05000000000000000000" pitchFamily="2" charset="2"/>
              <a:buChar char="§"/>
            </a:pPr>
            <a:r>
              <a:rPr lang="el-GR" dirty="0">
                <a:solidFill>
                  <a:schemeClr val="tx1"/>
                </a:solidFill>
              </a:rPr>
              <a:t>Κάκωση νωτιαίου μυελού και ριζών</a:t>
            </a:r>
          </a:p>
          <a:p>
            <a:pPr>
              <a:buFont typeface="Wingdings" panose="05000000000000000000" pitchFamily="2" charset="2"/>
              <a:buChar char="§"/>
            </a:pPr>
            <a:r>
              <a:rPr lang="el-GR" dirty="0" err="1">
                <a:solidFill>
                  <a:schemeClr val="tx1"/>
                </a:solidFill>
              </a:rPr>
              <a:t>Αίμαρθρο</a:t>
            </a:r>
            <a:endParaRPr lang="el-GR" dirty="0">
              <a:solidFill>
                <a:schemeClr val="tx1"/>
              </a:solidFill>
            </a:endParaRPr>
          </a:p>
          <a:p>
            <a:pPr>
              <a:buFont typeface="Wingdings" panose="05000000000000000000" pitchFamily="2" charset="2"/>
              <a:buChar char="§"/>
            </a:pPr>
            <a:r>
              <a:rPr lang="el-GR" dirty="0">
                <a:solidFill>
                  <a:schemeClr val="tx1"/>
                </a:solidFill>
              </a:rPr>
              <a:t>Σύνδρομο διαμερίσματος</a:t>
            </a:r>
          </a:p>
          <a:p>
            <a:pPr>
              <a:buFont typeface="Wingdings" panose="05000000000000000000" pitchFamily="2" charset="2"/>
              <a:buChar char="§"/>
            </a:pPr>
            <a:r>
              <a:rPr lang="el-GR" dirty="0">
                <a:solidFill>
                  <a:schemeClr val="tx1"/>
                </a:solidFill>
              </a:rPr>
              <a:t>Κακώσεις ενδοθωρακικών και </a:t>
            </a:r>
            <a:r>
              <a:rPr lang="el-GR" dirty="0" err="1">
                <a:solidFill>
                  <a:schemeClr val="tx1"/>
                </a:solidFill>
              </a:rPr>
              <a:t>ενδοκοιλιακών</a:t>
            </a:r>
            <a:r>
              <a:rPr lang="el-GR" dirty="0">
                <a:solidFill>
                  <a:schemeClr val="tx1"/>
                </a:solidFill>
              </a:rPr>
              <a:t> οργάνων</a:t>
            </a:r>
          </a:p>
          <a:p>
            <a:endParaRPr lang="el-GR" dirty="0">
              <a:solidFill>
                <a:schemeClr val="tx1"/>
              </a:solidFill>
            </a:endParaRPr>
          </a:p>
        </p:txBody>
      </p:sp>
    </p:spTree>
    <p:extLst>
      <p:ext uri="{BB962C8B-B14F-4D97-AF65-F5344CB8AC3E}">
        <p14:creationId xmlns:p14="http://schemas.microsoft.com/office/powerpoint/2010/main" val="236095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D3E1E-74C8-4E97-8292-3A23BAC37932}"/>
              </a:ext>
            </a:extLst>
          </p:cNvPr>
          <p:cNvSpPr>
            <a:spLocks noGrp="1"/>
          </p:cNvSpPr>
          <p:nvPr>
            <p:ph type="title"/>
          </p:nvPr>
        </p:nvSpPr>
        <p:spPr/>
        <p:txBody>
          <a:bodyPr/>
          <a:lstStyle/>
          <a:p>
            <a:pPr algn="ctr"/>
            <a:r>
              <a:rPr lang="el-GR" dirty="0">
                <a:solidFill>
                  <a:schemeClr val="accent1">
                    <a:lumMod val="50000"/>
                  </a:schemeClr>
                </a:solidFill>
              </a:rPr>
              <a:t>ΘΕΡΑΠΕΙΑ ΚΑΤΑΓΜΑΤΩΝ</a:t>
            </a:r>
            <a:br>
              <a:rPr lang="el-GR" dirty="0">
                <a:solidFill>
                  <a:schemeClr val="accent1">
                    <a:lumMod val="50000"/>
                  </a:schemeClr>
                </a:solidFill>
              </a:rPr>
            </a:br>
            <a:r>
              <a:rPr lang="el-GR" sz="3200" dirty="0" err="1">
                <a:solidFill>
                  <a:schemeClr val="accent1">
                    <a:lumMod val="50000"/>
                  </a:schemeClr>
                </a:solidFill>
              </a:rPr>
              <a:t>Επιπλεγμένα</a:t>
            </a:r>
            <a:r>
              <a:rPr lang="el-GR" sz="3200" dirty="0">
                <a:solidFill>
                  <a:schemeClr val="accent1">
                    <a:lumMod val="50000"/>
                  </a:schemeClr>
                </a:solidFill>
              </a:rPr>
              <a:t> ή ανοιχτά κατάγματα</a:t>
            </a:r>
          </a:p>
        </p:txBody>
      </p:sp>
      <p:sp>
        <p:nvSpPr>
          <p:cNvPr id="3" name="Θέση περιεχομένου 2">
            <a:extLst>
              <a:ext uri="{FF2B5EF4-FFF2-40B4-BE49-F238E27FC236}">
                <a16:creationId xmlns:a16="http://schemas.microsoft.com/office/drawing/2014/main" id="{C246E0D7-D9B8-4FD1-8EBD-E2DD38C2BC7A}"/>
              </a:ext>
            </a:extLst>
          </p:cNvPr>
          <p:cNvSpPr>
            <a:spLocks noGrp="1"/>
          </p:cNvSpPr>
          <p:nvPr>
            <p:ph idx="1"/>
          </p:nvPr>
        </p:nvSpPr>
        <p:spPr/>
        <p:txBody>
          <a:bodyPr/>
          <a:lstStyle/>
          <a:p>
            <a:r>
              <a:rPr lang="el-GR" dirty="0">
                <a:solidFill>
                  <a:schemeClr val="tx1"/>
                </a:solidFill>
              </a:rPr>
              <a:t>Ονομάζονται τα κατάγματα που κατά την κάκωση συνυπάρχει τραύμα των μαλακών μορίων της περιοχής με αποτέλεσμα το κάταγμα να έρχεται σε επικοινωνία με το περιβάλλον.</a:t>
            </a:r>
          </a:p>
          <a:p>
            <a:r>
              <a:rPr lang="el-GR" dirty="0">
                <a:solidFill>
                  <a:schemeClr val="tx1"/>
                </a:solidFill>
              </a:rPr>
              <a:t> Έχουν αυξημένη συχνότητα λόγω των τροχαίων ατυχημάτων </a:t>
            </a:r>
          </a:p>
          <a:p>
            <a:r>
              <a:rPr lang="el-GR" dirty="0">
                <a:solidFill>
                  <a:schemeClr val="tx1"/>
                </a:solidFill>
              </a:rPr>
              <a:t>Ταξινομούνται σε 3 κατηγορίες</a:t>
            </a:r>
          </a:p>
          <a:p>
            <a:pPr marL="0" indent="0">
              <a:buNone/>
            </a:pPr>
            <a:r>
              <a:rPr lang="el-GR" dirty="0">
                <a:solidFill>
                  <a:schemeClr val="tx1"/>
                </a:solidFill>
              </a:rPr>
              <a:t>  1</a:t>
            </a:r>
            <a:r>
              <a:rPr lang="el-GR" baseline="30000" dirty="0">
                <a:solidFill>
                  <a:schemeClr val="tx1"/>
                </a:solidFill>
              </a:rPr>
              <a:t>ου</a:t>
            </a:r>
            <a:r>
              <a:rPr lang="el-GR" dirty="0">
                <a:solidFill>
                  <a:schemeClr val="tx1"/>
                </a:solidFill>
              </a:rPr>
              <a:t> βαθμού: Μικρό τραύμα με διάτρηση του δέρματος από μια παρασχίδα του κατάγματος</a:t>
            </a:r>
          </a:p>
          <a:p>
            <a:pPr marL="0" indent="0">
              <a:buNone/>
            </a:pPr>
            <a:r>
              <a:rPr lang="el-GR" dirty="0">
                <a:solidFill>
                  <a:schemeClr val="tx1"/>
                </a:solidFill>
              </a:rPr>
              <a:t>  2</a:t>
            </a:r>
            <a:r>
              <a:rPr lang="el-GR" baseline="30000" dirty="0">
                <a:solidFill>
                  <a:schemeClr val="tx1"/>
                </a:solidFill>
              </a:rPr>
              <a:t>ου</a:t>
            </a:r>
            <a:r>
              <a:rPr lang="el-GR" dirty="0">
                <a:solidFill>
                  <a:schemeClr val="tx1"/>
                </a:solidFill>
              </a:rPr>
              <a:t> βαθμού: Τραύμα μεγαλύτερο του ενός εκατοστού με μεγαλύτερη βλάβη των μαλακών μορίων</a:t>
            </a:r>
          </a:p>
          <a:p>
            <a:pPr marL="0" indent="0">
              <a:buNone/>
            </a:pPr>
            <a:r>
              <a:rPr lang="el-GR" dirty="0">
                <a:solidFill>
                  <a:schemeClr val="tx1"/>
                </a:solidFill>
              </a:rPr>
              <a:t>  3</a:t>
            </a:r>
            <a:r>
              <a:rPr lang="el-GR" baseline="30000" dirty="0">
                <a:solidFill>
                  <a:schemeClr val="tx1"/>
                </a:solidFill>
              </a:rPr>
              <a:t>ου</a:t>
            </a:r>
            <a:r>
              <a:rPr lang="el-GR" dirty="0">
                <a:solidFill>
                  <a:schemeClr val="tx1"/>
                </a:solidFill>
              </a:rPr>
              <a:t> βαθμού: Μεγάλο τραύμα με εκτεταμένη κάκωση των μαλακών μορίων, αποκάλυψη του οστού και πιθανή τρώση αγγείου.</a:t>
            </a:r>
          </a:p>
          <a:p>
            <a:pPr>
              <a:buAutoNum type="arabicPeriod"/>
            </a:pPr>
            <a:endParaRPr lang="el-GR" dirty="0">
              <a:solidFill>
                <a:schemeClr val="tx1"/>
              </a:solidFill>
            </a:endParaRPr>
          </a:p>
        </p:txBody>
      </p:sp>
    </p:spTree>
    <p:extLst>
      <p:ext uri="{BB962C8B-B14F-4D97-AF65-F5344CB8AC3E}">
        <p14:creationId xmlns:p14="http://schemas.microsoft.com/office/powerpoint/2010/main" val="110075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9ABA8-6FBA-4C9E-A31F-F25454D0A8AE}"/>
              </a:ext>
            </a:extLst>
          </p:cNvPr>
          <p:cNvSpPr>
            <a:spLocks noGrp="1"/>
          </p:cNvSpPr>
          <p:nvPr>
            <p:ph type="title"/>
          </p:nvPr>
        </p:nvSpPr>
        <p:spPr/>
        <p:txBody>
          <a:bodyPr/>
          <a:lstStyle/>
          <a:p>
            <a:pPr algn="ctr"/>
            <a:r>
              <a:rPr lang="el-GR" dirty="0">
                <a:solidFill>
                  <a:schemeClr val="accent1">
                    <a:lumMod val="50000"/>
                  </a:schemeClr>
                </a:solidFill>
              </a:rPr>
              <a:t>ΕΠΙΠΛΟΚΕΣ ΚΑΤΑΓΜΑΤΩΝ</a:t>
            </a:r>
            <a:endParaRPr lang="el-GR" dirty="0"/>
          </a:p>
        </p:txBody>
      </p:sp>
      <p:sp>
        <p:nvSpPr>
          <p:cNvPr id="3" name="Θέση περιεχομένου 2">
            <a:extLst>
              <a:ext uri="{FF2B5EF4-FFF2-40B4-BE49-F238E27FC236}">
                <a16:creationId xmlns:a16="http://schemas.microsoft.com/office/drawing/2014/main" id="{D9B9C075-3682-42B2-95FA-CA4FB76F7EEC}"/>
              </a:ext>
            </a:extLst>
          </p:cNvPr>
          <p:cNvSpPr>
            <a:spLocks noGrp="1"/>
          </p:cNvSpPr>
          <p:nvPr>
            <p:ph idx="1"/>
          </p:nvPr>
        </p:nvSpPr>
        <p:spPr/>
        <p:txBody>
          <a:bodyPr>
            <a:normAutofit fontScale="77500" lnSpcReduction="20000"/>
          </a:bodyPr>
          <a:lstStyle/>
          <a:p>
            <a:r>
              <a:rPr lang="el-GR" b="1" u="sng" dirty="0">
                <a:solidFill>
                  <a:schemeClr val="tx1"/>
                </a:solidFill>
              </a:rPr>
              <a:t>Απώτερες επιπλοκές</a:t>
            </a:r>
            <a:r>
              <a:rPr lang="el-GR" dirty="0">
                <a:solidFill>
                  <a:schemeClr val="tx1"/>
                </a:solidFill>
              </a:rPr>
              <a:t> στα μαλακά μόρια : </a:t>
            </a:r>
          </a:p>
          <a:p>
            <a:pPr>
              <a:buFont typeface="Wingdings" panose="05000000000000000000" pitchFamily="2" charset="2"/>
              <a:buChar char="§"/>
            </a:pPr>
            <a:r>
              <a:rPr lang="el-GR" dirty="0">
                <a:solidFill>
                  <a:schemeClr val="tx1"/>
                </a:solidFill>
              </a:rPr>
              <a:t>Νεκρωτικές εσχάρες (κατακλίσεις) </a:t>
            </a:r>
          </a:p>
          <a:p>
            <a:pPr>
              <a:buFont typeface="Wingdings" panose="05000000000000000000" pitchFamily="2" charset="2"/>
              <a:buChar char="§"/>
            </a:pPr>
            <a:r>
              <a:rPr lang="el-GR" dirty="0" err="1">
                <a:solidFill>
                  <a:schemeClr val="tx1"/>
                </a:solidFill>
              </a:rPr>
              <a:t>Οστεοποιός</a:t>
            </a:r>
            <a:r>
              <a:rPr lang="el-GR" dirty="0">
                <a:solidFill>
                  <a:schemeClr val="tx1"/>
                </a:solidFill>
              </a:rPr>
              <a:t> μυ</a:t>
            </a:r>
            <a:r>
              <a:rPr lang="en-US" dirty="0" err="1">
                <a:solidFill>
                  <a:schemeClr val="tx1"/>
                </a:solidFill>
              </a:rPr>
              <a:t>i</a:t>
            </a:r>
            <a:r>
              <a:rPr lang="el-GR" dirty="0">
                <a:solidFill>
                  <a:schemeClr val="tx1"/>
                </a:solidFill>
              </a:rPr>
              <a:t>τις (έκτοπος οστεοποίηση) </a:t>
            </a:r>
          </a:p>
          <a:p>
            <a:pPr>
              <a:buFont typeface="Wingdings" panose="05000000000000000000" pitchFamily="2" charset="2"/>
              <a:buChar char="§"/>
            </a:pPr>
            <a:r>
              <a:rPr lang="el-GR" dirty="0">
                <a:solidFill>
                  <a:schemeClr val="tx1"/>
                </a:solidFill>
              </a:rPr>
              <a:t>Τενοντίτιδα </a:t>
            </a:r>
          </a:p>
          <a:p>
            <a:pPr>
              <a:buFont typeface="Wingdings" panose="05000000000000000000" pitchFamily="2" charset="2"/>
              <a:buChar char="§"/>
            </a:pPr>
            <a:r>
              <a:rPr lang="el-GR" dirty="0">
                <a:solidFill>
                  <a:schemeClr val="tx1"/>
                </a:solidFill>
              </a:rPr>
              <a:t>Πίεση νεύρου </a:t>
            </a:r>
          </a:p>
          <a:p>
            <a:pPr>
              <a:buFont typeface="Wingdings" panose="05000000000000000000" pitchFamily="2" charset="2"/>
              <a:buChar char="§"/>
            </a:pPr>
            <a:r>
              <a:rPr lang="el-GR" dirty="0">
                <a:solidFill>
                  <a:schemeClr val="tx1"/>
                </a:solidFill>
              </a:rPr>
              <a:t>Παγίδευση νεύρου </a:t>
            </a:r>
          </a:p>
          <a:p>
            <a:pPr>
              <a:buFont typeface="Wingdings" panose="05000000000000000000" pitchFamily="2" charset="2"/>
              <a:buChar char="§"/>
            </a:pPr>
            <a:r>
              <a:rPr lang="el-GR" dirty="0">
                <a:solidFill>
                  <a:schemeClr val="tx1"/>
                </a:solidFill>
              </a:rPr>
              <a:t>Ισχαιμική συρρίκνωση αντιβραχίου - γαστροκνημίας </a:t>
            </a:r>
          </a:p>
          <a:p>
            <a:r>
              <a:rPr lang="el-GR" b="1" u="sng" dirty="0">
                <a:solidFill>
                  <a:schemeClr val="tx1"/>
                </a:solidFill>
              </a:rPr>
              <a:t>Απώτερες επιπλοκές αρθρώσεων </a:t>
            </a:r>
          </a:p>
          <a:p>
            <a:pPr>
              <a:buFont typeface="Wingdings" panose="05000000000000000000" pitchFamily="2" charset="2"/>
              <a:buChar char="v"/>
            </a:pPr>
            <a:r>
              <a:rPr lang="el-GR" dirty="0">
                <a:solidFill>
                  <a:schemeClr val="tx1"/>
                </a:solidFill>
              </a:rPr>
              <a:t>Αστάθεια </a:t>
            </a:r>
          </a:p>
          <a:p>
            <a:pPr>
              <a:buFont typeface="Wingdings" panose="05000000000000000000" pitchFamily="2" charset="2"/>
              <a:buChar char="v"/>
            </a:pPr>
            <a:r>
              <a:rPr lang="el-GR" dirty="0">
                <a:solidFill>
                  <a:schemeClr val="tx1"/>
                </a:solidFill>
              </a:rPr>
              <a:t>Μυϊκή αδυναμία </a:t>
            </a:r>
          </a:p>
          <a:p>
            <a:pPr>
              <a:buFont typeface="Wingdings" panose="05000000000000000000" pitchFamily="2" charset="2"/>
              <a:buChar char="v"/>
            </a:pPr>
            <a:r>
              <a:rPr lang="el-GR" dirty="0">
                <a:solidFill>
                  <a:schemeClr val="tx1"/>
                </a:solidFill>
              </a:rPr>
              <a:t>Δυσκαμψία </a:t>
            </a:r>
          </a:p>
          <a:p>
            <a:pPr>
              <a:buFont typeface="Wingdings" panose="05000000000000000000" pitchFamily="2" charset="2"/>
              <a:buChar char="v"/>
            </a:pPr>
            <a:r>
              <a:rPr lang="el-GR" dirty="0" err="1">
                <a:solidFill>
                  <a:schemeClr val="tx1"/>
                </a:solidFill>
              </a:rPr>
              <a:t>Περιοχική</a:t>
            </a:r>
            <a:r>
              <a:rPr lang="el-GR" dirty="0">
                <a:solidFill>
                  <a:schemeClr val="tx1"/>
                </a:solidFill>
              </a:rPr>
              <a:t> οστεοπόρωση</a:t>
            </a:r>
          </a:p>
          <a:p>
            <a:pPr>
              <a:buFont typeface="Wingdings" panose="05000000000000000000" pitchFamily="2" charset="2"/>
              <a:buChar char="v"/>
            </a:pPr>
            <a:r>
              <a:rPr lang="el-GR">
                <a:solidFill>
                  <a:schemeClr val="tx1"/>
                </a:solidFill>
              </a:rPr>
              <a:t>Μετατραυματική</a:t>
            </a:r>
            <a:r>
              <a:rPr lang="el-GR" dirty="0">
                <a:solidFill>
                  <a:schemeClr val="tx1"/>
                </a:solidFill>
              </a:rPr>
              <a:t> οστεοαρθρίτιδα</a:t>
            </a:r>
          </a:p>
        </p:txBody>
      </p:sp>
    </p:spTree>
    <p:extLst>
      <p:ext uri="{BB962C8B-B14F-4D97-AF65-F5344CB8AC3E}">
        <p14:creationId xmlns:p14="http://schemas.microsoft.com/office/powerpoint/2010/main" val="261329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D3E1E-74C8-4E97-8292-3A23BAC37932}"/>
              </a:ext>
            </a:extLst>
          </p:cNvPr>
          <p:cNvSpPr>
            <a:spLocks noGrp="1"/>
          </p:cNvSpPr>
          <p:nvPr>
            <p:ph type="title"/>
          </p:nvPr>
        </p:nvSpPr>
        <p:spPr/>
        <p:txBody>
          <a:bodyPr/>
          <a:lstStyle/>
          <a:p>
            <a:pPr algn="ctr"/>
            <a:r>
              <a:rPr lang="el-GR" dirty="0">
                <a:solidFill>
                  <a:schemeClr val="accent1">
                    <a:lumMod val="50000"/>
                  </a:schemeClr>
                </a:solidFill>
              </a:rPr>
              <a:t>ΘΕΡΑΠΕΙΑ ΚΑΤΑΓΜΑΤΩΝ</a:t>
            </a:r>
            <a:br>
              <a:rPr lang="el-GR" dirty="0">
                <a:solidFill>
                  <a:schemeClr val="accent1">
                    <a:lumMod val="50000"/>
                  </a:schemeClr>
                </a:solidFill>
              </a:rPr>
            </a:br>
            <a:r>
              <a:rPr lang="el-GR" sz="3200" dirty="0" err="1">
                <a:solidFill>
                  <a:schemeClr val="accent1">
                    <a:lumMod val="50000"/>
                  </a:schemeClr>
                </a:solidFill>
              </a:rPr>
              <a:t>Επιπλεγμένα</a:t>
            </a:r>
            <a:r>
              <a:rPr lang="el-GR" sz="3200" dirty="0">
                <a:solidFill>
                  <a:schemeClr val="accent1">
                    <a:lumMod val="50000"/>
                  </a:schemeClr>
                </a:solidFill>
              </a:rPr>
              <a:t> ή ανοιχτά κατάγματα</a:t>
            </a:r>
          </a:p>
        </p:txBody>
      </p:sp>
      <p:sp>
        <p:nvSpPr>
          <p:cNvPr id="3" name="Θέση περιεχομένου 2">
            <a:extLst>
              <a:ext uri="{FF2B5EF4-FFF2-40B4-BE49-F238E27FC236}">
                <a16:creationId xmlns:a16="http://schemas.microsoft.com/office/drawing/2014/main" id="{C246E0D7-D9B8-4FD1-8EBD-E2DD38C2BC7A}"/>
              </a:ext>
            </a:extLst>
          </p:cNvPr>
          <p:cNvSpPr>
            <a:spLocks noGrp="1"/>
          </p:cNvSpPr>
          <p:nvPr>
            <p:ph idx="1"/>
          </p:nvPr>
        </p:nvSpPr>
        <p:spPr/>
        <p:txBody>
          <a:bodyPr/>
          <a:lstStyle/>
          <a:p>
            <a:pPr>
              <a:buFont typeface="Wingdings" panose="05000000000000000000" pitchFamily="2" charset="2"/>
              <a:buChar char="Ø"/>
            </a:pPr>
            <a:r>
              <a:rPr lang="el-GR" dirty="0">
                <a:solidFill>
                  <a:schemeClr val="tx1"/>
                </a:solidFill>
              </a:rPr>
              <a:t>Τα </a:t>
            </a:r>
            <a:r>
              <a:rPr lang="el-GR" b="1" u="sng" dirty="0">
                <a:solidFill>
                  <a:schemeClr val="tx1"/>
                </a:solidFill>
              </a:rPr>
              <a:t>ανοικτά κατάγματα</a:t>
            </a:r>
            <a:r>
              <a:rPr lang="el-GR" b="1" dirty="0">
                <a:solidFill>
                  <a:schemeClr val="tx1"/>
                </a:solidFill>
              </a:rPr>
              <a:t> </a:t>
            </a:r>
            <a:r>
              <a:rPr lang="el-GR" dirty="0">
                <a:solidFill>
                  <a:schemeClr val="tx1"/>
                </a:solidFill>
              </a:rPr>
              <a:t>είναι από τις βαρύτερες μορφές τραύματος του ανθρωπίνου σώματος και αφορούν τόσο στα οστά όσο και στα μαλακά μόρια, ενώ ο κίνδυνος φλεγμονής είναι δραματικά μεγάλος, ώστε να κινδυνεύει η αρτιμέλεια ή ακόμη και η ζωή του τραυματία </a:t>
            </a:r>
          </a:p>
          <a:p>
            <a:pPr>
              <a:buFont typeface="Wingdings" panose="05000000000000000000" pitchFamily="2" charset="2"/>
              <a:buChar char="Ø"/>
            </a:pPr>
            <a:r>
              <a:rPr lang="el-GR" dirty="0">
                <a:solidFill>
                  <a:schemeClr val="tx1"/>
                </a:solidFill>
              </a:rPr>
              <a:t>Συνήθως προκαλούνται με εφαρμογή μεγαλύτερης βίας από ό,τι τα κλειστά κατάγματα </a:t>
            </a:r>
          </a:p>
          <a:p>
            <a:pPr>
              <a:buFont typeface="Wingdings" panose="05000000000000000000" pitchFamily="2" charset="2"/>
              <a:buChar char="Ø"/>
            </a:pPr>
            <a:r>
              <a:rPr lang="el-GR" dirty="0">
                <a:solidFill>
                  <a:schemeClr val="tx1"/>
                </a:solidFill>
              </a:rPr>
              <a:t>Τα περισσότερα ανοικτά κατάγματα μολύνονται με βακτήρια κατά τη στιγμή του τραυματισμού ή αμέσως μετά </a:t>
            </a:r>
          </a:p>
          <a:p>
            <a:pPr>
              <a:buFont typeface="Wingdings" panose="05000000000000000000" pitchFamily="2" charset="2"/>
              <a:buChar char="Ø"/>
            </a:pPr>
            <a:r>
              <a:rPr lang="el-GR" dirty="0">
                <a:solidFill>
                  <a:schemeClr val="tx1"/>
                </a:solidFill>
              </a:rPr>
              <a:t>Πριν την έναρξη θεραπείας: θετικές καλλιέργειες 60%-70% </a:t>
            </a:r>
          </a:p>
          <a:p>
            <a:pPr>
              <a:buFont typeface="Wingdings" panose="05000000000000000000" pitchFamily="2" charset="2"/>
              <a:buChar char="Ø"/>
            </a:pPr>
            <a:r>
              <a:rPr lang="el-GR" dirty="0">
                <a:solidFill>
                  <a:schemeClr val="tx1"/>
                </a:solidFill>
              </a:rPr>
              <a:t>Τα συχνότερα παθογόνα μικρόβια είναι: </a:t>
            </a:r>
            <a:r>
              <a:rPr lang="el-GR" dirty="0" err="1">
                <a:solidFill>
                  <a:schemeClr val="tx1"/>
                </a:solidFill>
              </a:rPr>
              <a:t>Χρυσίzων</a:t>
            </a:r>
            <a:r>
              <a:rPr lang="el-GR" dirty="0">
                <a:solidFill>
                  <a:schemeClr val="tx1"/>
                </a:solidFill>
              </a:rPr>
              <a:t> σταφυλόκοκκος, Εντερόκοκκος και </a:t>
            </a:r>
            <a:r>
              <a:rPr lang="el-GR" dirty="0" err="1">
                <a:solidFill>
                  <a:schemeClr val="tx1"/>
                </a:solidFill>
              </a:rPr>
              <a:t>Ψευδομονάδα</a:t>
            </a:r>
            <a:endParaRPr lang="el-GR" dirty="0">
              <a:solidFill>
                <a:schemeClr val="tx1"/>
              </a:solidFill>
            </a:endParaRPr>
          </a:p>
        </p:txBody>
      </p:sp>
    </p:spTree>
    <p:extLst>
      <p:ext uri="{BB962C8B-B14F-4D97-AF65-F5344CB8AC3E}">
        <p14:creationId xmlns:p14="http://schemas.microsoft.com/office/powerpoint/2010/main" val="188461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9CB1CF-C4C0-47E4-A018-B691D8F48206}"/>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pic>
        <p:nvPicPr>
          <p:cNvPr id="1026" name="Picture 2" descr="Ανοιχτό κάταγμα: αιτίες, συμπτώματα, διάγνωση, θεραπεία">
            <a:extLst>
              <a:ext uri="{FF2B5EF4-FFF2-40B4-BE49-F238E27FC236}">
                <a16:creationId xmlns:a16="http://schemas.microsoft.com/office/drawing/2014/main" id="{D88E01A7-D038-4C13-87D1-14A6060B38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8104" y="2521527"/>
            <a:ext cx="3463131" cy="25158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titled">
            <a:extLst>
              <a:ext uri="{FF2B5EF4-FFF2-40B4-BE49-F238E27FC236}">
                <a16:creationId xmlns:a16="http://schemas.microsoft.com/office/drawing/2014/main" id="{D4DBBB30-A811-4F95-B6DE-1CD852794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550" y="2632365"/>
            <a:ext cx="3609541" cy="229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1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9CB1CF-C4C0-47E4-A018-B691D8F48206}"/>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sp>
        <p:nvSpPr>
          <p:cNvPr id="3" name="Θέση περιεχομένου 2">
            <a:extLst>
              <a:ext uri="{FF2B5EF4-FFF2-40B4-BE49-F238E27FC236}">
                <a16:creationId xmlns:a16="http://schemas.microsoft.com/office/drawing/2014/main" id="{E0736604-C59C-5807-053A-824E20BBAEBC}"/>
              </a:ext>
            </a:extLst>
          </p:cNvPr>
          <p:cNvSpPr>
            <a:spLocks noGrp="1"/>
          </p:cNvSpPr>
          <p:nvPr>
            <p:ph idx="1"/>
          </p:nvPr>
        </p:nvSpPr>
        <p:spPr/>
        <p:txBody>
          <a:bodyPr/>
          <a:lstStyle/>
          <a:p>
            <a:r>
              <a:rPr lang="el-GR" dirty="0">
                <a:solidFill>
                  <a:schemeClr val="tx1"/>
                </a:solidFill>
              </a:rPr>
              <a:t>Η βασική αρχή της </a:t>
            </a:r>
            <a:r>
              <a:rPr lang="el-GR" b="1" u="sng" dirty="0">
                <a:solidFill>
                  <a:schemeClr val="tx1"/>
                </a:solidFill>
              </a:rPr>
              <a:t>αντιμετώπισης</a:t>
            </a:r>
            <a:r>
              <a:rPr lang="el-GR" dirty="0">
                <a:solidFill>
                  <a:schemeClr val="tx1"/>
                </a:solidFill>
              </a:rPr>
              <a:t> των ανοικτών καταγμάτων συνίσταται: </a:t>
            </a:r>
          </a:p>
          <a:p>
            <a:pPr>
              <a:buFont typeface="Wingdings" panose="05000000000000000000" pitchFamily="2" charset="2"/>
              <a:buChar char="v"/>
            </a:pPr>
            <a:r>
              <a:rPr lang="el-GR" dirty="0">
                <a:solidFill>
                  <a:schemeClr val="tx1"/>
                </a:solidFill>
              </a:rPr>
              <a:t>Προφύλαξη από τη φλεγμονή </a:t>
            </a:r>
          </a:p>
          <a:p>
            <a:pPr>
              <a:buFont typeface="Wingdings" panose="05000000000000000000" pitchFamily="2" charset="2"/>
              <a:buChar char="v"/>
            </a:pPr>
            <a:r>
              <a:rPr lang="el-GR" dirty="0">
                <a:solidFill>
                  <a:schemeClr val="tx1"/>
                </a:solidFill>
              </a:rPr>
              <a:t>Επούλωση μαλακών μορίων </a:t>
            </a:r>
          </a:p>
          <a:p>
            <a:pPr>
              <a:buFont typeface="Wingdings" panose="05000000000000000000" pitchFamily="2" charset="2"/>
              <a:buChar char="v"/>
            </a:pPr>
            <a:r>
              <a:rPr lang="el-GR" dirty="0">
                <a:solidFill>
                  <a:schemeClr val="tx1"/>
                </a:solidFill>
              </a:rPr>
              <a:t>Πώρωση καταγμάτων </a:t>
            </a:r>
          </a:p>
          <a:p>
            <a:pPr>
              <a:buFont typeface="Wingdings" panose="05000000000000000000" pitchFamily="2" charset="2"/>
              <a:buChar char="v"/>
            </a:pPr>
            <a:r>
              <a:rPr lang="el-GR" dirty="0">
                <a:solidFill>
                  <a:schemeClr val="tx1"/>
                </a:solidFill>
              </a:rPr>
              <a:t>Λειτουργική αποκατάσταση</a:t>
            </a:r>
          </a:p>
        </p:txBody>
      </p:sp>
    </p:spTree>
    <p:extLst>
      <p:ext uri="{BB962C8B-B14F-4D97-AF65-F5344CB8AC3E}">
        <p14:creationId xmlns:p14="http://schemas.microsoft.com/office/powerpoint/2010/main" val="408677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23BC3D-C881-43F0-8C3F-3C5702F47C7F}"/>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sp>
        <p:nvSpPr>
          <p:cNvPr id="3" name="Θέση περιεχομένου 2">
            <a:extLst>
              <a:ext uri="{FF2B5EF4-FFF2-40B4-BE49-F238E27FC236}">
                <a16:creationId xmlns:a16="http://schemas.microsoft.com/office/drawing/2014/main" id="{435D5D15-20AD-4CA2-B9F6-4990484E34EC}"/>
              </a:ext>
            </a:extLst>
          </p:cNvPr>
          <p:cNvSpPr>
            <a:spLocks noGrp="1"/>
          </p:cNvSpPr>
          <p:nvPr>
            <p:ph idx="1"/>
          </p:nvPr>
        </p:nvSpPr>
        <p:spPr/>
        <p:txBody>
          <a:bodyPr/>
          <a:lstStyle/>
          <a:p>
            <a:r>
              <a:rPr lang="el-GR" dirty="0">
                <a:solidFill>
                  <a:schemeClr val="tx1"/>
                </a:solidFill>
              </a:rPr>
              <a:t>Πρέπει να αντιμετωπίζονται άμεσα γιατί αποτελούν επείγουσες περιπτώσεις </a:t>
            </a:r>
          </a:p>
          <a:p>
            <a:pPr>
              <a:buFont typeface="Wingdings" panose="05000000000000000000" pitchFamily="2" charset="2"/>
              <a:buChar char="q"/>
            </a:pPr>
            <a:r>
              <a:rPr lang="el-GR" b="1" dirty="0">
                <a:solidFill>
                  <a:schemeClr val="tx1"/>
                </a:solidFill>
              </a:rPr>
              <a:t>Εκτίμηση</a:t>
            </a:r>
            <a:r>
              <a:rPr lang="el-GR" dirty="0">
                <a:solidFill>
                  <a:schemeClr val="tx1"/>
                </a:solidFill>
              </a:rPr>
              <a:t> της γενικής κατάστασης του τραυματία (αιμορραγία ή όχι, ελεύθερη αναπνοή, ρήξη </a:t>
            </a:r>
            <a:r>
              <a:rPr lang="el-GR" dirty="0" err="1">
                <a:solidFill>
                  <a:schemeClr val="tx1"/>
                </a:solidFill>
              </a:rPr>
              <a:t>ενδοκοιλιακού</a:t>
            </a:r>
            <a:r>
              <a:rPr lang="el-GR" dirty="0">
                <a:solidFill>
                  <a:schemeClr val="tx1"/>
                </a:solidFill>
              </a:rPr>
              <a:t> οργάνου, κάκωση ΑΜΣΣ</a:t>
            </a:r>
            <a:r>
              <a:rPr lang="en-US" dirty="0">
                <a:solidFill>
                  <a:schemeClr val="tx1"/>
                </a:solidFill>
              </a:rPr>
              <a:t>)</a:t>
            </a:r>
            <a:r>
              <a:rPr lang="el-GR" dirty="0">
                <a:solidFill>
                  <a:schemeClr val="tx1"/>
                </a:solidFill>
              </a:rPr>
              <a:t>, προσωρινή ακινητοποίηση με νάρθηκα, κάλυψη τραύματος με αποστειρωμένες γάζες</a:t>
            </a:r>
          </a:p>
          <a:p>
            <a:pPr>
              <a:buFont typeface="Wingdings" panose="05000000000000000000" pitchFamily="2" charset="2"/>
              <a:buChar char="q"/>
            </a:pPr>
            <a:r>
              <a:rPr lang="el-GR" b="1" dirty="0">
                <a:solidFill>
                  <a:schemeClr val="tx1"/>
                </a:solidFill>
              </a:rPr>
              <a:t>Μηχανικό και χειρουργικό καθαρισμό </a:t>
            </a:r>
            <a:r>
              <a:rPr lang="el-GR" dirty="0">
                <a:solidFill>
                  <a:schemeClr val="tx1"/>
                </a:solidFill>
              </a:rPr>
              <a:t>του τραύματος (σχολαστικό πλύσιμο με φυσιολογικό ορό για την απομάκρυνση των ρίπων και των ξένων σωμάτων, χειρουργική </a:t>
            </a:r>
            <a:r>
              <a:rPr lang="el-GR" dirty="0" err="1">
                <a:solidFill>
                  <a:schemeClr val="tx1"/>
                </a:solidFill>
              </a:rPr>
              <a:t>εκτομή</a:t>
            </a:r>
            <a:r>
              <a:rPr lang="el-GR" dirty="0">
                <a:solidFill>
                  <a:schemeClr val="tx1"/>
                </a:solidFill>
              </a:rPr>
              <a:t> των νεκρωτικών ιστών</a:t>
            </a:r>
            <a:r>
              <a:rPr lang="en-US" dirty="0">
                <a:solidFill>
                  <a:schemeClr val="tx1"/>
                </a:solidFill>
              </a:rPr>
              <a:t>)</a:t>
            </a:r>
            <a:r>
              <a:rPr lang="el-GR" dirty="0">
                <a:solidFill>
                  <a:schemeClr val="tx1"/>
                </a:solidFill>
              </a:rPr>
              <a:t>, ακτινολογικός έλεγχος, διερεύνηση για βλάβη μυών, νεύρων και αγγείων, χορήγηση αντιβίωσης ενδοφλεβίως</a:t>
            </a:r>
          </a:p>
          <a:p>
            <a:pPr>
              <a:buFont typeface="Wingdings" panose="05000000000000000000" pitchFamily="2" charset="2"/>
              <a:buChar char="q"/>
            </a:pPr>
            <a:r>
              <a:rPr lang="el-GR" dirty="0">
                <a:solidFill>
                  <a:schemeClr val="tx1"/>
                </a:solidFill>
              </a:rPr>
              <a:t>Αντιμετώπιση της βλάβης των μαλακών μορίων (διερεύνηση και αφαίρεση όλων των ύποπτης βιωσιμότητας ιστών, αποκατάσταση βλάβης σε τένοντες, αγγεία) </a:t>
            </a:r>
          </a:p>
          <a:p>
            <a:pPr marL="0" indent="0">
              <a:buNone/>
            </a:pPr>
            <a:endParaRPr lang="el-GR" dirty="0">
              <a:solidFill>
                <a:schemeClr val="tx1"/>
              </a:solidFill>
            </a:endParaRPr>
          </a:p>
          <a:p>
            <a:pPr>
              <a:buFont typeface="Wingdings" panose="05000000000000000000" pitchFamily="2" charset="2"/>
              <a:buChar char="q"/>
            </a:pPr>
            <a:endParaRPr lang="el-GR" dirty="0">
              <a:solidFill>
                <a:schemeClr val="tx1"/>
              </a:solidFill>
            </a:endParaRPr>
          </a:p>
        </p:txBody>
      </p:sp>
    </p:spTree>
    <p:extLst>
      <p:ext uri="{BB962C8B-B14F-4D97-AF65-F5344CB8AC3E}">
        <p14:creationId xmlns:p14="http://schemas.microsoft.com/office/powerpoint/2010/main" val="235802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AE465-CC40-4AD7-9753-40A69F230960}"/>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sp>
        <p:nvSpPr>
          <p:cNvPr id="3" name="Θέση περιεχομένου 2">
            <a:extLst>
              <a:ext uri="{FF2B5EF4-FFF2-40B4-BE49-F238E27FC236}">
                <a16:creationId xmlns:a16="http://schemas.microsoft.com/office/drawing/2014/main" id="{2A1AC18C-39E4-42DE-9665-53C0D0A3101A}"/>
              </a:ext>
            </a:extLst>
          </p:cNvPr>
          <p:cNvSpPr>
            <a:spLocks noGrp="1"/>
          </p:cNvSpPr>
          <p:nvPr>
            <p:ph idx="1"/>
          </p:nvPr>
        </p:nvSpPr>
        <p:spPr/>
        <p:txBody>
          <a:bodyPr/>
          <a:lstStyle/>
          <a:p>
            <a:pPr>
              <a:buFont typeface="Wingdings" panose="05000000000000000000" pitchFamily="2" charset="2"/>
              <a:buChar char="q"/>
            </a:pPr>
            <a:r>
              <a:rPr lang="el-GR" b="1" dirty="0">
                <a:solidFill>
                  <a:schemeClr val="tx1"/>
                </a:solidFill>
              </a:rPr>
              <a:t>Αντιμετώπιση βλάβης </a:t>
            </a:r>
            <a:r>
              <a:rPr lang="el-GR" dirty="0">
                <a:solidFill>
                  <a:schemeClr val="tx1"/>
                </a:solidFill>
              </a:rPr>
              <a:t>του οστού (αφαίρεση ελεύθερων οστικών τεμαχίων, μικρά οστικά τεμάχια με επαφή προς το περιόστεο πρέπει να διατηρούνται, μεγάλα ελεύθερα οστικά τεμάχια διατηρούνται εάν είναι καθαρά, το περιόστεο πρέπει να διατηρείται, έλεγχος των </a:t>
            </a:r>
            <a:r>
              <a:rPr lang="el-GR" dirty="0" err="1">
                <a:solidFill>
                  <a:schemeClr val="tx1"/>
                </a:solidFill>
              </a:rPr>
              <a:t>καταγματικών</a:t>
            </a:r>
            <a:r>
              <a:rPr lang="el-GR" dirty="0">
                <a:solidFill>
                  <a:schemeClr val="tx1"/>
                </a:solidFill>
              </a:rPr>
              <a:t> άκρων, ανάταξη κατάγματος)</a:t>
            </a:r>
          </a:p>
          <a:p>
            <a:pPr marL="0" indent="0">
              <a:buNone/>
            </a:pPr>
            <a:endParaRPr lang="el-GR" dirty="0">
              <a:solidFill>
                <a:schemeClr val="tx1"/>
              </a:solidFill>
            </a:endParaRPr>
          </a:p>
          <a:p>
            <a:pPr>
              <a:buFont typeface="Wingdings" panose="05000000000000000000" pitchFamily="2" charset="2"/>
              <a:buChar char="q"/>
            </a:pPr>
            <a:r>
              <a:rPr lang="el-GR" b="1" dirty="0">
                <a:solidFill>
                  <a:schemeClr val="tx1"/>
                </a:solidFill>
              </a:rPr>
              <a:t>Σταθεροποίηση</a:t>
            </a:r>
            <a:r>
              <a:rPr lang="el-GR" dirty="0">
                <a:solidFill>
                  <a:schemeClr val="tx1"/>
                </a:solidFill>
              </a:rPr>
              <a:t> κατάγματος (εσωτερική ή εξωτερική </a:t>
            </a:r>
            <a:r>
              <a:rPr lang="el-GR" dirty="0" err="1">
                <a:solidFill>
                  <a:schemeClr val="tx1"/>
                </a:solidFill>
              </a:rPr>
              <a:t>οστεοσύνθεση</a:t>
            </a:r>
            <a:r>
              <a:rPr lang="el-GR" dirty="0">
                <a:solidFill>
                  <a:schemeClr val="tx1"/>
                </a:solidFill>
              </a:rPr>
              <a:t>)</a:t>
            </a:r>
          </a:p>
          <a:p>
            <a:endParaRPr lang="el-GR" dirty="0"/>
          </a:p>
        </p:txBody>
      </p:sp>
    </p:spTree>
    <p:extLst>
      <p:ext uri="{BB962C8B-B14F-4D97-AF65-F5344CB8AC3E}">
        <p14:creationId xmlns:p14="http://schemas.microsoft.com/office/powerpoint/2010/main" val="378956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7DE56-746D-4CC3-A89D-11406F1EACFD}"/>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sp>
        <p:nvSpPr>
          <p:cNvPr id="3" name="Θέση περιεχομένου 2">
            <a:extLst>
              <a:ext uri="{FF2B5EF4-FFF2-40B4-BE49-F238E27FC236}">
                <a16:creationId xmlns:a16="http://schemas.microsoft.com/office/drawing/2014/main" id="{2D8408E2-78D4-42D2-8668-6B2B96C33542}"/>
              </a:ext>
            </a:extLst>
          </p:cNvPr>
          <p:cNvSpPr>
            <a:spLocks noGrp="1"/>
          </p:cNvSpPr>
          <p:nvPr>
            <p:ph idx="1"/>
          </p:nvPr>
        </p:nvSpPr>
        <p:spPr/>
        <p:txBody>
          <a:bodyPr/>
          <a:lstStyle/>
          <a:p>
            <a:pPr>
              <a:buFont typeface="Wingdings" panose="05000000000000000000" pitchFamily="2" charset="2"/>
              <a:buChar char="q"/>
            </a:pPr>
            <a:r>
              <a:rPr lang="el-GR" b="1" dirty="0">
                <a:solidFill>
                  <a:schemeClr val="tx1"/>
                </a:solidFill>
              </a:rPr>
              <a:t>Σύγκλειση ή μη </a:t>
            </a:r>
            <a:r>
              <a:rPr lang="el-GR" dirty="0">
                <a:solidFill>
                  <a:schemeClr val="tx1"/>
                </a:solidFill>
              </a:rPr>
              <a:t>του δέρματος; Άμεσα ή σε δεύτερο χρόνο; </a:t>
            </a:r>
          </a:p>
          <a:p>
            <a:pPr>
              <a:buFont typeface="Wingdings" panose="05000000000000000000" pitchFamily="2" charset="2"/>
              <a:buChar char="q"/>
            </a:pPr>
            <a:r>
              <a:rPr lang="el-GR" dirty="0">
                <a:solidFill>
                  <a:schemeClr val="tx1"/>
                </a:solidFill>
              </a:rPr>
              <a:t>Σε ανοιχτά κατάγματα 1</a:t>
            </a:r>
            <a:r>
              <a:rPr lang="el-GR" baseline="30000" dirty="0">
                <a:solidFill>
                  <a:schemeClr val="tx1"/>
                </a:solidFill>
              </a:rPr>
              <a:t>ου</a:t>
            </a:r>
            <a:r>
              <a:rPr lang="el-GR" dirty="0">
                <a:solidFill>
                  <a:schemeClr val="tx1"/>
                </a:solidFill>
              </a:rPr>
              <a:t> ή σπανιότερα 2</a:t>
            </a:r>
            <a:r>
              <a:rPr lang="el-GR" baseline="30000" dirty="0">
                <a:solidFill>
                  <a:schemeClr val="tx1"/>
                </a:solidFill>
              </a:rPr>
              <a:t>ου</a:t>
            </a:r>
            <a:r>
              <a:rPr lang="el-GR" dirty="0">
                <a:solidFill>
                  <a:schemeClr val="tx1"/>
                </a:solidFill>
              </a:rPr>
              <a:t> βαθμού που έχουν  αντιμετωπιστεί σε 4-6 ώρες και είναι το τραύμα πολύ καθαρό μπορεί να γίνει άμεση σύγκλειση εάν δεν υπάρχει φλεγμονή, αραιές ραφές – όχι τάση</a:t>
            </a:r>
          </a:p>
          <a:p>
            <a:pPr>
              <a:buFont typeface="Wingdings" panose="05000000000000000000" pitchFamily="2" charset="2"/>
              <a:buChar char="q"/>
            </a:pPr>
            <a:r>
              <a:rPr lang="el-GR" dirty="0">
                <a:solidFill>
                  <a:schemeClr val="tx1"/>
                </a:solidFill>
              </a:rPr>
              <a:t>Σε 3</a:t>
            </a:r>
            <a:r>
              <a:rPr lang="el-GR" baseline="30000" dirty="0">
                <a:solidFill>
                  <a:schemeClr val="tx1"/>
                </a:solidFill>
              </a:rPr>
              <a:t>ου</a:t>
            </a:r>
            <a:r>
              <a:rPr lang="el-GR" dirty="0">
                <a:solidFill>
                  <a:schemeClr val="tx1"/>
                </a:solidFill>
              </a:rPr>
              <a:t> βαθμού το τραύμα παραμένει ανοιχτό (κάλυψη με μόσχευμα)</a:t>
            </a:r>
          </a:p>
          <a:p>
            <a:pPr>
              <a:buFont typeface="Wingdings" panose="05000000000000000000" pitchFamily="2" charset="2"/>
              <a:buChar char="q"/>
            </a:pPr>
            <a:r>
              <a:rPr lang="el-GR" b="1" dirty="0">
                <a:solidFill>
                  <a:schemeClr val="tx1"/>
                </a:solidFill>
              </a:rPr>
              <a:t>Φάρμακα: </a:t>
            </a:r>
            <a:r>
              <a:rPr lang="el-GR" dirty="0">
                <a:solidFill>
                  <a:schemeClr val="tx1"/>
                </a:solidFill>
              </a:rPr>
              <a:t>Χορηγούνται αντιβιοτικά για την πρόληψη της φλεγμονής, αντιτετανική κάλυψη. </a:t>
            </a:r>
          </a:p>
          <a:p>
            <a:pPr>
              <a:buFont typeface="Wingdings" panose="05000000000000000000" pitchFamily="2" charset="2"/>
              <a:buChar char="q"/>
            </a:pPr>
            <a:r>
              <a:rPr lang="el-GR" b="1" dirty="0">
                <a:solidFill>
                  <a:schemeClr val="tx1"/>
                </a:solidFill>
              </a:rPr>
              <a:t>Πολύ καλός χειρουργικός καθαρισμός</a:t>
            </a:r>
          </a:p>
          <a:p>
            <a:endParaRPr lang="el-GR" dirty="0"/>
          </a:p>
        </p:txBody>
      </p:sp>
    </p:spTree>
    <p:extLst>
      <p:ext uri="{BB962C8B-B14F-4D97-AF65-F5344CB8AC3E}">
        <p14:creationId xmlns:p14="http://schemas.microsoft.com/office/powerpoint/2010/main" val="149172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BE5DE-766E-417F-AB1C-8C7E47138D35}"/>
              </a:ext>
            </a:extLst>
          </p:cNvPr>
          <p:cNvSpPr>
            <a:spLocks noGrp="1"/>
          </p:cNvSpPr>
          <p:nvPr>
            <p:ph type="title"/>
          </p:nvPr>
        </p:nvSpPr>
        <p:spPr/>
        <p:txBody>
          <a:bodyPr/>
          <a:lstStyle/>
          <a:p>
            <a:pPr algn="ctr"/>
            <a: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ΘΕΡΑΠΕΙΑ ΚΑΤΑΓΜΑΤΩΝ</a:t>
            </a:r>
            <a:br>
              <a:rPr kumimoji="0" lang="el-GR" sz="36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br>
            <a:r>
              <a:rPr kumimoji="0" lang="el-GR" sz="3200" b="0" i="0" u="none" strike="noStrike" kern="1200" cap="none" spc="0" normalizeH="0" baseline="0" noProof="0" dirty="0" err="1">
                <a:ln>
                  <a:noFill/>
                </a:ln>
                <a:solidFill>
                  <a:srgbClr val="90C226">
                    <a:lumMod val="50000"/>
                  </a:srgbClr>
                </a:solidFill>
                <a:effectLst/>
                <a:uLnTx/>
                <a:uFillTx/>
                <a:latin typeface="Trebuchet MS" panose="020B0603020202020204"/>
                <a:ea typeface="+mj-ea"/>
                <a:cs typeface="+mj-cs"/>
              </a:rPr>
              <a:t>Επιπλεγμένα</a:t>
            </a:r>
            <a:r>
              <a:rPr kumimoji="0" lang="el-GR" sz="3200" b="0" i="0" u="none" strike="noStrike" kern="1200" cap="none" spc="0" normalizeH="0" baseline="0" noProof="0" dirty="0">
                <a:ln>
                  <a:noFill/>
                </a:ln>
                <a:solidFill>
                  <a:srgbClr val="90C226">
                    <a:lumMod val="50000"/>
                  </a:srgbClr>
                </a:solidFill>
                <a:effectLst/>
                <a:uLnTx/>
                <a:uFillTx/>
                <a:latin typeface="Trebuchet MS" panose="020B0603020202020204"/>
                <a:ea typeface="+mj-ea"/>
                <a:cs typeface="+mj-cs"/>
              </a:rPr>
              <a:t> ή ανοιχτά κατάγματα</a:t>
            </a:r>
            <a:endParaRPr lang="el-GR" dirty="0"/>
          </a:p>
        </p:txBody>
      </p:sp>
      <p:pic>
        <p:nvPicPr>
          <p:cNvPr id="2050" name="Picture 2" descr="Principles of management of open fractures">
            <a:extLst>
              <a:ext uri="{FF2B5EF4-FFF2-40B4-BE49-F238E27FC236}">
                <a16:creationId xmlns:a16="http://schemas.microsoft.com/office/drawing/2014/main" id="{EDF92C38-35D1-433B-AC3B-DF1D6B6851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937" y="2366963"/>
            <a:ext cx="524289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1664"/>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204</TotalTime>
  <Words>1009</Words>
  <Application>Microsoft Office PowerPoint</Application>
  <PresentationFormat>Ευρεία οθόνη</PresentationFormat>
  <Paragraphs>97</Paragraphs>
  <Slides>20</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20</vt:i4>
      </vt:variant>
    </vt:vector>
  </HeadingPairs>
  <TitlesOfParts>
    <vt:vector size="25" baseType="lpstr">
      <vt:lpstr>Arial</vt:lpstr>
      <vt:lpstr>Trebuchet MS</vt:lpstr>
      <vt:lpstr>Wingdings</vt:lpstr>
      <vt:lpstr>Wingdings 3</vt:lpstr>
      <vt:lpstr>Όψη</vt:lpstr>
      <vt:lpstr>ΑΝΤΙΜΕΤΩΠΙΣΗ  ΚΑΚΩΣΕΩΝ 2</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Επιπλεγμένα ή ανοιχτά κατάγματα</vt:lpstr>
      <vt:lpstr>ΘΕΡΑΠΕΙΑ ΚΑΤΑΓΜΑΤΩΝ  Πώρωση</vt:lpstr>
      <vt:lpstr>ΘΕΡΑΠΕΙΑ ΚΑΤΑΓΜΑΤΩΝ  Πώρωση</vt:lpstr>
      <vt:lpstr>ΘΕΡΑΠΕΙΑ ΚΑΤΑΓΜΑΤΩΝ  Πώρωση</vt:lpstr>
      <vt:lpstr>Παρουσίαση του PowerPoint</vt:lpstr>
      <vt:lpstr>Παρουσίαση του PowerPoint</vt:lpstr>
      <vt:lpstr>ΘΕΡΑΠΕΙΑ ΚΑΤΑΓΜΑΤΩΝ  Πώρωση</vt:lpstr>
      <vt:lpstr>ΕΠΙΠΛΟΚΕΣ ΚΑΤΑΓΜΑΤΩΝ </vt:lpstr>
      <vt:lpstr>ΕΠΙΠΛΟΚΕΣ ΚΑΤΑΓΜΑΤΩΝ</vt:lpstr>
      <vt:lpstr>ΕΠΙΠΛΟΚΕΣ ΚΑΤΑΓΜΑΤΩΝ</vt:lpstr>
      <vt:lpstr>ΕΠΙΠΛΟΚΕΣ ΚΑΤΑΓΜΑΤΩΝ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ΑΝΤΙΜΕΤΩΠΙΣΗ  ΚΑΚΩΣΕΩΝ 2</dc:title>
  <dc:creator>DINA ASPROMOURGOU</dc:creator>
  <cp:lastModifiedBy>DINA ASPROMOURGOU</cp:lastModifiedBy>
  <cp:revision>5</cp:revision>
  <dcterms:created xsi:type="dcterms:W3CDTF">2022-03-16T03:04:03Z</dcterms:created>
  <dcterms:modified xsi:type="dcterms:W3CDTF">2025-03-27T05:24:55Z</dcterms:modified>
</cp:coreProperties>
</file>