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2"/>
  </p:notesMasterIdLst>
  <p:sldIdLst>
    <p:sldId id="352" r:id="rId4"/>
    <p:sldId id="355" r:id="rId5"/>
    <p:sldId id="357" r:id="rId6"/>
    <p:sldId id="356" r:id="rId7"/>
    <p:sldId id="353" r:id="rId8"/>
    <p:sldId id="359" r:id="rId9"/>
    <p:sldId id="361" r:id="rId10"/>
    <p:sldId id="354" r:id="rId11"/>
    <p:sldId id="362" r:id="rId12"/>
    <p:sldId id="363" r:id="rId13"/>
    <p:sldId id="364" r:id="rId14"/>
    <p:sldId id="365" r:id="rId15"/>
    <p:sldId id="259" r:id="rId16"/>
    <p:sldId id="366" r:id="rId17"/>
    <p:sldId id="307" r:id="rId18"/>
    <p:sldId id="298" r:id="rId19"/>
    <p:sldId id="358" r:id="rId20"/>
    <p:sldId id="34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466" y="-77"/>
      </p:cViewPr>
      <p:guideLst>
        <p:guide orient="horz" pos="2478"/>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04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AEBE981A-12EC-49E4-96F9-27C5E492715C}"/>
              </a:ext>
            </a:extLst>
          </p:cNvPr>
          <p:cNvSpPr/>
          <p:nvPr userDrawn="1"/>
        </p:nvSpPr>
        <p:spPr>
          <a:xfrm>
            <a:off x="3743865" y="0"/>
            <a:ext cx="84481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C3951DC9-0F2B-4D5D-968D-DBB2B459608B}"/>
              </a:ext>
            </a:extLst>
          </p:cNvPr>
          <p:cNvSpPr/>
          <p:nvPr userDrawn="1"/>
        </p:nvSpPr>
        <p:spPr>
          <a:xfrm>
            <a:off x="1630392" y="836762"/>
            <a:ext cx="5796951" cy="5184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 xmlns:a16="http://schemas.microsoft.com/office/drawing/2014/main" id="{B70E636D-9A90-4023-9EA4-D9042A7E9300}"/>
              </a:ext>
            </a:extLst>
          </p:cNvPr>
          <p:cNvSpPr>
            <a:spLocks noGrp="1"/>
          </p:cNvSpPr>
          <p:nvPr>
            <p:ph type="pic" idx="13" hasCustomPrompt="1"/>
          </p:nvPr>
        </p:nvSpPr>
        <p:spPr>
          <a:xfrm>
            <a:off x="-1" y="1308600"/>
            <a:ext cx="6918385" cy="42408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19958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DD4160AF-2D47-4669-8F60-785AEF6417EC}"/>
              </a:ext>
            </a:extLst>
          </p:cNvPr>
          <p:cNvSpPr>
            <a:spLocks noGrp="1"/>
          </p:cNvSpPr>
          <p:nvPr>
            <p:ph type="pic" idx="14" hasCustomPrompt="1"/>
          </p:nvPr>
        </p:nvSpPr>
        <p:spPr>
          <a:xfrm>
            <a:off x="7728182" y="0"/>
            <a:ext cx="4463819"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 xmlns:a16="http://schemas.microsoft.com/office/drawing/2014/main" id="{4C7CD614-ACFD-4819-95F0-6915A8C83749}"/>
              </a:ext>
            </a:extLst>
          </p:cNvPr>
          <p:cNvSpPr>
            <a:spLocks noGrp="1"/>
          </p:cNvSpPr>
          <p:nvPr>
            <p:ph type="pic" idx="15" hasCustomPrompt="1"/>
          </p:nvPr>
        </p:nvSpPr>
        <p:spPr>
          <a:xfrm>
            <a:off x="5178933" y="3562350"/>
            <a:ext cx="3874977" cy="239531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244528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ACBEE781-F444-4B0D-8AF9-035A0D4C58C3}"/>
              </a:ext>
            </a:extLst>
          </p:cNvPr>
          <p:cNvGrpSpPr/>
          <p:nvPr userDrawn="1"/>
        </p:nvGrpSpPr>
        <p:grpSpPr>
          <a:xfrm>
            <a:off x="7405924" y="441839"/>
            <a:ext cx="3829032" cy="4683741"/>
            <a:chOff x="6446339" y="1280897"/>
            <a:chExt cx="4320717" cy="5285178"/>
          </a:xfrm>
        </p:grpSpPr>
        <p:sp>
          <p:nvSpPr>
            <p:cNvPr id="3" name="Freeform: Shape 3">
              <a:extLst>
                <a:ext uri="{FF2B5EF4-FFF2-40B4-BE49-F238E27FC236}">
                  <a16:creationId xmlns="" xmlns:a16="http://schemas.microsoft.com/office/drawing/2014/main" id="{56F0DC5E-FBE2-4759-8F5D-6F1A1E77C816}"/>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4" name="Freeform: Shape 4">
              <a:extLst>
                <a:ext uri="{FF2B5EF4-FFF2-40B4-BE49-F238E27FC236}">
                  <a16:creationId xmlns="" xmlns:a16="http://schemas.microsoft.com/office/drawing/2014/main" id="{BB5FB4A1-62D5-4453-B43D-59762D790B81}"/>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5" name="Freeform: Shape 5">
              <a:extLst>
                <a:ext uri="{FF2B5EF4-FFF2-40B4-BE49-F238E27FC236}">
                  <a16:creationId xmlns="" xmlns:a16="http://schemas.microsoft.com/office/drawing/2014/main" id="{5E2D4C86-60FD-48A6-87F8-636D7DADF309}"/>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6" name="Freeform: Shape 6">
              <a:extLst>
                <a:ext uri="{FF2B5EF4-FFF2-40B4-BE49-F238E27FC236}">
                  <a16:creationId xmlns="" xmlns:a16="http://schemas.microsoft.com/office/drawing/2014/main" id="{26867E90-054D-4A61-B7FE-D8FB1743CB87}"/>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7" name="Freeform: Shape 7">
              <a:extLst>
                <a:ext uri="{FF2B5EF4-FFF2-40B4-BE49-F238E27FC236}">
                  <a16:creationId xmlns="" xmlns:a16="http://schemas.microsoft.com/office/drawing/2014/main" id="{D409B730-BDE6-4E4B-887F-9EF9C6B6459F}"/>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8" name="Freeform: Shape 8">
              <a:extLst>
                <a:ext uri="{FF2B5EF4-FFF2-40B4-BE49-F238E27FC236}">
                  <a16:creationId xmlns="" xmlns:a16="http://schemas.microsoft.com/office/drawing/2014/main" id="{6C8F719D-5127-4A86-90AE-6D6518FC7F10}"/>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9" name="Freeform: Shape 9">
              <a:extLst>
                <a:ext uri="{FF2B5EF4-FFF2-40B4-BE49-F238E27FC236}">
                  <a16:creationId xmlns="" xmlns:a16="http://schemas.microsoft.com/office/drawing/2014/main" id="{4E523424-269F-41F4-8175-8A8D907E6C31}"/>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0" name="그림 개체 틀 2">
            <a:extLst>
              <a:ext uri="{FF2B5EF4-FFF2-40B4-BE49-F238E27FC236}">
                <a16:creationId xmlns="" xmlns:a16="http://schemas.microsoft.com/office/drawing/2014/main" id="{F06F2730-AED3-412C-846B-FDB552738393}"/>
              </a:ext>
            </a:extLst>
          </p:cNvPr>
          <p:cNvSpPr>
            <a:spLocks noGrp="1"/>
          </p:cNvSpPr>
          <p:nvPr>
            <p:ph type="pic" sz="quarter" idx="10" hasCustomPrompt="1"/>
          </p:nvPr>
        </p:nvSpPr>
        <p:spPr>
          <a:xfrm>
            <a:off x="7501708" y="648150"/>
            <a:ext cx="3485593" cy="31388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 xmlns:a16="http://schemas.microsoft.com/office/drawing/2014/main" id="{625AECB1-C1C4-4AAA-AC0C-2C4FD3BEA8FE}"/>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 xmlns:p14="http://schemas.microsoft.com/office/powerpoint/2010/main" val="37509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D721BE84-CF5F-49AA-B545-2B302D5ADFCC}"/>
              </a:ext>
            </a:extLst>
          </p:cNvPr>
          <p:cNvSpPr>
            <a:spLocks noGrp="1"/>
          </p:cNvSpPr>
          <p:nvPr>
            <p:ph type="pic" sz="quarter" idx="14" hasCustomPrompt="1"/>
          </p:nvPr>
        </p:nvSpPr>
        <p:spPr>
          <a:xfrm>
            <a:off x="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 xmlns:p14="http://schemas.microsoft.com/office/powerpoint/2010/main" val="396492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7483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 xmlns:p14="http://schemas.microsoft.com/office/powerpoint/2010/main" val="244639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31367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4720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159563" y="0"/>
            <a:ext cx="10032437" cy="1179288"/>
          </a:xfrm>
          <a:prstGeom prst="rect">
            <a:avLst/>
          </a:prstGeom>
        </p:spPr>
        <p:txBody>
          <a:bodyPr lIns="121917" tIns="60958" rIns="121917" bIns="60958"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 xmlns:p14="http://schemas.microsoft.com/office/powerpoint/2010/main" val="146784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8993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159563" y="0"/>
            <a:ext cx="10032437" cy="1179288"/>
          </a:xfrm>
          <a:prstGeom prst="rect">
            <a:avLst/>
          </a:prstGeom>
        </p:spPr>
        <p:txBody>
          <a:bodyPr lIns="121917" tIns="60958" rIns="121917" bIns="60958"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 xmlns:p14="http://schemas.microsoft.com/office/powerpoint/2010/main" val="14678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23996" y="3621021"/>
            <a:ext cx="5279989" cy="2520715"/>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6192011" y="3621021"/>
            <a:ext cx="5279989" cy="2520715"/>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Insert Your Image</a:t>
            </a:r>
            <a:endParaRPr lang="ko-KR" altLang="en-US" dirty="0"/>
          </a:p>
        </p:txBody>
      </p:sp>
      <p:sp>
        <p:nvSpPr>
          <p:cNvPr id="2" name="Rectangle 1"/>
          <p:cNvSpPr/>
          <p:nvPr userDrawn="1"/>
        </p:nvSpPr>
        <p:spPr>
          <a:xfrm>
            <a:off x="720001" y="1575758"/>
            <a:ext cx="5283985" cy="1955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11" name="Rectangle 10"/>
          <p:cNvSpPr/>
          <p:nvPr userDrawn="1"/>
        </p:nvSpPr>
        <p:spPr>
          <a:xfrm>
            <a:off x="6188016" y="1575758"/>
            <a:ext cx="5283985" cy="1955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7" name="Title 2">
            <a:extLst>
              <a:ext uri="{FF2B5EF4-FFF2-40B4-BE49-F238E27FC236}">
                <a16:creationId xmlns="" xmlns:a16="http://schemas.microsoft.com/office/drawing/2014/main" id="{32E2CB55-DB02-4B94-9AA0-6EFBB8682F7F}"/>
              </a:ext>
            </a:extLst>
          </p:cNvPr>
          <p:cNvSpPr>
            <a:spLocks noGrp="1"/>
          </p:cNvSpPr>
          <p:nvPr>
            <p:ph type="title"/>
          </p:nvPr>
        </p:nvSpPr>
        <p:spPr>
          <a:xfrm>
            <a:off x="0" y="200792"/>
            <a:ext cx="12192000" cy="912000"/>
          </a:xfrm>
          <a:prstGeom prst="rect">
            <a:avLst/>
          </a:prstGeom>
        </p:spPr>
        <p:txBody>
          <a:bodyPr lIns="121917" tIns="60958" rIns="121917" bIns="60958"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 xmlns:a16="http://schemas.microsoft.com/office/drawing/2014/main" id="{7DDB83E5-458E-46B2-9A0C-FA643319B2D1}"/>
              </a:ext>
            </a:extLst>
          </p:cNvPr>
          <p:cNvSpPr>
            <a:spLocks noGrp="1"/>
          </p:cNvSpPr>
          <p:nvPr>
            <p:ph type="body" sz="quarter" idx="41" hasCustomPrompt="1"/>
          </p:nvPr>
        </p:nvSpPr>
        <p:spPr>
          <a:xfrm>
            <a:off x="0" y="1124744"/>
            <a:ext cx="12192000" cy="288032"/>
          </a:xfrm>
          <a:prstGeom prst="rect">
            <a:avLst/>
          </a:prstGeom>
        </p:spPr>
        <p:txBody>
          <a:bodyPr lIns="121917" tIns="60958" rIns="121917" bIns="60958"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marL="0" marR="0" lvl="0" indent="0" algn="ctr" defTabSz="1219170" rtl="0" eaLnBrk="1" fontAlgn="auto" latinLnBrk="1" hangingPunct="1">
              <a:lnSpc>
                <a:spcPct val="90000"/>
              </a:lnSpc>
              <a:spcBef>
                <a:spcPts val="1333"/>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 xmlns:p14="http://schemas.microsoft.com/office/powerpoint/2010/main" val="235355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89932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232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직사각형 1">
            <a:extLst>
              <a:ext uri="{FF2B5EF4-FFF2-40B4-BE49-F238E27FC236}">
                <a16:creationId xmlns="" xmlns:a16="http://schemas.microsoft.com/office/drawing/2014/main" id="{0D1EC706-9B2A-49F5-97BC-E209B476C2B1}"/>
              </a:ext>
            </a:extLst>
          </p:cNvPr>
          <p:cNvSpPr/>
          <p:nvPr userDrawn="1"/>
        </p:nvSpPr>
        <p:spPr>
          <a:xfrm>
            <a:off x="1544417" y="1816072"/>
            <a:ext cx="2627534" cy="19621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 xmlns:a16="http://schemas.microsoft.com/office/drawing/2014/main" id="{808CE623-27B8-43AB-B5D9-3DE79F20DB46}"/>
              </a:ext>
            </a:extLst>
          </p:cNvPr>
          <p:cNvSpPr/>
          <p:nvPr userDrawn="1"/>
        </p:nvSpPr>
        <p:spPr>
          <a:xfrm>
            <a:off x="5197607" y="1816072"/>
            <a:ext cx="2627534" cy="19621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 xmlns:a16="http://schemas.microsoft.com/office/drawing/2014/main" id="{515D9C0A-5675-4A80-A9EA-43FD7CDCBFD3}"/>
              </a:ext>
            </a:extLst>
          </p:cNvPr>
          <p:cNvSpPr/>
          <p:nvPr userDrawn="1"/>
        </p:nvSpPr>
        <p:spPr>
          <a:xfrm>
            <a:off x="8850797" y="1816072"/>
            <a:ext cx="2627534" cy="19621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a:extLst>
              <a:ext uri="{FF2B5EF4-FFF2-40B4-BE49-F238E27FC236}">
                <a16:creationId xmlns="" xmlns:a16="http://schemas.microsoft.com/office/drawing/2014/main" id="{EF70765A-4598-4D75-8EBE-B820808F6559}"/>
              </a:ext>
            </a:extLst>
          </p:cNvPr>
          <p:cNvSpPr>
            <a:spLocks noGrp="1"/>
          </p:cNvSpPr>
          <p:nvPr userDrawn="1">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 xmlns:a16="http://schemas.microsoft.com/office/drawing/2014/main" id="{A3C91C55-8330-42C8-874B-83C2FBF456BF}"/>
              </a:ext>
            </a:extLst>
          </p:cNvPr>
          <p:cNvSpPr>
            <a:spLocks noGrp="1"/>
          </p:cNvSpPr>
          <p:nvPr userDrawn="1">
            <p:ph type="pic" sz="quarter" idx="11" hasCustomPrompt="1"/>
          </p:nvPr>
        </p:nvSpPr>
        <p:spPr>
          <a:xfrm>
            <a:off x="690912" y="1943644"/>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9" name="그림 개체 틀 2">
            <a:extLst>
              <a:ext uri="{FF2B5EF4-FFF2-40B4-BE49-F238E27FC236}">
                <a16:creationId xmlns="" xmlns:a16="http://schemas.microsoft.com/office/drawing/2014/main" id="{BF15BA92-3EF6-48C3-AA21-1292133158A8}"/>
              </a:ext>
            </a:extLst>
          </p:cNvPr>
          <p:cNvSpPr>
            <a:spLocks noGrp="1"/>
          </p:cNvSpPr>
          <p:nvPr userDrawn="1">
            <p:ph type="pic" sz="quarter" idx="12" hasCustomPrompt="1"/>
          </p:nvPr>
        </p:nvSpPr>
        <p:spPr>
          <a:xfrm>
            <a:off x="4344102" y="1943644"/>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8" name="그림 개체 틀 2">
            <a:extLst>
              <a:ext uri="{FF2B5EF4-FFF2-40B4-BE49-F238E27FC236}">
                <a16:creationId xmlns="" xmlns:a16="http://schemas.microsoft.com/office/drawing/2014/main" id="{354B4D73-B397-4586-B2AD-3EF3B8AF9C8D}"/>
              </a:ext>
            </a:extLst>
          </p:cNvPr>
          <p:cNvSpPr>
            <a:spLocks noGrp="1"/>
          </p:cNvSpPr>
          <p:nvPr userDrawn="1">
            <p:ph type="pic" sz="quarter" idx="13" hasCustomPrompt="1"/>
          </p:nvPr>
        </p:nvSpPr>
        <p:spPr>
          <a:xfrm>
            <a:off x="7997292" y="1943644"/>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70" name="직사각형 69">
            <a:extLst>
              <a:ext uri="{FF2B5EF4-FFF2-40B4-BE49-F238E27FC236}">
                <a16:creationId xmlns="" xmlns:a16="http://schemas.microsoft.com/office/drawing/2014/main" id="{A44FA530-F3AC-432C-B292-D5669FE0B731}"/>
              </a:ext>
            </a:extLst>
          </p:cNvPr>
          <p:cNvSpPr/>
          <p:nvPr userDrawn="1"/>
        </p:nvSpPr>
        <p:spPr>
          <a:xfrm>
            <a:off x="1544417" y="4159030"/>
            <a:ext cx="2627534" cy="196215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직사각형 78">
            <a:extLst>
              <a:ext uri="{FF2B5EF4-FFF2-40B4-BE49-F238E27FC236}">
                <a16:creationId xmlns="" xmlns:a16="http://schemas.microsoft.com/office/drawing/2014/main" id="{52EAC11F-DE69-448D-BFD4-86EBF9111757}"/>
              </a:ext>
            </a:extLst>
          </p:cNvPr>
          <p:cNvSpPr/>
          <p:nvPr userDrawn="1"/>
        </p:nvSpPr>
        <p:spPr>
          <a:xfrm>
            <a:off x="5197607" y="4159030"/>
            <a:ext cx="2627534" cy="19621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직사각형 87">
            <a:extLst>
              <a:ext uri="{FF2B5EF4-FFF2-40B4-BE49-F238E27FC236}">
                <a16:creationId xmlns="" xmlns:a16="http://schemas.microsoft.com/office/drawing/2014/main" id="{E4E9C488-86DA-443B-A396-8755783C19DF}"/>
              </a:ext>
            </a:extLst>
          </p:cNvPr>
          <p:cNvSpPr/>
          <p:nvPr userDrawn="1"/>
        </p:nvSpPr>
        <p:spPr>
          <a:xfrm>
            <a:off x="8850797" y="4159030"/>
            <a:ext cx="2627534" cy="196215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그림 개체 틀 2">
            <a:extLst>
              <a:ext uri="{FF2B5EF4-FFF2-40B4-BE49-F238E27FC236}">
                <a16:creationId xmlns="" xmlns:a16="http://schemas.microsoft.com/office/drawing/2014/main" id="{8FEFB4DC-34CA-4362-95F1-BF84F8BF681D}"/>
              </a:ext>
            </a:extLst>
          </p:cNvPr>
          <p:cNvSpPr>
            <a:spLocks noGrp="1"/>
          </p:cNvSpPr>
          <p:nvPr userDrawn="1">
            <p:ph type="pic" sz="quarter" idx="14" hasCustomPrompt="1"/>
          </p:nvPr>
        </p:nvSpPr>
        <p:spPr>
          <a:xfrm>
            <a:off x="690912" y="4286602"/>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7" name="그림 개체 틀 2">
            <a:extLst>
              <a:ext uri="{FF2B5EF4-FFF2-40B4-BE49-F238E27FC236}">
                <a16:creationId xmlns="" xmlns:a16="http://schemas.microsoft.com/office/drawing/2014/main" id="{4D3C3EC1-9F71-4515-ABEF-BB113E2E7046}"/>
              </a:ext>
            </a:extLst>
          </p:cNvPr>
          <p:cNvSpPr>
            <a:spLocks noGrp="1"/>
          </p:cNvSpPr>
          <p:nvPr userDrawn="1">
            <p:ph type="pic" sz="quarter" idx="15" hasCustomPrompt="1"/>
          </p:nvPr>
        </p:nvSpPr>
        <p:spPr>
          <a:xfrm>
            <a:off x="4344102" y="4286602"/>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8" name="그림 개체 틀 2">
            <a:extLst>
              <a:ext uri="{FF2B5EF4-FFF2-40B4-BE49-F238E27FC236}">
                <a16:creationId xmlns="" xmlns:a16="http://schemas.microsoft.com/office/drawing/2014/main" id="{233F0B8F-F7BE-411C-87A0-E69E0EEBAC11}"/>
              </a:ext>
            </a:extLst>
          </p:cNvPr>
          <p:cNvSpPr>
            <a:spLocks noGrp="1"/>
          </p:cNvSpPr>
          <p:nvPr userDrawn="1">
            <p:ph type="pic" sz="quarter" idx="16" hasCustomPrompt="1"/>
          </p:nvPr>
        </p:nvSpPr>
        <p:spPr>
          <a:xfrm>
            <a:off x="7997292" y="4286602"/>
            <a:ext cx="1707010" cy="1707008"/>
          </a:xfrm>
          <a:prstGeom prst="ellipse">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 xmlns:p14="http://schemas.microsoft.com/office/powerpoint/2010/main" val="76866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CFFBB0F-9EF1-4E19-B8D3-5DCE4E2836B5}"/>
              </a:ext>
            </a:extLst>
          </p:cNvPr>
          <p:cNvSpPr/>
          <p:nvPr userDrawn="1"/>
        </p:nvSpPr>
        <p:spPr>
          <a:xfrm>
            <a:off x="5857336" y="260648"/>
            <a:ext cx="5876372" cy="6336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 xmlns:a16="http://schemas.microsoft.com/office/drawing/2014/main" id="{9FBACCF6-EFC7-48A6-8A1C-B0337CE1DACC}"/>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833295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9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9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 xmlns:a16="http://schemas.microsoft.com/office/drawing/2014/main" id="{52BABC71-0705-4722-8A71-FE16FBAB691E}"/>
              </a:ext>
            </a:extLst>
          </p:cNvPr>
          <p:cNvSpPr/>
          <p:nvPr/>
        </p:nvSpPr>
        <p:spPr>
          <a:xfrm>
            <a:off x="5865962" y="0"/>
            <a:ext cx="6326038" cy="6866708"/>
          </a:xfrm>
          <a:custGeom>
            <a:avLst/>
            <a:gdLst>
              <a:gd name="connsiteX0" fmla="*/ 0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0 w 5721711"/>
              <a:gd name="connsiteY4" fmla="*/ 0 h 6858000"/>
              <a:gd name="connsiteX0" fmla="*/ 0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0 w 5721711"/>
              <a:gd name="connsiteY5" fmla="*/ 0 h 6858000"/>
              <a:gd name="connsiteX0" fmla="*/ 2795451 w 5721711"/>
              <a:gd name="connsiteY0" fmla="*/ 17417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17417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451 w 5721711"/>
              <a:gd name="connsiteY0" fmla="*/ 0 h 6858000"/>
              <a:gd name="connsiteX1" fmla="*/ 5721711 w 5721711"/>
              <a:gd name="connsiteY1" fmla="*/ 0 h 6858000"/>
              <a:gd name="connsiteX2" fmla="*/ 5721711 w 5721711"/>
              <a:gd name="connsiteY2" fmla="*/ 6858000 h 6858000"/>
              <a:gd name="connsiteX3" fmla="*/ 0 w 5721711"/>
              <a:gd name="connsiteY3" fmla="*/ 6858000 h 6858000"/>
              <a:gd name="connsiteX4" fmla="*/ 181 w 5721711"/>
              <a:gd name="connsiteY4" fmla="*/ 2455817 h 6858000"/>
              <a:gd name="connsiteX5" fmla="*/ 2795451 w 5721711"/>
              <a:gd name="connsiteY5" fmla="*/ 0 h 6858000"/>
              <a:gd name="connsiteX0" fmla="*/ 2795271 w 5721531"/>
              <a:gd name="connsiteY0" fmla="*/ 0 h 6866708"/>
              <a:gd name="connsiteX1" fmla="*/ 5721531 w 5721531"/>
              <a:gd name="connsiteY1" fmla="*/ 0 h 6866708"/>
              <a:gd name="connsiteX2" fmla="*/ 5721531 w 5721531"/>
              <a:gd name="connsiteY2" fmla="*/ 6858000 h 6866708"/>
              <a:gd name="connsiteX3" fmla="*/ 3291660 w 5721531"/>
              <a:gd name="connsiteY3" fmla="*/ 6866708 h 6866708"/>
              <a:gd name="connsiteX4" fmla="*/ 1 w 5721531"/>
              <a:gd name="connsiteY4" fmla="*/ 2455817 h 6866708"/>
              <a:gd name="connsiteX5" fmla="*/ 2795271 w 5721531"/>
              <a:gd name="connsiteY5" fmla="*/ 0 h 6866708"/>
              <a:gd name="connsiteX0" fmla="*/ 2795271 w 5721531"/>
              <a:gd name="connsiteY0" fmla="*/ 0 h 6866708"/>
              <a:gd name="connsiteX1" fmla="*/ 5721531 w 5721531"/>
              <a:gd name="connsiteY1" fmla="*/ 0 h 6866708"/>
              <a:gd name="connsiteX2" fmla="*/ 5721531 w 5721531"/>
              <a:gd name="connsiteY2" fmla="*/ 6858000 h 6866708"/>
              <a:gd name="connsiteX3" fmla="*/ 3291660 w 5721531"/>
              <a:gd name="connsiteY3" fmla="*/ 6866708 h 6866708"/>
              <a:gd name="connsiteX4" fmla="*/ 1 w 5721531"/>
              <a:gd name="connsiteY4" fmla="*/ 2455817 h 6866708"/>
              <a:gd name="connsiteX5" fmla="*/ 2795271 w 5721531"/>
              <a:gd name="connsiteY5" fmla="*/ 0 h 6866708"/>
              <a:gd name="connsiteX0" fmla="*/ 2795270 w 5721530"/>
              <a:gd name="connsiteY0" fmla="*/ 0 h 6866708"/>
              <a:gd name="connsiteX1" fmla="*/ 5721530 w 5721530"/>
              <a:gd name="connsiteY1" fmla="*/ 0 h 6866708"/>
              <a:gd name="connsiteX2" fmla="*/ 5721530 w 5721530"/>
              <a:gd name="connsiteY2" fmla="*/ 6858000 h 6866708"/>
              <a:gd name="connsiteX3" fmla="*/ 3291659 w 5721530"/>
              <a:gd name="connsiteY3" fmla="*/ 6866708 h 6866708"/>
              <a:gd name="connsiteX4" fmla="*/ 0 w 5721530"/>
              <a:gd name="connsiteY4" fmla="*/ 2455817 h 6866708"/>
              <a:gd name="connsiteX5" fmla="*/ 2795270 w 5721530"/>
              <a:gd name="connsiteY5" fmla="*/ 0 h 6866708"/>
              <a:gd name="connsiteX0" fmla="*/ 2995567 w 5921827"/>
              <a:gd name="connsiteY0" fmla="*/ 0 h 6866708"/>
              <a:gd name="connsiteX1" fmla="*/ 5921827 w 5921827"/>
              <a:gd name="connsiteY1" fmla="*/ 0 h 6866708"/>
              <a:gd name="connsiteX2" fmla="*/ 5921827 w 5921827"/>
              <a:gd name="connsiteY2" fmla="*/ 6858000 h 6866708"/>
              <a:gd name="connsiteX3" fmla="*/ 3491956 w 5921827"/>
              <a:gd name="connsiteY3" fmla="*/ 6866708 h 6866708"/>
              <a:gd name="connsiteX4" fmla="*/ 0 w 5921827"/>
              <a:gd name="connsiteY4" fmla="*/ 3074126 h 6866708"/>
              <a:gd name="connsiteX5" fmla="*/ 2995567 w 5921827"/>
              <a:gd name="connsiteY5" fmla="*/ 0 h 6866708"/>
              <a:gd name="connsiteX0" fmla="*/ 2995567 w 5921827"/>
              <a:gd name="connsiteY0" fmla="*/ 0 h 6866708"/>
              <a:gd name="connsiteX1" fmla="*/ 5921827 w 5921827"/>
              <a:gd name="connsiteY1" fmla="*/ 0 h 6866708"/>
              <a:gd name="connsiteX2" fmla="*/ 5921827 w 5921827"/>
              <a:gd name="connsiteY2" fmla="*/ 6858000 h 6866708"/>
              <a:gd name="connsiteX3" fmla="*/ 3491956 w 5921827"/>
              <a:gd name="connsiteY3" fmla="*/ 6866708 h 6866708"/>
              <a:gd name="connsiteX4" fmla="*/ 0 w 5921827"/>
              <a:gd name="connsiteY4" fmla="*/ 3074126 h 6866708"/>
              <a:gd name="connsiteX5" fmla="*/ 2995567 w 5921827"/>
              <a:gd name="connsiteY5" fmla="*/ 0 h 6866708"/>
              <a:gd name="connsiteX0" fmla="*/ 2995567 w 5921827"/>
              <a:gd name="connsiteY0" fmla="*/ 0 h 6866708"/>
              <a:gd name="connsiteX1" fmla="*/ 5921827 w 5921827"/>
              <a:gd name="connsiteY1" fmla="*/ 0 h 6866708"/>
              <a:gd name="connsiteX2" fmla="*/ 5921827 w 5921827"/>
              <a:gd name="connsiteY2" fmla="*/ 6858000 h 6866708"/>
              <a:gd name="connsiteX3" fmla="*/ 3491956 w 5921827"/>
              <a:gd name="connsiteY3" fmla="*/ 6866708 h 6866708"/>
              <a:gd name="connsiteX4" fmla="*/ 0 w 5921827"/>
              <a:gd name="connsiteY4" fmla="*/ 3074126 h 6866708"/>
              <a:gd name="connsiteX5" fmla="*/ 2995567 w 5921827"/>
              <a:gd name="connsiteY5" fmla="*/ 0 h 6866708"/>
              <a:gd name="connsiteX0" fmla="*/ 2995567 w 5921827"/>
              <a:gd name="connsiteY0" fmla="*/ 0 h 6866708"/>
              <a:gd name="connsiteX1" fmla="*/ 5921827 w 5921827"/>
              <a:gd name="connsiteY1" fmla="*/ 0 h 6866708"/>
              <a:gd name="connsiteX2" fmla="*/ 5921827 w 5921827"/>
              <a:gd name="connsiteY2" fmla="*/ 6858000 h 6866708"/>
              <a:gd name="connsiteX3" fmla="*/ 3491956 w 5921827"/>
              <a:gd name="connsiteY3" fmla="*/ 6866708 h 6866708"/>
              <a:gd name="connsiteX4" fmla="*/ 0 w 5921827"/>
              <a:gd name="connsiteY4" fmla="*/ 3074126 h 6866708"/>
              <a:gd name="connsiteX5" fmla="*/ 2995567 w 5921827"/>
              <a:gd name="connsiteY5" fmla="*/ 0 h 6866708"/>
              <a:gd name="connsiteX0" fmla="*/ 2995567 w 5921827"/>
              <a:gd name="connsiteY0" fmla="*/ 0 h 6866708"/>
              <a:gd name="connsiteX1" fmla="*/ 5921827 w 5921827"/>
              <a:gd name="connsiteY1" fmla="*/ 0 h 6866708"/>
              <a:gd name="connsiteX2" fmla="*/ 5921827 w 5921827"/>
              <a:gd name="connsiteY2" fmla="*/ 6858000 h 6866708"/>
              <a:gd name="connsiteX3" fmla="*/ 3491956 w 5921827"/>
              <a:gd name="connsiteY3" fmla="*/ 6866708 h 6866708"/>
              <a:gd name="connsiteX4" fmla="*/ 0 w 5921827"/>
              <a:gd name="connsiteY4" fmla="*/ 3074126 h 6866708"/>
              <a:gd name="connsiteX5" fmla="*/ 2995567 w 5921827"/>
              <a:gd name="connsiteY5" fmla="*/ 0 h 686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1827" h="6866708">
                <a:moveTo>
                  <a:pt x="2995567" y="0"/>
                </a:moveTo>
                <a:lnTo>
                  <a:pt x="5921827" y="0"/>
                </a:lnTo>
                <a:lnTo>
                  <a:pt x="5921827" y="6858000"/>
                </a:lnTo>
                <a:lnTo>
                  <a:pt x="3491956" y="6866708"/>
                </a:lnTo>
                <a:cubicBezTo>
                  <a:pt x="2316358" y="5529943"/>
                  <a:pt x="1541357" y="4741818"/>
                  <a:pt x="0" y="3074126"/>
                </a:cubicBezTo>
                <a:cubicBezTo>
                  <a:pt x="940467" y="2063931"/>
                  <a:pt x="2098644" y="931818"/>
                  <a:pt x="29955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 xmlns:a16="http://schemas.microsoft.com/office/drawing/2014/main" id="{03B4C724-0776-4328-8F0A-B72DA1579537}"/>
              </a:ext>
            </a:extLst>
          </p:cNvPr>
          <p:cNvSpPr txBox="1"/>
          <p:nvPr/>
        </p:nvSpPr>
        <p:spPr>
          <a:xfrm>
            <a:off x="7867292" y="994306"/>
            <a:ext cx="4324708" cy="3416320"/>
          </a:xfrm>
          <a:prstGeom prst="rect">
            <a:avLst/>
          </a:prstGeom>
          <a:noFill/>
        </p:spPr>
        <p:txBody>
          <a:bodyPr wrap="square" rtlCol="0" anchor="ctr">
            <a:spAutoFit/>
          </a:bodyPr>
          <a:lstStyle/>
          <a:p>
            <a:pPr algn="ctr"/>
            <a:r>
              <a:rPr lang="el-GR" sz="5400" dirty="0" smtClean="0">
                <a:solidFill>
                  <a:schemeClr val="bg1"/>
                </a:solidFill>
                <a:latin typeface="+mj-lt"/>
              </a:rPr>
              <a:t>Ασφάλεια και Υγεία στην Εργασία</a:t>
            </a:r>
          </a:p>
          <a:p>
            <a:pPr algn="ctr"/>
            <a:endParaRPr lang="en-US" sz="5400" dirty="0">
              <a:solidFill>
                <a:schemeClr val="bg1"/>
              </a:solidFill>
              <a:latin typeface="+mj-lt"/>
            </a:endParaRPr>
          </a:p>
        </p:txBody>
      </p:sp>
      <p:sp>
        <p:nvSpPr>
          <p:cNvPr id="17" name="16 - Ορθογώνιο"/>
          <p:cNvSpPr/>
          <p:nvPr/>
        </p:nvSpPr>
        <p:spPr>
          <a:xfrm>
            <a:off x="8428007" y="4294375"/>
            <a:ext cx="3763993" cy="1815882"/>
          </a:xfrm>
          <a:prstGeom prst="rect">
            <a:avLst/>
          </a:prstGeom>
        </p:spPr>
        <p:txBody>
          <a:bodyPr wrap="square">
            <a:spAutoFit/>
          </a:bodyPr>
          <a:lstStyle/>
          <a:p>
            <a:pPr algn="ctr"/>
            <a:r>
              <a:rPr lang="el-GR" sz="1400" b="1" i="1" dirty="0" smtClean="0">
                <a:solidFill>
                  <a:schemeClr val="bg1"/>
                </a:solidFill>
                <a:latin typeface="Arial" panose="020B0604020202020204" pitchFamily="34" charset="0"/>
                <a:cs typeface="Arial" panose="020B0604020202020204" pitchFamily="34" charset="0"/>
              </a:rPr>
              <a:t>Μαργιώλου Γεωργία</a:t>
            </a:r>
            <a:br>
              <a:rPr lang="el-GR" sz="1400" b="1" i="1" dirty="0" smtClean="0">
                <a:solidFill>
                  <a:schemeClr val="bg1"/>
                </a:solidFill>
                <a:latin typeface="Arial" panose="020B0604020202020204" pitchFamily="34" charset="0"/>
                <a:cs typeface="Arial" panose="020B0604020202020204" pitchFamily="34" charset="0"/>
              </a:rPr>
            </a:br>
            <a:r>
              <a:rPr lang="el-GR" sz="1400" b="1" dirty="0" smtClean="0">
                <a:solidFill>
                  <a:schemeClr val="bg1"/>
                </a:solidFill>
              </a:rPr>
              <a:t>RN, </a:t>
            </a:r>
            <a:r>
              <a:rPr lang="el-GR" sz="1400" b="1" dirty="0" err="1" smtClean="0">
                <a:solidFill>
                  <a:schemeClr val="bg1"/>
                </a:solidFill>
              </a:rPr>
              <a:t>MSc</a:t>
            </a:r>
            <a:r>
              <a:rPr lang="el-GR" sz="1400" b="1" dirty="0" smtClean="0">
                <a:solidFill>
                  <a:schemeClr val="bg1"/>
                </a:solidFill>
              </a:rPr>
              <a:t>, </a:t>
            </a:r>
            <a:r>
              <a:rPr lang="el-GR" sz="1400" b="1" dirty="0" err="1" smtClean="0">
                <a:solidFill>
                  <a:schemeClr val="bg1"/>
                </a:solidFill>
              </a:rPr>
              <a:t>PhD</a:t>
            </a:r>
            <a:r>
              <a:rPr lang="el-GR" sz="1400" b="1" dirty="0" smtClean="0">
                <a:solidFill>
                  <a:schemeClr val="bg1"/>
                </a:solidFill>
              </a:rPr>
              <a:t> (c), </a:t>
            </a:r>
          </a:p>
          <a:p>
            <a:pPr algn="ctr"/>
            <a:r>
              <a:rPr lang="el-GR" sz="1400" b="1" dirty="0" smtClean="0">
                <a:solidFill>
                  <a:schemeClr val="bg1"/>
                </a:solidFill>
              </a:rPr>
              <a:t>Εκπαιδεύτρια Κλινικών  </a:t>
            </a:r>
            <a:r>
              <a:rPr lang="el-GR" sz="1400" b="1" dirty="0" smtClean="0">
                <a:solidFill>
                  <a:schemeClr val="bg1"/>
                </a:solidFill>
              </a:rPr>
              <a:t>Εκπαιδευτών </a:t>
            </a:r>
          </a:p>
          <a:p>
            <a:pPr algn="ctr"/>
            <a:r>
              <a:rPr lang="el-GR" sz="1400" b="1" dirty="0" smtClean="0">
                <a:solidFill>
                  <a:schemeClr val="bg1"/>
                </a:solidFill>
              </a:rPr>
              <a:t>Υπηρεσιών Υγείας </a:t>
            </a:r>
            <a:r>
              <a:rPr lang="el-GR" sz="1400" b="1" dirty="0" smtClean="0">
                <a:solidFill>
                  <a:schemeClr val="bg1"/>
                </a:solidFill>
              </a:rPr>
              <a:t>6ης Υ.ΠΕ</a:t>
            </a:r>
          </a:p>
          <a:p>
            <a:pPr algn="ctr"/>
            <a:r>
              <a:rPr lang="el-GR" sz="1400" b="1" dirty="0" smtClean="0">
                <a:solidFill>
                  <a:schemeClr val="bg1"/>
                </a:solidFill>
              </a:rPr>
              <a:t>Σύμβουλος Σταδιοδρομίας και Επαγγελματικού Προσανατολισμού</a:t>
            </a:r>
          </a:p>
          <a:p>
            <a:pPr algn="ctr"/>
            <a:r>
              <a:rPr lang="el-GR" sz="1400" b="1" dirty="0" smtClean="0">
                <a:solidFill>
                  <a:schemeClr val="bg1"/>
                </a:solidFill>
              </a:rPr>
              <a:t>Εκπαιδεύτρια και Εξετάστρια Πιστοποίησης Ενηλίκων </a:t>
            </a:r>
            <a:endParaRPr lang="el-GR" sz="1400" dirty="0">
              <a:solidFill>
                <a:schemeClr val="bg1"/>
              </a:solidFill>
            </a:endParaRPr>
          </a:p>
        </p:txBody>
      </p:sp>
      <p:pic>
        <p:nvPicPr>
          <p:cNvPr id="18" name="Picture 2" descr="C:\Users\user\Desktop\upatras-kedivim.png"/>
          <p:cNvPicPr>
            <a:picLocks noChangeAspect="1" noChangeArrowheads="1"/>
          </p:cNvPicPr>
          <p:nvPr/>
        </p:nvPicPr>
        <p:blipFill>
          <a:blip r:embed="rId2" cstate="print"/>
          <a:srcRect/>
          <a:stretch>
            <a:fillRect/>
          </a:stretch>
        </p:blipFill>
        <p:spPr bwMode="auto">
          <a:xfrm>
            <a:off x="157824" y="159850"/>
            <a:ext cx="2095698" cy="1047849"/>
          </a:xfrm>
          <a:prstGeom prst="rect">
            <a:avLst/>
          </a:prstGeom>
          <a:noFill/>
        </p:spPr>
      </p:pic>
    </p:spTree>
    <p:extLst>
      <p:ext uri="{BB962C8B-B14F-4D97-AF65-F5344CB8AC3E}">
        <p14:creationId xmlns="" xmlns:p14="http://schemas.microsoft.com/office/powerpoint/2010/main" val="2555606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8.png"/>
          <p:cNvPicPr>
            <a:picLocks noChangeAspect="1" noChangeArrowheads="1"/>
          </p:cNvPicPr>
          <p:nvPr/>
        </p:nvPicPr>
        <p:blipFill>
          <a:blip r:embed="rId2" cstate="print"/>
          <a:srcRect/>
          <a:stretch>
            <a:fillRect/>
          </a:stretch>
        </p:blipFill>
        <p:spPr bwMode="auto">
          <a:xfrm>
            <a:off x="3088257" y="1351962"/>
            <a:ext cx="5310308" cy="5135102"/>
          </a:xfrm>
          <a:prstGeom prst="rect">
            <a:avLst/>
          </a:prstGeom>
          <a:noFill/>
        </p:spPr>
      </p:pic>
      <p:sp>
        <p:nvSpPr>
          <p:cNvPr id="4" name="1 - Θέση κειμένου"/>
          <p:cNvSpPr>
            <a:spLocks noGrp="1"/>
          </p:cNvSpPr>
          <p:nvPr>
            <p:ph type="body" sz="quarter" idx="10"/>
          </p:nvPr>
        </p:nvSpPr>
        <p:spPr>
          <a:xfrm>
            <a:off x="323529" y="207035"/>
            <a:ext cx="11573197" cy="85672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000" b="1" i="1" dirty="0" smtClean="0">
                <a:solidFill>
                  <a:schemeClr val="tx2"/>
                </a:solidFill>
                <a:effectLst>
                  <a:outerShdw blurRad="38100" dist="38100" dir="2700000" algn="tl">
                    <a:srgbClr val="000000">
                      <a:alpha val="43137"/>
                    </a:srgbClr>
                  </a:outerShdw>
                </a:effectLst>
              </a:rPr>
              <a:t>Ενδεικτικοί κίνδυνοι υγείας ανά τμήμα και ειδικότητα στα νοσοκομεία / στις κλινικές.(1/3)</a:t>
            </a:r>
          </a:p>
        </p:txBody>
      </p:sp>
      <p:sp>
        <p:nvSpPr>
          <p:cNvPr id="5" name="4 - Ορθογώνιο"/>
          <p:cNvSpPr/>
          <p:nvPr/>
        </p:nvSpPr>
        <p:spPr>
          <a:xfrm>
            <a:off x="4759382" y="6513745"/>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9.png"/>
          <p:cNvPicPr>
            <a:picLocks noChangeAspect="1" noChangeArrowheads="1"/>
          </p:cNvPicPr>
          <p:nvPr/>
        </p:nvPicPr>
        <p:blipFill>
          <a:blip r:embed="rId2" cstate="print"/>
          <a:srcRect/>
          <a:stretch>
            <a:fillRect/>
          </a:stretch>
        </p:blipFill>
        <p:spPr bwMode="auto">
          <a:xfrm>
            <a:off x="3079630" y="1234277"/>
            <a:ext cx="5883215" cy="5369160"/>
          </a:xfrm>
          <a:prstGeom prst="rect">
            <a:avLst/>
          </a:prstGeom>
          <a:noFill/>
        </p:spPr>
      </p:pic>
      <p:sp>
        <p:nvSpPr>
          <p:cNvPr id="5" name="4 - Ορθογώνιο"/>
          <p:cNvSpPr/>
          <p:nvPr/>
        </p:nvSpPr>
        <p:spPr>
          <a:xfrm>
            <a:off x="4837020" y="6627168"/>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
        <p:nvSpPr>
          <p:cNvPr id="7" name="1 - Θέση κειμένου"/>
          <p:cNvSpPr>
            <a:spLocks noGrp="1"/>
          </p:cNvSpPr>
          <p:nvPr>
            <p:ph type="body" sz="quarter" idx="10"/>
          </p:nvPr>
        </p:nvSpPr>
        <p:spPr>
          <a:xfrm>
            <a:off x="323529" y="207035"/>
            <a:ext cx="11573197" cy="85672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000" b="1" i="1" dirty="0" smtClean="0">
                <a:solidFill>
                  <a:schemeClr val="tx2"/>
                </a:solidFill>
                <a:effectLst>
                  <a:outerShdw blurRad="38100" dist="38100" dir="2700000" algn="tl">
                    <a:srgbClr val="000000">
                      <a:alpha val="43137"/>
                    </a:srgbClr>
                  </a:outerShdw>
                </a:effectLst>
              </a:rPr>
              <a:t>Ενδεικτικοί κίνδυνοι υγείας ανά τμήμα και ειδικότητα στα νοσοκομεία / στις κλινικές.(1/3)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10.png"/>
          <p:cNvPicPr>
            <a:picLocks noChangeAspect="1" noChangeArrowheads="1"/>
          </p:cNvPicPr>
          <p:nvPr/>
        </p:nvPicPr>
        <p:blipFill>
          <a:blip r:embed="rId2" cstate="print"/>
          <a:srcRect/>
          <a:stretch>
            <a:fillRect/>
          </a:stretch>
        </p:blipFill>
        <p:spPr bwMode="auto">
          <a:xfrm>
            <a:off x="2176108" y="1867139"/>
            <a:ext cx="6860967" cy="3602008"/>
          </a:xfrm>
          <a:prstGeom prst="rect">
            <a:avLst/>
          </a:prstGeom>
          <a:noFill/>
        </p:spPr>
      </p:pic>
      <p:sp>
        <p:nvSpPr>
          <p:cNvPr id="5" name="4 - Ορθογώνιο"/>
          <p:cNvSpPr/>
          <p:nvPr/>
        </p:nvSpPr>
        <p:spPr>
          <a:xfrm>
            <a:off x="4664491" y="5737368"/>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
        <p:nvSpPr>
          <p:cNvPr id="7" name="1 - Θέση κειμένου"/>
          <p:cNvSpPr>
            <a:spLocks noGrp="1"/>
          </p:cNvSpPr>
          <p:nvPr>
            <p:ph type="body" sz="quarter" idx="10"/>
          </p:nvPr>
        </p:nvSpPr>
        <p:spPr>
          <a:xfrm>
            <a:off x="366661" y="483081"/>
            <a:ext cx="11573197" cy="85672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000" b="1" i="1" dirty="0" smtClean="0">
                <a:solidFill>
                  <a:schemeClr val="tx2"/>
                </a:solidFill>
                <a:effectLst>
                  <a:outerShdw blurRad="38100" dist="38100" dir="2700000" algn="tl">
                    <a:srgbClr val="000000">
                      <a:alpha val="43137"/>
                    </a:srgbClr>
                  </a:outerShdw>
                </a:effectLst>
              </a:rPr>
              <a:t>Ενδεικτικοί κίνδυνοι υγείας ανά τμήμα και ειδικότητα στα νοσοκομεία / στις κλινικές.(1/3)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el-GR" sz="3200" b="1" dirty="0" smtClean="0">
                <a:solidFill>
                  <a:schemeClr val="tx2"/>
                </a:solidFill>
                <a:effectLst>
                  <a:outerShdw blurRad="38100" dist="38100" dir="2700000" algn="tl">
                    <a:srgbClr val="000000">
                      <a:alpha val="43137"/>
                    </a:srgbClr>
                  </a:outerShdw>
                </a:effectLst>
              </a:rPr>
              <a:t>Η γραπτή εκτίμηση του επαγγελματικού κινδύνου στα νοσοκομεία/στις κλινικές</a:t>
            </a:r>
            <a:endParaRPr lang="en-US" sz="3200" b="1" dirty="0">
              <a:solidFill>
                <a:schemeClr val="tx2"/>
              </a:solidFill>
              <a:effectLst>
                <a:outerShdw blurRad="38100" dist="38100" dir="2700000" algn="tl">
                  <a:srgbClr val="000000">
                    <a:alpha val="43137"/>
                  </a:srgbClr>
                </a:outerShdw>
              </a:effectLst>
            </a:endParaRPr>
          </a:p>
        </p:txBody>
      </p:sp>
      <p:grpSp>
        <p:nvGrpSpPr>
          <p:cNvPr id="3" name="Group 38">
            <a:extLst>
              <a:ext uri="{FF2B5EF4-FFF2-40B4-BE49-F238E27FC236}">
                <a16:creationId xmlns="" xmlns:a16="http://schemas.microsoft.com/office/drawing/2014/main" id="{6EB37657-594B-46F9-9654-24DAA58064DE}"/>
              </a:ext>
            </a:extLst>
          </p:cNvPr>
          <p:cNvGrpSpPr/>
          <p:nvPr/>
        </p:nvGrpSpPr>
        <p:grpSpPr>
          <a:xfrm>
            <a:off x="4339876" y="3261455"/>
            <a:ext cx="1681532" cy="1359054"/>
            <a:chOff x="1685925" y="2899865"/>
            <a:chExt cx="2505075" cy="2024661"/>
          </a:xfrm>
        </p:grpSpPr>
        <p:sp>
          <p:nvSpPr>
            <p:cNvPr id="4" name="Arc 55">
              <a:extLst>
                <a:ext uri="{FF2B5EF4-FFF2-40B4-BE49-F238E27FC236}">
                  <a16:creationId xmlns="" xmlns:a16="http://schemas.microsoft.com/office/drawing/2014/main" id="{0D22F88B-774E-46B2-946D-762E3CABA572}"/>
                </a:ext>
              </a:extLst>
            </p:cNvPr>
            <p:cNvSpPr/>
            <p:nvPr/>
          </p:nvSpPr>
          <p:spPr>
            <a:xfrm flipH="1">
              <a:off x="2166339" y="2899865"/>
              <a:ext cx="2024661" cy="2024661"/>
            </a:xfrm>
            <a:prstGeom prst="arc">
              <a:avLst>
                <a:gd name="adj1" fmla="val 10388240"/>
                <a:gd name="adj2" fmla="val 301815"/>
              </a:avLst>
            </a:prstGeom>
            <a:ln w="88900">
              <a:solidFill>
                <a:schemeClr val="accent1"/>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5" name="Straight Connector 56">
              <a:extLst>
                <a:ext uri="{FF2B5EF4-FFF2-40B4-BE49-F238E27FC236}">
                  <a16:creationId xmlns="" xmlns:a16="http://schemas.microsoft.com/office/drawing/2014/main" id="{8AB33F22-85E9-486E-8C62-FDBCDAE96057}"/>
                </a:ext>
              </a:extLst>
            </p:cNvPr>
            <p:cNvCxnSpPr>
              <a:cxnSpLocks/>
            </p:cNvCxnSpPr>
            <p:nvPr/>
          </p:nvCxnSpPr>
          <p:spPr>
            <a:xfrm flipH="1">
              <a:off x="1685925" y="3961667"/>
              <a:ext cx="50898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oup 57">
            <a:extLst>
              <a:ext uri="{FF2B5EF4-FFF2-40B4-BE49-F238E27FC236}">
                <a16:creationId xmlns="" xmlns:a16="http://schemas.microsoft.com/office/drawing/2014/main" id="{E53B8DBD-7740-4091-8E4D-71FCAF7C972A}"/>
              </a:ext>
            </a:extLst>
          </p:cNvPr>
          <p:cNvGrpSpPr/>
          <p:nvPr/>
        </p:nvGrpSpPr>
        <p:grpSpPr>
          <a:xfrm flipV="1">
            <a:off x="6170593" y="3307942"/>
            <a:ext cx="1681532" cy="1359054"/>
            <a:chOff x="1685925" y="2899865"/>
            <a:chExt cx="2505075" cy="2024661"/>
          </a:xfrm>
        </p:grpSpPr>
        <p:sp>
          <p:nvSpPr>
            <p:cNvPr id="7" name="Arc 58">
              <a:extLst>
                <a:ext uri="{FF2B5EF4-FFF2-40B4-BE49-F238E27FC236}">
                  <a16:creationId xmlns="" xmlns:a16="http://schemas.microsoft.com/office/drawing/2014/main" id="{39ED1ABA-A873-46C4-A98B-90EB38B7208B}"/>
                </a:ext>
              </a:extLst>
            </p:cNvPr>
            <p:cNvSpPr/>
            <p:nvPr/>
          </p:nvSpPr>
          <p:spPr>
            <a:xfrm flipH="1">
              <a:off x="2166339" y="2899865"/>
              <a:ext cx="2024661" cy="2024661"/>
            </a:xfrm>
            <a:prstGeom prst="arc">
              <a:avLst>
                <a:gd name="adj1" fmla="val 10388240"/>
                <a:gd name="adj2" fmla="val 301815"/>
              </a:avLst>
            </a:prstGeom>
            <a:ln w="88900">
              <a:solidFill>
                <a:schemeClr val="accent2"/>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8" name="Straight Connector 59">
              <a:extLst>
                <a:ext uri="{FF2B5EF4-FFF2-40B4-BE49-F238E27FC236}">
                  <a16:creationId xmlns="" xmlns:a16="http://schemas.microsoft.com/office/drawing/2014/main" id="{9EB2FB6A-B464-42D9-99CC-50AB80B55574}"/>
                </a:ext>
              </a:extLst>
            </p:cNvPr>
            <p:cNvCxnSpPr>
              <a:cxnSpLocks/>
            </p:cNvCxnSpPr>
            <p:nvPr/>
          </p:nvCxnSpPr>
          <p:spPr>
            <a:xfrm flipH="1">
              <a:off x="1685925" y="3952875"/>
              <a:ext cx="508989"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60">
            <a:extLst>
              <a:ext uri="{FF2B5EF4-FFF2-40B4-BE49-F238E27FC236}">
                <a16:creationId xmlns="" xmlns:a16="http://schemas.microsoft.com/office/drawing/2014/main" id="{32A62464-4A77-4E81-B008-84DC0244AE01}"/>
              </a:ext>
            </a:extLst>
          </p:cNvPr>
          <p:cNvGrpSpPr/>
          <p:nvPr/>
        </p:nvGrpSpPr>
        <p:grpSpPr>
          <a:xfrm>
            <a:off x="8001311" y="3261455"/>
            <a:ext cx="1681532" cy="1359054"/>
            <a:chOff x="1685925" y="2899865"/>
            <a:chExt cx="2505075" cy="2024661"/>
          </a:xfrm>
        </p:grpSpPr>
        <p:sp>
          <p:nvSpPr>
            <p:cNvPr id="10" name="Arc 61">
              <a:extLst>
                <a:ext uri="{FF2B5EF4-FFF2-40B4-BE49-F238E27FC236}">
                  <a16:creationId xmlns="" xmlns:a16="http://schemas.microsoft.com/office/drawing/2014/main" id="{8EEA9B44-5D4A-472D-80AE-4032D9BB9C53}"/>
                </a:ext>
              </a:extLst>
            </p:cNvPr>
            <p:cNvSpPr/>
            <p:nvPr/>
          </p:nvSpPr>
          <p:spPr>
            <a:xfrm flipH="1">
              <a:off x="2166339" y="2899865"/>
              <a:ext cx="2024661" cy="2024661"/>
            </a:xfrm>
            <a:prstGeom prst="arc">
              <a:avLst>
                <a:gd name="adj1" fmla="val 10388240"/>
                <a:gd name="adj2" fmla="val 301815"/>
              </a:avLst>
            </a:prstGeom>
            <a:ln w="88900">
              <a:solidFill>
                <a:schemeClr val="accent3"/>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11" name="Straight Connector 62">
              <a:extLst>
                <a:ext uri="{FF2B5EF4-FFF2-40B4-BE49-F238E27FC236}">
                  <a16:creationId xmlns="" xmlns:a16="http://schemas.microsoft.com/office/drawing/2014/main" id="{2FA09FE7-B2FB-4EA7-9E7D-696F1073F470}"/>
                </a:ext>
              </a:extLst>
            </p:cNvPr>
            <p:cNvCxnSpPr>
              <a:cxnSpLocks/>
            </p:cNvCxnSpPr>
            <p:nvPr/>
          </p:nvCxnSpPr>
          <p:spPr>
            <a:xfrm flipH="1">
              <a:off x="1685925" y="3961667"/>
              <a:ext cx="508989"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 name="Group 66">
            <a:extLst>
              <a:ext uri="{FF2B5EF4-FFF2-40B4-BE49-F238E27FC236}">
                <a16:creationId xmlns="" xmlns:a16="http://schemas.microsoft.com/office/drawing/2014/main" id="{7D79FE31-9172-483C-9D6F-F0011141AC2B}"/>
              </a:ext>
            </a:extLst>
          </p:cNvPr>
          <p:cNvGrpSpPr/>
          <p:nvPr/>
        </p:nvGrpSpPr>
        <p:grpSpPr>
          <a:xfrm>
            <a:off x="678440" y="3261455"/>
            <a:ext cx="1681532" cy="1359054"/>
            <a:chOff x="1685925" y="2899865"/>
            <a:chExt cx="2505075" cy="2024661"/>
          </a:xfrm>
        </p:grpSpPr>
        <p:sp>
          <p:nvSpPr>
            <p:cNvPr id="16" name="Arc 67">
              <a:extLst>
                <a:ext uri="{FF2B5EF4-FFF2-40B4-BE49-F238E27FC236}">
                  <a16:creationId xmlns="" xmlns:a16="http://schemas.microsoft.com/office/drawing/2014/main" id="{4542A95A-8192-4134-A6D5-74EECEC914AD}"/>
                </a:ext>
              </a:extLst>
            </p:cNvPr>
            <p:cNvSpPr/>
            <p:nvPr/>
          </p:nvSpPr>
          <p:spPr>
            <a:xfrm flipH="1">
              <a:off x="2166339" y="2899865"/>
              <a:ext cx="2024661" cy="2024661"/>
            </a:xfrm>
            <a:prstGeom prst="arc">
              <a:avLst>
                <a:gd name="adj1" fmla="val 10388240"/>
                <a:gd name="adj2" fmla="val 301815"/>
              </a:avLst>
            </a:prstGeom>
            <a:ln w="88900">
              <a:solidFill>
                <a:schemeClr val="accent5"/>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17" name="Straight Connector 68">
              <a:extLst>
                <a:ext uri="{FF2B5EF4-FFF2-40B4-BE49-F238E27FC236}">
                  <a16:creationId xmlns="" xmlns:a16="http://schemas.microsoft.com/office/drawing/2014/main" id="{860E9E4E-ADAB-4C94-BFCE-24286C5AEA3C}"/>
                </a:ext>
              </a:extLst>
            </p:cNvPr>
            <p:cNvCxnSpPr>
              <a:cxnSpLocks/>
            </p:cNvCxnSpPr>
            <p:nvPr/>
          </p:nvCxnSpPr>
          <p:spPr>
            <a:xfrm flipH="1">
              <a:off x="1685925" y="3961667"/>
              <a:ext cx="508989" cy="0"/>
            </a:xfrm>
            <a:prstGeom prst="line">
              <a:avLst/>
            </a:prstGeom>
            <a:ln w="889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8" name="Group 69">
            <a:extLst>
              <a:ext uri="{FF2B5EF4-FFF2-40B4-BE49-F238E27FC236}">
                <a16:creationId xmlns="" xmlns:a16="http://schemas.microsoft.com/office/drawing/2014/main" id="{17855B3F-5684-4D11-9FFE-651D7771F3A1}"/>
              </a:ext>
            </a:extLst>
          </p:cNvPr>
          <p:cNvGrpSpPr/>
          <p:nvPr/>
        </p:nvGrpSpPr>
        <p:grpSpPr>
          <a:xfrm flipV="1">
            <a:off x="2509158" y="3307942"/>
            <a:ext cx="1681532" cy="1359054"/>
            <a:chOff x="1685925" y="2899865"/>
            <a:chExt cx="2505075" cy="2024661"/>
          </a:xfrm>
        </p:grpSpPr>
        <p:sp>
          <p:nvSpPr>
            <p:cNvPr id="19" name="Arc 70">
              <a:extLst>
                <a:ext uri="{FF2B5EF4-FFF2-40B4-BE49-F238E27FC236}">
                  <a16:creationId xmlns="" xmlns:a16="http://schemas.microsoft.com/office/drawing/2014/main" id="{8A99FD35-AE71-49C7-A5AB-EDD651DB1F43}"/>
                </a:ext>
              </a:extLst>
            </p:cNvPr>
            <p:cNvSpPr/>
            <p:nvPr/>
          </p:nvSpPr>
          <p:spPr>
            <a:xfrm flipH="1">
              <a:off x="2166339" y="2899865"/>
              <a:ext cx="2024661" cy="2024661"/>
            </a:xfrm>
            <a:prstGeom prst="arc">
              <a:avLst>
                <a:gd name="adj1" fmla="val 10388240"/>
                <a:gd name="adj2" fmla="val 301815"/>
              </a:avLst>
            </a:prstGeom>
            <a:ln w="889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20" name="Straight Connector 71">
              <a:extLst>
                <a:ext uri="{FF2B5EF4-FFF2-40B4-BE49-F238E27FC236}">
                  <a16:creationId xmlns="" xmlns:a16="http://schemas.microsoft.com/office/drawing/2014/main" id="{09FCE322-EABA-4120-ABA3-7DA421147F75}"/>
                </a:ext>
              </a:extLst>
            </p:cNvPr>
            <p:cNvCxnSpPr>
              <a:cxnSpLocks/>
            </p:cNvCxnSpPr>
            <p:nvPr/>
          </p:nvCxnSpPr>
          <p:spPr>
            <a:xfrm flipH="1">
              <a:off x="1685925" y="3952875"/>
              <a:ext cx="508989" cy="0"/>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 name="직사각형 113">
            <a:extLst>
              <a:ext uri="{FF2B5EF4-FFF2-40B4-BE49-F238E27FC236}">
                <a16:creationId xmlns="" xmlns:a16="http://schemas.microsoft.com/office/drawing/2014/main" id="{D0C0C77B-31F3-4FF9-89F0-ADD2294B35E4}"/>
              </a:ext>
            </a:extLst>
          </p:cNvPr>
          <p:cNvSpPr>
            <a:spLocks noChangeArrowheads="1"/>
          </p:cNvSpPr>
          <p:nvPr/>
        </p:nvSpPr>
        <p:spPr bwMode="auto">
          <a:xfrm>
            <a:off x="2821087" y="3983841"/>
            <a:ext cx="1333158"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l-GR" altLang="ko-KR" sz="2400" b="1" dirty="0" smtClean="0">
                <a:solidFill>
                  <a:schemeClr val="tx1">
                    <a:lumMod val="75000"/>
                    <a:lumOff val="25000"/>
                  </a:schemeClr>
                </a:solidFill>
                <a:cs typeface="Arial" charset="0"/>
              </a:rPr>
              <a:t>2</a:t>
            </a:r>
            <a:endParaRPr lang="ko-KR" altLang="en-US" sz="2400" dirty="0">
              <a:solidFill>
                <a:schemeClr val="tx1">
                  <a:lumMod val="75000"/>
                  <a:lumOff val="25000"/>
                </a:schemeClr>
              </a:solidFill>
            </a:endParaRPr>
          </a:p>
        </p:txBody>
      </p:sp>
      <p:sp>
        <p:nvSpPr>
          <p:cNvPr id="22" name="TextBox 21">
            <a:extLst>
              <a:ext uri="{FF2B5EF4-FFF2-40B4-BE49-F238E27FC236}">
                <a16:creationId xmlns="" xmlns:a16="http://schemas.microsoft.com/office/drawing/2014/main" id="{6D2FF214-9DFE-471D-862A-197652B22D92}"/>
              </a:ext>
            </a:extLst>
          </p:cNvPr>
          <p:cNvSpPr txBox="1"/>
          <p:nvPr/>
        </p:nvSpPr>
        <p:spPr>
          <a:xfrm>
            <a:off x="4641256" y="3493226"/>
            <a:ext cx="1353106" cy="461665"/>
          </a:xfrm>
          <a:prstGeom prst="rect">
            <a:avLst/>
          </a:prstGeom>
          <a:noFill/>
        </p:spPr>
        <p:txBody>
          <a:bodyPr wrap="square" rtlCol="0">
            <a:spAutoFit/>
          </a:bodyPr>
          <a:lstStyle/>
          <a:p>
            <a:pPr algn="ctr"/>
            <a:r>
              <a:rPr lang="el-GR" altLang="ko-KR" sz="2400" b="1" dirty="0" smtClean="0">
                <a:solidFill>
                  <a:schemeClr val="tx1">
                    <a:lumMod val="75000"/>
                    <a:lumOff val="25000"/>
                  </a:schemeClr>
                </a:solidFill>
                <a:cs typeface="Arial" pitchFamily="34" charset="0"/>
              </a:rPr>
              <a:t>3</a:t>
            </a:r>
            <a:endParaRPr lang="ko-KR" altLang="en-US" sz="2400" b="1" dirty="0">
              <a:solidFill>
                <a:schemeClr val="tx1">
                  <a:lumMod val="75000"/>
                  <a:lumOff val="25000"/>
                </a:schemeClr>
              </a:solidFill>
              <a:cs typeface="Arial" pitchFamily="34" charset="0"/>
            </a:endParaRPr>
          </a:p>
        </p:txBody>
      </p:sp>
      <p:sp>
        <p:nvSpPr>
          <p:cNvPr id="23" name="TextBox 22">
            <a:extLst>
              <a:ext uri="{FF2B5EF4-FFF2-40B4-BE49-F238E27FC236}">
                <a16:creationId xmlns="" xmlns:a16="http://schemas.microsoft.com/office/drawing/2014/main" id="{660C09C8-FC47-49CE-B0DD-F8FCE2EC7A93}"/>
              </a:ext>
            </a:extLst>
          </p:cNvPr>
          <p:cNvSpPr txBox="1"/>
          <p:nvPr/>
        </p:nvSpPr>
        <p:spPr>
          <a:xfrm>
            <a:off x="6481373" y="3983841"/>
            <a:ext cx="1353106" cy="461665"/>
          </a:xfrm>
          <a:prstGeom prst="rect">
            <a:avLst/>
          </a:prstGeom>
          <a:noFill/>
        </p:spPr>
        <p:txBody>
          <a:bodyPr wrap="square" rtlCol="0">
            <a:spAutoFit/>
          </a:bodyPr>
          <a:lstStyle/>
          <a:p>
            <a:pPr algn="ctr"/>
            <a:r>
              <a:rPr lang="el-GR" altLang="ko-KR" sz="2400" b="1" dirty="0" smtClean="0">
                <a:solidFill>
                  <a:schemeClr val="tx1">
                    <a:lumMod val="75000"/>
                    <a:lumOff val="25000"/>
                  </a:schemeClr>
                </a:solidFill>
                <a:cs typeface="Arial" pitchFamily="34" charset="0"/>
              </a:rPr>
              <a:t>4</a:t>
            </a:r>
            <a:endParaRPr lang="ko-KR" altLang="en-US" sz="24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CB0387D3-A78A-4CB0-B04B-CF88BD02DB20}"/>
              </a:ext>
            </a:extLst>
          </p:cNvPr>
          <p:cNvSpPr txBox="1"/>
          <p:nvPr/>
        </p:nvSpPr>
        <p:spPr>
          <a:xfrm>
            <a:off x="8321490" y="3493226"/>
            <a:ext cx="1353106" cy="461665"/>
          </a:xfrm>
          <a:prstGeom prst="rect">
            <a:avLst/>
          </a:prstGeom>
          <a:noFill/>
        </p:spPr>
        <p:txBody>
          <a:bodyPr wrap="square" rtlCol="0">
            <a:spAutoFit/>
          </a:bodyPr>
          <a:lstStyle/>
          <a:p>
            <a:pPr algn="ctr"/>
            <a:r>
              <a:rPr lang="el-GR" altLang="ko-KR" sz="2400" b="1" dirty="0" smtClean="0">
                <a:solidFill>
                  <a:schemeClr val="tx1">
                    <a:lumMod val="75000"/>
                    <a:lumOff val="25000"/>
                  </a:schemeClr>
                </a:solidFill>
                <a:cs typeface="Arial" pitchFamily="34" charset="0"/>
              </a:rPr>
              <a:t>5</a:t>
            </a:r>
            <a:endParaRPr lang="ko-KR" altLang="en-US" sz="2400" b="1" dirty="0">
              <a:solidFill>
                <a:schemeClr val="tx1">
                  <a:lumMod val="75000"/>
                  <a:lumOff val="25000"/>
                </a:schemeClr>
              </a:solidFill>
              <a:cs typeface="Arial" pitchFamily="34" charset="0"/>
            </a:endParaRPr>
          </a:p>
        </p:txBody>
      </p:sp>
      <p:sp>
        <p:nvSpPr>
          <p:cNvPr id="26" name="직사각형 113">
            <a:extLst>
              <a:ext uri="{FF2B5EF4-FFF2-40B4-BE49-F238E27FC236}">
                <a16:creationId xmlns="" xmlns:a16="http://schemas.microsoft.com/office/drawing/2014/main" id="{18893293-061E-4776-BE92-054AE29970EF}"/>
              </a:ext>
            </a:extLst>
          </p:cNvPr>
          <p:cNvSpPr>
            <a:spLocks noChangeArrowheads="1"/>
          </p:cNvSpPr>
          <p:nvPr/>
        </p:nvSpPr>
        <p:spPr bwMode="auto">
          <a:xfrm>
            <a:off x="1000918" y="3493226"/>
            <a:ext cx="1333158"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l-GR" altLang="ko-KR" sz="2400" b="1" dirty="0" smtClean="0">
                <a:solidFill>
                  <a:schemeClr val="tx1">
                    <a:lumMod val="75000"/>
                    <a:lumOff val="25000"/>
                  </a:schemeClr>
                </a:solidFill>
                <a:cs typeface="Arial" charset="0"/>
              </a:rPr>
              <a:t>1</a:t>
            </a:r>
            <a:endParaRPr lang="ko-KR" altLang="en-US" sz="2400" dirty="0">
              <a:solidFill>
                <a:schemeClr val="tx1">
                  <a:lumMod val="75000"/>
                  <a:lumOff val="25000"/>
                </a:schemeClr>
              </a:solidFill>
            </a:endParaRPr>
          </a:p>
        </p:txBody>
      </p:sp>
      <p:sp>
        <p:nvSpPr>
          <p:cNvPr id="45" name="44 - Ορθογώνιο"/>
          <p:cNvSpPr/>
          <p:nvPr/>
        </p:nvSpPr>
        <p:spPr>
          <a:xfrm>
            <a:off x="589472" y="1846379"/>
            <a:ext cx="3697857" cy="923330"/>
          </a:xfrm>
          <a:prstGeom prst="rect">
            <a:avLst/>
          </a:prstGeom>
        </p:spPr>
        <p:txBody>
          <a:bodyPr wrap="square">
            <a:spAutoFit/>
          </a:bodyPr>
          <a:lstStyle/>
          <a:p>
            <a:pPr algn="ctr"/>
            <a:r>
              <a:rPr lang="el-GR" dirty="0" smtClean="0">
                <a:solidFill>
                  <a:srgbClr val="00B050"/>
                </a:solidFill>
              </a:rPr>
              <a:t>Προσδιορισμός των πηγών κινδύνων καθώς και των ατόμων που απειλούνται από αυτές.</a:t>
            </a:r>
            <a:endParaRPr lang="el-GR" dirty="0">
              <a:solidFill>
                <a:srgbClr val="00B050"/>
              </a:solidFill>
            </a:endParaRPr>
          </a:p>
        </p:txBody>
      </p:sp>
      <p:sp>
        <p:nvSpPr>
          <p:cNvPr id="46" name="45 - Ορθογώνιο"/>
          <p:cNvSpPr/>
          <p:nvPr/>
        </p:nvSpPr>
        <p:spPr>
          <a:xfrm>
            <a:off x="1865993" y="5099014"/>
            <a:ext cx="3629034" cy="584775"/>
          </a:xfrm>
          <a:prstGeom prst="rect">
            <a:avLst/>
          </a:prstGeom>
        </p:spPr>
        <p:txBody>
          <a:bodyPr wrap="square">
            <a:spAutoFit/>
          </a:bodyPr>
          <a:lstStyle/>
          <a:p>
            <a:pPr algn="ctr"/>
            <a:r>
              <a:rPr lang="el-GR" sz="1600" dirty="0" smtClean="0">
                <a:solidFill>
                  <a:srgbClr val="FFC000"/>
                </a:solidFill>
              </a:rPr>
              <a:t>Εκτίμηση των κινδύνων και καθορισμός προτεραιοτήτων</a:t>
            </a:r>
            <a:r>
              <a:rPr lang="el-GR" sz="1600" dirty="0" smtClean="0"/>
              <a:t>. </a:t>
            </a:r>
            <a:endParaRPr lang="el-GR" sz="1600" dirty="0"/>
          </a:p>
        </p:txBody>
      </p:sp>
      <p:sp>
        <p:nvSpPr>
          <p:cNvPr id="47" name="46 - Ορθογώνιο"/>
          <p:cNvSpPr/>
          <p:nvPr/>
        </p:nvSpPr>
        <p:spPr>
          <a:xfrm>
            <a:off x="4080295" y="2459329"/>
            <a:ext cx="3217653" cy="646331"/>
          </a:xfrm>
          <a:prstGeom prst="rect">
            <a:avLst/>
          </a:prstGeom>
        </p:spPr>
        <p:txBody>
          <a:bodyPr wrap="square">
            <a:spAutoFit/>
          </a:bodyPr>
          <a:lstStyle/>
          <a:p>
            <a:pPr algn="ctr"/>
            <a:r>
              <a:rPr lang="el-GR" dirty="0" smtClean="0">
                <a:solidFill>
                  <a:schemeClr val="accent5">
                    <a:lumMod val="60000"/>
                    <a:lumOff val="40000"/>
                  </a:schemeClr>
                </a:solidFill>
              </a:rPr>
              <a:t>Λήψη αποφάσεων σχετικά με προληπτική δράση</a:t>
            </a:r>
            <a:endParaRPr lang="el-GR" dirty="0">
              <a:solidFill>
                <a:schemeClr val="accent5">
                  <a:lumMod val="60000"/>
                  <a:lumOff val="40000"/>
                </a:schemeClr>
              </a:solidFill>
            </a:endParaRPr>
          </a:p>
        </p:txBody>
      </p:sp>
      <p:sp>
        <p:nvSpPr>
          <p:cNvPr id="48" name="47 - Ορθογώνιο"/>
          <p:cNvSpPr/>
          <p:nvPr/>
        </p:nvSpPr>
        <p:spPr>
          <a:xfrm>
            <a:off x="6134803" y="5168025"/>
            <a:ext cx="1761508" cy="338554"/>
          </a:xfrm>
          <a:prstGeom prst="rect">
            <a:avLst/>
          </a:prstGeom>
        </p:spPr>
        <p:txBody>
          <a:bodyPr wrap="none">
            <a:spAutoFit/>
          </a:bodyPr>
          <a:lstStyle/>
          <a:p>
            <a:r>
              <a:rPr lang="el-GR" sz="1600" dirty="0" smtClean="0">
                <a:solidFill>
                  <a:srgbClr val="C00000"/>
                </a:solidFill>
              </a:rPr>
              <a:t>Ανάληψη δράσης</a:t>
            </a:r>
            <a:endParaRPr lang="el-GR" sz="1600" dirty="0">
              <a:solidFill>
                <a:srgbClr val="C00000"/>
              </a:solidFill>
            </a:endParaRPr>
          </a:p>
        </p:txBody>
      </p:sp>
      <p:sp>
        <p:nvSpPr>
          <p:cNvPr id="49" name="48 - Ορθογώνιο"/>
          <p:cNvSpPr/>
          <p:nvPr/>
        </p:nvSpPr>
        <p:spPr>
          <a:xfrm>
            <a:off x="7556740" y="2442077"/>
            <a:ext cx="2734574" cy="584775"/>
          </a:xfrm>
          <a:prstGeom prst="rect">
            <a:avLst/>
          </a:prstGeom>
        </p:spPr>
        <p:txBody>
          <a:bodyPr wrap="square">
            <a:spAutoFit/>
          </a:bodyPr>
          <a:lstStyle/>
          <a:p>
            <a:pPr algn="ctr"/>
            <a:r>
              <a:rPr lang="el-GR" sz="1600" dirty="0" smtClean="0">
                <a:solidFill>
                  <a:schemeClr val="bg2">
                    <a:lumMod val="50000"/>
                  </a:schemeClr>
                </a:solidFill>
              </a:rPr>
              <a:t>Παρακολούθηση και αναθεώρηση </a:t>
            </a:r>
            <a:endParaRPr lang="el-GR" sz="1600" dirty="0">
              <a:solidFill>
                <a:schemeClr val="bg2">
                  <a:lumMod val="50000"/>
                </a:schemeClr>
              </a:solidFill>
            </a:endParaRPr>
          </a:p>
        </p:txBody>
      </p:sp>
    </p:spTree>
    <p:extLst>
      <p:ext uri="{BB962C8B-B14F-4D97-AF65-F5344CB8AC3E}">
        <p14:creationId xmlns="" xmlns:p14="http://schemas.microsoft.com/office/powerpoint/2010/main" val="397964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45.png"/>
          <p:cNvPicPr>
            <a:picLocks noChangeAspect="1" noChangeArrowheads="1"/>
          </p:cNvPicPr>
          <p:nvPr/>
        </p:nvPicPr>
        <p:blipFill>
          <a:blip r:embed="rId2" cstate="print"/>
          <a:srcRect/>
          <a:stretch>
            <a:fillRect/>
          </a:stretch>
        </p:blipFill>
        <p:spPr bwMode="auto">
          <a:xfrm>
            <a:off x="2518914" y="1023491"/>
            <a:ext cx="6978800" cy="4299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2 - Ορθογώνιο"/>
          <p:cNvSpPr/>
          <p:nvPr/>
        </p:nvSpPr>
        <p:spPr>
          <a:xfrm>
            <a:off x="4897405" y="5799032"/>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l-GR" sz="2800" b="1" dirty="0" smtClean="0">
                <a:solidFill>
                  <a:schemeClr val="tx2">
                    <a:lumMod val="60000"/>
                    <a:lumOff val="40000"/>
                  </a:schemeClr>
                </a:solidFill>
                <a:effectLst>
                  <a:outerShdw blurRad="38100" dist="38100" dir="2700000" algn="tl">
                    <a:srgbClr val="000000">
                      <a:alpha val="43137"/>
                    </a:srgbClr>
                  </a:outerShdw>
                </a:effectLst>
              </a:rPr>
              <a:t>Ελάχιστες προδιαγραφές ασφάλειας και υγείας στο περιβάλλον εργασίας του νοσοκομείου/της κλινικής (κτήρια, εγκαταστάσεις, χώροι ανάπαυσης</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grpSp>
        <p:nvGrpSpPr>
          <p:cNvPr id="9" name="그룹 8">
            <a:extLst>
              <a:ext uri="{FF2B5EF4-FFF2-40B4-BE49-F238E27FC236}">
                <a16:creationId xmlns="" xmlns:a16="http://schemas.microsoft.com/office/drawing/2014/main" id="{B9329052-8BB6-4DA8-A543-F3E7B01760F6}"/>
              </a:ext>
            </a:extLst>
          </p:cNvPr>
          <p:cNvGrpSpPr/>
          <p:nvPr/>
        </p:nvGrpSpPr>
        <p:grpSpPr>
          <a:xfrm>
            <a:off x="747482" y="2689157"/>
            <a:ext cx="1803274" cy="1254034"/>
            <a:chOff x="1367246" y="2899119"/>
            <a:chExt cx="1803274" cy="1254034"/>
          </a:xfrm>
        </p:grpSpPr>
        <p:sp>
          <p:nvSpPr>
            <p:cNvPr id="10" name="이등변 삼각형 9">
              <a:extLst>
                <a:ext uri="{FF2B5EF4-FFF2-40B4-BE49-F238E27FC236}">
                  <a16:creationId xmlns="" xmlns:a16="http://schemas.microsoft.com/office/drawing/2014/main" id="{7606A09D-4631-40FF-92D3-A9F9D5D8A0EA}"/>
                </a:ext>
              </a:extLst>
            </p:cNvPr>
            <p:cNvSpPr/>
            <p:nvPr/>
          </p:nvSpPr>
          <p:spPr>
            <a:xfrm rot="5400000">
              <a:off x="2002971" y="2985604"/>
              <a:ext cx="1254034" cy="1081064"/>
            </a:xfrm>
            <a:prstGeom prs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타원 10">
              <a:extLst>
                <a:ext uri="{FF2B5EF4-FFF2-40B4-BE49-F238E27FC236}">
                  <a16:creationId xmlns="" xmlns:a16="http://schemas.microsoft.com/office/drawing/2014/main" id="{F3B51732-1E94-4532-95A7-172A0D683E3B}"/>
                </a:ext>
              </a:extLst>
            </p:cNvPr>
            <p:cNvSpPr/>
            <p:nvPr/>
          </p:nvSpPr>
          <p:spPr>
            <a:xfrm>
              <a:off x="1367246" y="3012330"/>
              <a:ext cx="1027611" cy="1027611"/>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Rounded Rectangle 25">
            <a:extLst>
              <a:ext uri="{FF2B5EF4-FFF2-40B4-BE49-F238E27FC236}">
                <a16:creationId xmlns="" xmlns:a16="http://schemas.microsoft.com/office/drawing/2014/main" id="{EB3B63BD-A9CC-4DAD-BCF3-2489BC67EA1C}"/>
              </a:ext>
            </a:extLst>
          </p:cNvPr>
          <p:cNvSpPr/>
          <p:nvPr/>
        </p:nvSpPr>
        <p:spPr>
          <a:xfrm>
            <a:off x="1019932" y="3070481"/>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37 - Ορθογώνιο"/>
          <p:cNvSpPr/>
          <p:nvPr/>
        </p:nvSpPr>
        <p:spPr>
          <a:xfrm>
            <a:off x="3319750" y="2519716"/>
            <a:ext cx="7348678" cy="3139321"/>
          </a:xfrm>
          <a:prstGeom prst="rect">
            <a:avLst/>
          </a:prstGeom>
        </p:spPr>
        <p:txBody>
          <a:bodyPr wrap="none">
            <a:spAutoFit/>
          </a:bodyPr>
          <a:lstStyle/>
          <a:p>
            <a:pPr marL="342900" indent="-342900">
              <a:buFont typeface="+mj-lt"/>
              <a:buAutoNum type="arabicPeriod"/>
            </a:pPr>
            <a:r>
              <a:rPr lang="el-GR" dirty="0" smtClean="0"/>
              <a:t>Σταθερότητα, στερεότητα, αντοχή και ευστάθεια.</a:t>
            </a:r>
          </a:p>
          <a:p>
            <a:pPr marL="342900" indent="-342900">
              <a:buFont typeface="+mj-lt"/>
              <a:buAutoNum type="arabicPeriod"/>
            </a:pPr>
            <a:r>
              <a:rPr lang="el-GR" dirty="0" smtClean="0"/>
              <a:t>Ηλεκτρική εγκατάσταση.</a:t>
            </a:r>
          </a:p>
          <a:p>
            <a:pPr marL="342900" indent="-342900">
              <a:buFont typeface="+mj-lt"/>
              <a:buAutoNum type="arabicPeriod"/>
            </a:pPr>
            <a:r>
              <a:rPr lang="el-GR" dirty="0" smtClean="0"/>
              <a:t>Οδοί διαφυγής και έξοδοι κινδύνου.</a:t>
            </a:r>
          </a:p>
          <a:p>
            <a:pPr marL="342900" indent="-342900">
              <a:buFont typeface="+mj-lt"/>
              <a:buAutoNum type="arabicPeriod"/>
            </a:pPr>
            <a:r>
              <a:rPr lang="el-GR" dirty="0" smtClean="0"/>
              <a:t>Πυρανίχνευση και πυρόσβεση.</a:t>
            </a:r>
          </a:p>
          <a:p>
            <a:pPr marL="342900" indent="-342900">
              <a:buFont typeface="+mj-lt"/>
              <a:buAutoNum type="arabicPeriod"/>
            </a:pPr>
            <a:r>
              <a:rPr lang="el-GR" dirty="0" smtClean="0"/>
              <a:t>Εξαερισμός κλειστών χώρων εργασίας.</a:t>
            </a:r>
          </a:p>
          <a:p>
            <a:pPr marL="342900" indent="-342900">
              <a:buFont typeface="+mj-lt"/>
              <a:buAutoNum type="arabicPeriod"/>
            </a:pPr>
            <a:r>
              <a:rPr lang="el-GR" dirty="0" smtClean="0"/>
              <a:t>Απαγωγή παραγόντων.</a:t>
            </a:r>
          </a:p>
          <a:p>
            <a:pPr marL="342900" indent="-342900">
              <a:buFont typeface="+mj-lt"/>
              <a:buAutoNum type="arabicPeriod"/>
            </a:pPr>
            <a:r>
              <a:rPr lang="el-GR" dirty="0" smtClean="0"/>
              <a:t>Θερμοκρασία των χώρων.</a:t>
            </a:r>
          </a:p>
          <a:p>
            <a:pPr marL="342900" indent="-342900">
              <a:buFont typeface="+mj-lt"/>
              <a:buAutoNum type="arabicPeriod"/>
            </a:pPr>
            <a:r>
              <a:rPr lang="el-GR" dirty="0" smtClean="0"/>
              <a:t>Φωτισμός.</a:t>
            </a:r>
          </a:p>
          <a:p>
            <a:pPr marL="342900" indent="-342900">
              <a:buFont typeface="+mj-lt"/>
              <a:buAutoNum type="arabicPeriod"/>
            </a:pPr>
            <a:r>
              <a:rPr lang="el-GR" dirty="0" smtClean="0"/>
              <a:t>Δάπεδα, τοίχοι, οροφές και στέγες των χώρων.</a:t>
            </a:r>
          </a:p>
          <a:p>
            <a:pPr marL="342900" indent="-342900">
              <a:buFont typeface="+mj-lt"/>
              <a:buAutoNum type="arabicPeriod"/>
            </a:pPr>
            <a:r>
              <a:rPr lang="el-GR" dirty="0" smtClean="0"/>
              <a:t>Θύρες, πύλες και διάδρομοι κυκλοφορίας.</a:t>
            </a:r>
          </a:p>
          <a:p>
            <a:pPr marL="342900" indent="-342900">
              <a:buFont typeface="+mj-lt"/>
              <a:buAutoNum type="arabicPeriod"/>
            </a:pPr>
            <a:r>
              <a:rPr lang="el-GR" dirty="0" smtClean="0"/>
              <a:t>Προστασία από πτώσεις και πτώση αντικειμένων - Ζώνες κινδύνου.</a:t>
            </a:r>
            <a:endParaRPr lang="el-GR" dirty="0"/>
          </a:p>
        </p:txBody>
      </p:sp>
    </p:spTree>
    <p:extLst>
      <p:ext uri="{BB962C8B-B14F-4D97-AF65-F5344CB8AC3E}">
        <p14:creationId xmlns="" xmlns:p14="http://schemas.microsoft.com/office/powerpoint/2010/main" val="34231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l-GR" sz="4000" b="1" dirty="0" smtClean="0">
                <a:solidFill>
                  <a:schemeClr val="tx2">
                    <a:lumMod val="60000"/>
                    <a:lumOff val="40000"/>
                  </a:schemeClr>
                </a:solidFill>
                <a:effectLst>
                  <a:outerShdw blurRad="38100" dist="38100" dir="2700000" algn="tl">
                    <a:srgbClr val="000000">
                      <a:alpha val="43137"/>
                    </a:srgbClr>
                  </a:outerShdw>
                </a:effectLst>
              </a:rPr>
              <a:t>Περιορισμός των κινδύνων</a:t>
            </a:r>
            <a:endParaRPr lang="en-US" sz="4000" b="1" dirty="0">
              <a:solidFill>
                <a:schemeClr val="tx2">
                  <a:lumMod val="60000"/>
                  <a:lumOff val="40000"/>
                </a:schemeClr>
              </a:solidFill>
              <a:effectLst>
                <a:outerShdw blurRad="38100" dist="38100" dir="2700000" algn="tl">
                  <a:srgbClr val="000000">
                    <a:alpha val="43137"/>
                  </a:srgbClr>
                </a:outerShdw>
              </a:effectLst>
            </a:endParaRPr>
          </a:p>
        </p:txBody>
      </p:sp>
      <p:grpSp>
        <p:nvGrpSpPr>
          <p:cNvPr id="3" name="그룹 2">
            <a:extLst>
              <a:ext uri="{FF2B5EF4-FFF2-40B4-BE49-F238E27FC236}">
                <a16:creationId xmlns="" xmlns:a16="http://schemas.microsoft.com/office/drawing/2014/main" id="{2ECE9961-BC74-4B3C-B16A-DFBE1DF59F66}"/>
              </a:ext>
            </a:extLst>
          </p:cNvPr>
          <p:cNvGrpSpPr/>
          <p:nvPr/>
        </p:nvGrpSpPr>
        <p:grpSpPr>
          <a:xfrm>
            <a:off x="323530" y="1871932"/>
            <a:ext cx="3083904" cy="4261449"/>
            <a:chOff x="2527793" y="130"/>
            <a:chExt cx="7133908" cy="6857680"/>
          </a:xfrm>
        </p:grpSpPr>
        <p:grpSp>
          <p:nvGrpSpPr>
            <p:cNvPr id="4" name="그룹 3">
              <a:extLst>
                <a:ext uri="{FF2B5EF4-FFF2-40B4-BE49-F238E27FC236}">
                  <a16:creationId xmlns="" xmlns:a16="http://schemas.microsoft.com/office/drawing/2014/main" id="{66A4E18E-83DD-49DA-AAB7-75361BD1A645}"/>
                </a:ext>
              </a:extLst>
            </p:cNvPr>
            <p:cNvGrpSpPr/>
            <p:nvPr/>
          </p:nvGrpSpPr>
          <p:grpSpPr>
            <a:xfrm>
              <a:off x="2527793" y="2292744"/>
              <a:ext cx="7133908" cy="4565066"/>
              <a:chOff x="2527793" y="2292744"/>
              <a:chExt cx="7133908" cy="4565066"/>
            </a:xfrm>
          </p:grpSpPr>
          <p:sp>
            <p:nvSpPr>
              <p:cNvPr id="17" name="자유형: 도형 16">
                <a:extLst>
                  <a:ext uri="{FF2B5EF4-FFF2-40B4-BE49-F238E27FC236}">
                    <a16:creationId xmlns="" xmlns:a16="http://schemas.microsoft.com/office/drawing/2014/main" id="{90D87AAA-154D-448E-AC07-915EB61457DD}"/>
                  </a:ext>
                </a:extLst>
              </p:cNvPr>
              <p:cNvSpPr/>
              <p:nvPr/>
            </p:nvSpPr>
            <p:spPr>
              <a:xfrm>
                <a:off x="3878869" y="3934726"/>
                <a:ext cx="5782832" cy="2923084"/>
              </a:xfrm>
              <a:custGeom>
                <a:avLst/>
                <a:gdLst>
                  <a:gd name="connsiteX0" fmla="*/ 5782273 w 5782832"/>
                  <a:gd name="connsiteY0" fmla="*/ 1402767 h 2923084"/>
                  <a:gd name="connsiteX1" fmla="*/ 4961825 w 5782832"/>
                  <a:gd name="connsiteY1" fmla="*/ 1436174 h 2923084"/>
                  <a:gd name="connsiteX2" fmla="*/ 4499419 w 5782832"/>
                  <a:gd name="connsiteY2" fmla="*/ 1447174 h 2923084"/>
                  <a:gd name="connsiteX3" fmla="*/ 2893628 w 5782832"/>
                  <a:gd name="connsiteY3" fmla="*/ 641325 h 2923084"/>
                  <a:gd name="connsiteX4" fmla="*/ 2542377 w 5782832"/>
                  <a:gd name="connsiteY4" fmla="*/ 429949 h 2923084"/>
                  <a:gd name="connsiteX5" fmla="*/ 1897521 w 5782832"/>
                  <a:gd name="connsiteY5" fmla="*/ 236160 h 2923084"/>
                  <a:gd name="connsiteX6" fmla="*/ 1627818 w 5782832"/>
                  <a:gd name="connsiteY6" fmla="*/ 120864 h 2923084"/>
                  <a:gd name="connsiteX7" fmla="*/ 1359609 w 5782832"/>
                  <a:gd name="connsiteY7" fmla="*/ 32253 h 2923084"/>
                  <a:gd name="connsiteX8" fmla="*/ 1212807 w 5782832"/>
                  <a:gd name="connsiteY8" fmla="*/ 17451 h 2923084"/>
                  <a:gd name="connsiteX9" fmla="*/ 1037894 w 5782832"/>
                  <a:gd name="connsiteY9" fmla="*/ 10729 h 2923084"/>
                  <a:gd name="connsiteX10" fmla="*/ 878123 w 5782832"/>
                  <a:gd name="connsiteY10" fmla="*/ 18809 h 2923084"/>
                  <a:gd name="connsiteX11" fmla="*/ 609439 w 5782832"/>
                  <a:gd name="connsiteY11" fmla="*/ 23426 h 2923084"/>
                  <a:gd name="connsiteX12" fmla="*/ 527890 w 5782832"/>
                  <a:gd name="connsiteY12" fmla="*/ 16365 h 2923084"/>
                  <a:gd name="connsiteX13" fmla="*/ 351347 w 5782832"/>
                  <a:gd name="connsiteY13" fmla="*/ 0 h 2923084"/>
                  <a:gd name="connsiteX14" fmla="*/ 116138 w 5782832"/>
                  <a:gd name="connsiteY14" fmla="*/ 31982 h 2923084"/>
                  <a:gd name="connsiteX15" fmla="*/ 118447 w 5782832"/>
                  <a:gd name="connsiteY15" fmla="*/ 65457 h 2923084"/>
                  <a:gd name="connsiteX16" fmla="*/ 181934 w 5782832"/>
                  <a:gd name="connsiteY16" fmla="*/ 186796 h 2923084"/>
                  <a:gd name="connsiteX17" fmla="*/ 251465 w 5782832"/>
                  <a:gd name="connsiteY17" fmla="*/ 484338 h 2923084"/>
                  <a:gd name="connsiteX18" fmla="*/ 141398 w 5782832"/>
                  <a:gd name="connsiteY18" fmla="*/ 875448 h 2923084"/>
                  <a:gd name="connsiteX19" fmla="*/ 11503 w 5782832"/>
                  <a:gd name="connsiteY19" fmla="*/ 1032367 h 2923084"/>
                  <a:gd name="connsiteX20" fmla="*/ 163 w 5782832"/>
                  <a:gd name="connsiteY20" fmla="*/ 1050633 h 2923084"/>
                  <a:gd name="connsiteX21" fmla="*/ 11842 w 5782832"/>
                  <a:gd name="connsiteY21" fmla="*/ 1070120 h 2923084"/>
                  <a:gd name="connsiteX22" fmla="*/ 168558 w 5782832"/>
                  <a:gd name="connsiteY22" fmla="*/ 1355236 h 2923084"/>
                  <a:gd name="connsiteX23" fmla="*/ 345033 w 5782832"/>
                  <a:gd name="connsiteY23" fmla="*/ 1586439 h 2923084"/>
                  <a:gd name="connsiteX24" fmla="*/ 532847 w 5782832"/>
                  <a:gd name="connsiteY24" fmla="*/ 1771198 h 2923084"/>
                  <a:gd name="connsiteX25" fmla="*/ 803093 w 5782832"/>
                  <a:gd name="connsiteY25" fmla="*/ 1956024 h 2923084"/>
                  <a:gd name="connsiteX26" fmla="*/ 1805379 w 5782832"/>
                  <a:gd name="connsiteY26" fmla="*/ 2645084 h 2923084"/>
                  <a:gd name="connsiteX27" fmla="*/ 1806058 w 5782832"/>
                  <a:gd name="connsiteY27" fmla="*/ 2645627 h 2923084"/>
                  <a:gd name="connsiteX28" fmla="*/ 1806466 w 5782832"/>
                  <a:gd name="connsiteY28" fmla="*/ 2645831 h 2923084"/>
                  <a:gd name="connsiteX29" fmla="*/ 1914428 w 5782832"/>
                  <a:gd name="connsiteY29" fmla="*/ 2708707 h 2923084"/>
                  <a:gd name="connsiteX30" fmla="*/ 2365766 w 5782832"/>
                  <a:gd name="connsiteY30" fmla="*/ 2877033 h 2923084"/>
                  <a:gd name="connsiteX31" fmla="*/ 2755586 w 5782832"/>
                  <a:gd name="connsiteY31" fmla="*/ 2923003 h 2923084"/>
                  <a:gd name="connsiteX32" fmla="*/ 5667452 w 5782832"/>
                  <a:gd name="connsiteY32" fmla="*/ 2905009 h 2923084"/>
                  <a:gd name="connsiteX33" fmla="*/ 5782273 w 5782832"/>
                  <a:gd name="connsiteY33" fmla="*/ 1402767 h 292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82832" h="2923084">
                    <a:moveTo>
                      <a:pt x="5782273" y="1402767"/>
                    </a:moveTo>
                    <a:cubicBezTo>
                      <a:pt x="5733587" y="1405891"/>
                      <a:pt x="5142849" y="1422255"/>
                      <a:pt x="4961825" y="1436174"/>
                    </a:cubicBezTo>
                    <a:cubicBezTo>
                      <a:pt x="4807825" y="1447989"/>
                      <a:pt x="4653283" y="1464082"/>
                      <a:pt x="4499419" y="1447174"/>
                    </a:cubicBezTo>
                    <a:cubicBezTo>
                      <a:pt x="3869909" y="1378119"/>
                      <a:pt x="3048850" y="758930"/>
                      <a:pt x="2893628" y="641325"/>
                    </a:cubicBezTo>
                    <a:cubicBezTo>
                      <a:pt x="2784036" y="558283"/>
                      <a:pt x="2667111" y="487597"/>
                      <a:pt x="2542377" y="429949"/>
                    </a:cubicBezTo>
                    <a:cubicBezTo>
                      <a:pt x="2471896" y="397425"/>
                      <a:pt x="2015057" y="269635"/>
                      <a:pt x="1897521" y="236160"/>
                    </a:cubicBezTo>
                    <a:cubicBezTo>
                      <a:pt x="1803003" y="209203"/>
                      <a:pt x="1713373" y="169549"/>
                      <a:pt x="1627818" y="120864"/>
                    </a:cubicBezTo>
                    <a:cubicBezTo>
                      <a:pt x="1544368" y="73401"/>
                      <a:pt x="1455689" y="42438"/>
                      <a:pt x="1359609" y="32253"/>
                    </a:cubicBezTo>
                    <a:cubicBezTo>
                      <a:pt x="1310721" y="27093"/>
                      <a:pt x="1261900" y="21185"/>
                      <a:pt x="1212807" y="17451"/>
                    </a:cubicBezTo>
                    <a:cubicBezTo>
                      <a:pt x="1154548" y="13038"/>
                      <a:pt x="1096289" y="7198"/>
                      <a:pt x="1037894" y="10729"/>
                    </a:cubicBezTo>
                    <a:cubicBezTo>
                      <a:pt x="1011617" y="12290"/>
                      <a:pt x="896253" y="17383"/>
                      <a:pt x="878123" y="18809"/>
                    </a:cubicBezTo>
                    <a:cubicBezTo>
                      <a:pt x="788630" y="25939"/>
                      <a:pt x="699001" y="22815"/>
                      <a:pt x="609439" y="23426"/>
                    </a:cubicBezTo>
                    <a:cubicBezTo>
                      <a:pt x="582075" y="23630"/>
                      <a:pt x="555050" y="19148"/>
                      <a:pt x="527890" y="16365"/>
                    </a:cubicBezTo>
                    <a:cubicBezTo>
                      <a:pt x="469088" y="10389"/>
                      <a:pt x="410896" y="-68"/>
                      <a:pt x="351347" y="0"/>
                    </a:cubicBezTo>
                    <a:cubicBezTo>
                      <a:pt x="301033" y="68"/>
                      <a:pt x="142552" y="16433"/>
                      <a:pt x="116138" y="31982"/>
                    </a:cubicBezTo>
                    <a:cubicBezTo>
                      <a:pt x="105478" y="44000"/>
                      <a:pt x="112675" y="54932"/>
                      <a:pt x="118447" y="65457"/>
                    </a:cubicBezTo>
                    <a:cubicBezTo>
                      <a:pt x="140447" y="105451"/>
                      <a:pt x="162175" y="145580"/>
                      <a:pt x="181934" y="186796"/>
                    </a:cubicBezTo>
                    <a:cubicBezTo>
                      <a:pt x="227089" y="280839"/>
                      <a:pt x="251533" y="380246"/>
                      <a:pt x="251465" y="484338"/>
                    </a:cubicBezTo>
                    <a:cubicBezTo>
                      <a:pt x="251397" y="624486"/>
                      <a:pt x="209570" y="754109"/>
                      <a:pt x="141398" y="875448"/>
                    </a:cubicBezTo>
                    <a:cubicBezTo>
                      <a:pt x="107787" y="935336"/>
                      <a:pt x="69558" y="992238"/>
                      <a:pt x="11503" y="1032367"/>
                    </a:cubicBezTo>
                    <a:cubicBezTo>
                      <a:pt x="5460" y="1036577"/>
                      <a:pt x="-1127" y="1041466"/>
                      <a:pt x="163" y="1050633"/>
                    </a:cubicBezTo>
                    <a:cubicBezTo>
                      <a:pt x="4102" y="1057083"/>
                      <a:pt x="8787" y="1063262"/>
                      <a:pt x="11842" y="1070120"/>
                    </a:cubicBezTo>
                    <a:cubicBezTo>
                      <a:pt x="55503" y="1169867"/>
                      <a:pt x="108398" y="1264588"/>
                      <a:pt x="168558" y="1355236"/>
                    </a:cubicBezTo>
                    <a:cubicBezTo>
                      <a:pt x="222200" y="1436174"/>
                      <a:pt x="280934" y="1513174"/>
                      <a:pt x="345033" y="1586439"/>
                    </a:cubicBezTo>
                    <a:cubicBezTo>
                      <a:pt x="403156" y="1652847"/>
                      <a:pt x="464199" y="1715926"/>
                      <a:pt x="532847" y="1771198"/>
                    </a:cubicBezTo>
                    <a:cubicBezTo>
                      <a:pt x="618062" y="1839778"/>
                      <a:pt x="708303" y="1901364"/>
                      <a:pt x="803093" y="1956024"/>
                    </a:cubicBezTo>
                    <a:cubicBezTo>
                      <a:pt x="844309" y="1979790"/>
                      <a:pt x="1753435" y="2611608"/>
                      <a:pt x="1805379" y="2645084"/>
                    </a:cubicBezTo>
                    <a:lnTo>
                      <a:pt x="1806058" y="2645627"/>
                    </a:lnTo>
                    <a:lnTo>
                      <a:pt x="1806466" y="2645831"/>
                    </a:lnTo>
                    <a:cubicBezTo>
                      <a:pt x="1841435" y="2668374"/>
                      <a:pt x="1877490" y="2689287"/>
                      <a:pt x="1914428" y="2708707"/>
                    </a:cubicBezTo>
                    <a:cubicBezTo>
                      <a:pt x="2057496" y="2784077"/>
                      <a:pt x="2207353" y="2842200"/>
                      <a:pt x="2365766" y="2877033"/>
                    </a:cubicBezTo>
                    <a:cubicBezTo>
                      <a:pt x="2494235" y="2905280"/>
                      <a:pt x="2624129" y="2922867"/>
                      <a:pt x="2755586" y="2923003"/>
                    </a:cubicBezTo>
                    <a:cubicBezTo>
                      <a:pt x="3711360" y="2923749"/>
                      <a:pt x="5663649" y="2919540"/>
                      <a:pt x="5667452" y="2905009"/>
                    </a:cubicBezTo>
                    <a:cubicBezTo>
                      <a:pt x="5674038" y="2880021"/>
                      <a:pt x="5791914" y="1402156"/>
                      <a:pt x="5782273" y="1402767"/>
                    </a:cubicBezTo>
                    <a:close/>
                  </a:path>
                </a:pathLst>
              </a:custGeom>
              <a:solidFill>
                <a:srgbClr val="D5E9F1"/>
              </a:solidFill>
              <a:ln w="6788" cap="flat">
                <a:noFill/>
                <a:prstDash val="solid"/>
                <a:miter/>
              </a:ln>
            </p:spPr>
            <p:txBody>
              <a:bodyPr rtlCol="0" anchor="ctr"/>
              <a:lstStyle/>
              <a:p>
                <a:endParaRPr lang="ko-KR" altLang="en-US"/>
              </a:p>
            </p:txBody>
          </p:sp>
          <p:sp>
            <p:nvSpPr>
              <p:cNvPr id="18" name="자유형: 도형 17">
                <a:extLst>
                  <a:ext uri="{FF2B5EF4-FFF2-40B4-BE49-F238E27FC236}">
                    <a16:creationId xmlns="" xmlns:a16="http://schemas.microsoft.com/office/drawing/2014/main" id="{FD2DE1F0-D5CC-48CE-B243-144315420D55}"/>
                  </a:ext>
                </a:extLst>
              </p:cNvPr>
              <p:cNvSpPr/>
              <p:nvPr/>
            </p:nvSpPr>
            <p:spPr>
              <a:xfrm>
                <a:off x="3180263" y="2293152"/>
                <a:ext cx="1813781" cy="1680006"/>
              </a:xfrm>
              <a:custGeom>
                <a:avLst/>
                <a:gdLst>
                  <a:gd name="connsiteX0" fmla="*/ 1615500 w 1813781"/>
                  <a:gd name="connsiteY0" fmla="*/ 580078 h 1680006"/>
                  <a:gd name="connsiteX1" fmla="*/ 1525599 w 1813781"/>
                  <a:gd name="connsiteY1" fmla="*/ 518967 h 1680006"/>
                  <a:gd name="connsiteX2" fmla="*/ 1454439 w 1813781"/>
                  <a:gd name="connsiteY2" fmla="*/ 533973 h 1680006"/>
                  <a:gd name="connsiteX3" fmla="*/ 1347427 w 1813781"/>
                  <a:gd name="connsiteY3" fmla="*/ 504437 h 1680006"/>
                  <a:gd name="connsiteX4" fmla="*/ 1293650 w 1813781"/>
                  <a:gd name="connsiteY4" fmla="*/ 438572 h 1680006"/>
                  <a:gd name="connsiteX5" fmla="*/ 1129872 w 1813781"/>
                  <a:gd name="connsiteY5" fmla="*/ 217283 h 1680006"/>
                  <a:gd name="connsiteX6" fmla="*/ 1154792 w 1813781"/>
                  <a:gd name="connsiteY6" fmla="*/ 0 h 1680006"/>
                  <a:gd name="connsiteX7" fmla="*/ 1074941 w 1813781"/>
                  <a:gd name="connsiteY7" fmla="*/ 35241 h 1680006"/>
                  <a:gd name="connsiteX8" fmla="*/ 752886 w 1813781"/>
                  <a:gd name="connsiteY8" fmla="*/ 41691 h 1680006"/>
                  <a:gd name="connsiteX9" fmla="*/ 270586 w 1813781"/>
                  <a:gd name="connsiteY9" fmla="*/ 194061 h 1680006"/>
                  <a:gd name="connsiteX10" fmla="*/ 155561 w 1813781"/>
                  <a:gd name="connsiteY10" fmla="*/ 307931 h 1680006"/>
                  <a:gd name="connsiteX11" fmla="*/ 79716 w 1813781"/>
                  <a:gd name="connsiteY11" fmla="*/ 401295 h 1680006"/>
                  <a:gd name="connsiteX12" fmla="*/ 0 w 1813781"/>
                  <a:gd name="connsiteY12" fmla="*/ 702504 h 1680006"/>
                  <a:gd name="connsiteX13" fmla="*/ 16975 w 1813781"/>
                  <a:gd name="connsiteY13" fmla="*/ 799127 h 1680006"/>
                  <a:gd name="connsiteX14" fmla="*/ 87117 w 1813781"/>
                  <a:gd name="connsiteY14" fmla="*/ 818275 h 1680006"/>
                  <a:gd name="connsiteX15" fmla="*/ 446653 w 1813781"/>
                  <a:gd name="connsiteY15" fmla="*/ 1105835 h 1680006"/>
                  <a:gd name="connsiteX16" fmla="*/ 677109 w 1813781"/>
                  <a:gd name="connsiteY16" fmla="*/ 1456069 h 1680006"/>
                  <a:gd name="connsiteX17" fmla="*/ 677109 w 1813781"/>
                  <a:gd name="connsiteY17" fmla="*/ 1456069 h 1680006"/>
                  <a:gd name="connsiteX18" fmla="*/ 812979 w 1813781"/>
                  <a:gd name="connsiteY18" fmla="*/ 1680006 h 1680006"/>
                  <a:gd name="connsiteX19" fmla="*/ 1117922 w 1813781"/>
                  <a:gd name="connsiteY19" fmla="*/ 1655562 h 1680006"/>
                  <a:gd name="connsiteX20" fmla="*/ 1417501 w 1813781"/>
                  <a:gd name="connsiteY20" fmla="*/ 1676543 h 1680006"/>
                  <a:gd name="connsiteX21" fmla="*/ 1658142 w 1813781"/>
                  <a:gd name="connsiteY21" fmla="*/ 1661062 h 1680006"/>
                  <a:gd name="connsiteX22" fmla="*/ 1568785 w 1813781"/>
                  <a:gd name="connsiteY22" fmla="*/ 1464692 h 1680006"/>
                  <a:gd name="connsiteX23" fmla="*/ 1584809 w 1813781"/>
                  <a:gd name="connsiteY23" fmla="*/ 1345255 h 1680006"/>
                  <a:gd name="connsiteX24" fmla="*/ 1584809 w 1813781"/>
                  <a:gd name="connsiteY24" fmla="*/ 1345255 h 1680006"/>
                  <a:gd name="connsiteX25" fmla="*/ 1584809 w 1813781"/>
                  <a:gd name="connsiteY25" fmla="*/ 1345255 h 1680006"/>
                  <a:gd name="connsiteX26" fmla="*/ 1666562 w 1813781"/>
                  <a:gd name="connsiteY26" fmla="*/ 1310829 h 1680006"/>
                  <a:gd name="connsiteX27" fmla="*/ 1813024 w 1813781"/>
                  <a:gd name="connsiteY27" fmla="*/ 1051515 h 1680006"/>
                  <a:gd name="connsiteX28" fmla="*/ 1615500 w 1813781"/>
                  <a:gd name="connsiteY28" fmla="*/ 580078 h 16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3781" h="1680006">
                    <a:moveTo>
                      <a:pt x="1615500" y="580078"/>
                    </a:moveTo>
                    <a:cubicBezTo>
                      <a:pt x="1589155" y="554955"/>
                      <a:pt x="1560229" y="532344"/>
                      <a:pt x="1525599" y="518967"/>
                    </a:cubicBezTo>
                    <a:cubicBezTo>
                      <a:pt x="1491989" y="505998"/>
                      <a:pt x="1477729" y="509325"/>
                      <a:pt x="1454439" y="533973"/>
                    </a:cubicBezTo>
                    <a:cubicBezTo>
                      <a:pt x="1418180" y="526368"/>
                      <a:pt x="1381514" y="520325"/>
                      <a:pt x="1347427" y="504437"/>
                    </a:cubicBezTo>
                    <a:cubicBezTo>
                      <a:pt x="1318569" y="490992"/>
                      <a:pt x="1299965" y="470011"/>
                      <a:pt x="1293650" y="438572"/>
                    </a:cubicBezTo>
                    <a:cubicBezTo>
                      <a:pt x="1273551" y="339233"/>
                      <a:pt x="1215767" y="267870"/>
                      <a:pt x="1129872" y="217283"/>
                    </a:cubicBezTo>
                    <a:cubicBezTo>
                      <a:pt x="1168169" y="148907"/>
                      <a:pt x="1173669" y="76864"/>
                      <a:pt x="1154792" y="0"/>
                    </a:cubicBezTo>
                    <a:cubicBezTo>
                      <a:pt x="1129669" y="17790"/>
                      <a:pt x="1103255" y="28722"/>
                      <a:pt x="1074941" y="35241"/>
                    </a:cubicBezTo>
                    <a:cubicBezTo>
                      <a:pt x="968064" y="59821"/>
                      <a:pt x="860170" y="55339"/>
                      <a:pt x="752886" y="41691"/>
                    </a:cubicBezTo>
                    <a:cubicBezTo>
                      <a:pt x="567924" y="18062"/>
                      <a:pt x="406659" y="65728"/>
                      <a:pt x="270586" y="194061"/>
                    </a:cubicBezTo>
                    <a:cubicBezTo>
                      <a:pt x="231339" y="231067"/>
                      <a:pt x="195080" y="271265"/>
                      <a:pt x="155561" y="307931"/>
                    </a:cubicBezTo>
                    <a:cubicBezTo>
                      <a:pt x="125685" y="335703"/>
                      <a:pt x="99814" y="365918"/>
                      <a:pt x="79716" y="401295"/>
                    </a:cubicBezTo>
                    <a:cubicBezTo>
                      <a:pt x="26753" y="494727"/>
                      <a:pt x="5500" y="596510"/>
                      <a:pt x="0" y="702504"/>
                    </a:cubicBezTo>
                    <a:cubicBezTo>
                      <a:pt x="272" y="728306"/>
                      <a:pt x="4481" y="796682"/>
                      <a:pt x="16975" y="799127"/>
                    </a:cubicBezTo>
                    <a:cubicBezTo>
                      <a:pt x="40741" y="803812"/>
                      <a:pt x="64506" y="809787"/>
                      <a:pt x="87117" y="818275"/>
                    </a:cubicBezTo>
                    <a:cubicBezTo>
                      <a:pt x="238333" y="874701"/>
                      <a:pt x="354647" y="977163"/>
                      <a:pt x="446653" y="1105835"/>
                    </a:cubicBezTo>
                    <a:cubicBezTo>
                      <a:pt x="527862" y="1219434"/>
                      <a:pt x="600584" y="1339075"/>
                      <a:pt x="677109" y="1456069"/>
                    </a:cubicBezTo>
                    <a:cubicBezTo>
                      <a:pt x="677109" y="1456069"/>
                      <a:pt x="677109" y="1456069"/>
                      <a:pt x="677109" y="1456069"/>
                    </a:cubicBezTo>
                    <a:cubicBezTo>
                      <a:pt x="722399" y="1530692"/>
                      <a:pt x="767689" y="1605383"/>
                      <a:pt x="812979" y="1680006"/>
                    </a:cubicBezTo>
                    <a:cubicBezTo>
                      <a:pt x="913336" y="1655766"/>
                      <a:pt x="1015052" y="1644562"/>
                      <a:pt x="1117922" y="1655562"/>
                    </a:cubicBezTo>
                    <a:cubicBezTo>
                      <a:pt x="1217601" y="1666222"/>
                      <a:pt x="1316940" y="1678988"/>
                      <a:pt x="1417501" y="1676543"/>
                    </a:cubicBezTo>
                    <a:cubicBezTo>
                      <a:pt x="1497964" y="1674574"/>
                      <a:pt x="1578359" y="1672809"/>
                      <a:pt x="1658142" y="1661062"/>
                    </a:cubicBezTo>
                    <a:cubicBezTo>
                      <a:pt x="1626976" y="1596216"/>
                      <a:pt x="1596963" y="1530964"/>
                      <a:pt x="1568785" y="1464692"/>
                    </a:cubicBezTo>
                    <a:cubicBezTo>
                      <a:pt x="1549976" y="1420353"/>
                      <a:pt x="1551062" y="1381310"/>
                      <a:pt x="1584809" y="1345255"/>
                    </a:cubicBezTo>
                    <a:cubicBezTo>
                      <a:pt x="1584809" y="1345255"/>
                      <a:pt x="1584809" y="1345255"/>
                      <a:pt x="1584809" y="1345255"/>
                    </a:cubicBezTo>
                    <a:cubicBezTo>
                      <a:pt x="1584809" y="1345255"/>
                      <a:pt x="1584809" y="1345255"/>
                      <a:pt x="1584809" y="1345255"/>
                    </a:cubicBezTo>
                    <a:cubicBezTo>
                      <a:pt x="1630710" y="1325971"/>
                      <a:pt x="1640963" y="1327736"/>
                      <a:pt x="1666562" y="1310829"/>
                    </a:cubicBezTo>
                    <a:cubicBezTo>
                      <a:pt x="1759858" y="1249039"/>
                      <a:pt x="1807796" y="1160835"/>
                      <a:pt x="1813024" y="1051515"/>
                    </a:cubicBezTo>
                    <a:cubicBezTo>
                      <a:pt x="1822055" y="863904"/>
                      <a:pt x="1749944" y="708275"/>
                      <a:pt x="1615500" y="580078"/>
                    </a:cubicBezTo>
                    <a:close/>
                  </a:path>
                </a:pathLst>
              </a:custGeom>
              <a:solidFill>
                <a:srgbClr val="F4B8B1"/>
              </a:solidFill>
              <a:ln w="7435" cap="flat">
                <a:noFill/>
                <a:prstDash val="solid"/>
                <a:miter/>
              </a:ln>
            </p:spPr>
            <p:txBody>
              <a:bodyPr rtlCol="0" anchor="ctr"/>
              <a:lstStyle/>
              <a:p>
                <a:endParaRPr lang="ko-KR" altLang="en-US"/>
              </a:p>
            </p:txBody>
          </p:sp>
          <p:sp>
            <p:nvSpPr>
              <p:cNvPr id="19" name="자유형: 도형 18">
                <a:extLst>
                  <a:ext uri="{FF2B5EF4-FFF2-40B4-BE49-F238E27FC236}">
                    <a16:creationId xmlns="" xmlns:a16="http://schemas.microsoft.com/office/drawing/2014/main" id="{0A4DFDC0-6315-4148-B765-7EB70A0DCAC6}"/>
                  </a:ext>
                </a:extLst>
              </p:cNvPr>
              <p:cNvSpPr/>
              <p:nvPr/>
            </p:nvSpPr>
            <p:spPr>
              <a:xfrm>
                <a:off x="4802427" y="4806995"/>
                <a:ext cx="3280382" cy="1919265"/>
              </a:xfrm>
              <a:custGeom>
                <a:avLst/>
                <a:gdLst>
                  <a:gd name="connsiteX0" fmla="*/ 3274516 w 3280382"/>
                  <a:gd name="connsiteY0" fmla="*/ 518548 h 1919265"/>
                  <a:gd name="connsiteX1" fmla="*/ 3179522 w 3280382"/>
                  <a:gd name="connsiteY1" fmla="*/ 669220 h 1919265"/>
                  <a:gd name="connsiteX2" fmla="*/ 3008208 w 3280382"/>
                  <a:gd name="connsiteY2" fmla="*/ 736306 h 1919265"/>
                  <a:gd name="connsiteX3" fmla="*/ 2756363 w 3280382"/>
                  <a:gd name="connsiteY3" fmla="*/ 899879 h 1919265"/>
                  <a:gd name="connsiteX4" fmla="*/ 2310797 w 3280382"/>
                  <a:gd name="connsiteY4" fmla="*/ 1349927 h 1919265"/>
                  <a:gd name="connsiteX5" fmla="*/ 1871138 w 3280382"/>
                  <a:gd name="connsiteY5" fmla="*/ 1732346 h 1919265"/>
                  <a:gd name="connsiteX6" fmla="*/ 1218542 w 3280382"/>
                  <a:gd name="connsiteY6" fmla="*/ 1904543 h 1919265"/>
                  <a:gd name="connsiteX7" fmla="*/ 712951 w 3280382"/>
                  <a:gd name="connsiteY7" fmla="*/ 1632871 h 1919265"/>
                  <a:gd name="connsiteX8" fmla="*/ 17169 w 3280382"/>
                  <a:gd name="connsiteY8" fmla="*/ 1157700 h 1919265"/>
                  <a:gd name="connsiteX9" fmla="*/ 5423 w 3280382"/>
                  <a:gd name="connsiteY9" fmla="*/ 1150977 h 1919265"/>
                  <a:gd name="connsiteX10" fmla="*/ 3250 w 3280382"/>
                  <a:gd name="connsiteY10" fmla="*/ 1131354 h 1919265"/>
                  <a:gd name="connsiteX11" fmla="*/ 741130 w 3280382"/>
                  <a:gd name="connsiteY11" fmla="*/ 586720 h 1919265"/>
                  <a:gd name="connsiteX12" fmla="*/ 812969 w 3280382"/>
                  <a:gd name="connsiteY12" fmla="*/ 608245 h 1919265"/>
                  <a:gd name="connsiteX13" fmla="*/ 1273541 w 3280382"/>
                  <a:gd name="connsiteY13" fmla="*/ 1010354 h 1919265"/>
                  <a:gd name="connsiteX14" fmla="*/ 1336350 w 3280382"/>
                  <a:gd name="connsiteY14" fmla="*/ 1021151 h 1919265"/>
                  <a:gd name="connsiteX15" fmla="*/ 2120063 w 3280382"/>
                  <a:gd name="connsiteY15" fmla="*/ 628751 h 1919265"/>
                  <a:gd name="connsiteX16" fmla="*/ 2514568 w 3280382"/>
                  <a:gd name="connsiteY16" fmla="*/ 358029 h 1919265"/>
                  <a:gd name="connsiteX17" fmla="*/ 2525568 w 3280382"/>
                  <a:gd name="connsiteY17" fmla="*/ 325641 h 1919265"/>
                  <a:gd name="connsiteX18" fmla="*/ 2436957 w 3280382"/>
                  <a:gd name="connsiteY18" fmla="*/ 93555 h 1919265"/>
                  <a:gd name="connsiteX19" fmla="*/ 2462827 w 3280382"/>
                  <a:gd name="connsiteY19" fmla="*/ 12210 h 1919265"/>
                  <a:gd name="connsiteX20" fmla="*/ 2569432 w 3280382"/>
                  <a:gd name="connsiteY20" fmla="*/ 25586 h 1919265"/>
                  <a:gd name="connsiteX21" fmla="*/ 2780604 w 3280382"/>
                  <a:gd name="connsiteY21" fmla="*/ 97154 h 1919265"/>
                  <a:gd name="connsiteX22" fmla="*/ 2964344 w 3280382"/>
                  <a:gd name="connsiteY22" fmla="*/ 79364 h 1919265"/>
                  <a:gd name="connsiteX23" fmla="*/ 3101436 w 3280382"/>
                  <a:gd name="connsiteY23" fmla="*/ 166209 h 1919265"/>
                  <a:gd name="connsiteX24" fmla="*/ 3278861 w 3280382"/>
                  <a:gd name="connsiteY24" fmla="*/ 487313 h 1919265"/>
                  <a:gd name="connsiteX25" fmla="*/ 3274516 w 3280382"/>
                  <a:gd name="connsiteY25" fmla="*/ 518548 h 19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80382" h="1919265">
                    <a:moveTo>
                      <a:pt x="3274516" y="518548"/>
                    </a:moveTo>
                    <a:cubicBezTo>
                      <a:pt x="3263855" y="581763"/>
                      <a:pt x="3240565" y="630652"/>
                      <a:pt x="3179522" y="669220"/>
                    </a:cubicBezTo>
                    <a:cubicBezTo>
                      <a:pt x="3127510" y="702084"/>
                      <a:pt x="3066942" y="717837"/>
                      <a:pt x="3008208" y="736306"/>
                    </a:cubicBezTo>
                    <a:cubicBezTo>
                      <a:pt x="2909005" y="767540"/>
                      <a:pt x="2824876" y="821522"/>
                      <a:pt x="2756363" y="899879"/>
                    </a:cubicBezTo>
                    <a:cubicBezTo>
                      <a:pt x="2616555" y="1059719"/>
                      <a:pt x="2463914" y="1203125"/>
                      <a:pt x="2310797" y="1349927"/>
                    </a:cubicBezTo>
                    <a:cubicBezTo>
                      <a:pt x="2170717" y="1484236"/>
                      <a:pt x="2031045" y="1621260"/>
                      <a:pt x="1871138" y="1732346"/>
                    </a:cubicBezTo>
                    <a:cubicBezTo>
                      <a:pt x="1680744" y="1864617"/>
                      <a:pt x="1452936" y="1956419"/>
                      <a:pt x="1218542" y="1904543"/>
                    </a:cubicBezTo>
                    <a:cubicBezTo>
                      <a:pt x="1041048" y="1865296"/>
                      <a:pt x="865457" y="1728611"/>
                      <a:pt x="712951" y="1632871"/>
                    </a:cubicBezTo>
                    <a:cubicBezTo>
                      <a:pt x="474890" y="1483420"/>
                      <a:pt x="248780" y="1316452"/>
                      <a:pt x="17169" y="1157700"/>
                    </a:cubicBezTo>
                    <a:cubicBezTo>
                      <a:pt x="13435" y="1155119"/>
                      <a:pt x="9361" y="1153218"/>
                      <a:pt x="5423" y="1150977"/>
                    </a:cubicBezTo>
                    <a:cubicBezTo>
                      <a:pt x="-2047" y="1145138"/>
                      <a:pt x="-824" y="1139163"/>
                      <a:pt x="3250" y="1131354"/>
                    </a:cubicBezTo>
                    <a:cubicBezTo>
                      <a:pt x="159558" y="828244"/>
                      <a:pt x="395446" y="633164"/>
                      <a:pt x="741130" y="586720"/>
                    </a:cubicBezTo>
                    <a:cubicBezTo>
                      <a:pt x="768901" y="582985"/>
                      <a:pt x="790494" y="588417"/>
                      <a:pt x="812969" y="608245"/>
                    </a:cubicBezTo>
                    <a:cubicBezTo>
                      <a:pt x="965746" y="743096"/>
                      <a:pt x="1120560" y="875707"/>
                      <a:pt x="1273541" y="1010354"/>
                    </a:cubicBezTo>
                    <a:cubicBezTo>
                      <a:pt x="1294387" y="1028688"/>
                      <a:pt x="1309529" y="1032490"/>
                      <a:pt x="1336350" y="1021151"/>
                    </a:cubicBezTo>
                    <a:cubicBezTo>
                      <a:pt x="1606256" y="907620"/>
                      <a:pt x="1868694" y="779355"/>
                      <a:pt x="2120063" y="628751"/>
                    </a:cubicBezTo>
                    <a:cubicBezTo>
                      <a:pt x="2257087" y="546591"/>
                      <a:pt x="2389087" y="457029"/>
                      <a:pt x="2514568" y="358029"/>
                    </a:cubicBezTo>
                    <a:cubicBezTo>
                      <a:pt x="2526519" y="348592"/>
                      <a:pt x="2529506" y="340647"/>
                      <a:pt x="2525568" y="325641"/>
                    </a:cubicBezTo>
                    <a:cubicBezTo>
                      <a:pt x="2504790" y="246944"/>
                      <a:pt x="2451963" y="171370"/>
                      <a:pt x="2436957" y="93555"/>
                    </a:cubicBezTo>
                    <a:cubicBezTo>
                      <a:pt x="2431253" y="64086"/>
                      <a:pt x="2438723" y="30068"/>
                      <a:pt x="2462827" y="12210"/>
                    </a:cubicBezTo>
                    <a:cubicBezTo>
                      <a:pt x="2493858" y="-10741"/>
                      <a:pt x="2539352" y="1481"/>
                      <a:pt x="2569432" y="25586"/>
                    </a:cubicBezTo>
                    <a:cubicBezTo>
                      <a:pt x="2627487" y="72234"/>
                      <a:pt x="2709104" y="207832"/>
                      <a:pt x="2780604" y="97154"/>
                    </a:cubicBezTo>
                    <a:cubicBezTo>
                      <a:pt x="2818968" y="37741"/>
                      <a:pt x="2908054" y="57500"/>
                      <a:pt x="2964344" y="79364"/>
                    </a:cubicBezTo>
                    <a:cubicBezTo>
                      <a:pt x="3014998" y="99055"/>
                      <a:pt x="3060152" y="130833"/>
                      <a:pt x="3101436" y="166209"/>
                    </a:cubicBezTo>
                    <a:cubicBezTo>
                      <a:pt x="3198806" y="249795"/>
                      <a:pt x="3293596" y="350221"/>
                      <a:pt x="3278861" y="487313"/>
                    </a:cubicBezTo>
                    <a:cubicBezTo>
                      <a:pt x="3277639" y="498041"/>
                      <a:pt x="3276213" y="508498"/>
                      <a:pt x="3274516" y="518548"/>
                    </a:cubicBezTo>
                    <a:close/>
                  </a:path>
                </a:pathLst>
              </a:custGeom>
              <a:solidFill>
                <a:srgbClr val="F4B8B1"/>
              </a:solidFill>
              <a:ln w="7435" cap="flat">
                <a:noFill/>
                <a:prstDash val="solid"/>
                <a:miter/>
              </a:ln>
            </p:spPr>
            <p:txBody>
              <a:bodyPr rtlCol="0" anchor="ctr"/>
              <a:lstStyle/>
              <a:p>
                <a:endParaRPr lang="ko-KR" altLang="en-US"/>
              </a:p>
            </p:txBody>
          </p:sp>
          <p:sp>
            <p:nvSpPr>
              <p:cNvPr id="20" name="자유형: 도형 19">
                <a:extLst>
                  <a:ext uri="{FF2B5EF4-FFF2-40B4-BE49-F238E27FC236}">
                    <a16:creationId xmlns="" xmlns:a16="http://schemas.microsoft.com/office/drawing/2014/main" id="{078A0437-AE1D-407D-8A80-8653B7791BDB}"/>
                  </a:ext>
                </a:extLst>
              </p:cNvPr>
              <p:cNvSpPr/>
              <p:nvPr/>
            </p:nvSpPr>
            <p:spPr>
              <a:xfrm>
                <a:off x="2527793" y="3072346"/>
                <a:ext cx="1610988" cy="1945585"/>
              </a:xfrm>
              <a:custGeom>
                <a:avLst/>
                <a:gdLst>
                  <a:gd name="connsiteX0" fmla="*/ 1529004 w 1610988"/>
                  <a:gd name="connsiteY0" fmla="*/ 1020861 h 1945585"/>
                  <a:gd name="connsiteX1" fmla="*/ 1541091 w 1610988"/>
                  <a:gd name="connsiteY1" fmla="*/ 1660081 h 1945585"/>
                  <a:gd name="connsiteX2" fmla="*/ 1465924 w 1610988"/>
                  <a:gd name="connsiteY2" fmla="*/ 1797852 h 1945585"/>
                  <a:gd name="connsiteX3" fmla="*/ 1351307 w 1610988"/>
                  <a:gd name="connsiteY3" fmla="*/ 1913012 h 1945585"/>
                  <a:gd name="connsiteX4" fmla="*/ 1056753 w 1610988"/>
                  <a:gd name="connsiteY4" fmla="*/ 1880487 h 1945585"/>
                  <a:gd name="connsiteX5" fmla="*/ 838451 w 1610988"/>
                  <a:gd name="connsiteY5" fmla="*/ 1683778 h 1945585"/>
                  <a:gd name="connsiteX6" fmla="*/ 47405 w 1610988"/>
                  <a:gd name="connsiteY6" fmla="*/ 583036 h 1945585"/>
                  <a:gd name="connsiteX7" fmla="*/ 10 w 1610988"/>
                  <a:gd name="connsiteY7" fmla="*/ 413147 h 1945585"/>
                  <a:gd name="connsiteX8" fmla="*/ 235762 w 1610988"/>
                  <a:gd name="connsiteY8" fmla="*/ 49945 h 1945585"/>
                  <a:gd name="connsiteX9" fmla="*/ 510286 w 1610988"/>
                  <a:gd name="connsiteY9" fmla="*/ 1871 h 1945585"/>
                  <a:gd name="connsiteX10" fmla="*/ 630471 w 1610988"/>
                  <a:gd name="connsiteY10" fmla="*/ 13550 h 1945585"/>
                  <a:gd name="connsiteX11" fmla="*/ 984506 w 1610988"/>
                  <a:gd name="connsiteY11" fmla="*/ 184864 h 1945585"/>
                  <a:gd name="connsiteX12" fmla="*/ 1529004 w 1610988"/>
                  <a:gd name="connsiteY12" fmla="*/ 1020861 h 194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0988" h="1945585">
                    <a:moveTo>
                      <a:pt x="1529004" y="1020861"/>
                    </a:moveTo>
                    <a:cubicBezTo>
                      <a:pt x="1636492" y="1231897"/>
                      <a:pt x="1635948" y="1445174"/>
                      <a:pt x="1541091" y="1660081"/>
                    </a:cubicBezTo>
                    <a:cubicBezTo>
                      <a:pt x="1519906" y="1708087"/>
                      <a:pt x="1495393" y="1754260"/>
                      <a:pt x="1465924" y="1797852"/>
                    </a:cubicBezTo>
                    <a:cubicBezTo>
                      <a:pt x="1434962" y="1843549"/>
                      <a:pt x="1398363" y="1883407"/>
                      <a:pt x="1351307" y="1913012"/>
                    </a:cubicBezTo>
                    <a:cubicBezTo>
                      <a:pt x="1245314" y="1973104"/>
                      <a:pt x="1148487" y="1942888"/>
                      <a:pt x="1056753" y="1880487"/>
                    </a:cubicBezTo>
                    <a:cubicBezTo>
                      <a:pt x="975204" y="1825012"/>
                      <a:pt x="905877" y="1755142"/>
                      <a:pt x="838451" y="1683778"/>
                    </a:cubicBezTo>
                    <a:cubicBezTo>
                      <a:pt x="618995" y="1451489"/>
                      <a:pt x="106343" y="704307"/>
                      <a:pt x="47405" y="583036"/>
                    </a:cubicBezTo>
                    <a:cubicBezTo>
                      <a:pt x="21399" y="529462"/>
                      <a:pt x="-533" y="474054"/>
                      <a:pt x="10" y="413147"/>
                    </a:cubicBezTo>
                    <a:cubicBezTo>
                      <a:pt x="1775" y="207136"/>
                      <a:pt x="155435" y="95031"/>
                      <a:pt x="235762" y="49945"/>
                    </a:cubicBezTo>
                    <a:cubicBezTo>
                      <a:pt x="321589" y="1735"/>
                      <a:pt x="415089" y="-3969"/>
                      <a:pt x="510286" y="1871"/>
                    </a:cubicBezTo>
                    <a:cubicBezTo>
                      <a:pt x="550415" y="4383"/>
                      <a:pt x="590477" y="8865"/>
                      <a:pt x="630471" y="13550"/>
                    </a:cubicBezTo>
                    <a:cubicBezTo>
                      <a:pt x="782637" y="37383"/>
                      <a:pt x="902686" y="111327"/>
                      <a:pt x="984506" y="184864"/>
                    </a:cubicBezTo>
                    <a:cubicBezTo>
                      <a:pt x="1162882" y="363308"/>
                      <a:pt x="1468437" y="892935"/>
                      <a:pt x="1529004" y="1020861"/>
                    </a:cubicBezTo>
                    <a:close/>
                  </a:path>
                </a:pathLst>
              </a:custGeom>
              <a:solidFill>
                <a:srgbClr val="4A64B7"/>
              </a:solidFill>
              <a:ln w="6788" cap="flat">
                <a:noFill/>
                <a:prstDash val="solid"/>
                <a:miter/>
              </a:ln>
            </p:spPr>
            <p:txBody>
              <a:bodyPr rtlCol="0" anchor="ctr"/>
              <a:lstStyle/>
              <a:p>
                <a:endParaRPr lang="ko-KR" altLang="en-US"/>
              </a:p>
            </p:txBody>
          </p:sp>
          <p:sp>
            <p:nvSpPr>
              <p:cNvPr id="21" name="자유형: 도형 20">
                <a:extLst>
                  <a:ext uri="{FF2B5EF4-FFF2-40B4-BE49-F238E27FC236}">
                    <a16:creationId xmlns="" xmlns:a16="http://schemas.microsoft.com/office/drawing/2014/main" id="{D9C77836-1A3C-4B68-9AAF-2D1597CF1289}"/>
                  </a:ext>
                </a:extLst>
              </p:cNvPr>
              <p:cNvSpPr/>
              <p:nvPr/>
            </p:nvSpPr>
            <p:spPr>
              <a:xfrm>
                <a:off x="3179652" y="2292744"/>
                <a:ext cx="1288785" cy="1457498"/>
              </a:xfrm>
              <a:custGeom>
                <a:avLst/>
                <a:gdLst>
                  <a:gd name="connsiteX0" fmla="*/ 677109 w 1288785"/>
                  <a:gd name="connsiteY0" fmla="*/ 1456069 h 1457498"/>
                  <a:gd name="connsiteX1" fmla="*/ 446653 w 1288785"/>
                  <a:gd name="connsiteY1" fmla="*/ 1105835 h 1457498"/>
                  <a:gd name="connsiteX2" fmla="*/ 87117 w 1288785"/>
                  <a:gd name="connsiteY2" fmla="*/ 818275 h 1457498"/>
                  <a:gd name="connsiteX3" fmla="*/ 16975 w 1288785"/>
                  <a:gd name="connsiteY3" fmla="*/ 799127 h 1457498"/>
                  <a:gd name="connsiteX4" fmla="*/ 0 w 1288785"/>
                  <a:gd name="connsiteY4" fmla="*/ 702504 h 1457498"/>
                  <a:gd name="connsiteX5" fmla="*/ 79716 w 1288785"/>
                  <a:gd name="connsiteY5" fmla="*/ 401295 h 1457498"/>
                  <a:gd name="connsiteX6" fmla="*/ 155561 w 1288785"/>
                  <a:gd name="connsiteY6" fmla="*/ 307931 h 1457498"/>
                  <a:gd name="connsiteX7" fmla="*/ 270586 w 1288785"/>
                  <a:gd name="connsiteY7" fmla="*/ 194061 h 1457498"/>
                  <a:gd name="connsiteX8" fmla="*/ 752886 w 1288785"/>
                  <a:gd name="connsiteY8" fmla="*/ 41691 h 1457498"/>
                  <a:gd name="connsiteX9" fmla="*/ 1074941 w 1288785"/>
                  <a:gd name="connsiteY9" fmla="*/ 35241 h 1457498"/>
                  <a:gd name="connsiteX10" fmla="*/ 1154792 w 1288785"/>
                  <a:gd name="connsiteY10" fmla="*/ 0 h 1457498"/>
                  <a:gd name="connsiteX11" fmla="*/ 1115817 w 1288785"/>
                  <a:gd name="connsiteY11" fmla="*/ 249332 h 1457498"/>
                  <a:gd name="connsiteX12" fmla="*/ 991287 w 1288785"/>
                  <a:gd name="connsiteY12" fmla="*/ 330270 h 1457498"/>
                  <a:gd name="connsiteX13" fmla="*/ 920805 w 1288785"/>
                  <a:gd name="connsiteY13" fmla="*/ 356344 h 1457498"/>
                  <a:gd name="connsiteX14" fmla="*/ 818886 w 1288785"/>
                  <a:gd name="connsiteY14" fmla="*/ 520257 h 1457498"/>
                  <a:gd name="connsiteX15" fmla="*/ 854195 w 1288785"/>
                  <a:gd name="connsiteY15" fmla="*/ 766602 h 1457498"/>
                  <a:gd name="connsiteX16" fmla="*/ 889096 w 1288785"/>
                  <a:gd name="connsiteY16" fmla="*/ 794781 h 1457498"/>
                  <a:gd name="connsiteX17" fmla="*/ 1016138 w 1288785"/>
                  <a:gd name="connsiteY17" fmla="*/ 803472 h 1457498"/>
                  <a:gd name="connsiteX18" fmla="*/ 1058780 w 1288785"/>
                  <a:gd name="connsiteY18" fmla="*/ 816170 h 1457498"/>
                  <a:gd name="connsiteX19" fmla="*/ 1059120 w 1288785"/>
                  <a:gd name="connsiteY19" fmla="*/ 838645 h 1457498"/>
                  <a:gd name="connsiteX20" fmla="*/ 1007040 w 1288785"/>
                  <a:gd name="connsiteY20" fmla="*/ 846046 h 1457498"/>
                  <a:gd name="connsiteX21" fmla="*/ 857182 w 1288785"/>
                  <a:gd name="connsiteY21" fmla="*/ 834707 h 1457498"/>
                  <a:gd name="connsiteX22" fmla="*/ 823028 w 1288785"/>
                  <a:gd name="connsiteY22" fmla="*/ 835114 h 1457498"/>
                  <a:gd name="connsiteX23" fmla="*/ 710176 w 1288785"/>
                  <a:gd name="connsiteY23" fmla="*/ 785818 h 1457498"/>
                  <a:gd name="connsiteX24" fmla="*/ 701689 w 1288785"/>
                  <a:gd name="connsiteY24" fmla="*/ 775090 h 1457498"/>
                  <a:gd name="connsiteX25" fmla="*/ 603640 w 1288785"/>
                  <a:gd name="connsiteY25" fmla="*/ 740664 h 1457498"/>
                  <a:gd name="connsiteX26" fmla="*/ 530986 w 1288785"/>
                  <a:gd name="connsiteY26" fmla="*/ 837627 h 1457498"/>
                  <a:gd name="connsiteX27" fmla="*/ 779164 w 1288785"/>
                  <a:gd name="connsiteY27" fmla="*/ 1143317 h 1457498"/>
                  <a:gd name="connsiteX28" fmla="*/ 1079015 w 1288785"/>
                  <a:gd name="connsiteY28" fmla="*/ 1202051 h 1457498"/>
                  <a:gd name="connsiteX29" fmla="*/ 1247273 w 1288785"/>
                  <a:gd name="connsiteY29" fmla="*/ 1232675 h 1457498"/>
                  <a:gd name="connsiteX30" fmla="*/ 1281563 w 1288785"/>
                  <a:gd name="connsiteY30" fmla="*/ 1243811 h 1457498"/>
                  <a:gd name="connsiteX31" fmla="*/ 1285909 w 1288785"/>
                  <a:gd name="connsiteY31" fmla="*/ 1273483 h 1457498"/>
                  <a:gd name="connsiteX32" fmla="*/ 1255761 w 1288785"/>
                  <a:gd name="connsiteY32" fmla="*/ 1277557 h 1457498"/>
                  <a:gd name="connsiteX33" fmla="*/ 856707 w 1288785"/>
                  <a:gd name="connsiteY33" fmla="*/ 1207212 h 1457498"/>
                  <a:gd name="connsiteX34" fmla="*/ 843330 w 1288785"/>
                  <a:gd name="connsiteY34" fmla="*/ 1204428 h 1457498"/>
                  <a:gd name="connsiteX35" fmla="*/ 826083 w 1288785"/>
                  <a:gd name="connsiteY35" fmla="*/ 1221335 h 1457498"/>
                  <a:gd name="connsiteX36" fmla="*/ 807682 w 1288785"/>
                  <a:gd name="connsiteY36" fmla="*/ 1343693 h 1457498"/>
                  <a:gd name="connsiteX37" fmla="*/ 698905 w 1288785"/>
                  <a:gd name="connsiteY37" fmla="*/ 1453421 h 1457498"/>
                  <a:gd name="connsiteX38" fmla="*/ 677109 w 1288785"/>
                  <a:gd name="connsiteY38" fmla="*/ 1456069 h 14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8785" h="1457498">
                    <a:moveTo>
                      <a:pt x="677109" y="1456069"/>
                    </a:moveTo>
                    <a:cubicBezTo>
                      <a:pt x="600652" y="1339075"/>
                      <a:pt x="527930" y="1219434"/>
                      <a:pt x="446653" y="1105835"/>
                    </a:cubicBezTo>
                    <a:cubicBezTo>
                      <a:pt x="354647" y="977163"/>
                      <a:pt x="238265" y="874768"/>
                      <a:pt x="87117" y="818275"/>
                    </a:cubicBezTo>
                    <a:cubicBezTo>
                      <a:pt x="64506" y="809855"/>
                      <a:pt x="40673" y="803812"/>
                      <a:pt x="16975" y="799127"/>
                    </a:cubicBezTo>
                    <a:cubicBezTo>
                      <a:pt x="4481" y="796682"/>
                      <a:pt x="272" y="728306"/>
                      <a:pt x="0" y="702504"/>
                    </a:cubicBezTo>
                    <a:cubicBezTo>
                      <a:pt x="5500" y="596510"/>
                      <a:pt x="26753" y="494727"/>
                      <a:pt x="79716" y="401295"/>
                    </a:cubicBezTo>
                    <a:cubicBezTo>
                      <a:pt x="99747" y="365986"/>
                      <a:pt x="125685" y="335703"/>
                      <a:pt x="155561" y="307931"/>
                    </a:cubicBezTo>
                    <a:cubicBezTo>
                      <a:pt x="195080" y="271264"/>
                      <a:pt x="231339" y="231067"/>
                      <a:pt x="270586" y="194061"/>
                    </a:cubicBezTo>
                    <a:cubicBezTo>
                      <a:pt x="406659" y="65796"/>
                      <a:pt x="567924" y="18062"/>
                      <a:pt x="752886" y="41691"/>
                    </a:cubicBezTo>
                    <a:cubicBezTo>
                      <a:pt x="860170" y="55407"/>
                      <a:pt x="968064" y="59821"/>
                      <a:pt x="1074941" y="35241"/>
                    </a:cubicBezTo>
                    <a:cubicBezTo>
                      <a:pt x="1103255" y="28722"/>
                      <a:pt x="1129669" y="17790"/>
                      <a:pt x="1154792" y="0"/>
                    </a:cubicBezTo>
                    <a:cubicBezTo>
                      <a:pt x="1173601" y="76864"/>
                      <a:pt x="1183243" y="151487"/>
                      <a:pt x="1115817" y="249332"/>
                    </a:cubicBezTo>
                    <a:cubicBezTo>
                      <a:pt x="1082613" y="289055"/>
                      <a:pt x="1039021" y="312956"/>
                      <a:pt x="991287" y="330270"/>
                    </a:cubicBezTo>
                    <a:cubicBezTo>
                      <a:pt x="967725" y="338826"/>
                      <a:pt x="943348" y="345141"/>
                      <a:pt x="920805" y="356344"/>
                    </a:cubicBezTo>
                    <a:cubicBezTo>
                      <a:pt x="853108" y="389887"/>
                      <a:pt x="824454" y="448893"/>
                      <a:pt x="818886" y="520257"/>
                    </a:cubicBezTo>
                    <a:cubicBezTo>
                      <a:pt x="812300" y="604658"/>
                      <a:pt x="827170" y="686547"/>
                      <a:pt x="854195" y="766602"/>
                    </a:cubicBezTo>
                    <a:cubicBezTo>
                      <a:pt x="860238" y="784528"/>
                      <a:pt x="868318" y="793695"/>
                      <a:pt x="889096" y="794781"/>
                    </a:cubicBezTo>
                    <a:cubicBezTo>
                      <a:pt x="931466" y="797022"/>
                      <a:pt x="973768" y="801164"/>
                      <a:pt x="1016138" y="803472"/>
                    </a:cubicBezTo>
                    <a:cubicBezTo>
                      <a:pt x="1031077" y="804287"/>
                      <a:pt x="1046762" y="804627"/>
                      <a:pt x="1058780" y="816170"/>
                    </a:cubicBezTo>
                    <a:cubicBezTo>
                      <a:pt x="1063194" y="823639"/>
                      <a:pt x="1063330" y="831108"/>
                      <a:pt x="1059120" y="838645"/>
                    </a:cubicBezTo>
                    <a:cubicBezTo>
                      <a:pt x="1043502" y="853108"/>
                      <a:pt x="1024830" y="847472"/>
                      <a:pt x="1007040" y="846046"/>
                    </a:cubicBezTo>
                    <a:cubicBezTo>
                      <a:pt x="957064" y="842040"/>
                      <a:pt x="907089" y="839053"/>
                      <a:pt x="857182" y="834707"/>
                    </a:cubicBezTo>
                    <a:cubicBezTo>
                      <a:pt x="845843" y="833688"/>
                      <a:pt x="834096" y="832874"/>
                      <a:pt x="823028" y="835114"/>
                    </a:cubicBezTo>
                    <a:cubicBezTo>
                      <a:pt x="773664" y="845028"/>
                      <a:pt x="736862" y="827374"/>
                      <a:pt x="710176" y="785818"/>
                    </a:cubicBezTo>
                    <a:cubicBezTo>
                      <a:pt x="707732" y="782016"/>
                      <a:pt x="704676" y="778553"/>
                      <a:pt x="701689" y="775090"/>
                    </a:cubicBezTo>
                    <a:cubicBezTo>
                      <a:pt x="670047" y="738627"/>
                      <a:pt x="639356" y="727899"/>
                      <a:pt x="603640" y="740664"/>
                    </a:cubicBezTo>
                    <a:cubicBezTo>
                      <a:pt x="557264" y="757300"/>
                      <a:pt x="530782" y="790503"/>
                      <a:pt x="530986" y="837627"/>
                    </a:cubicBezTo>
                    <a:cubicBezTo>
                      <a:pt x="531801" y="1009688"/>
                      <a:pt x="616745" y="1110589"/>
                      <a:pt x="779164" y="1143317"/>
                    </a:cubicBezTo>
                    <a:cubicBezTo>
                      <a:pt x="878978" y="1163416"/>
                      <a:pt x="978861" y="1183311"/>
                      <a:pt x="1079015" y="1202051"/>
                    </a:cubicBezTo>
                    <a:cubicBezTo>
                      <a:pt x="1135033" y="1212508"/>
                      <a:pt x="1190983" y="1223644"/>
                      <a:pt x="1247273" y="1232675"/>
                    </a:cubicBezTo>
                    <a:cubicBezTo>
                      <a:pt x="1259156" y="1234576"/>
                      <a:pt x="1271582" y="1235662"/>
                      <a:pt x="1281563" y="1243811"/>
                    </a:cubicBezTo>
                    <a:cubicBezTo>
                      <a:pt x="1288625" y="1252909"/>
                      <a:pt x="1291341" y="1262551"/>
                      <a:pt x="1285909" y="1273483"/>
                    </a:cubicBezTo>
                    <a:cubicBezTo>
                      <a:pt x="1276878" y="1282106"/>
                      <a:pt x="1266150" y="1279323"/>
                      <a:pt x="1255761" y="1277557"/>
                    </a:cubicBezTo>
                    <a:cubicBezTo>
                      <a:pt x="1122607" y="1254743"/>
                      <a:pt x="989589" y="1231317"/>
                      <a:pt x="856707" y="1207212"/>
                    </a:cubicBezTo>
                    <a:cubicBezTo>
                      <a:pt x="852225" y="1206397"/>
                      <a:pt x="847812" y="1205378"/>
                      <a:pt x="843330" y="1204428"/>
                    </a:cubicBezTo>
                    <a:cubicBezTo>
                      <a:pt x="828867" y="1201372"/>
                      <a:pt x="824658" y="1206736"/>
                      <a:pt x="826083" y="1221335"/>
                    </a:cubicBezTo>
                    <a:cubicBezTo>
                      <a:pt x="830361" y="1263570"/>
                      <a:pt x="825948" y="1304650"/>
                      <a:pt x="807682" y="1343693"/>
                    </a:cubicBezTo>
                    <a:cubicBezTo>
                      <a:pt x="784460" y="1393328"/>
                      <a:pt x="745485" y="1427143"/>
                      <a:pt x="698905" y="1453421"/>
                    </a:cubicBezTo>
                    <a:cubicBezTo>
                      <a:pt x="692183" y="1457359"/>
                      <a:pt x="684782" y="1458853"/>
                      <a:pt x="677109" y="1456069"/>
                    </a:cubicBezTo>
                    <a:close/>
                  </a:path>
                </a:pathLst>
              </a:custGeom>
              <a:solidFill>
                <a:srgbClr val="162942"/>
              </a:solidFill>
              <a:ln w="6788" cap="flat">
                <a:noFill/>
                <a:prstDash val="solid"/>
                <a:miter/>
              </a:ln>
            </p:spPr>
            <p:txBody>
              <a:bodyPr rtlCol="0" anchor="ctr"/>
              <a:lstStyle/>
              <a:p>
                <a:endParaRPr lang="ko-KR" altLang="en-US"/>
              </a:p>
            </p:txBody>
          </p:sp>
          <p:sp>
            <p:nvSpPr>
              <p:cNvPr id="22" name="자유형: 도형 21">
                <a:extLst>
                  <a:ext uri="{FF2B5EF4-FFF2-40B4-BE49-F238E27FC236}">
                    <a16:creationId xmlns="" xmlns:a16="http://schemas.microsoft.com/office/drawing/2014/main" id="{5408158F-7DCA-4B9E-AFB6-D3E1B238B5DE}"/>
                  </a:ext>
                </a:extLst>
              </p:cNvPr>
              <p:cNvSpPr/>
              <p:nvPr/>
            </p:nvSpPr>
            <p:spPr>
              <a:xfrm>
                <a:off x="4234158" y="2804397"/>
                <a:ext cx="759332" cy="847632"/>
              </a:xfrm>
              <a:custGeom>
                <a:avLst/>
                <a:gdLst>
                  <a:gd name="connsiteX0" fmla="*/ 228347 w 759332"/>
                  <a:gd name="connsiteY0" fmla="*/ 761151 h 847632"/>
                  <a:gd name="connsiteX1" fmla="*/ 232082 w 759332"/>
                  <a:gd name="connsiteY1" fmla="*/ 614417 h 847632"/>
                  <a:gd name="connsiteX2" fmla="*/ 144761 w 759332"/>
                  <a:gd name="connsiteY2" fmla="*/ 439301 h 847632"/>
                  <a:gd name="connsiteX3" fmla="*/ 2644 w 759332"/>
                  <a:gd name="connsiteY3" fmla="*/ 327671 h 847632"/>
                  <a:gd name="connsiteX4" fmla="*/ 1218 w 759332"/>
                  <a:gd name="connsiteY4" fmla="*/ 304585 h 847632"/>
                  <a:gd name="connsiteX5" fmla="*/ 18193 w 759332"/>
                  <a:gd name="connsiteY5" fmla="*/ 273486 h 847632"/>
                  <a:gd name="connsiteX6" fmla="*/ 226717 w 759332"/>
                  <a:gd name="connsiteY6" fmla="*/ 195129 h 847632"/>
                  <a:gd name="connsiteX7" fmla="*/ 354100 w 759332"/>
                  <a:gd name="connsiteY7" fmla="*/ 102036 h 847632"/>
                  <a:gd name="connsiteX8" fmla="*/ 400001 w 759332"/>
                  <a:gd name="connsiteY8" fmla="*/ 22456 h 847632"/>
                  <a:gd name="connsiteX9" fmla="*/ 471161 w 759332"/>
                  <a:gd name="connsiteY9" fmla="*/ 7450 h 847632"/>
                  <a:gd name="connsiteX10" fmla="*/ 561062 w 759332"/>
                  <a:gd name="connsiteY10" fmla="*/ 68561 h 847632"/>
                  <a:gd name="connsiteX11" fmla="*/ 758586 w 759332"/>
                  <a:gd name="connsiteY11" fmla="*/ 539930 h 847632"/>
                  <a:gd name="connsiteX12" fmla="*/ 612124 w 759332"/>
                  <a:gd name="connsiteY12" fmla="*/ 799244 h 847632"/>
                  <a:gd name="connsiteX13" fmla="*/ 507760 w 759332"/>
                  <a:gd name="connsiteY13" fmla="*/ 843447 h 847632"/>
                  <a:gd name="connsiteX14" fmla="*/ 308334 w 759332"/>
                  <a:gd name="connsiteY14" fmla="*/ 837947 h 847632"/>
                  <a:gd name="connsiteX15" fmla="*/ 247427 w 759332"/>
                  <a:gd name="connsiteY15" fmla="*/ 813503 h 847632"/>
                  <a:gd name="connsiteX16" fmla="*/ 228347 w 759332"/>
                  <a:gd name="connsiteY16" fmla="*/ 761151 h 84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9332" h="847632">
                    <a:moveTo>
                      <a:pt x="228347" y="761151"/>
                    </a:moveTo>
                    <a:cubicBezTo>
                      <a:pt x="227464" y="752732"/>
                      <a:pt x="227464" y="637368"/>
                      <a:pt x="232082" y="614417"/>
                    </a:cubicBezTo>
                    <a:cubicBezTo>
                      <a:pt x="248242" y="534430"/>
                      <a:pt x="200644" y="473115"/>
                      <a:pt x="144761" y="439301"/>
                    </a:cubicBezTo>
                    <a:cubicBezTo>
                      <a:pt x="122693" y="425992"/>
                      <a:pt x="-1158" y="341727"/>
                      <a:pt x="2644" y="327671"/>
                    </a:cubicBezTo>
                    <a:cubicBezTo>
                      <a:pt x="2169" y="319999"/>
                      <a:pt x="1694" y="312258"/>
                      <a:pt x="1218" y="304585"/>
                    </a:cubicBezTo>
                    <a:cubicBezTo>
                      <a:pt x="-3874" y="288357"/>
                      <a:pt x="8008" y="280956"/>
                      <a:pt x="18193" y="273486"/>
                    </a:cubicBezTo>
                    <a:cubicBezTo>
                      <a:pt x="40058" y="257462"/>
                      <a:pt x="183261" y="215363"/>
                      <a:pt x="226717" y="195129"/>
                    </a:cubicBezTo>
                    <a:cubicBezTo>
                      <a:pt x="275063" y="172585"/>
                      <a:pt x="321507" y="146647"/>
                      <a:pt x="354100" y="102036"/>
                    </a:cubicBezTo>
                    <a:cubicBezTo>
                      <a:pt x="366729" y="84722"/>
                      <a:pt x="389612" y="26802"/>
                      <a:pt x="400001" y="22456"/>
                    </a:cubicBezTo>
                    <a:cubicBezTo>
                      <a:pt x="423291" y="-2192"/>
                      <a:pt x="437482" y="-5519"/>
                      <a:pt x="471161" y="7450"/>
                    </a:cubicBezTo>
                    <a:cubicBezTo>
                      <a:pt x="505791" y="20759"/>
                      <a:pt x="534716" y="43438"/>
                      <a:pt x="561062" y="68561"/>
                    </a:cubicBezTo>
                    <a:cubicBezTo>
                      <a:pt x="695506" y="196690"/>
                      <a:pt x="767549" y="352387"/>
                      <a:pt x="758586" y="539930"/>
                    </a:cubicBezTo>
                    <a:cubicBezTo>
                      <a:pt x="753358" y="649183"/>
                      <a:pt x="705419" y="737454"/>
                      <a:pt x="612124" y="799244"/>
                    </a:cubicBezTo>
                    <a:cubicBezTo>
                      <a:pt x="586593" y="816151"/>
                      <a:pt x="516179" y="842564"/>
                      <a:pt x="507760" y="843447"/>
                    </a:cubicBezTo>
                    <a:cubicBezTo>
                      <a:pt x="441081" y="850509"/>
                      <a:pt x="374538" y="848608"/>
                      <a:pt x="308334" y="837947"/>
                    </a:cubicBezTo>
                    <a:cubicBezTo>
                      <a:pt x="286538" y="834417"/>
                      <a:pt x="265761" y="826404"/>
                      <a:pt x="247427" y="813503"/>
                    </a:cubicBezTo>
                    <a:cubicBezTo>
                      <a:pt x="226582" y="798769"/>
                      <a:pt x="220946" y="782336"/>
                      <a:pt x="228347" y="761151"/>
                    </a:cubicBezTo>
                    <a:close/>
                  </a:path>
                </a:pathLst>
              </a:custGeom>
              <a:solidFill>
                <a:srgbClr val="4A64B7"/>
              </a:solidFill>
              <a:ln w="6788" cap="flat">
                <a:noFill/>
                <a:prstDash val="solid"/>
                <a:miter/>
              </a:ln>
            </p:spPr>
            <p:txBody>
              <a:bodyPr rtlCol="0" anchor="ctr"/>
              <a:lstStyle/>
              <a:p>
                <a:endParaRPr lang="ko-KR" altLang="en-US"/>
              </a:p>
            </p:txBody>
          </p:sp>
          <p:sp>
            <p:nvSpPr>
              <p:cNvPr id="23" name="자유형: 도형 22">
                <a:extLst>
                  <a:ext uri="{FF2B5EF4-FFF2-40B4-BE49-F238E27FC236}">
                    <a16:creationId xmlns="" xmlns:a16="http://schemas.microsoft.com/office/drawing/2014/main" id="{DE34CB7F-30C3-4D81-B71E-C11508A4ED6A}"/>
                  </a:ext>
                </a:extLst>
              </p:cNvPr>
              <p:cNvSpPr/>
              <p:nvPr/>
            </p:nvSpPr>
            <p:spPr>
              <a:xfrm>
                <a:off x="4078648" y="2635843"/>
                <a:ext cx="295940" cy="212382"/>
              </a:xfrm>
              <a:custGeom>
                <a:avLst/>
                <a:gdLst>
                  <a:gd name="connsiteX0" fmla="*/ 240247 w 295940"/>
                  <a:gd name="connsiteY0" fmla="*/ 73 h 212382"/>
                  <a:gd name="connsiteX1" fmla="*/ 265234 w 295940"/>
                  <a:gd name="connsiteY1" fmla="*/ 141 h 212382"/>
                  <a:gd name="connsiteX2" fmla="*/ 295926 w 295940"/>
                  <a:gd name="connsiteY2" fmla="*/ 29746 h 212382"/>
                  <a:gd name="connsiteX3" fmla="*/ 265846 w 295940"/>
                  <a:gd name="connsiteY3" fmla="*/ 58740 h 212382"/>
                  <a:gd name="connsiteX4" fmla="*/ 142470 w 295940"/>
                  <a:gd name="connsiteY4" fmla="*/ 85153 h 212382"/>
                  <a:gd name="connsiteX5" fmla="*/ 58951 w 295940"/>
                  <a:gd name="connsiteY5" fmla="*/ 182591 h 212382"/>
                  <a:gd name="connsiteX6" fmla="*/ 20112 w 295940"/>
                  <a:gd name="connsiteY6" fmla="*/ 211110 h 212382"/>
                  <a:gd name="connsiteX7" fmla="*/ 2865 w 295940"/>
                  <a:gd name="connsiteY7" fmla="*/ 163715 h 212382"/>
                  <a:gd name="connsiteX8" fmla="*/ 215191 w 295940"/>
                  <a:gd name="connsiteY8" fmla="*/ 2857 h 212382"/>
                  <a:gd name="connsiteX9" fmla="*/ 240247 w 295940"/>
                  <a:gd name="connsiteY9" fmla="*/ 73 h 2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40" h="212382">
                    <a:moveTo>
                      <a:pt x="240247" y="73"/>
                    </a:moveTo>
                    <a:cubicBezTo>
                      <a:pt x="248599" y="73"/>
                      <a:pt x="256951" y="-130"/>
                      <a:pt x="265234" y="141"/>
                    </a:cubicBezTo>
                    <a:cubicBezTo>
                      <a:pt x="284383" y="684"/>
                      <a:pt x="295451" y="11209"/>
                      <a:pt x="295926" y="29746"/>
                    </a:cubicBezTo>
                    <a:cubicBezTo>
                      <a:pt x="296401" y="48758"/>
                      <a:pt x="285469" y="58536"/>
                      <a:pt x="265846" y="58740"/>
                    </a:cubicBezTo>
                    <a:cubicBezTo>
                      <a:pt x="223000" y="59283"/>
                      <a:pt x="181173" y="64715"/>
                      <a:pt x="142470" y="85153"/>
                    </a:cubicBezTo>
                    <a:cubicBezTo>
                      <a:pt x="101729" y="106610"/>
                      <a:pt x="72871" y="138048"/>
                      <a:pt x="58951" y="182591"/>
                    </a:cubicBezTo>
                    <a:cubicBezTo>
                      <a:pt x="51686" y="205881"/>
                      <a:pt x="37019" y="216202"/>
                      <a:pt x="20112" y="211110"/>
                    </a:cubicBezTo>
                    <a:cubicBezTo>
                      <a:pt x="2254" y="205745"/>
                      <a:pt x="-4332" y="187684"/>
                      <a:pt x="2865" y="163715"/>
                    </a:cubicBezTo>
                    <a:cubicBezTo>
                      <a:pt x="28735" y="77548"/>
                      <a:pt x="115784" y="11549"/>
                      <a:pt x="215191" y="2857"/>
                    </a:cubicBezTo>
                    <a:cubicBezTo>
                      <a:pt x="223543" y="2178"/>
                      <a:pt x="240247" y="481"/>
                      <a:pt x="240247" y="73"/>
                    </a:cubicBezTo>
                    <a:close/>
                  </a:path>
                </a:pathLst>
              </a:custGeom>
              <a:solidFill>
                <a:srgbClr val="162942"/>
              </a:solidFill>
              <a:ln w="6788" cap="flat">
                <a:noFill/>
                <a:prstDash val="solid"/>
                <a:miter/>
              </a:ln>
            </p:spPr>
            <p:txBody>
              <a:bodyPr rtlCol="0" anchor="ctr"/>
              <a:lstStyle/>
              <a:p>
                <a:endParaRPr lang="ko-KR" altLang="en-US"/>
              </a:p>
            </p:txBody>
          </p:sp>
          <p:sp>
            <p:nvSpPr>
              <p:cNvPr id="24" name="자유형: 도형 23">
                <a:extLst>
                  <a:ext uri="{FF2B5EF4-FFF2-40B4-BE49-F238E27FC236}">
                    <a16:creationId xmlns="" xmlns:a16="http://schemas.microsoft.com/office/drawing/2014/main" id="{30915333-7315-4325-A89E-15CF45D71E62}"/>
                  </a:ext>
                </a:extLst>
              </p:cNvPr>
              <p:cNvSpPr/>
              <p:nvPr/>
            </p:nvSpPr>
            <p:spPr>
              <a:xfrm>
                <a:off x="4215211" y="2780862"/>
                <a:ext cx="170355" cy="68743"/>
              </a:xfrm>
              <a:custGeom>
                <a:avLst/>
                <a:gdLst>
                  <a:gd name="connsiteX0" fmla="*/ 70005 w 170355"/>
                  <a:gd name="connsiteY0" fmla="*/ 68603 h 68743"/>
                  <a:gd name="connsiteX1" fmla="*/ 13511 w 170355"/>
                  <a:gd name="connsiteY1" fmla="*/ 62967 h 68743"/>
                  <a:gd name="connsiteX2" fmla="*/ 135 w 170355"/>
                  <a:gd name="connsiteY2" fmla="*/ 48164 h 68743"/>
                  <a:gd name="connsiteX3" fmla="*/ 15752 w 170355"/>
                  <a:gd name="connsiteY3" fmla="*/ 39066 h 68743"/>
                  <a:gd name="connsiteX4" fmla="*/ 65659 w 170355"/>
                  <a:gd name="connsiteY4" fmla="*/ 42800 h 68743"/>
                  <a:gd name="connsiteX5" fmla="*/ 146190 w 170355"/>
                  <a:gd name="connsiteY5" fmla="*/ 8850 h 68743"/>
                  <a:gd name="connsiteX6" fmla="*/ 164727 w 170355"/>
                  <a:gd name="connsiteY6" fmla="*/ 2399 h 68743"/>
                  <a:gd name="connsiteX7" fmla="*/ 166764 w 170355"/>
                  <a:gd name="connsiteY7" fmla="*/ 22362 h 68743"/>
                  <a:gd name="connsiteX8" fmla="*/ 70005 w 170355"/>
                  <a:gd name="connsiteY8" fmla="*/ 68603 h 6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 h="68743">
                    <a:moveTo>
                      <a:pt x="70005" y="68603"/>
                    </a:moveTo>
                    <a:cubicBezTo>
                      <a:pt x="51196" y="66701"/>
                      <a:pt x="32320" y="64868"/>
                      <a:pt x="13511" y="62967"/>
                    </a:cubicBezTo>
                    <a:cubicBezTo>
                      <a:pt x="4616" y="62084"/>
                      <a:pt x="-952" y="57263"/>
                      <a:pt x="135" y="48164"/>
                    </a:cubicBezTo>
                    <a:cubicBezTo>
                      <a:pt x="1153" y="39337"/>
                      <a:pt x="8623" y="38590"/>
                      <a:pt x="15752" y="39066"/>
                    </a:cubicBezTo>
                    <a:cubicBezTo>
                      <a:pt x="32388" y="40220"/>
                      <a:pt x="49024" y="41238"/>
                      <a:pt x="65659" y="42800"/>
                    </a:cubicBezTo>
                    <a:cubicBezTo>
                      <a:pt x="98659" y="45856"/>
                      <a:pt x="127857" y="40220"/>
                      <a:pt x="146190" y="8850"/>
                    </a:cubicBezTo>
                    <a:cubicBezTo>
                      <a:pt x="150604" y="1313"/>
                      <a:pt x="156443" y="-2965"/>
                      <a:pt x="164727" y="2399"/>
                    </a:cubicBezTo>
                    <a:cubicBezTo>
                      <a:pt x="173147" y="7831"/>
                      <a:pt x="170634" y="15232"/>
                      <a:pt x="166764" y="22362"/>
                    </a:cubicBezTo>
                    <a:cubicBezTo>
                      <a:pt x="145579" y="61066"/>
                      <a:pt x="110406" y="70028"/>
                      <a:pt x="70005" y="68603"/>
                    </a:cubicBezTo>
                    <a:close/>
                  </a:path>
                </a:pathLst>
              </a:custGeom>
              <a:solidFill>
                <a:srgbClr val="142842"/>
              </a:solidFill>
              <a:ln w="6788" cap="flat">
                <a:noFill/>
                <a:prstDash val="solid"/>
                <a:miter/>
              </a:ln>
            </p:spPr>
            <p:txBody>
              <a:bodyPr rtlCol="0" anchor="ctr"/>
              <a:lstStyle/>
              <a:p>
                <a:endParaRPr lang="ko-KR" altLang="en-US"/>
              </a:p>
            </p:txBody>
          </p:sp>
        </p:grpSp>
        <p:grpSp>
          <p:nvGrpSpPr>
            <p:cNvPr id="5" name="그룹 4">
              <a:extLst>
                <a:ext uri="{FF2B5EF4-FFF2-40B4-BE49-F238E27FC236}">
                  <a16:creationId xmlns="" xmlns:a16="http://schemas.microsoft.com/office/drawing/2014/main" id="{485FCBD5-09E6-4A57-A754-1205FDDB35B5}"/>
                </a:ext>
              </a:extLst>
            </p:cNvPr>
            <p:cNvGrpSpPr/>
            <p:nvPr/>
          </p:nvGrpSpPr>
          <p:grpSpPr>
            <a:xfrm>
              <a:off x="5768713" y="130"/>
              <a:ext cx="3821895" cy="5396347"/>
              <a:chOff x="5768713" y="130"/>
              <a:chExt cx="3821895" cy="5396347"/>
            </a:xfrm>
          </p:grpSpPr>
          <p:sp>
            <p:nvSpPr>
              <p:cNvPr id="6" name="자유형: 도형 5">
                <a:extLst>
                  <a:ext uri="{FF2B5EF4-FFF2-40B4-BE49-F238E27FC236}">
                    <a16:creationId xmlns="" xmlns:a16="http://schemas.microsoft.com/office/drawing/2014/main" id="{A5A528A3-8628-488B-A222-6C08859495E3}"/>
                  </a:ext>
                </a:extLst>
              </p:cNvPr>
              <p:cNvSpPr/>
              <p:nvPr/>
            </p:nvSpPr>
            <p:spPr>
              <a:xfrm>
                <a:off x="7822274" y="921515"/>
                <a:ext cx="1122647" cy="1393976"/>
              </a:xfrm>
              <a:custGeom>
                <a:avLst/>
                <a:gdLst>
                  <a:gd name="connsiteX0" fmla="*/ 952283 w 1122647"/>
                  <a:gd name="connsiteY0" fmla="*/ 784090 h 1393976"/>
                  <a:gd name="connsiteX1" fmla="*/ 924308 w 1122647"/>
                  <a:gd name="connsiteY1" fmla="*/ 757948 h 1393976"/>
                  <a:gd name="connsiteX2" fmla="*/ 798963 w 1122647"/>
                  <a:gd name="connsiteY2" fmla="*/ 607887 h 1393976"/>
                  <a:gd name="connsiteX3" fmla="*/ 781173 w 1122647"/>
                  <a:gd name="connsiteY3" fmla="*/ 574955 h 1393976"/>
                  <a:gd name="connsiteX4" fmla="*/ 757068 w 1122647"/>
                  <a:gd name="connsiteY4" fmla="*/ 516084 h 1393976"/>
                  <a:gd name="connsiteX5" fmla="*/ 663161 w 1122647"/>
                  <a:gd name="connsiteY5" fmla="*/ 230561 h 1393976"/>
                  <a:gd name="connsiteX6" fmla="*/ 577810 w 1122647"/>
                  <a:gd name="connsiteY6" fmla="*/ 109222 h 1393976"/>
                  <a:gd name="connsiteX7" fmla="*/ 458576 w 1122647"/>
                  <a:gd name="connsiteY7" fmla="*/ 39555 h 1393976"/>
                  <a:gd name="connsiteX8" fmla="*/ 325557 w 1122647"/>
                  <a:gd name="connsiteY8" fmla="*/ 2413 h 1393976"/>
                  <a:gd name="connsiteX9" fmla="*/ 289909 w 1122647"/>
                  <a:gd name="connsiteY9" fmla="*/ 134073 h 1393976"/>
                  <a:gd name="connsiteX10" fmla="*/ 268996 w 1122647"/>
                  <a:gd name="connsiteY10" fmla="*/ 277548 h 1393976"/>
                  <a:gd name="connsiteX11" fmla="*/ 153497 w 1122647"/>
                  <a:gd name="connsiteY11" fmla="*/ 466245 h 1393976"/>
                  <a:gd name="connsiteX12" fmla="*/ 6559 w 1122647"/>
                  <a:gd name="connsiteY12" fmla="*/ 744639 h 1393976"/>
                  <a:gd name="connsiteX13" fmla="*/ 117713 w 1122647"/>
                  <a:gd name="connsiteY13" fmla="*/ 1110286 h 1393976"/>
                  <a:gd name="connsiteX14" fmla="*/ 410909 w 1122647"/>
                  <a:gd name="connsiteY14" fmla="*/ 1187693 h 1393976"/>
                  <a:gd name="connsiteX15" fmla="*/ 429989 w 1122647"/>
                  <a:gd name="connsiteY15" fmla="*/ 1393976 h 1393976"/>
                  <a:gd name="connsiteX16" fmla="*/ 454298 w 1122647"/>
                  <a:gd name="connsiteY16" fmla="*/ 1388341 h 1393976"/>
                  <a:gd name="connsiteX17" fmla="*/ 829519 w 1122647"/>
                  <a:gd name="connsiteY17" fmla="*/ 1277390 h 1393976"/>
                  <a:gd name="connsiteX18" fmla="*/ 1092839 w 1122647"/>
                  <a:gd name="connsiteY18" fmla="*/ 1197810 h 1393976"/>
                  <a:gd name="connsiteX19" fmla="*/ 1122647 w 1122647"/>
                  <a:gd name="connsiteY19" fmla="*/ 979237 h 1393976"/>
                  <a:gd name="connsiteX20" fmla="*/ 952283 w 1122647"/>
                  <a:gd name="connsiteY20" fmla="*/ 784090 h 13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2647" h="1393976">
                    <a:moveTo>
                      <a:pt x="952283" y="784090"/>
                    </a:moveTo>
                    <a:cubicBezTo>
                      <a:pt x="943932" y="774380"/>
                      <a:pt x="935648" y="764466"/>
                      <a:pt x="924308" y="757948"/>
                    </a:cubicBezTo>
                    <a:cubicBezTo>
                      <a:pt x="873654" y="715374"/>
                      <a:pt x="831556" y="665602"/>
                      <a:pt x="798963" y="607887"/>
                    </a:cubicBezTo>
                    <a:cubicBezTo>
                      <a:pt x="793056" y="596887"/>
                      <a:pt x="787081" y="585887"/>
                      <a:pt x="781173" y="574955"/>
                    </a:cubicBezTo>
                    <a:cubicBezTo>
                      <a:pt x="773093" y="555331"/>
                      <a:pt x="764877" y="535776"/>
                      <a:pt x="757068" y="516084"/>
                    </a:cubicBezTo>
                    <a:cubicBezTo>
                      <a:pt x="719927" y="422856"/>
                      <a:pt x="696093" y="325215"/>
                      <a:pt x="663161" y="230561"/>
                    </a:cubicBezTo>
                    <a:cubicBezTo>
                      <a:pt x="646186" y="181808"/>
                      <a:pt x="617871" y="141475"/>
                      <a:pt x="577810" y="109222"/>
                    </a:cubicBezTo>
                    <a:cubicBezTo>
                      <a:pt x="541822" y="80160"/>
                      <a:pt x="501353" y="57074"/>
                      <a:pt x="458576" y="39555"/>
                    </a:cubicBezTo>
                    <a:cubicBezTo>
                      <a:pt x="434063" y="29506"/>
                      <a:pt x="350545" y="-10080"/>
                      <a:pt x="325557" y="2413"/>
                    </a:cubicBezTo>
                    <a:cubicBezTo>
                      <a:pt x="297175" y="16605"/>
                      <a:pt x="292829" y="107049"/>
                      <a:pt x="289909" y="134073"/>
                    </a:cubicBezTo>
                    <a:cubicBezTo>
                      <a:pt x="284681" y="182079"/>
                      <a:pt x="282644" y="230900"/>
                      <a:pt x="268996" y="277548"/>
                    </a:cubicBezTo>
                    <a:cubicBezTo>
                      <a:pt x="248015" y="349523"/>
                      <a:pt x="201299" y="409887"/>
                      <a:pt x="153497" y="466245"/>
                    </a:cubicBezTo>
                    <a:cubicBezTo>
                      <a:pt x="87021" y="544671"/>
                      <a:pt x="26725" y="642516"/>
                      <a:pt x="6559" y="744639"/>
                    </a:cubicBezTo>
                    <a:cubicBezTo>
                      <a:pt x="-19447" y="876571"/>
                      <a:pt x="34805" y="1009113"/>
                      <a:pt x="117713" y="1110286"/>
                    </a:cubicBezTo>
                    <a:cubicBezTo>
                      <a:pt x="195663" y="1205347"/>
                      <a:pt x="300163" y="1197335"/>
                      <a:pt x="410909" y="1187693"/>
                    </a:cubicBezTo>
                    <a:cubicBezTo>
                      <a:pt x="417292" y="1256477"/>
                      <a:pt x="423606" y="1325193"/>
                      <a:pt x="429989" y="1393976"/>
                    </a:cubicBezTo>
                    <a:cubicBezTo>
                      <a:pt x="438137" y="1392143"/>
                      <a:pt x="446353" y="1390717"/>
                      <a:pt x="454298" y="1388341"/>
                    </a:cubicBezTo>
                    <a:cubicBezTo>
                      <a:pt x="579439" y="1351470"/>
                      <a:pt x="704581" y="1314668"/>
                      <a:pt x="829519" y="1277390"/>
                    </a:cubicBezTo>
                    <a:cubicBezTo>
                      <a:pt x="917383" y="1251181"/>
                      <a:pt x="1005111" y="1224360"/>
                      <a:pt x="1092839" y="1197810"/>
                    </a:cubicBezTo>
                    <a:cubicBezTo>
                      <a:pt x="1092295" y="1123527"/>
                      <a:pt x="1100987" y="1050465"/>
                      <a:pt x="1122647" y="979237"/>
                    </a:cubicBezTo>
                    <a:cubicBezTo>
                      <a:pt x="1067240" y="912898"/>
                      <a:pt x="1014074" y="844657"/>
                      <a:pt x="952283" y="784090"/>
                    </a:cubicBezTo>
                    <a:close/>
                  </a:path>
                </a:pathLst>
              </a:custGeom>
              <a:solidFill>
                <a:srgbClr val="F9D6BA"/>
              </a:solidFill>
              <a:ln w="4491" cap="flat">
                <a:noFill/>
                <a:prstDash val="solid"/>
                <a:miter/>
              </a:ln>
            </p:spPr>
            <p:txBody>
              <a:bodyPr rtlCol="0" anchor="ctr"/>
              <a:lstStyle/>
              <a:p>
                <a:endParaRPr lang="ko-KR" altLang="en-US"/>
              </a:p>
            </p:txBody>
          </p:sp>
          <p:sp>
            <p:nvSpPr>
              <p:cNvPr id="7" name="자유형: 도형 6">
                <a:extLst>
                  <a:ext uri="{FF2B5EF4-FFF2-40B4-BE49-F238E27FC236}">
                    <a16:creationId xmlns="" xmlns:a16="http://schemas.microsoft.com/office/drawing/2014/main" id="{25F8560B-FD73-4EAB-B343-225FE0E12A56}"/>
                  </a:ext>
                </a:extLst>
              </p:cNvPr>
              <p:cNvSpPr/>
              <p:nvPr/>
            </p:nvSpPr>
            <p:spPr>
              <a:xfrm>
                <a:off x="5974522" y="130"/>
                <a:ext cx="3616086" cy="5396347"/>
              </a:xfrm>
              <a:custGeom>
                <a:avLst/>
                <a:gdLst>
                  <a:gd name="connsiteX0" fmla="*/ 2937943 w 3616086"/>
                  <a:gd name="connsiteY0" fmla="*/ 2123541 h 5396347"/>
                  <a:gd name="connsiteX1" fmla="*/ 3079109 w 3616086"/>
                  <a:gd name="connsiteY1" fmla="*/ 2189948 h 5396347"/>
                  <a:gd name="connsiteX2" fmla="*/ 3539410 w 3616086"/>
                  <a:gd name="connsiteY2" fmla="*/ 3047945 h 5396347"/>
                  <a:gd name="connsiteX3" fmla="*/ 3615867 w 3616086"/>
                  <a:gd name="connsiteY3" fmla="*/ 3345419 h 5396347"/>
                  <a:gd name="connsiteX4" fmla="*/ 3593663 w 3616086"/>
                  <a:gd name="connsiteY4" fmla="*/ 4254613 h 5396347"/>
                  <a:gd name="connsiteX5" fmla="*/ 3554552 w 3616086"/>
                  <a:gd name="connsiteY5" fmla="*/ 4523026 h 5396347"/>
                  <a:gd name="connsiteX6" fmla="*/ 3543960 w 3616086"/>
                  <a:gd name="connsiteY6" fmla="*/ 4652513 h 5396347"/>
                  <a:gd name="connsiteX7" fmla="*/ 3502336 w 3616086"/>
                  <a:gd name="connsiteY7" fmla="*/ 5334646 h 5396347"/>
                  <a:gd name="connsiteX8" fmla="*/ 2514377 w 3616086"/>
                  <a:gd name="connsiteY8" fmla="*/ 5396301 h 5396347"/>
                  <a:gd name="connsiteX9" fmla="*/ 2157964 w 3616086"/>
                  <a:gd name="connsiteY9" fmla="*/ 5355696 h 5396347"/>
                  <a:gd name="connsiteX10" fmla="*/ 2107786 w 3616086"/>
                  <a:gd name="connsiteY10" fmla="*/ 5334782 h 5396347"/>
                  <a:gd name="connsiteX11" fmla="*/ 2097533 w 3616086"/>
                  <a:gd name="connsiteY11" fmla="*/ 5296961 h 5396347"/>
                  <a:gd name="connsiteX12" fmla="*/ 2017138 w 3616086"/>
                  <a:gd name="connsiteY12" fmla="*/ 5072073 h 5396347"/>
                  <a:gd name="connsiteX13" fmla="*/ 1903539 w 3616086"/>
                  <a:gd name="connsiteY13" fmla="*/ 4963636 h 5396347"/>
                  <a:gd name="connsiteX14" fmla="*/ 1672948 w 3616086"/>
                  <a:gd name="connsiteY14" fmla="*/ 4875229 h 5396347"/>
                  <a:gd name="connsiteX15" fmla="*/ 1623991 w 3616086"/>
                  <a:gd name="connsiteY15" fmla="*/ 4899130 h 5396347"/>
                  <a:gd name="connsiteX16" fmla="*/ 1604368 w 3616086"/>
                  <a:gd name="connsiteY16" fmla="*/ 4924253 h 5396347"/>
                  <a:gd name="connsiteX17" fmla="*/ 1519016 w 3616086"/>
                  <a:gd name="connsiteY17" fmla="*/ 4948290 h 5396347"/>
                  <a:gd name="connsiteX18" fmla="*/ 1455868 w 3616086"/>
                  <a:gd name="connsiteY18" fmla="*/ 4903340 h 5396347"/>
                  <a:gd name="connsiteX19" fmla="*/ 1458177 w 3616086"/>
                  <a:gd name="connsiteY19" fmla="*/ 4876315 h 5396347"/>
                  <a:gd name="connsiteX20" fmla="*/ 1525942 w 3616086"/>
                  <a:gd name="connsiteY20" fmla="*/ 4316403 h 5396347"/>
                  <a:gd name="connsiteX21" fmla="*/ 1550658 w 3616086"/>
                  <a:gd name="connsiteY21" fmla="*/ 4025855 h 5396347"/>
                  <a:gd name="connsiteX22" fmla="*/ 1690195 w 3616086"/>
                  <a:gd name="connsiteY22" fmla="*/ 3131870 h 5396347"/>
                  <a:gd name="connsiteX23" fmla="*/ 1673219 w 3616086"/>
                  <a:gd name="connsiteY23" fmla="*/ 3098599 h 5396347"/>
                  <a:gd name="connsiteX24" fmla="*/ 1024968 w 3616086"/>
                  <a:gd name="connsiteY24" fmla="*/ 2655273 h 5396347"/>
                  <a:gd name="connsiteX25" fmla="*/ 836340 w 3616086"/>
                  <a:gd name="connsiteY25" fmla="*/ 2515805 h 5396347"/>
                  <a:gd name="connsiteX26" fmla="*/ 605272 w 3616086"/>
                  <a:gd name="connsiteY26" fmla="*/ 2265114 h 5396347"/>
                  <a:gd name="connsiteX27" fmla="*/ 356348 w 3616086"/>
                  <a:gd name="connsiteY27" fmla="*/ 756015 h 5396347"/>
                  <a:gd name="connsiteX28" fmla="*/ 321378 w 3616086"/>
                  <a:gd name="connsiteY28" fmla="*/ 691033 h 5396347"/>
                  <a:gd name="connsiteX29" fmla="*/ 242274 w 3616086"/>
                  <a:gd name="connsiteY29" fmla="*/ 638342 h 5396347"/>
                  <a:gd name="connsiteX30" fmla="*/ 237996 w 3616086"/>
                  <a:gd name="connsiteY30" fmla="*/ 664756 h 5396347"/>
                  <a:gd name="connsiteX31" fmla="*/ 231681 w 3616086"/>
                  <a:gd name="connsiteY31" fmla="*/ 1021508 h 5396347"/>
                  <a:gd name="connsiteX32" fmla="*/ 177836 w 3616086"/>
                  <a:gd name="connsiteY32" fmla="*/ 1013427 h 5396347"/>
                  <a:gd name="connsiteX33" fmla="*/ 179058 w 3616086"/>
                  <a:gd name="connsiteY33" fmla="*/ 600318 h 5396347"/>
                  <a:gd name="connsiteX34" fmla="*/ 165953 w 3616086"/>
                  <a:gd name="connsiteY34" fmla="*/ 581238 h 5396347"/>
                  <a:gd name="connsiteX35" fmla="*/ 86034 w 3616086"/>
                  <a:gd name="connsiteY35" fmla="*/ 528411 h 5396347"/>
                  <a:gd name="connsiteX36" fmla="*/ 43460 w 3616086"/>
                  <a:gd name="connsiteY36" fmla="*/ 416917 h 5396347"/>
                  <a:gd name="connsiteX37" fmla="*/ 50386 w 3616086"/>
                  <a:gd name="connsiteY37" fmla="*/ 371967 h 5396347"/>
                  <a:gd name="connsiteX38" fmla="*/ 39861 w 3616086"/>
                  <a:gd name="connsiteY38" fmla="*/ 340596 h 5396347"/>
                  <a:gd name="connsiteX39" fmla="*/ 1497 w 3616086"/>
                  <a:gd name="connsiteY39" fmla="*/ 211109 h 5396347"/>
                  <a:gd name="connsiteX40" fmla="*/ 18608 w 3616086"/>
                  <a:gd name="connsiteY40" fmla="*/ 87054 h 5396347"/>
                  <a:gd name="connsiteX41" fmla="*/ 74626 w 3616086"/>
                  <a:gd name="connsiteY41" fmla="*/ 5233 h 5396347"/>
                  <a:gd name="connsiteX42" fmla="*/ 107083 w 3616086"/>
                  <a:gd name="connsiteY42" fmla="*/ 2857 h 5396347"/>
                  <a:gd name="connsiteX43" fmla="*/ 582526 w 3616086"/>
                  <a:gd name="connsiteY43" fmla="*/ 182998 h 5396347"/>
                  <a:gd name="connsiteX44" fmla="*/ 601538 w 3616086"/>
                  <a:gd name="connsiteY44" fmla="*/ 208393 h 5396347"/>
                  <a:gd name="connsiteX45" fmla="*/ 1022320 w 3616086"/>
                  <a:gd name="connsiteY45" fmla="*/ 1597376 h 5396347"/>
                  <a:gd name="connsiteX46" fmla="*/ 1249313 w 3616086"/>
                  <a:gd name="connsiteY46" fmla="*/ 1855128 h 5396347"/>
                  <a:gd name="connsiteX47" fmla="*/ 2169372 w 3616086"/>
                  <a:gd name="connsiteY47" fmla="*/ 2309521 h 5396347"/>
                  <a:gd name="connsiteX48" fmla="*/ 2274958 w 3616086"/>
                  <a:gd name="connsiteY48" fmla="*/ 2319843 h 5396347"/>
                  <a:gd name="connsiteX49" fmla="*/ 2299606 w 3616086"/>
                  <a:gd name="connsiteY49" fmla="*/ 2304836 h 5396347"/>
                  <a:gd name="connsiteX50" fmla="*/ 2906777 w 3616086"/>
                  <a:gd name="connsiteY50" fmla="*/ 2125306 h 5396347"/>
                  <a:gd name="connsiteX51" fmla="*/ 2937943 w 3616086"/>
                  <a:gd name="connsiteY51" fmla="*/ 2123541 h 539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16086" h="5396347">
                    <a:moveTo>
                      <a:pt x="2937943" y="2123541"/>
                    </a:moveTo>
                    <a:cubicBezTo>
                      <a:pt x="3001566" y="2110368"/>
                      <a:pt x="3045702" y="2141399"/>
                      <a:pt x="3079109" y="2189948"/>
                    </a:cubicBezTo>
                    <a:cubicBezTo>
                      <a:pt x="3124399" y="2255812"/>
                      <a:pt x="3418750" y="2834804"/>
                      <a:pt x="3539410" y="3047945"/>
                    </a:cubicBezTo>
                    <a:cubicBezTo>
                      <a:pt x="3591490" y="3139951"/>
                      <a:pt x="3612675" y="3240987"/>
                      <a:pt x="3615867" y="3345419"/>
                    </a:cubicBezTo>
                    <a:cubicBezTo>
                      <a:pt x="3617360" y="3392882"/>
                      <a:pt x="3611385" y="4118879"/>
                      <a:pt x="3593663" y="4254613"/>
                    </a:cubicBezTo>
                    <a:cubicBezTo>
                      <a:pt x="3581984" y="4344243"/>
                      <a:pt x="3570101" y="4433872"/>
                      <a:pt x="3554552" y="4523026"/>
                    </a:cubicBezTo>
                    <a:cubicBezTo>
                      <a:pt x="3547151" y="4565532"/>
                      <a:pt x="3547015" y="4609328"/>
                      <a:pt x="3543960" y="4652513"/>
                    </a:cubicBezTo>
                    <a:cubicBezTo>
                      <a:pt x="3534860" y="4781457"/>
                      <a:pt x="3506071" y="5325141"/>
                      <a:pt x="3502336" y="5334646"/>
                    </a:cubicBezTo>
                    <a:cubicBezTo>
                      <a:pt x="3493848" y="5341640"/>
                      <a:pt x="2614463" y="5398202"/>
                      <a:pt x="2514377" y="5396301"/>
                    </a:cubicBezTo>
                    <a:cubicBezTo>
                      <a:pt x="2394532" y="5394060"/>
                      <a:pt x="2275026" y="5384622"/>
                      <a:pt x="2157964" y="5355696"/>
                    </a:cubicBezTo>
                    <a:cubicBezTo>
                      <a:pt x="2140174" y="5351282"/>
                      <a:pt x="2123199" y="5344900"/>
                      <a:pt x="2107786" y="5334782"/>
                    </a:cubicBezTo>
                    <a:cubicBezTo>
                      <a:pt x="2095563" y="5324597"/>
                      <a:pt x="2095767" y="5310406"/>
                      <a:pt x="2097533" y="5296961"/>
                    </a:cubicBezTo>
                    <a:cubicBezTo>
                      <a:pt x="2109211" y="5208079"/>
                      <a:pt x="2078928" y="5134474"/>
                      <a:pt x="2017138" y="5072073"/>
                    </a:cubicBezTo>
                    <a:cubicBezTo>
                      <a:pt x="1980267" y="5034864"/>
                      <a:pt x="1944755" y="4996228"/>
                      <a:pt x="1903539" y="4963636"/>
                    </a:cubicBezTo>
                    <a:cubicBezTo>
                      <a:pt x="1835978" y="4910197"/>
                      <a:pt x="1762916" y="4871154"/>
                      <a:pt x="1672948" y="4875229"/>
                    </a:cubicBezTo>
                    <a:cubicBezTo>
                      <a:pt x="1652238" y="4876179"/>
                      <a:pt x="1636417" y="4882969"/>
                      <a:pt x="1623991" y="4899130"/>
                    </a:cubicBezTo>
                    <a:cubicBezTo>
                      <a:pt x="1617540" y="4907549"/>
                      <a:pt x="1611226" y="4916173"/>
                      <a:pt x="1604368" y="4924253"/>
                    </a:cubicBezTo>
                    <a:cubicBezTo>
                      <a:pt x="1579856" y="4952907"/>
                      <a:pt x="1554393" y="4961055"/>
                      <a:pt x="1519016" y="4948290"/>
                    </a:cubicBezTo>
                    <a:cubicBezTo>
                      <a:pt x="1494232" y="4939327"/>
                      <a:pt x="1468973" y="4929549"/>
                      <a:pt x="1455868" y="4903340"/>
                    </a:cubicBezTo>
                    <a:cubicBezTo>
                      <a:pt x="1454103" y="4894105"/>
                      <a:pt x="1455936" y="4885210"/>
                      <a:pt x="1458177" y="4876315"/>
                    </a:cubicBezTo>
                    <a:cubicBezTo>
                      <a:pt x="1485202" y="4771544"/>
                      <a:pt x="1522140" y="4396798"/>
                      <a:pt x="1525942" y="4316403"/>
                    </a:cubicBezTo>
                    <a:cubicBezTo>
                      <a:pt x="1530559" y="4219305"/>
                      <a:pt x="1539658" y="4122478"/>
                      <a:pt x="1550658" y="4025855"/>
                    </a:cubicBezTo>
                    <a:cubicBezTo>
                      <a:pt x="1573337" y="3827176"/>
                      <a:pt x="1662423" y="3230259"/>
                      <a:pt x="1690195" y="3131870"/>
                    </a:cubicBezTo>
                    <a:cubicBezTo>
                      <a:pt x="1695151" y="3114216"/>
                      <a:pt x="1683947" y="3107019"/>
                      <a:pt x="1673219" y="3098599"/>
                    </a:cubicBezTo>
                    <a:cubicBezTo>
                      <a:pt x="1590652" y="3033821"/>
                      <a:pt x="1054709" y="2672384"/>
                      <a:pt x="1024968" y="2655273"/>
                    </a:cubicBezTo>
                    <a:cubicBezTo>
                      <a:pt x="956660" y="2616094"/>
                      <a:pt x="895685" y="2567070"/>
                      <a:pt x="836340" y="2515805"/>
                    </a:cubicBezTo>
                    <a:cubicBezTo>
                      <a:pt x="761920" y="2451570"/>
                      <a:pt x="613760" y="2278559"/>
                      <a:pt x="605272" y="2265114"/>
                    </a:cubicBezTo>
                    <a:cubicBezTo>
                      <a:pt x="601199" y="2250923"/>
                      <a:pt x="362934" y="826971"/>
                      <a:pt x="356348" y="756015"/>
                    </a:cubicBezTo>
                    <a:cubicBezTo>
                      <a:pt x="353835" y="729058"/>
                      <a:pt x="345823" y="706854"/>
                      <a:pt x="321378" y="691033"/>
                    </a:cubicBezTo>
                    <a:cubicBezTo>
                      <a:pt x="294829" y="673787"/>
                      <a:pt x="268823" y="655725"/>
                      <a:pt x="242274" y="638342"/>
                    </a:cubicBezTo>
                    <a:cubicBezTo>
                      <a:pt x="235551" y="648052"/>
                      <a:pt x="237996" y="656676"/>
                      <a:pt x="237996" y="664756"/>
                    </a:cubicBezTo>
                    <a:cubicBezTo>
                      <a:pt x="237792" y="771089"/>
                      <a:pt x="238946" y="1009761"/>
                      <a:pt x="231681" y="1021508"/>
                    </a:cubicBezTo>
                    <a:cubicBezTo>
                      <a:pt x="219866" y="1033933"/>
                      <a:pt x="174237" y="1024903"/>
                      <a:pt x="177836" y="1013427"/>
                    </a:cubicBezTo>
                    <a:cubicBezTo>
                      <a:pt x="178175" y="875724"/>
                      <a:pt x="178447" y="738021"/>
                      <a:pt x="179058" y="600318"/>
                    </a:cubicBezTo>
                    <a:cubicBezTo>
                      <a:pt x="179126" y="589997"/>
                      <a:pt x="173286" y="585923"/>
                      <a:pt x="165953" y="581238"/>
                    </a:cubicBezTo>
                    <a:cubicBezTo>
                      <a:pt x="139132" y="563923"/>
                      <a:pt x="112515" y="546269"/>
                      <a:pt x="86034" y="528411"/>
                    </a:cubicBezTo>
                    <a:cubicBezTo>
                      <a:pt x="45768" y="501318"/>
                      <a:pt x="33885" y="463293"/>
                      <a:pt x="43460" y="416917"/>
                    </a:cubicBezTo>
                    <a:cubicBezTo>
                      <a:pt x="46515" y="402047"/>
                      <a:pt x="48416" y="386973"/>
                      <a:pt x="50386" y="371967"/>
                    </a:cubicBezTo>
                    <a:cubicBezTo>
                      <a:pt x="51947" y="359948"/>
                      <a:pt x="47941" y="349559"/>
                      <a:pt x="39861" y="340596"/>
                    </a:cubicBezTo>
                    <a:cubicBezTo>
                      <a:pt x="6589" y="303522"/>
                      <a:pt x="-4343" y="258029"/>
                      <a:pt x="1497" y="211109"/>
                    </a:cubicBezTo>
                    <a:cubicBezTo>
                      <a:pt x="6657" y="169825"/>
                      <a:pt x="9917" y="127998"/>
                      <a:pt x="18608" y="87054"/>
                    </a:cubicBezTo>
                    <a:cubicBezTo>
                      <a:pt x="26077" y="51813"/>
                      <a:pt x="42373" y="23295"/>
                      <a:pt x="74626" y="5233"/>
                    </a:cubicBezTo>
                    <a:cubicBezTo>
                      <a:pt x="85286" y="-742"/>
                      <a:pt x="95132" y="-1693"/>
                      <a:pt x="107083" y="2857"/>
                    </a:cubicBezTo>
                    <a:cubicBezTo>
                      <a:pt x="265428" y="63289"/>
                      <a:pt x="423841" y="123449"/>
                      <a:pt x="582526" y="182998"/>
                    </a:cubicBezTo>
                    <a:cubicBezTo>
                      <a:pt x="595902" y="188023"/>
                      <a:pt x="598686" y="197325"/>
                      <a:pt x="601538" y="208393"/>
                    </a:cubicBezTo>
                    <a:cubicBezTo>
                      <a:pt x="645470" y="379096"/>
                      <a:pt x="981172" y="1474882"/>
                      <a:pt x="1022320" y="1597376"/>
                    </a:cubicBezTo>
                    <a:cubicBezTo>
                      <a:pt x="1061975" y="1715456"/>
                      <a:pt x="1137344" y="1800604"/>
                      <a:pt x="1249313" y="1855128"/>
                    </a:cubicBezTo>
                    <a:cubicBezTo>
                      <a:pt x="1431084" y="1943671"/>
                      <a:pt x="2045181" y="2245219"/>
                      <a:pt x="2169372" y="2309521"/>
                    </a:cubicBezTo>
                    <a:cubicBezTo>
                      <a:pt x="2205292" y="2328126"/>
                      <a:pt x="2238223" y="2332336"/>
                      <a:pt x="2274958" y="2319843"/>
                    </a:cubicBezTo>
                    <a:cubicBezTo>
                      <a:pt x="2280797" y="2310947"/>
                      <a:pt x="2289828" y="2307620"/>
                      <a:pt x="2299606" y="2304836"/>
                    </a:cubicBezTo>
                    <a:cubicBezTo>
                      <a:pt x="2502154" y="2245491"/>
                      <a:pt x="2704364" y="2185059"/>
                      <a:pt x="2906777" y="2125306"/>
                    </a:cubicBezTo>
                    <a:cubicBezTo>
                      <a:pt x="2917097" y="2122115"/>
                      <a:pt x="2927350" y="2119263"/>
                      <a:pt x="2937943" y="2123541"/>
                    </a:cubicBezTo>
                    <a:close/>
                  </a:path>
                </a:pathLst>
              </a:custGeom>
              <a:solidFill>
                <a:srgbClr val="4963B7"/>
              </a:solidFill>
              <a:ln w="6788" cap="flat">
                <a:noFill/>
                <a:prstDash val="solid"/>
                <a:miter/>
              </a:ln>
            </p:spPr>
            <p:txBody>
              <a:bodyPr rtlCol="0" anchor="ctr"/>
              <a:lstStyle/>
              <a:p>
                <a:endParaRPr lang="ko-KR" altLang="en-US"/>
              </a:p>
            </p:txBody>
          </p:sp>
          <p:sp>
            <p:nvSpPr>
              <p:cNvPr id="8" name="자유형: 도형 7">
                <a:extLst>
                  <a:ext uri="{FF2B5EF4-FFF2-40B4-BE49-F238E27FC236}">
                    <a16:creationId xmlns="" xmlns:a16="http://schemas.microsoft.com/office/drawing/2014/main" id="{BF11C759-2050-4A3D-A33D-CDB36BCF8F65}"/>
                  </a:ext>
                </a:extLst>
              </p:cNvPr>
              <p:cNvSpPr/>
              <p:nvPr/>
            </p:nvSpPr>
            <p:spPr>
              <a:xfrm>
                <a:off x="8144412" y="632673"/>
                <a:ext cx="1229628" cy="1406087"/>
              </a:xfrm>
              <a:custGeom>
                <a:avLst/>
                <a:gdLst>
                  <a:gd name="connsiteX0" fmla="*/ 24 w 1229628"/>
                  <a:gd name="connsiteY0" fmla="*/ 294447 h 1406087"/>
                  <a:gd name="connsiteX1" fmla="*/ 89925 w 1229628"/>
                  <a:gd name="connsiteY1" fmla="*/ 119262 h 1406087"/>
                  <a:gd name="connsiteX2" fmla="*/ 336134 w 1229628"/>
                  <a:gd name="connsiteY2" fmla="*/ 2540 h 1406087"/>
                  <a:gd name="connsiteX3" fmla="*/ 707553 w 1229628"/>
                  <a:gd name="connsiteY3" fmla="*/ 13744 h 1406087"/>
                  <a:gd name="connsiteX4" fmla="*/ 1133360 w 1229628"/>
                  <a:gd name="connsiteY4" fmla="*/ 310403 h 1406087"/>
                  <a:gd name="connsiteX5" fmla="*/ 1229508 w 1229628"/>
                  <a:gd name="connsiteY5" fmla="*/ 651674 h 1406087"/>
                  <a:gd name="connsiteX6" fmla="*/ 1197459 w 1229628"/>
                  <a:gd name="connsiteY6" fmla="*/ 890414 h 1406087"/>
                  <a:gd name="connsiteX7" fmla="*/ 1198884 w 1229628"/>
                  <a:gd name="connsiteY7" fmla="*/ 1162086 h 1406087"/>
                  <a:gd name="connsiteX8" fmla="*/ 1142459 w 1229628"/>
                  <a:gd name="connsiteY8" fmla="*/ 1331227 h 1406087"/>
                  <a:gd name="connsiteX9" fmla="*/ 1071909 w 1229628"/>
                  <a:gd name="connsiteY9" fmla="*/ 1393832 h 1406087"/>
                  <a:gd name="connsiteX10" fmla="*/ 923953 w 1229628"/>
                  <a:gd name="connsiteY10" fmla="*/ 1381474 h 1406087"/>
                  <a:gd name="connsiteX11" fmla="*/ 663078 w 1229628"/>
                  <a:gd name="connsiteY11" fmla="*/ 1123246 h 1406087"/>
                  <a:gd name="connsiteX12" fmla="*/ 522862 w 1229628"/>
                  <a:gd name="connsiteY12" fmla="*/ 983913 h 1406087"/>
                  <a:gd name="connsiteX13" fmla="*/ 370085 w 1229628"/>
                  <a:gd name="connsiteY13" fmla="*/ 646921 h 1406087"/>
                  <a:gd name="connsiteX14" fmla="*/ 285344 w 1229628"/>
                  <a:gd name="connsiteY14" fmla="*/ 448514 h 1406087"/>
                  <a:gd name="connsiteX15" fmla="*/ 146283 w 1229628"/>
                  <a:gd name="connsiteY15" fmla="*/ 347545 h 1406087"/>
                  <a:gd name="connsiteX16" fmla="*/ 24 w 1229628"/>
                  <a:gd name="connsiteY16" fmla="*/ 294447 h 14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9628" h="1406087">
                    <a:moveTo>
                      <a:pt x="24" y="294447"/>
                    </a:moveTo>
                    <a:cubicBezTo>
                      <a:pt x="18494" y="230144"/>
                      <a:pt x="47012" y="170935"/>
                      <a:pt x="89925" y="119262"/>
                    </a:cubicBezTo>
                    <a:cubicBezTo>
                      <a:pt x="153888" y="42330"/>
                      <a:pt x="239307" y="7837"/>
                      <a:pt x="336134" y="2540"/>
                    </a:cubicBezTo>
                    <a:cubicBezTo>
                      <a:pt x="460054" y="-4250"/>
                      <a:pt x="584448" y="3627"/>
                      <a:pt x="707553" y="13744"/>
                    </a:cubicBezTo>
                    <a:cubicBezTo>
                      <a:pt x="903379" y="29836"/>
                      <a:pt x="1042441" y="138614"/>
                      <a:pt x="1133360" y="310403"/>
                    </a:cubicBezTo>
                    <a:cubicBezTo>
                      <a:pt x="1189853" y="417076"/>
                      <a:pt x="1227131" y="529520"/>
                      <a:pt x="1229508" y="651674"/>
                    </a:cubicBezTo>
                    <a:cubicBezTo>
                      <a:pt x="1231069" y="732951"/>
                      <a:pt x="1217354" y="812327"/>
                      <a:pt x="1197459" y="890414"/>
                    </a:cubicBezTo>
                    <a:cubicBezTo>
                      <a:pt x="1174236" y="981469"/>
                      <a:pt x="1168193" y="1071302"/>
                      <a:pt x="1198884" y="1162086"/>
                    </a:cubicBezTo>
                    <a:cubicBezTo>
                      <a:pt x="1220137" y="1225030"/>
                      <a:pt x="1180144" y="1282881"/>
                      <a:pt x="1142459" y="1331227"/>
                    </a:cubicBezTo>
                    <a:cubicBezTo>
                      <a:pt x="1122971" y="1356282"/>
                      <a:pt x="1100632" y="1380319"/>
                      <a:pt x="1071909" y="1393832"/>
                    </a:cubicBezTo>
                    <a:cubicBezTo>
                      <a:pt x="1025465" y="1415764"/>
                      <a:pt x="969040" y="1406190"/>
                      <a:pt x="923953" y="1381474"/>
                    </a:cubicBezTo>
                    <a:cubicBezTo>
                      <a:pt x="819589" y="1324369"/>
                      <a:pt x="741911" y="1209345"/>
                      <a:pt x="663078" y="1123246"/>
                    </a:cubicBezTo>
                    <a:cubicBezTo>
                      <a:pt x="618535" y="1074629"/>
                      <a:pt x="565572" y="1034160"/>
                      <a:pt x="522862" y="983913"/>
                    </a:cubicBezTo>
                    <a:cubicBezTo>
                      <a:pt x="442399" y="889123"/>
                      <a:pt x="404035" y="766494"/>
                      <a:pt x="370085" y="646921"/>
                    </a:cubicBezTo>
                    <a:cubicBezTo>
                      <a:pt x="350258" y="577254"/>
                      <a:pt x="330295" y="505279"/>
                      <a:pt x="285344" y="448514"/>
                    </a:cubicBezTo>
                    <a:cubicBezTo>
                      <a:pt x="249153" y="402749"/>
                      <a:pt x="199246" y="370699"/>
                      <a:pt x="146283" y="347545"/>
                    </a:cubicBezTo>
                    <a:cubicBezTo>
                      <a:pt x="132975" y="341774"/>
                      <a:pt x="-2081" y="301848"/>
                      <a:pt x="24" y="294447"/>
                    </a:cubicBezTo>
                    <a:close/>
                  </a:path>
                </a:pathLst>
              </a:custGeom>
              <a:solidFill>
                <a:srgbClr val="4A64B7"/>
              </a:solidFill>
              <a:ln w="6788" cap="flat">
                <a:noFill/>
                <a:prstDash val="solid"/>
                <a:miter/>
              </a:ln>
            </p:spPr>
            <p:txBody>
              <a:bodyPr rtlCol="0" anchor="ctr"/>
              <a:lstStyle/>
              <a:p>
                <a:endParaRPr lang="ko-KR" altLang="en-US"/>
              </a:p>
            </p:txBody>
          </p:sp>
          <p:sp>
            <p:nvSpPr>
              <p:cNvPr id="9" name="자유형: 도형 8">
                <a:extLst>
                  <a:ext uri="{FF2B5EF4-FFF2-40B4-BE49-F238E27FC236}">
                    <a16:creationId xmlns="" xmlns:a16="http://schemas.microsoft.com/office/drawing/2014/main" id="{9BF7E4E2-4CAE-4D90-8798-B1FC253C8006}"/>
                  </a:ext>
                </a:extLst>
              </p:cNvPr>
              <p:cNvSpPr/>
              <p:nvPr/>
            </p:nvSpPr>
            <p:spPr>
              <a:xfrm>
                <a:off x="5768713" y="982638"/>
                <a:ext cx="823013" cy="1427588"/>
              </a:xfrm>
              <a:custGeom>
                <a:avLst/>
                <a:gdLst>
                  <a:gd name="connsiteX0" fmla="*/ 675891 w 823013"/>
                  <a:gd name="connsiteY0" fmla="*/ 2469 h 1427588"/>
                  <a:gd name="connsiteX1" fmla="*/ 817532 w 823013"/>
                  <a:gd name="connsiteY1" fmla="*/ 125913 h 1427588"/>
                  <a:gd name="connsiteX2" fmla="*/ 821063 w 823013"/>
                  <a:gd name="connsiteY2" fmla="*/ 1338286 h 1427588"/>
                  <a:gd name="connsiteX3" fmla="*/ 699249 w 823013"/>
                  <a:gd name="connsiteY3" fmla="*/ 1427575 h 1427588"/>
                  <a:gd name="connsiteX4" fmla="*/ 385003 w 823013"/>
                  <a:gd name="connsiteY4" fmla="*/ 1382557 h 1427588"/>
                  <a:gd name="connsiteX5" fmla="*/ 126572 w 823013"/>
                  <a:gd name="connsiteY5" fmla="*/ 1418884 h 1427588"/>
                  <a:gd name="connsiteX6" fmla="*/ 72 w 823013"/>
                  <a:gd name="connsiteY6" fmla="*/ 1294082 h 1427588"/>
                  <a:gd name="connsiteX7" fmla="*/ 4 w 823013"/>
                  <a:gd name="connsiteY7" fmla="*/ 125642 h 1427588"/>
                  <a:gd name="connsiteX8" fmla="*/ 141714 w 823013"/>
                  <a:gd name="connsiteY8" fmla="*/ 2266 h 1427588"/>
                  <a:gd name="connsiteX9" fmla="*/ 352614 w 823013"/>
                  <a:gd name="connsiteY9" fmla="*/ 34179 h 1427588"/>
                  <a:gd name="connsiteX10" fmla="*/ 675891 w 823013"/>
                  <a:gd name="connsiteY10" fmla="*/ 2469 h 142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013" h="1427588">
                    <a:moveTo>
                      <a:pt x="675891" y="2469"/>
                    </a:moveTo>
                    <a:cubicBezTo>
                      <a:pt x="757507" y="-8395"/>
                      <a:pt x="817260" y="43006"/>
                      <a:pt x="817532" y="125913"/>
                    </a:cubicBezTo>
                    <a:cubicBezTo>
                      <a:pt x="818007" y="269728"/>
                      <a:pt x="826834" y="1320156"/>
                      <a:pt x="821063" y="1338286"/>
                    </a:cubicBezTo>
                    <a:cubicBezTo>
                      <a:pt x="804087" y="1391113"/>
                      <a:pt x="755131" y="1428390"/>
                      <a:pt x="699249" y="1427575"/>
                    </a:cubicBezTo>
                    <a:cubicBezTo>
                      <a:pt x="646761" y="1426829"/>
                      <a:pt x="502268" y="1366668"/>
                      <a:pt x="385003" y="1382557"/>
                    </a:cubicBezTo>
                    <a:cubicBezTo>
                      <a:pt x="317645" y="1392403"/>
                      <a:pt x="145312" y="1416168"/>
                      <a:pt x="126572" y="1418884"/>
                    </a:cubicBezTo>
                    <a:cubicBezTo>
                      <a:pt x="54868" y="1429273"/>
                      <a:pt x="-879" y="1355057"/>
                      <a:pt x="72" y="1294082"/>
                    </a:cubicBezTo>
                    <a:cubicBezTo>
                      <a:pt x="2381" y="1138181"/>
                      <a:pt x="2041" y="359153"/>
                      <a:pt x="4" y="125642"/>
                    </a:cubicBezTo>
                    <a:cubicBezTo>
                      <a:pt x="-539" y="62697"/>
                      <a:pt x="54528" y="-14234"/>
                      <a:pt x="141714" y="2266"/>
                    </a:cubicBezTo>
                    <a:cubicBezTo>
                      <a:pt x="211516" y="15506"/>
                      <a:pt x="282268" y="23790"/>
                      <a:pt x="352614" y="34179"/>
                    </a:cubicBezTo>
                    <a:cubicBezTo>
                      <a:pt x="468249" y="49321"/>
                      <a:pt x="650292" y="5932"/>
                      <a:pt x="675891" y="2469"/>
                    </a:cubicBezTo>
                    <a:close/>
                  </a:path>
                </a:pathLst>
              </a:custGeom>
              <a:solidFill>
                <a:srgbClr val="D5E9F1"/>
              </a:solidFill>
              <a:ln w="6788" cap="flat">
                <a:noFill/>
                <a:prstDash val="solid"/>
                <a:miter/>
              </a:ln>
            </p:spPr>
            <p:txBody>
              <a:bodyPr rtlCol="0" anchor="ctr"/>
              <a:lstStyle/>
              <a:p>
                <a:endParaRPr lang="ko-KR" altLang="en-US"/>
              </a:p>
            </p:txBody>
          </p:sp>
          <p:sp>
            <p:nvSpPr>
              <p:cNvPr id="10" name="자유형: 도형 9">
                <a:extLst>
                  <a:ext uri="{FF2B5EF4-FFF2-40B4-BE49-F238E27FC236}">
                    <a16:creationId xmlns="" xmlns:a16="http://schemas.microsoft.com/office/drawing/2014/main" id="{4BA29348-4E34-4D5C-A84D-6C9A6677150E}"/>
                  </a:ext>
                </a:extLst>
              </p:cNvPr>
              <p:cNvSpPr/>
              <p:nvPr/>
            </p:nvSpPr>
            <p:spPr>
              <a:xfrm>
                <a:off x="7815158" y="1335101"/>
                <a:ext cx="644165" cy="788592"/>
              </a:xfrm>
              <a:custGeom>
                <a:avLst/>
                <a:gdLst>
                  <a:gd name="connsiteX0" fmla="*/ 415377 w 644165"/>
                  <a:gd name="connsiteY0" fmla="*/ 778452 h 788592"/>
                  <a:gd name="connsiteX1" fmla="*/ 313865 w 644165"/>
                  <a:gd name="connsiteY1" fmla="*/ 788570 h 788592"/>
                  <a:gd name="connsiteX2" fmla="*/ 122112 w 644165"/>
                  <a:gd name="connsiteY2" fmla="*/ 701113 h 788592"/>
                  <a:gd name="connsiteX3" fmla="*/ 9329 w 644165"/>
                  <a:gd name="connsiteY3" fmla="*/ 472626 h 788592"/>
                  <a:gd name="connsiteX4" fmla="*/ 32755 w 644165"/>
                  <a:gd name="connsiteY4" fmla="*/ 243121 h 788592"/>
                  <a:gd name="connsiteX5" fmla="*/ 190760 w 644165"/>
                  <a:gd name="connsiteY5" fmla="*/ 7844 h 788592"/>
                  <a:gd name="connsiteX6" fmla="*/ 204680 w 644165"/>
                  <a:gd name="connsiteY6" fmla="*/ 2276 h 788592"/>
                  <a:gd name="connsiteX7" fmla="*/ 228309 w 644165"/>
                  <a:gd name="connsiteY7" fmla="*/ 5264 h 788592"/>
                  <a:gd name="connsiteX8" fmla="*/ 609777 w 644165"/>
                  <a:gd name="connsiteY8" fmla="*/ 243732 h 788592"/>
                  <a:gd name="connsiteX9" fmla="*/ 631506 w 644165"/>
                  <a:gd name="connsiteY9" fmla="*/ 267022 h 788592"/>
                  <a:gd name="connsiteX10" fmla="*/ 643388 w 644165"/>
                  <a:gd name="connsiteY10" fmla="*/ 307287 h 788592"/>
                  <a:gd name="connsiteX11" fmla="*/ 633746 w 644165"/>
                  <a:gd name="connsiteY11" fmla="*/ 440577 h 788592"/>
                  <a:gd name="connsiteX12" fmla="*/ 633407 w 644165"/>
                  <a:gd name="connsiteY12" fmla="*/ 603607 h 788592"/>
                  <a:gd name="connsiteX13" fmla="*/ 641215 w 644165"/>
                  <a:gd name="connsiteY13" fmla="*/ 648897 h 788592"/>
                  <a:gd name="connsiteX14" fmla="*/ 614259 w 644165"/>
                  <a:gd name="connsiteY14" fmla="*/ 701589 h 788592"/>
                  <a:gd name="connsiteX15" fmla="*/ 426512 w 644165"/>
                  <a:gd name="connsiteY15" fmla="*/ 780150 h 788592"/>
                  <a:gd name="connsiteX16" fmla="*/ 415377 w 644165"/>
                  <a:gd name="connsiteY16" fmla="*/ 778452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4165" h="788592">
                    <a:moveTo>
                      <a:pt x="415377" y="778452"/>
                    </a:moveTo>
                    <a:cubicBezTo>
                      <a:pt x="381562" y="781372"/>
                      <a:pt x="348290" y="788094"/>
                      <a:pt x="313865" y="788570"/>
                    </a:cubicBezTo>
                    <a:cubicBezTo>
                      <a:pt x="235371" y="789520"/>
                      <a:pt x="170662" y="760255"/>
                      <a:pt x="122112" y="701113"/>
                    </a:cubicBezTo>
                    <a:cubicBezTo>
                      <a:pt x="67316" y="634231"/>
                      <a:pt x="27662" y="558046"/>
                      <a:pt x="9329" y="472626"/>
                    </a:cubicBezTo>
                    <a:cubicBezTo>
                      <a:pt x="-7850" y="392911"/>
                      <a:pt x="-2011" y="316047"/>
                      <a:pt x="32755" y="243121"/>
                    </a:cubicBezTo>
                    <a:cubicBezTo>
                      <a:pt x="73767" y="157023"/>
                      <a:pt x="129242" y="80362"/>
                      <a:pt x="190760" y="7844"/>
                    </a:cubicBezTo>
                    <a:cubicBezTo>
                      <a:pt x="192661" y="5603"/>
                      <a:pt x="202303" y="4109"/>
                      <a:pt x="204680" y="2276"/>
                    </a:cubicBezTo>
                    <a:cubicBezTo>
                      <a:pt x="213303" y="-2816"/>
                      <a:pt x="220908" y="1733"/>
                      <a:pt x="228309" y="5264"/>
                    </a:cubicBezTo>
                    <a:cubicBezTo>
                      <a:pt x="364111" y="70856"/>
                      <a:pt x="492580" y="148263"/>
                      <a:pt x="609777" y="243732"/>
                    </a:cubicBezTo>
                    <a:cubicBezTo>
                      <a:pt x="618061" y="250454"/>
                      <a:pt x="625259" y="258263"/>
                      <a:pt x="631506" y="267022"/>
                    </a:cubicBezTo>
                    <a:cubicBezTo>
                      <a:pt x="639450" y="279312"/>
                      <a:pt x="640536" y="293504"/>
                      <a:pt x="643388" y="307287"/>
                    </a:cubicBezTo>
                    <a:cubicBezTo>
                      <a:pt x="646783" y="352170"/>
                      <a:pt x="638228" y="396306"/>
                      <a:pt x="633746" y="440577"/>
                    </a:cubicBezTo>
                    <a:cubicBezTo>
                      <a:pt x="628246" y="495034"/>
                      <a:pt x="628925" y="549287"/>
                      <a:pt x="633407" y="603607"/>
                    </a:cubicBezTo>
                    <a:cubicBezTo>
                      <a:pt x="639042" y="618206"/>
                      <a:pt x="643524" y="632941"/>
                      <a:pt x="641215" y="648897"/>
                    </a:cubicBezTo>
                    <a:cubicBezTo>
                      <a:pt x="642030" y="671441"/>
                      <a:pt x="631030" y="689027"/>
                      <a:pt x="614259" y="701589"/>
                    </a:cubicBezTo>
                    <a:cubicBezTo>
                      <a:pt x="558376" y="743348"/>
                      <a:pt x="492920" y="763107"/>
                      <a:pt x="426512" y="780150"/>
                    </a:cubicBezTo>
                    <a:cubicBezTo>
                      <a:pt x="422778" y="781101"/>
                      <a:pt x="418976" y="779471"/>
                      <a:pt x="415377" y="778452"/>
                    </a:cubicBezTo>
                    <a:close/>
                  </a:path>
                </a:pathLst>
              </a:custGeom>
              <a:solidFill>
                <a:srgbClr val="D5E9F1"/>
              </a:solidFill>
              <a:ln w="6788" cap="flat">
                <a:noFill/>
                <a:prstDash val="solid"/>
                <a:miter/>
              </a:ln>
            </p:spPr>
            <p:txBody>
              <a:bodyPr rtlCol="0" anchor="ctr"/>
              <a:lstStyle/>
              <a:p>
                <a:endParaRPr lang="ko-KR" altLang="en-US"/>
              </a:p>
            </p:txBody>
          </p:sp>
          <p:sp>
            <p:nvSpPr>
              <p:cNvPr id="11" name="자유형: 도형 10">
                <a:extLst>
                  <a:ext uri="{FF2B5EF4-FFF2-40B4-BE49-F238E27FC236}">
                    <a16:creationId xmlns="" xmlns:a16="http://schemas.microsoft.com/office/drawing/2014/main" id="{56FF0138-407D-48B5-861D-095A92E357BE}"/>
                  </a:ext>
                </a:extLst>
              </p:cNvPr>
              <p:cNvSpPr/>
              <p:nvPr/>
            </p:nvSpPr>
            <p:spPr>
              <a:xfrm>
                <a:off x="6152901" y="2360445"/>
                <a:ext cx="60637" cy="1926211"/>
              </a:xfrm>
              <a:custGeom>
                <a:avLst/>
                <a:gdLst>
                  <a:gd name="connsiteX0" fmla="*/ 747 w 60637"/>
                  <a:gd name="connsiteY0" fmla="*/ 4682 h 1926211"/>
                  <a:gd name="connsiteX1" fmla="*/ 56901 w 60637"/>
                  <a:gd name="connsiteY1" fmla="*/ 2373 h 1926211"/>
                  <a:gd name="connsiteX2" fmla="*/ 59753 w 60637"/>
                  <a:gd name="connsiteY2" fmla="*/ 1879292 h 1926211"/>
                  <a:gd name="connsiteX3" fmla="*/ 49432 w 60637"/>
                  <a:gd name="connsiteY3" fmla="*/ 1926212 h 1926211"/>
                  <a:gd name="connsiteX4" fmla="*/ 0 w 60637"/>
                  <a:gd name="connsiteY4" fmla="*/ 1908625 h 1926211"/>
                  <a:gd name="connsiteX5" fmla="*/ 951 w 60637"/>
                  <a:gd name="connsiteY5" fmla="*/ 1894977 h 1926211"/>
                  <a:gd name="connsiteX6" fmla="*/ 747 w 60637"/>
                  <a:gd name="connsiteY6" fmla="*/ 4682 h 19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37" h="1926211">
                    <a:moveTo>
                      <a:pt x="747" y="4682"/>
                    </a:moveTo>
                    <a:cubicBezTo>
                      <a:pt x="17043" y="268"/>
                      <a:pt x="40605" y="-2041"/>
                      <a:pt x="56901" y="2373"/>
                    </a:cubicBezTo>
                    <a:cubicBezTo>
                      <a:pt x="56901" y="15953"/>
                      <a:pt x="60024" y="1270152"/>
                      <a:pt x="59753" y="1879292"/>
                    </a:cubicBezTo>
                    <a:cubicBezTo>
                      <a:pt x="59753" y="1895317"/>
                      <a:pt x="65117" y="1913310"/>
                      <a:pt x="49432" y="1926212"/>
                    </a:cubicBezTo>
                    <a:cubicBezTo>
                      <a:pt x="32117" y="1922681"/>
                      <a:pt x="14463" y="1920168"/>
                      <a:pt x="0" y="1908625"/>
                    </a:cubicBezTo>
                    <a:cubicBezTo>
                      <a:pt x="339" y="1904076"/>
                      <a:pt x="951" y="1899527"/>
                      <a:pt x="951" y="1894977"/>
                    </a:cubicBezTo>
                    <a:cubicBezTo>
                      <a:pt x="883" y="1264924"/>
                      <a:pt x="815" y="634803"/>
                      <a:pt x="747" y="4682"/>
                    </a:cubicBezTo>
                    <a:close/>
                  </a:path>
                </a:pathLst>
              </a:custGeom>
              <a:solidFill>
                <a:srgbClr val="3C53AC"/>
              </a:solidFill>
              <a:ln w="6788" cap="flat">
                <a:noFill/>
                <a:prstDash val="solid"/>
                <a:miter/>
              </a:ln>
            </p:spPr>
            <p:txBody>
              <a:bodyPr rtlCol="0" anchor="ctr"/>
              <a:lstStyle/>
              <a:p>
                <a:endParaRPr lang="ko-KR" altLang="en-US"/>
              </a:p>
            </p:txBody>
          </p:sp>
          <p:sp>
            <p:nvSpPr>
              <p:cNvPr id="12" name="자유형: 도형 11">
                <a:extLst>
                  <a:ext uri="{FF2B5EF4-FFF2-40B4-BE49-F238E27FC236}">
                    <a16:creationId xmlns="" xmlns:a16="http://schemas.microsoft.com/office/drawing/2014/main" id="{B8792FD3-3B84-4010-A9A4-241B4BCAFAC2}"/>
                  </a:ext>
                </a:extLst>
              </p:cNvPr>
              <p:cNvSpPr/>
              <p:nvPr/>
            </p:nvSpPr>
            <p:spPr>
              <a:xfrm>
                <a:off x="8442183" y="1683944"/>
                <a:ext cx="329727" cy="303042"/>
              </a:xfrm>
              <a:custGeom>
                <a:avLst/>
                <a:gdLst>
                  <a:gd name="connsiteX0" fmla="*/ 0 w 329727"/>
                  <a:gd name="connsiteY0" fmla="*/ 261215 h 303042"/>
                  <a:gd name="connsiteX1" fmla="*/ 301684 w 329727"/>
                  <a:gd name="connsiteY1" fmla="*/ 0 h 303042"/>
                  <a:gd name="connsiteX2" fmla="*/ 329727 w 329727"/>
                  <a:gd name="connsiteY2" fmla="*/ 26142 h 303042"/>
                  <a:gd name="connsiteX3" fmla="*/ 37753 w 329727"/>
                  <a:gd name="connsiteY3" fmla="*/ 277851 h 303042"/>
                  <a:gd name="connsiteX4" fmla="*/ 8420 w 329727"/>
                  <a:gd name="connsiteY4" fmla="*/ 303042 h 303042"/>
                  <a:gd name="connsiteX5" fmla="*/ 0 w 329727"/>
                  <a:gd name="connsiteY5" fmla="*/ 261215 h 3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727" h="303042">
                    <a:moveTo>
                      <a:pt x="0" y="261215"/>
                    </a:moveTo>
                    <a:cubicBezTo>
                      <a:pt x="98321" y="171586"/>
                      <a:pt x="199833" y="85623"/>
                      <a:pt x="301684" y="0"/>
                    </a:cubicBezTo>
                    <a:cubicBezTo>
                      <a:pt x="313023" y="6586"/>
                      <a:pt x="321307" y="16432"/>
                      <a:pt x="329727" y="26142"/>
                    </a:cubicBezTo>
                    <a:cubicBezTo>
                      <a:pt x="230048" y="107351"/>
                      <a:pt x="132474" y="191006"/>
                      <a:pt x="37753" y="277851"/>
                    </a:cubicBezTo>
                    <a:cubicBezTo>
                      <a:pt x="28247" y="286542"/>
                      <a:pt x="18197" y="294623"/>
                      <a:pt x="8420" y="303042"/>
                    </a:cubicBezTo>
                    <a:cubicBezTo>
                      <a:pt x="5568" y="289122"/>
                      <a:pt x="2784" y="275135"/>
                      <a:pt x="0" y="261215"/>
                    </a:cubicBezTo>
                    <a:close/>
                  </a:path>
                </a:pathLst>
              </a:custGeom>
              <a:solidFill>
                <a:srgbClr val="152842"/>
              </a:solidFill>
              <a:ln w="6788" cap="flat">
                <a:noFill/>
                <a:prstDash val="solid"/>
                <a:miter/>
              </a:ln>
            </p:spPr>
            <p:txBody>
              <a:bodyPr rtlCol="0" anchor="ctr"/>
              <a:lstStyle/>
              <a:p>
                <a:endParaRPr lang="ko-KR" altLang="en-US"/>
              </a:p>
            </p:txBody>
          </p:sp>
          <p:sp>
            <p:nvSpPr>
              <p:cNvPr id="13" name="자유형: 도형 12">
                <a:extLst>
                  <a:ext uri="{FF2B5EF4-FFF2-40B4-BE49-F238E27FC236}">
                    <a16:creationId xmlns="" xmlns:a16="http://schemas.microsoft.com/office/drawing/2014/main" id="{B1884AF5-F4B6-4B0D-8841-96D5AC1ED823}"/>
                  </a:ext>
                </a:extLst>
              </p:cNvPr>
              <p:cNvSpPr/>
              <p:nvPr/>
            </p:nvSpPr>
            <p:spPr>
              <a:xfrm>
                <a:off x="8437905" y="1501019"/>
                <a:ext cx="180616" cy="136413"/>
              </a:xfrm>
              <a:custGeom>
                <a:avLst/>
                <a:gdLst>
                  <a:gd name="connsiteX0" fmla="*/ 180616 w 180616"/>
                  <a:gd name="connsiteY0" fmla="*/ 32932 h 136413"/>
                  <a:gd name="connsiteX1" fmla="*/ 12765 w 180616"/>
                  <a:gd name="connsiteY1" fmla="*/ 136413 h 136413"/>
                  <a:gd name="connsiteX2" fmla="*/ 0 w 180616"/>
                  <a:gd name="connsiteY2" fmla="*/ 101444 h 136413"/>
                  <a:gd name="connsiteX3" fmla="*/ 162826 w 180616"/>
                  <a:gd name="connsiteY3" fmla="*/ 0 h 136413"/>
                  <a:gd name="connsiteX4" fmla="*/ 180616 w 180616"/>
                  <a:gd name="connsiteY4" fmla="*/ 32932 h 13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16" h="136413">
                    <a:moveTo>
                      <a:pt x="180616" y="32932"/>
                    </a:moveTo>
                    <a:cubicBezTo>
                      <a:pt x="122765" y="64302"/>
                      <a:pt x="67426" y="99747"/>
                      <a:pt x="12765" y="136413"/>
                    </a:cubicBezTo>
                    <a:cubicBezTo>
                      <a:pt x="10796" y="123919"/>
                      <a:pt x="6179" y="112376"/>
                      <a:pt x="0" y="101444"/>
                    </a:cubicBezTo>
                    <a:cubicBezTo>
                      <a:pt x="51605" y="63420"/>
                      <a:pt x="106672" y="30895"/>
                      <a:pt x="162826" y="0"/>
                    </a:cubicBezTo>
                    <a:cubicBezTo>
                      <a:pt x="168734" y="10932"/>
                      <a:pt x="174709" y="21932"/>
                      <a:pt x="180616" y="32932"/>
                    </a:cubicBezTo>
                    <a:close/>
                  </a:path>
                </a:pathLst>
              </a:custGeom>
              <a:solidFill>
                <a:srgbClr val="152942"/>
              </a:solidFill>
              <a:ln w="6788" cap="flat">
                <a:noFill/>
                <a:prstDash val="solid"/>
                <a:miter/>
              </a:ln>
            </p:spPr>
            <p:txBody>
              <a:bodyPr rtlCol="0" anchor="ctr"/>
              <a:lstStyle/>
              <a:p>
                <a:endParaRPr lang="ko-KR" altLang="en-US"/>
              </a:p>
            </p:txBody>
          </p:sp>
          <p:sp>
            <p:nvSpPr>
              <p:cNvPr id="14" name="자유형: 도형 13">
                <a:extLst>
                  <a:ext uri="{FF2B5EF4-FFF2-40B4-BE49-F238E27FC236}">
                    <a16:creationId xmlns="" xmlns:a16="http://schemas.microsoft.com/office/drawing/2014/main" id="{2B092643-46F4-4E2F-88E0-37595CEADD7C}"/>
                  </a:ext>
                </a:extLst>
              </p:cNvPr>
              <p:cNvSpPr/>
              <p:nvPr/>
            </p:nvSpPr>
            <p:spPr>
              <a:xfrm>
                <a:off x="8155875" y="1109219"/>
                <a:ext cx="238358" cy="151292"/>
              </a:xfrm>
              <a:custGeom>
                <a:avLst/>
                <a:gdLst>
                  <a:gd name="connsiteX0" fmla="*/ 48654 w 238358"/>
                  <a:gd name="connsiteY0" fmla="*/ 147 h 151292"/>
                  <a:gd name="connsiteX1" fmla="*/ 233209 w 238358"/>
                  <a:gd name="connsiteY1" fmla="*/ 113066 h 151292"/>
                  <a:gd name="connsiteX2" fmla="*/ 225671 w 238358"/>
                  <a:gd name="connsiteY2" fmla="*/ 147967 h 151292"/>
                  <a:gd name="connsiteX3" fmla="*/ 194641 w 238358"/>
                  <a:gd name="connsiteY3" fmla="*/ 135134 h 151292"/>
                  <a:gd name="connsiteX4" fmla="*/ 25432 w 238358"/>
                  <a:gd name="connsiteY4" fmla="*/ 43671 h 151292"/>
                  <a:gd name="connsiteX5" fmla="*/ 105 w 238358"/>
                  <a:gd name="connsiteY5" fmla="*/ 24251 h 151292"/>
                  <a:gd name="connsiteX6" fmla="*/ 21358 w 238358"/>
                  <a:gd name="connsiteY6" fmla="*/ 282 h 151292"/>
                  <a:gd name="connsiteX7" fmla="*/ 48654 w 238358"/>
                  <a:gd name="connsiteY7" fmla="*/ 147 h 15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58" h="151292">
                    <a:moveTo>
                      <a:pt x="48654" y="147"/>
                    </a:moveTo>
                    <a:cubicBezTo>
                      <a:pt x="132376" y="1301"/>
                      <a:pt x="191789" y="42381"/>
                      <a:pt x="233209" y="113066"/>
                    </a:cubicBezTo>
                    <a:cubicBezTo>
                      <a:pt x="241628" y="127529"/>
                      <a:pt x="240134" y="139751"/>
                      <a:pt x="225671" y="147967"/>
                    </a:cubicBezTo>
                    <a:cubicBezTo>
                      <a:pt x="211005" y="156251"/>
                      <a:pt x="201839" y="147967"/>
                      <a:pt x="194641" y="135134"/>
                    </a:cubicBezTo>
                    <a:cubicBezTo>
                      <a:pt x="157635" y="68862"/>
                      <a:pt x="101549" y="37764"/>
                      <a:pt x="25432" y="43671"/>
                    </a:cubicBezTo>
                    <a:cubicBezTo>
                      <a:pt x="11105" y="44826"/>
                      <a:pt x="1191" y="39122"/>
                      <a:pt x="105" y="24251"/>
                    </a:cubicBezTo>
                    <a:cubicBezTo>
                      <a:pt x="-982" y="9992"/>
                      <a:pt x="6419" y="1097"/>
                      <a:pt x="21358" y="282"/>
                    </a:cubicBezTo>
                    <a:cubicBezTo>
                      <a:pt x="30389" y="-261"/>
                      <a:pt x="39555" y="147"/>
                      <a:pt x="48654" y="147"/>
                    </a:cubicBezTo>
                    <a:close/>
                  </a:path>
                </a:pathLst>
              </a:custGeom>
              <a:solidFill>
                <a:srgbClr val="152942"/>
              </a:solidFill>
              <a:ln w="6788" cap="flat">
                <a:noFill/>
                <a:prstDash val="solid"/>
                <a:miter/>
              </a:ln>
            </p:spPr>
            <p:txBody>
              <a:bodyPr rtlCol="0" anchor="ctr"/>
              <a:lstStyle/>
              <a:p>
                <a:endParaRPr lang="ko-KR" altLang="en-US"/>
              </a:p>
            </p:txBody>
          </p:sp>
          <p:sp>
            <p:nvSpPr>
              <p:cNvPr id="15" name="자유형: 도형 14">
                <a:extLst>
                  <a:ext uri="{FF2B5EF4-FFF2-40B4-BE49-F238E27FC236}">
                    <a16:creationId xmlns="" xmlns:a16="http://schemas.microsoft.com/office/drawing/2014/main" id="{2783D1B8-6639-444F-9CB3-9AF2A9363AA0}"/>
                  </a:ext>
                </a:extLst>
              </p:cNvPr>
              <p:cNvSpPr/>
              <p:nvPr/>
            </p:nvSpPr>
            <p:spPr>
              <a:xfrm>
                <a:off x="8189859" y="1227578"/>
                <a:ext cx="76059" cy="74493"/>
              </a:xfrm>
              <a:custGeom>
                <a:avLst/>
                <a:gdLst>
                  <a:gd name="connsiteX0" fmla="*/ 76052 w 76059"/>
                  <a:gd name="connsiteY0" fmla="*/ 36806 h 74493"/>
                  <a:gd name="connsiteX1" fmla="*/ 38435 w 76059"/>
                  <a:gd name="connsiteY1" fmla="*/ 74491 h 74493"/>
                  <a:gd name="connsiteX2" fmla="*/ 3 w 76059"/>
                  <a:gd name="connsiteY2" fmla="*/ 37824 h 74493"/>
                  <a:gd name="connsiteX3" fmla="*/ 37417 w 76059"/>
                  <a:gd name="connsiteY3" fmla="*/ 3 h 74493"/>
                  <a:gd name="connsiteX4" fmla="*/ 76052 w 76059"/>
                  <a:gd name="connsiteY4" fmla="*/ 36806 h 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9" h="74493">
                    <a:moveTo>
                      <a:pt x="76052" y="36806"/>
                    </a:moveTo>
                    <a:cubicBezTo>
                      <a:pt x="76460" y="57108"/>
                      <a:pt x="59349" y="74219"/>
                      <a:pt x="38435" y="74491"/>
                    </a:cubicBezTo>
                    <a:cubicBezTo>
                      <a:pt x="17318" y="74762"/>
                      <a:pt x="275" y="58466"/>
                      <a:pt x="3" y="37824"/>
                    </a:cubicBezTo>
                    <a:cubicBezTo>
                      <a:pt x="-268" y="17522"/>
                      <a:pt x="16775" y="275"/>
                      <a:pt x="37417" y="3"/>
                    </a:cubicBezTo>
                    <a:cubicBezTo>
                      <a:pt x="57787" y="-268"/>
                      <a:pt x="75713" y="16843"/>
                      <a:pt x="76052" y="36806"/>
                    </a:cubicBezTo>
                    <a:close/>
                  </a:path>
                </a:pathLst>
              </a:custGeom>
              <a:solidFill>
                <a:srgbClr val="162942"/>
              </a:solidFill>
              <a:ln w="6788" cap="flat">
                <a:noFill/>
                <a:prstDash val="solid"/>
                <a:miter/>
              </a:ln>
            </p:spPr>
            <p:txBody>
              <a:bodyPr rtlCol="0" anchor="ctr"/>
              <a:lstStyle/>
              <a:p>
                <a:endParaRPr lang="ko-KR" altLang="en-US"/>
              </a:p>
            </p:txBody>
          </p:sp>
          <p:sp>
            <p:nvSpPr>
              <p:cNvPr id="16" name="자유형: 도형 15">
                <a:extLst>
                  <a:ext uri="{FF2B5EF4-FFF2-40B4-BE49-F238E27FC236}">
                    <a16:creationId xmlns="" xmlns:a16="http://schemas.microsoft.com/office/drawing/2014/main" id="{6986FF9A-7CE0-401B-97BE-ED1C9BE9AB1E}"/>
                  </a:ext>
                </a:extLst>
              </p:cNvPr>
              <p:cNvSpPr/>
              <p:nvPr/>
            </p:nvSpPr>
            <p:spPr>
              <a:xfrm>
                <a:off x="5958568" y="1201710"/>
                <a:ext cx="434567" cy="977774"/>
              </a:xfrm>
              <a:custGeom>
                <a:avLst/>
                <a:gdLst>
                  <a:gd name="connsiteX0" fmla="*/ 8284 w 434567"/>
                  <a:gd name="connsiteY0" fmla="*/ 882713 h 977774"/>
                  <a:gd name="connsiteX1" fmla="*/ 426282 w 434567"/>
                  <a:gd name="connsiteY1" fmla="*/ 882713 h 977774"/>
                  <a:gd name="connsiteX2" fmla="*/ 434566 w 434567"/>
                  <a:gd name="connsiteY2" fmla="*/ 890997 h 977774"/>
                  <a:gd name="connsiteX3" fmla="*/ 434566 w 434567"/>
                  <a:gd name="connsiteY3" fmla="*/ 969490 h 977774"/>
                  <a:gd name="connsiteX4" fmla="*/ 426282 w 434567"/>
                  <a:gd name="connsiteY4" fmla="*/ 977774 h 977774"/>
                  <a:gd name="connsiteX5" fmla="*/ 8284 w 434567"/>
                  <a:gd name="connsiteY5" fmla="*/ 977774 h 977774"/>
                  <a:gd name="connsiteX6" fmla="*/ 0 w 434567"/>
                  <a:gd name="connsiteY6" fmla="*/ 969490 h 977774"/>
                  <a:gd name="connsiteX7" fmla="*/ 0 w 434567"/>
                  <a:gd name="connsiteY7" fmla="*/ 890997 h 977774"/>
                  <a:gd name="connsiteX8" fmla="*/ 8284 w 434567"/>
                  <a:gd name="connsiteY8" fmla="*/ 882713 h 977774"/>
                  <a:gd name="connsiteX9" fmla="*/ 116926 w 434567"/>
                  <a:gd name="connsiteY9" fmla="*/ 373456 h 977774"/>
                  <a:gd name="connsiteX10" fmla="*/ 426283 w 434567"/>
                  <a:gd name="connsiteY10" fmla="*/ 373456 h 977774"/>
                  <a:gd name="connsiteX11" fmla="*/ 434567 w 434567"/>
                  <a:gd name="connsiteY11" fmla="*/ 381740 h 977774"/>
                  <a:gd name="connsiteX12" fmla="*/ 434567 w 434567"/>
                  <a:gd name="connsiteY12" fmla="*/ 399123 h 977774"/>
                  <a:gd name="connsiteX13" fmla="*/ 426283 w 434567"/>
                  <a:gd name="connsiteY13" fmla="*/ 407406 h 977774"/>
                  <a:gd name="connsiteX14" fmla="*/ 116926 w 434567"/>
                  <a:gd name="connsiteY14" fmla="*/ 407406 h 977774"/>
                  <a:gd name="connsiteX15" fmla="*/ 108642 w 434567"/>
                  <a:gd name="connsiteY15" fmla="*/ 399123 h 977774"/>
                  <a:gd name="connsiteX16" fmla="*/ 108642 w 434567"/>
                  <a:gd name="connsiteY16" fmla="*/ 381740 h 977774"/>
                  <a:gd name="connsiteX17" fmla="*/ 116926 w 434567"/>
                  <a:gd name="connsiteY17" fmla="*/ 373456 h 977774"/>
                  <a:gd name="connsiteX18" fmla="*/ 8284 w 434567"/>
                  <a:gd name="connsiteY18" fmla="*/ 373456 h 977774"/>
                  <a:gd name="connsiteX19" fmla="*/ 52827 w 434567"/>
                  <a:gd name="connsiteY19" fmla="*/ 373456 h 977774"/>
                  <a:gd name="connsiteX20" fmla="*/ 61111 w 434567"/>
                  <a:gd name="connsiteY20" fmla="*/ 381740 h 977774"/>
                  <a:gd name="connsiteX21" fmla="*/ 61111 w 434567"/>
                  <a:gd name="connsiteY21" fmla="*/ 399123 h 977774"/>
                  <a:gd name="connsiteX22" fmla="*/ 52827 w 434567"/>
                  <a:gd name="connsiteY22" fmla="*/ 407406 h 977774"/>
                  <a:gd name="connsiteX23" fmla="*/ 8284 w 434567"/>
                  <a:gd name="connsiteY23" fmla="*/ 407406 h 977774"/>
                  <a:gd name="connsiteX24" fmla="*/ 0 w 434567"/>
                  <a:gd name="connsiteY24" fmla="*/ 399123 h 977774"/>
                  <a:gd name="connsiteX25" fmla="*/ 0 w 434567"/>
                  <a:gd name="connsiteY25" fmla="*/ 381740 h 977774"/>
                  <a:gd name="connsiteX26" fmla="*/ 8284 w 434567"/>
                  <a:gd name="connsiteY26" fmla="*/ 373456 h 977774"/>
                  <a:gd name="connsiteX27" fmla="*/ 116926 w 434567"/>
                  <a:gd name="connsiteY27" fmla="*/ 278394 h 977774"/>
                  <a:gd name="connsiteX28" fmla="*/ 426283 w 434567"/>
                  <a:gd name="connsiteY28" fmla="*/ 278394 h 977774"/>
                  <a:gd name="connsiteX29" fmla="*/ 434567 w 434567"/>
                  <a:gd name="connsiteY29" fmla="*/ 286678 h 977774"/>
                  <a:gd name="connsiteX30" fmla="*/ 434567 w 434567"/>
                  <a:gd name="connsiteY30" fmla="*/ 304061 h 977774"/>
                  <a:gd name="connsiteX31" fmla="*/ 426283 w 434567"/>
                  <a:gd name="connsiteY31" fmla="*/ 312344 h 977774"/>
                  <a:gd name="connsiteX32" fmla="*/ 116926 w 434567"/>
                  <a:gd name="connsiteY32" fmla="*/ 312344 h 977774"/>
                  <a:gd name="connsiteX33" fmla="*/ 108642 w 434567"/>
                  <a:gd name="connsiteY33" fmla="*/ 304061 h 977774"/>
                  <a:gd name="connsiteX34" fmla="*/ 108642 w 434567"/>
                  <a:gd name="connsiteY34" fmla="*/ 286678 h 977774"/>
                  <a:gd name="connsiteX35" fmla="*/ 116926 w 434567"/>
                  <a:gd name="connsiteY35" fmla="*/ 278394 h 977774"/>
                  <a:gd name="connsiteX36" fmla="*/ 8284 w 434567"/>
                  <a:gd name="connsiteY36" fmla="*/ 278394 h 977774"/>
                  <a:gd name="connsiteX37" fmla="*/ 52827 w 434567"/>
                  <a:gd name="connsiteY37" fmla="*/ 278394 h 977774"/>
                  <a:gd name="connsiteX38" fmla="*/ 61111 w 434567"/>
                  <a:gd name="connsiteY38" fmla="*/ 286678 h 977774"/>
                  <a:gd name="connsiteX39" fmla="*/ 61111 w 434567"/>
                  <a:gd name="connsiteY39" fmla="*/ 304061 h 977774"/>
                  <a:gd name="connsiteX40" fmla="*/ 52827 w 434567"/>
                  <a:gd name="connsiteY40" fmla="*/ 312344 h 977774"/>
                  <a:gd name="connsiteX41" fmla="*/ 8284 w 434567"/>
                  <a:gd name="connsiteY41" fmla="*/ 312344 h 977774"/>
                  <a:gd name="connsiteX42" fmla="*/ 0 w 434567"/>
                  <a:gd name="connsiteY42" fmla="*/ 304061 h 977774"/>
                  <a:gd name="connsiteX43" fmla="*/ 0 w 434567"/>
                  <a:gd name="connsiteY43" fmla="*/ 286678 h 977774"/>
                  <a:gd name="connsiteX44" fmla="*/ 8284 w 434567"/>
                  <a:gd name="connsiteY44" fmla="*/ 278394 h 977774"/>
                  <a:gd name="connsiteX45" fmla="*/ 116926 w 434567"/>
                  <a:gd name="connsiteY45" fmla="*/ 183333 h 977774"/>
                  <a:gd name="connsiteX46" fmla="*/ 426283 w 434567"/>
                  <a:gd name="connsiteY46" fmla="*/ 183333 h 977774"/>
                  <a:gd name="connsiteX47" fmla="*/ 434567 w 434567"/>
                  <a:gd name="connsiteY47" fmla="*/ 191617 h 977774"/>
                  <a:gd name="connsiteX48" fmla="*/ 434567 w 434567"/>
                  <a:gd name="connsiteY48" fmla="*/ 209000 h 977774"/>
                  <a:gd name="connsiteX49" fmla="*/ 426283 w 434567"/>
                  <a:gd name="connsiteY49" fmla="*/ 217283 h 977774"/>
                  <a:gd name="connsiteX50" fmla="*/ 116926 w 434567"/>
                  <a:gd name="connsiteY50" fmla="*/ 217283 h 977774"/>
                  <a:gd name="connsiteX51" fmla="*/ 108642 w 434567"/>
                  <a:gd name="connsiteY51" fmla="*/ 209000 h 977774"/>
                  <a:gd name="connsiteX52" fmla="*/ 108642 w 434567"/>
                  <a:gd name="connsiteY52" fmla="*/ 191617 h 977774"/>
                  <a:gd name="connsiteX53" fmla="*/ 116926 w 434567"/>
                  <a:gd name="connsiteY53" fmla="*/ 183333 h 977774"/>
                  <a:gd name="connsiteX54" fmla="*/ 8284 w 434567"/>
                  <a:gd name="connsiteY54" fmla="*/ 183333 h 977774"/>
                  <a:gd name="connsiteX55" fmla="*/ 52827 w 434567"/>
                  <a:gd name="connsiteY55" fmla="*/ 183333 h 977774"/>
                  <a:gd name="connsiteX56" fmla="*/ 61111 w 434567"/>
                  <a:gd name="connsiteY56" fmla="*/ 191617 h 977774"/>
                  <a:gd name="connsiteX57" fmla="*/ 61111 w 434567"/>
                  <a:gd name="connsiteY57" fmla="*/ 209000 h 977774"/>
                  <a:gd name="connsiteX58" fmla="*/ 52827 w 434567"/>
                  <a:gd name="connsiteY58" fmla="*/ 217283 h 977774"/>
                  <a:gd name="connsiteX59" fmla="*/ 8284 w 434567"/>
                  <a:gd name="connsiteY59" fmla="*/ 217283 h 977774"/>
                  <a:gd name="connsiteX60" fmla="*/ 0 w 434567"/>
                  <a:gd name="connsiteY60" fmla="*/ 209000 h 977774"/>
                  <a:gd name="connsiteX61" fmla="*/ 0 w 434567"/>
                  <a:gd name="connsiteY61" fmla="*/ 191617 h 977774"/>
                  <a:gd name="connsiteX62" fmla="*/ 8284 w 434567"/>
                  <a:gd name="connsiteY62" fmla="*/ 183333 h 977774"/>
                  <a:gd name="connsiteX63" fmla="*/ 8284 w 434567"/>
                  <a:gd name="connsiteY63" fmla="*/ 0 h 977774"/>
                  <a:gd name="connsiteX64" fmla="*/ 154678 w 434567"/>
                  <a:gd name="connsiteY64" fmla="*/ 0 h 977774"/>
                  <a:gd name="connsiteX65" fmla="*/ 162962 w 434567"/>
                  <a:gd name="connsiteY65" fmla="*/ 8284 h 977774"/>
                  <a:gd name="connsiteX66" fmla="*/ 162962 w 434567"/>
                  <a:gd name="connsiteY66" fmla="*/ 107148 h 977774"/>
                  <a:gd name="connsiteX67" fmla="*/ 154678 w 434567"/>
                  <a:gd name="connsiteY67" fmla="*/ 115432 h 977774"/>
                  <a:gd name="connsiteX68" fmla="*/ 8284 w 434567"/>
                  <a:gd name="connsiteY68" fmla="*/ 115432 h 977774"/>
                  <a:gd name="connsiteX69" fmla="*/ 0 w 434567"/>
                  <a:gd name="connsiteY69" fmla="*/ 107148 h 977774"/>
                  <a:gd name="connsiteX70" fmla="*/ 0 w 434567"/>
                  <a:gd name="connsiteY70" fmla="*/ 8284 h 977774"/>
                  <a:gd name="connsiteX71" fmla="*/ 8284 w 434567"/>
                  <a:gd name="connsiteY71" fmla="*/ 0 h 9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4567" h="977774">
                    <a:moveTo>
                      <a:pt x="8284" y="882713"/>
                    </a:moveTo>
                    <a:lnTo>
                      <a:pt x="426282" y="882713"/>
                    </a:lnTo>
                    <a:cubicBezTo>
                      <a:pt x="430832" y="882713"/>
                      <a:pt x="434566" y="886447"/>
                      <a:pt x="434566" y="890997"/>
                    </a:cubicBezTo>
                    <a:lnTo>
                      <a:pt x="434566" y="969490"/>
                    </a:lnTo>
                    <a:cubicBezTo>
                      <a:pt x="434566" y="974108"/>
                      <a:pt x="430832" y="977774"/>
                      <a:pt x="426282" y="977774"/>
                    </a:cubicBezTo>
                    <a:lnTo>
                      <a:pt x="8284" y="977774"/>
                    </a:lnTo>
                    <a:cubicBezTo>
                      <a:pt x="3734" y="977774"/>
                      <a:pt x="0" y="974040"/>
                      <a:pt x="0" y="969490"/>
                    </a:cubicBezTo>
                    <a:lnTo>
                      <a:pt x="0" y="890997"/>
                    </a:lnTo>
                    <a:cubicBezTo>
                      <a:pt x="0" y="886447"/>
                      <a:pt x="3734" y="882713"/>
                      <a:pt x="8284" y="882713"/>
                    </a:cubicBezTo>
                    <a:close/>
                    <a:moveTo>
                      <a:pt x="116926" y="373456"/>
                    </a:moveTo>
                    <a:lnTo>
                      <a:pt x="426283" y="373456"/>
                    </a:lnTo>
                    <a:cubicBezTo>
                      <a:pt x="430832" y="373456"/>
                      <a:pt x="434567" y="377191"/>
                      <a:pt x="434567" y="381740"/>
                    </a:cubicBezTo>
                    <a:lnTo>
                      <a:pt x="434567" y="399123"/>
                    </a:lnTo>
                    <a:cubicBezTo>
                      <a:pt x="434567" y="403740"/>
                      <a:pt x="430832" y="407406"/>
                      <a:pt x="426283" y="407406"/>
                    </a:cubicBezTo>
                    <a:lnTo>
                      <a:pt x="116926" y="407406"/>
                    </a:lnTo>
                    <a:cubicBezTo>
                      <a:pt x="112376" y="407406"/>
                      <a:pt x="108642" y="403672"/>
                      <a:pt x="108642" y="399123"/>
                    </a:cubicBezTo>
                    <a:lnTo>
                      <a:pt x="108642" y="381740"/>
                    </a:lnTo>
                    <a:cubicBezTo>
                      <a:pt x="108642" y="377191"/>
                      <a:pt x="112376" y="373456"/>
                      <a:pt x="116926" y="373456"/>
                    </a:cubicBezTo>
                    <a:close/>
                    <a:moveTo>
                      <a:pt x="8284" y="373456"/>
                    </a:moveTo>
                    <a:lnTo>
                      <a:pt x="52827" y="373456"/>
                    </a:lnTo>
                    <a:cubicBezTo>
                      <a:pt x="57376" y="373456"/>
                      <a:pt x="61111" y="377191"/>
                      <a:pt x="61111" y="381740"/>
                    </a:cubicBezTo>
                    <a:lnTo>
                      <a:pt x="61111" y="399123"/>
                    </a:lnTo>
                    <a:cubicBezTo>
                      <a:pt x="61111" y="403740"/>
                      <a:pt x="57376" y="407406"/>
                      <a:pt x="52827" y="407406"/>
                    </a:cubicBezTo>
                    <a:lnTo>
                      <a:pt x="8284" y="407406"/>
                    </a:lnTo>
                    <a:cubicBezTo>
                      <a:pt x="3734" y="407406"/>
                      <a:pt x="0" y="403672"/>
                      <a:pt x="0" y="399123"/>
                    </a:cubicBezTo>
                    <a:lnTo>
                      <a:pt x="0" y="381740"/>
                    </a:lnTo>
                    <a:cubicBezTo>
                      <a:pt x="0" y="377191"/>
                      <a:pt x="3734" y="373456"/>
                      <a:pt x="8284" y="373456"/>
                    </a:cubicBezTo>
                    <a:close/>
                    <a:moveTo>
                      <a:pt x="116926" y="278394"/>
                    </a:moveTo>
                    <a:lnTo>
                      <a:pt x="426283" y="278394"/>
                    </a:lnTo>
                    <a:cubicBezTo>
                      <a:pt x="430832" y="278394"/>
                      <a:pt x="434567" y="282129"/>
                      <a:pt x="434567" y="286678"/>
                    </a:cubicBezTo>
                    <a:lnTo>
                      <a:pt x="434567" y="304061"/>
                    </a:lnTo>
                    <a:cubicBezTo>
                      <a:pt x="434567" y="308678"/>
                      <a:pt x="430832" y="312344"/>
                      <a:pt x="426283" y="312344"/>
                    </a:cubicBezTo>
                    <a:lnTo>
                      <a:pt x="116926" y="312344"/>
                    </a:lnTo>
                    <a:cubicBezTo>
                      <a:pt x="112376" y="312344"/>
                      <a:pt x="108642" y="308610"/>
                      <a:pt x="108642" y="304061"/>
                    </a:cubicBezTo>
                    <a:lnTo>
                      <a:pt x="108642" y="286678"/>
                    </a:lnTo>
                    <a:cubicBezTo>
                      <a:pt x="108642" y="282129"/>
                      <a:pt x="112376" y="278394"/>
                      <a:pt x="116926" y="278394"/>
                    </a:cubicBezTo>
                    <a:close/>
                    <a:moveTo>
                      <a:pt x="8284" y="278394"/>
                    </a:moveTo>
                    <a:lnTo>
                      <a:pt x="52827" y="278394"/>
                    </a:lnTo>
                    <a:cubicBezTo>
                      <a:pt x="57376" y="278394"/>
                      <a:pt x="61111" y="282129"/>
                      <a:pt x="61111" y="286678"/>
                    </a:cubicBezTo>
                    <a:lnTo>
                      <a:pt x="61111" y="304061"/>
                    </a:lnTo>
                    <a:cubicBezTo>
                      <a:pt x="61111" y="308678"/>
                      <a:pt x="57376" y="312344"/>
                      <a:pt x="52827" y="312344"/>
                    </a:cubicBezTo>
                    <a:lnTo>
                      <a:pt x="8284" y="312344"/>
                    </a:lnTo>
                    <a:cubicBezTo>
                      <a:pt x="3734" y="312344"/>
                      <a:pt x="0" y="308610"/>
                      <a:pt x="0" y="304061"/>
                    </a:cubicBezTo>
                    <a:lnTo>
                      <a:pt x="0" y="286678"/>
                    </a:lnTo>
                    <a:cubicBezTo>
                      <a:pt x="0" y="282129"/>
                      <a:pt x="3734" y="278394"/>
                      <a:pt x="8284" y="278394"/>
                    </a:cubicBezTo>
                    <a:close/>
                    <a:moveTo>
                      <a:pt x="116926" y="183333"/>
                    </a:moveTo>
                    <a:lnTo>
                      <a:pt x="426283" y="183333"/>
                    </a:lnTo>
                    <a:cubicBezTo>
                      <a:pt x="430832" y="183333"/>
                      <a:pt x="434567" y="187068"/>
                      <a:pt x="434567" y="191617"/>
                    </a:cubicBezTo>
                    <a:lnTo>
                      <a:pt x="434567" y="209000"/>
                    </a:lnTo>
                    <a:cubicBezTo>
                      <a:pt x="434567" y="213617"/>
                      <a:pt x="430832" y="217283"/>
                      <a:pt x="426283" y="217283"/>
                    </a:cubicBezTo>
                    <a:lnTo>
                      <a:pt x="116926" y="217283"/>
                    </a:lnTo>
                    <a:cubicBezTo>
                      <a:pt x="112376" y="217283"/>
                      <a:pt x="108642" y="213549"/>
                      <a:pt x="108642" y="209000"/>
                    </a:cubicBezTo>
                    <a:lnTo>
                      <a:pt x="108642" y="191617"/>
                    </a:lnTo>
                    <a:cubicBezTo>
                      <a:pt x="108642" y="187068"/>
                      <a:pt x="112376" y="183333"/>
                      <a:pt x="116926" y="183333"/>
                    </a:cubicBezTo>
                    <a:close/>
                    <a:moveTo>
                      <a:pt x="8284" y="183333"/>
                    </a:moveTo>
                    <a:lnTo>
                      <a:pt x="52827" y="183333"/>
                    </a:lnTo>
                    <a:cubicBezTo>
                      <a:pt x="57376" y="183333"/>
                      <a:pt x="61111" y="187068"/>
                      <a:pt x="61111" y="191617"/>
                    </a:cubicBezTo>
                    <a:lnTo>
                      <a:pt x="61111" y="209000"/>
                    </a:lnTo>
                    <a:cubicBezTo>
                      <a:pt x="61111" y="213617"/>
                      <a:pt x="57376" y="217283"/>
                      <a:pt x="52827" y="217283"/>
                    </a:cubicBezTo>
                    <a:lnTo>
                      <a:pt x="8284" y="217283"/>
                    </a:lnTo>
                    <a:cubicBezTo>
                      <a:pt x="3734" y="217283"/>
                      <a:pt x="0" y="213549"/>
                      <a:pt x="0" y="209000"/>
                    </a:cubicBezTo>
                    <a:lnTo>
                      <a:pt x="0" y="191617"/>
                    </a:lnTo>
                    <a:cubicBezTo>
                      <a:pt x="0" y="187068"/>
                      <a:pt x="3734" y="183333"/>
                      <a:pt x="8284" y="183333"/>
                    </a:cubicBezTo>
                    <a:close/>
                    <a:moveTo>
                      <a:pt x="8284" y="0"/>
                    </a:moveTo>
                    <a:lnTo>
                      <a:pt x="154678" y="0"/>
                    </a:lnTo>
                    <a:cubicBezTo>
                      <a:pt x="159228" y="0"/>
                      <a:pt x="162962" y="3735"/>
                      <a:pt x="162962" y="8284"/>
                    </a:cubicBezTo>
                    <a:lnTo>
                      <a:pt x="162962" y="107148"/>
                    </a:lnTo>
                    <a:cubicBezTo>
                      <a:pt x="162962" y="111765"/>
                      <a:pt x="159228" y="115432"/>
                      <a:pt x="154678" y="115432"/>
                    </a:cubicBezTo>
                    <a:lnTo>
                      <a:pt x="8284" y="115432"/>
                    </a:lnTo>
                    <a:cubicBezTo>
                      <a:pt x="3734" y="115432"/>
                      <a:pt x="0" y="111697"/>
                      <a:pt x="0" y="107148"/>
                    </a:cubicBezTo>
                    <a:lnTo>
                      <a:pt x="0" y="8284"/>
                    </a:lnTo>
                    <a:cubicBezTo>
                      <a:pt x="0" y="3735"/>
                      <a:pt x="3734" y="0"/>
                      <a:pt x="8284" y="0"/>
                    </a:cubicBezTo>
                    <a:close/>
                  </a:path>
                </a:pathLst>
              </a:custGeom>
              <a:solidFill>
                <a:srgbClr val="455BAF"/>
              </a:solidFill>
              <a:ln w="6788" cap="flat">
                <a:noFill/>
                <a:prstDash val="solid"/>
                <a:miter/>
              </a:ln>
            </p:spPr>
            <p:txBody>
              <a:bodyPr rtlCol="0" anchor="ctr"/>
              <a:lstStyle/>
              <a:p>
                <a:endParaRPr lang="ko-KR" altLang="en-US"/>
              </a:p>
            </p:txBody>
          </p:sp>
        </p:grpSp>
      </p:grpSp>
      <p:sp>
        <p:nvSpPr>
          <p:cNvPr id="38" name="37 - Ορθογώνιο"/>
          <p:cNvSpPr/>
          <p:nvPr/>
        </p:nvSpPr>
        <p:spPr>
          <a:xfrm>
            <a:off x="3804249" y="1300573"/>
            <a:ext cx="8203721" cy="5016758"/>
          </a:xfrm>
          <a:prstGeom prst="rect">
            <a:avLst/>
          </a:prstGeom>
        </p:spPr>
        <p:txBody>
          <a:bodyPr wrap="square">
            <a:spAutoFit/>
          </a:bodyPr>
          <a:lstStyle/>
          <a:p>
            <a:r>
              <a:rPr lang="el-GR" sz="1600" b="1" dirty="0" smtClean="0">
                <a:solidFill>
                  <a:schemeClr val="tx2">
                    <a:lumMod val="50000"/>
                  </a:schemeClr>
                </a:solidFill>
              </a:rPr>
              <a:t>α) </a:t>
            </a:r>
            <a:r>
              <a:rPr lang="el-GR" sz="1600" dirty="0" smtClean="0"/>
              <a:t>Μ</a:t>
            </a:r>
            <a:r>
              <a:rPr lang="el-GR" sz="1600" dirty="0" smtClean="0"/>
              <a:t>είωση</a:t>
            </a:r>
            <a:r>
              <a:rPr lang="el-GR" sz="1600" dirty="0" smtClean="0"/>
              <a:t>, στο ελάχιστο δυνατόν, του αριθμού των </a:t>
            </a:r>
            <a:r>
              <a:rPr lang="el-GR" sz="1600" dirty="0" err="1" smtClean="0"/>
              <a:t>εργοδοτουμένων</a:t>
            </a:r>
            <a:r>
              <a:rPr lang="el-GR" sz="1600" dirty="0" smtClean="0"/>
              <a:t> που εκτίθενται ή ενδέχεται να εκτεθούν·.</a:t>
            </a:r>
          </a:p>
          <a:p>
            <a:r>
              <a:rPr lang="el-GR" sz="1600" b="1" dirty="0" smtClean="0"/>
              <a:t>β) </a:t>
            </a:r>
            <a:r>
              <a:rPr lang="el-GR" sz="1600" dirty="0" smtClean="0"/>
              <a:t>Π</a:t>
            </a:r>
            <a:r>
              <a:rPr lang="el-GR" sz="1600" dirty="0" smtClean="0"/>
              <a:t>ρόληψη </a:t>
            </a:r>
            <a:r>
              <a:rPr lang="el-GR" sz="1600" dirty="0" smtClean="0"/>
              <a:t>ή ελαχιστοποίηση της απελευθέρωσης βιολογικών παραγόντων στον χώρο εργασίας μέσω του κατάλληλου σχεδιασμού των μεθόδων εργασίας και του προγραμματισμού των μέσων ελέγχου.</a:t>
            </a:r>
          </a:p>
          <a:p>
            <a:r>
              <a:rPr lang="el-GR" sz="1600" b="1" dirty="0" smtClean="0"/>
              <a:t> γ) </a:t>
            </a:r>
            <a:r>
              <a:rPr lang="el-GR" sz="1600" dirty="0" smtClean="0"/>
              <a:t>Μ</a:t>
            </a:r>
            <a:r>
              <a:rPr lang="el-GR" sz="1600" dirty="0" smtClean="0"/>
              <a:t>έτρα </a:t>
            </a:r>
            <a:r>
              <a:rPr lang="el-GR" sz="1600" dirty="0" smtClean="0"/>
              <a:t>συλλογικής προστασίας ή/και όταν δεν είναι δυνατόν να αποφευχθεί η έκθεση με άλλον τρόπο, μέτρα ατομικής προστασίας·.</a:t>
            </a:r>
          </a:p>
          <a:p>
            <a:r>
              <a:rPr lang="el-GR" sz="1600" b="1" dirty="0" smtClean="0"/>
              <a:t>δ) </a:t>
            </a:r>
            <a:r>
              <a:rPr lang="el-GR" sz="1600" dirty="0" smtClean="0"/>
              <a:t>Μ</a:t>
            </a:r>
            <a:r>
              <a:rPr lang="el-GR" sz="1600" dirty="0" smtClean="0"/>
              <a:t>έτρα </a:t>
            </a:r>
            <a:r>
              <a:rPr lang="el-GR" sz="1600" dirty="0" smtClean="0"/>
              <a:t>υγιεινής συμβατά με την πρόληψη ή τη μείωση της λόγω λάθους μεταφοράς ή απελευθέρωσης κάποιου βιολογικού παράγοντα από τον χώρο εργασίας.</a:t>
            </a:r>
          </a:p>
          <a:p>
            <a:r>
              <a:rPr lang="el-GR" sz="1600" b="1" dirty="0" smtClean="0"/>
              <a:t>ε) </a:t>
            </a:r>
            <a:r>
              <a:rPr lang="el-GR" sz="1600" dirty="0" smtClean="0"/>
              <a:t>Χ</a:t>
            </a:r>
            <a:r>
              <a:rPr lang="el-GR" sz="1600" dirty="0" smtClean="0"/>
              <a:t>ρήση </a:t>
            </a:r>
            <a:r>
              <a:rPr lang="el-GR" sz="1600" dirty="0" smtClean="0"/>
              <a:t>του σήματος βιολογικού κινδύνου και άλλων σχετικών προειδοποιητικών σημάτων.</a:t>
            </a:r>
          </a:p>
          <a:p>
            <a:r>
              <a:rPr lang="el-GR" sz="1600" b="1" dirty="0" smtClean="0"/>
              <a:t>στ) </a:t>
            </a:r>
            <a:r>
              <a:rPr lang="el-GR" sz="1600" dirty="0" smtClean="0"/>
              <a:t>Ε</a:t>
            </a:r>
            <a:r>
              <a:rPr lang="el-GR" sz="1600" dirty="0" smtClean="0"/>
              <a:t>κπόνηση </a:t>
            </a:r>
            <a:r>
              <a:rPr lang="el-GR" sz="1600" dirty="0" smtClean="0"/>
              <a:t>σχεδίων για την αντιμετώπιση ατυχημάτων στα οποία ενέχονται βιολογικοί παράγοντες.</a:t>
            </a:r>
          </a:p>
          <a:p>
            <a:r>
              <a:rPr lang="el-GR" sz="1600" b="1" dirty="0" smtClean="0"/>
              <a:t>ζ) </a:t>
            </a:r>
            <a:r>
              <a:rPr lang="el-GR" sz="1600" dirty="0" smtClean="0"/>
              <a:t>Έ</a:t>
            </a:r>
            <a:r>
              <a:rPr lang="el-GR" sz="1600" dirty="0" smtClean="0"/>
              <a:t>λεγχος</a:t>
            </a:r>
            <a:r>
              <a:rPr lang="el-GR" sz="1600" dirty="0" smtClean="0"/>
              <a:t>, όπου απαιτείται και είναι τεχνικώς εφικτό, της παρουσίας βιολογικών παραγόντων εκτός του χώρου του πρωτογενούς φυσικού περιορισμού.</a:t>
            </a:r>
          </a:p>
          <a:p>
            <a:r>
              <a:rPr lang="el-GR" sz="1600" b="1" dirty="0" smtClean="0"/>
              <a:t>η) </a:t>
            </a:r>
            <a:r>
              <a:rPr lang="el-GR" sz="1600" dirty="0" smtClean="0"/>
              <a:t>Μ</a:t>
            </a:r>
            <a:r>
              <a:rPr lang="el-GR" sz="1600" dirty="0" smtClean="0"/>
              <a:t>έσα </a:t>
            </a:r>
            <a:r>
              <a:rPr lang="el-GR" sz="1600" dirty="0" smtClean="0"/>
              <a:t>για την ασφαλή συλλογή, αποθήκευση και αποκομιδή των αποβλήτων από τους </a:t>
            </a:r>
            <a:r>
              <a:rPr lang="el-GR" sz="1600" dirty="0" err="1" smtClean="0"/>
              <a:t>εργοδοτούμενους</a:t>
            </a:r>
            <a:r>
              <a:rPr lang="el-GR" sz="1600" dirty="0" smtClean="0"/>
              <a:t>, ύστερα από τυχόν απαιτούμενη κατάλληλη επεξεργασία. Στα μέτρα αυτά συμπεριλαμβάνεται η χρήση ασφαλών και αναγνωρίσιμων δοχείων.</a:t>
            </a:r>
          </a:p>
          <a:p>
            <a:r>
              <a:rPr lang="el-GR" sz="1600" dirty="0" smtClean="0"/>
              <a:t> θ) </a:t>
            </a:r>
            <a:r>
              <a:rPr lang="el-GR" sz="1600" dirty="0" smtClean="0"/>
              <a:t>Μέτρα </a:t>
            </a:r>
            <a:r>
              <a:rPr lang="el-GR" sz="1600" dirty="0" smtClean="0"/>
              <a:t>για τον ασφαλή χειρισμό και τη μεταφορά των βιολογικών παραγόντων στον χώρο εργασίας.</a:t>
            </a:r>
            <a:endParaRPr lang="el-GR" sz="1600" dirty="0"/>
          </a:p>
        </p:txBody>
      </p:sp>
    </p:spTree>
    <p:extLst>
      <p:ext uri="{BB962C8B-B14F-4D97-AF65-F5344CB8AC3E}">
        <p14:creationId xmlns="" xmlns:p14="http://schemas.microsoft.com/office/powerpoint/2010/main" val="273794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9669" y="1499097"/>
            <a:ext cx="8323301"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l-GR" dirty="0" smtClean="0"/>
              <a:t>Δ.Ε.Υ.Α. ΙΩΑΝΝΙΝΩΝ</a:t>
            </a:r>
            <a:endParaRPr lang="ko-KR" altLang="en-US" dirty="0">
              <a:cs typeface="Arial" pitchFamily="34" charset="0"/>
            </a:endParaRPr>
          </a:p>
        </p:txBody>
      </p:sp>
      <p:sp>
        <p:nvSpPr>
          <p:cNvPr id="18" name="Rectangle 17"/>
          <p:cNvSpPr/>
          <p:nvPr/>
        </p:nvSpPr>
        <p:spPr>
          <a:xfrm>
            <a:off x="11166364" y="1499097"/>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23" name="Rectangle 22"/>
          <p:cNvSpPr/>
          <p:nvPr/>
        </p:nvSpPr>
        <p:spPr>
          <a:xfrm>
            <a:off x="10916071" y="1499097"/>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3" name="Isosceles Triangle 1"/>
          <p:cNvSpPr/>
          <p:nvPr/>
        </p:nvSpPr>
        <p:spPr>
          <a:xfrm>
            <a:off x="2831637" y="2492092"/>
            <a:ext cx="8611333" cy="648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l-GR" sz="1900" dirty="0" smtClean="0"/>
              <a:t>ΥΓΕΙΑ ΚΑΙ ΑΣΦΑΛΕΙΑ ΣΤΟ ΓΕΩΠΟΝΙΚΟ ΠΑΝΕΠΙΣΤΗΜΙΟ ΑΘΗΝΩΝ</a:t>
            </a:r>
            <a:endParaRPr lang="ko-KR" altLang="en-US" sz="1900" dirty="0"/>
          </a:p>
        </p:txBody>
      </p:sp>
      <p:sp>
        <p:nvSpPr>
          <p:cNvPr id="19" name="Rectangle 18"/>
          <p:cNvSpPr/>
          <p:nvPr/>
        </p:nvSpPr>
        <p:spPr>
          <a:xfrm>
            <a:off x="11166364" y="2492092"/>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24" name="Rectangle 23"/>
          <p:cNvSpPr/>
          <p:nvPr/>
        </p:nvSpPr>
        <p:spPr>
          <a:xfrm>
            <a:off x="10916071" y="2492092"/>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5" name="Rectangle 4"/>
          <p:cNvSpPr/>
          <p:nvPr/>
        </p:nvSpPr>
        <p:spPr>
          <a:xfrm>
            <a:off x="3141773" y="3485247"/>
            <a:ext cx="8335704"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ko-KR" dirty="0" smtClean="0">
                <a:cs typeface="Arial" pitchFamily="34" charset="0"/>
              </a:rPr>
              <a:t>https://ypergasias.gov.gr</a:t>
            </a:r>
            <a:endParaRPr lang="ko-KR" altLang="en-US" dirty="0">
              <a:cs typeface="Arial" pitchFamily="34" charset="0"/>
            </a:endParaRPr>
          </a:p>
        </p:txBody>
      </p:sp>
      <p:sp>
        <p:nvSpPr>
          <p:cNvPr id="20" name="Rectangle 19"/>
          <p:cNvSpPr/>
          <p:nvPr/>
        </p:nvSpPr>
        <p:spPr>
          <a:xfrm>
            <a:off x="11166364" y="3476620"/>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25" name="Rectangle 24"/>
          <p:cNvSpPr/>
          <p:nvPr/>
        </p:nvSpPr>
        <p:spPr>
          <a:xfrm>
            <a:off x="10916071" y="3476620"/>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2" name="Title 1"/>
          <p:cNvSpPr>
            <a:spLocks noGrp="1"/>
          </p:cNvSpPr>
          <p:nvPr>
            <p:ph type="title"/>
          </p:nvPr>
        </p:nvSpPr>
        <p:spPr/>
        <p:txBody>
          <a:bodyPr/>
          <a:lstStyle/>
          <a:p>
            <a:r>
              <a:rPr lang="el-GR" altLang="ko-KR" dirty="0" smtClean="0">
                <a:solidFill>
                  <a:schemeClr val="accent1"/>
                </a:solidFill>
              </a:rPr>
              <a:t>ΒΙΒΛΙΟΓΡΑΦΙΑ</a:t>
            </a:r>
            <a:endParaRPr lang="ko-KR" altLang="en-US" dirty="0"/>
          </a:p>
        </p:txBody>
      </p:sp>
      <p:sp>
        <p:nvSpPr>
          <p:cNvPr id="7" name="TextBox 6"/>
          <p:cNvSpPr txBox="1"/>
          <p:nvPr/>
        </p:nvSpPr>
        <p:spPr>
          <a:xfrm>
            <a:off x="2720690" y="1194103"/>
            <a:ext cx="601233" cy="1231107"/>
          </a:xfrm>
          <a:prstGeom prst="rect">
            <a:avLst/>
          </a:prstGeom>
          <a:noFill/>
        </p:spPr>
        <p:txBody>
          <a:bodyPr wrap="square" lIns="121917" tIns="60958" rIns="121917" bIns="60958" rtlCol="0" anchor="ctr">
            <a:spAutoFit/>
          </a:bodyPr>
          <a:lstStyle/>
          <a:p>
            <a:pPr algn="ctr"/>
            <a:r>
              <a:rPr lang="en-US" altLang="ko-KR" sz="7200" b="1" dirty="0">
                <a:solidFill>
                  <a:schemeClr val="accent2"/>
                </a:solidFill>
                <a:cs typeface="Arial" pitchFamily="34" charset="0"/>
              </a:rPr>
              <a:t>1</a:t>
            </a:r>
            <a:endParaRPr lang="ko-KR" altLang="en-US" sz="7200" b="1" dirty="0">
              <a:solidFill>
                <a:schemeClr val="accent2"/>
              </a:solidFill>
              <a:cs typeface="Arial" pitchFamily="34" charset="0"/>
            </a:endParaRPr>
          </a:p>
        </p:txBody>
      </p:sp>
      <p:sp>
        <p:nvSpPr>
          <p:cNvPr id="8" name="TextBox 7"/>
          <p:cNvSpPr txBox="1"/>
          <p:nvPr/>
        </p:nvSpPr>
        <p:spPr>
          <a:xfrm>
            <a:off x="2720690" y="2186272"/>
            <a:ext cx="601233" cy="1231107"/>
          </a:xfrm>
          <a:prstGeom prst="rect">
            <a:avLst/>
          </a:prstGeom>
          <a:noFill/>
        </p:spPr>
        <p:txBody>
          <a:bodyPr wrap="square" lIns="121917" tIns="60958" rIns="121917" bIns="60958" rtlCol="0" anchor="ctr">
            <a:spAutoFit/>
          </a:bodyPr>
          <a:lstStyle/>
          <a:p>
            <a:pPr algn="ctr"/>
            <a:r>
              <a:rPr lang="en-US" altLang="ko-KR" sz="7200" b="1" dirty="0">
                <a:solidFill>
                  <a:schemeClr val="accent2"/>
                </a:solidFill>
                <a:cs typeface="Arial" pitchFamily="34" charset="0"/>
              </a:rPr>
              <a:t>2</a:t>
            </a:r>
            <a:endParaRPr lang="ko-KR" altLang="en-US" sz="7200" b="1" dirty="0">
              <a:solidFill>
                <a:schemeClr val="accent2"/>
              </a:solidFill>
              <a:cs typeface="Arial" pitchFamily="34" charset="0"/>
            </a:endParaRPr>
          </a:p>
        </p:txBody>
      </p:sp>
      <p:sp>
        <p:nvSpPr>
          <p:cNvPr id="9" name="TextBox 8"/>
          <p:cNvSpPr txBox="1"/>
          <p:nvPr/>
        </p:nvSpPr>
        <p:spPr>
          <a:xfrm>
            <a:off x="2720690" y="3178441"/>
            <a:ext cx="601233" cy="1231107"/>
          </a:xfrm>
          <a:prstGeom prst="rect">
            <a:avLst/>
          </a:prstGeom>
          <a:noFill/>
        </p:spPr>
        <p:txBody>
          <a:bodyPr wrap="square" lIns="121917" tIns="60958" rIns="121917" bIns="60958" rtlCol="0" anchor="ctr">
            <a:spAutoFit/>
          </a:bodyPr>
          <a:lstStyle/>
          <a:p>
            <a:pPr algn="ctr"/>
            <a:r>
              <a:rPr lang="en-US" altLang="ko-KR" sz="7200" b="1" dirty="0">
                <a:solidFill>
                  <a:schemeClr val="accent2"/>
                </a:solidFill>
                <a:cs typeface="Arial" pitchFamily="34" charset="0"/>
              </a:rPr>
              <a:t>3</a:t>
            </a:r>
            <a:endParaRPr lang="ko-KR" altLang="en-US" sz="7200" b="1" dirty="0">
              <a:solidFill>
                <a:schemeClr val="accent2"/>
              </a:solidFill>
              <a:cs typeface="Arial" pitchFamily="34" charset="0"/>
            </a:endParaRPr>
          </a:p>
        </p:txBody>
      </p:sp>
      <p:sp>
        <p:nvSpPr>
          <p:cNvPr id="15" name="Rectangle 4"/>
          <p:cNvSpPr/>
          <p:nvPr/>
        </p:nvSpPr>
        <p:spPr>
          <a:xfrm>
            <a:off x="3173403" y="4491663"/>
            <a:ext cx="8335704"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ko-KR" dirty="0" smtClean="0">
                <a:cs typeface="Arial" pitchFamily="34" charset="0"/>
              </a:rPr>
              <a:t>https://www.hli.gov.gr</a:t>
            </a:r>
            <a:endParaRPr lang="ko-KR" altLang="en-US" dirty="0">
              <a:cs typeface="Arial" pitchFamily="34" charset="0"/>
            </a:endParaRPr>
          </a:p>
        </p:txBody>
      </p:sp>
      <p:sp>
        <p:nvSpPr>
          <p:cNvPr id="16" name="Rectangle 24"/>
          <p:cNvSpPr/>
          <p:nvPr/>
        </p:nvSpPr>
        <p:spPr>
          <a:xfrm>
            <a:off x="10921822" y="4474408"/>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17" name="Rectangle 19"/>
          <p:cNvSpPr/>
          <p:nvPr/>
        </p:nvSpPr>
        <p:spPr>
          <a:xfrm>
            <a:off x="11189368" y="4500288"/>
            <a:ext cx="144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21" name="20 - Ορθογώνιο"/>
          <p:cNvSpPr/>
          <p:nvPr/>
        </p:nvSpPr>
        <p:spPr>
          <a:xfrm>
            <a:off x="2727942" y="4192438"/>
            <a:ext cx="697628" cy="1242204"/>
          </a:xfrm>
          <a:prstGeom prst="rect">
            <a:avLst/>
          </a:prstGeom>
        </p:spPr>
        <p:txBody>
          <a:bodyPr wrap="square">
            <a:spAutoFit/>
          </a:bodyPr>
          <a:lstStyle/>
          <a:p>
            <a:pPr algn="ctr"/>
            <a:r>
              <a:rPr lang="el-GR" altLang="ko-KR" sz="7200" b="1" dirty="0" smtClean="0">
                <a:solidFill>
                  <a:schemeClr val="accent2"/>
                </a:solidFill>
                <a:cs typeface="Arial" pitchFamily="34" charset="0"/>
              </a:rPr>
              <a:t>4</a:t>
            </a:r>
            <a:endParaRPr lang="ko-KR" altLang="en-US" sz="7200" b="1" dirty="0">
              <a:solidFill>
                <a:schemeClr val="accent2"/>
              </a:solidFill>
              <a:cs typeface="Arial" pitchFamily="34" charset="0"/>
            </a:endParaRPr>
          </a:p>
        </p:txBody>
      </p:sp>
    </p:spTree>
    <p:extLst>
      <p:ext uri="{BB962C8B-B14F-4D97-AF65-F5344CB8AC3E}">
        <p14:creationId xmlns="" xmlns:p14="http://schemas.microsoft.com/office/powerpoint/2010/main" val="237228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 xmlns:a16="http://schemas.microsoft.com/office/drawing/2014/main" id="{394D0E61-DB98-4FB8-952D-393A0A10AD85}"/>
              </a:ext>
            </a:extLst>
          </p:cNvPr>
          <p:cNvSpPr/>
          <p:nvPr/>
        </p:nvSpPr>
        <p:spPr>
          <a:xfrm>
            <a:off x="966651" y="5208941"/>
            <a:ext cx="11225350" cy="1235398"/>
          </a:xfrm>
          <a:prstGeom prst="rect">
            <a:avLst/>
          </a:prstGeom>
          <a:gradFill>
            <a:gsLst>
              <a:gs pos="0">
                <a:schemeClr val="accent1">
                  <a:alpha val="0"/>
                </a:schemeClr>
              </a:gs>
              <a:gs pos="30000">
                <a:schemeClr val="accent1">
                  <a:alpha val="0"/>
                </a:scheme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 xmlns:a16="http://schemas.microsoft.com/office/drawing/2014/main" id="{EF368521-7F4D-4EB3-AEFD-E2ADA82243DB}"/>
              </a:ext>
            </a:extLst>
          </p:cNvPr>
          <p:cNvSpPr txBox="1"/>
          <p:nvPr/>
        </p:nvSpPr>
        <p:spPr>
          <a:xfrm>
            <a:off x="7091915" y="5116608"/>
            <a:ext cx="4777152" cy="1015663"/>
          </a:xfrm>
          <a:prstGeom prst="rect">
            <a:avLst/>
          </a:prstGeom>
          <a:noFill/>
        </p:spPr>
        <p:txBody>
          <a:bodyPr wrap="square" rtlCol="0" anchor="ctr">
            <a:spAutoFit/>
          </a:bodyPr>
          <a:lstStyle/>
          <a:p>
            <a:r>
              <a:rPr lang="en-US" altLang="ko-KR" sz="6000" b="1" spc="300" dirty="0">
                <a:solidFill>
                  <a:schemeClr val="bg1"/>
                </a:solidFill>
                <a:latin typeface="+mj-lt"/>
                <a:cs typeface="Arial" pitchFamily="34" charset="0"/>
              </a:rPr>
              <a:t>Thank you</a:t>
            </a:r>
            <a:endParaRPr lang="ko-KR" altLang="en-US" sz="6000" b="1" spc="300" dirty="0">
              <a:solidFill>
                <a:schemeClr val="bg1"/>
              </a:solidFill>
              <a:latin typeface="+mj-lt"/>
              <a:cs typeface="Arial" pitchFamily="34" charset="0"/>
            </a:endParaRPr>
          </a:p>
        </p:txBody>
      </p:sp>
    </p:spTree>
    <p:extLst>
      <p:ext uri="{BB962C8B-B14F-4D97-AF65-F5344CB8AC3E}">
        <p14:creationId xmlns="" xmlns:p14="http://schemas.microsoft.com/office/powerpoint/2010/main" val="82165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2">
                    <a:lumMod val="75000"/>
                  </a:schemeClr>
                </a:solidFill>
              </a:rPr>
              <a:t>ΣΤΑΤΙΣΤΙΚΑ ΣΤΟΙΧΕΙΑ</a:t>
            </a:r>
            <a:endParaRPr lang="el-GR" dirty="0">
              <a:solidFill>
                <a:schemeClr val="tx2">
                  <a:lumMod val="75000"/>
                </a:schemeClr>
              </a:solidFill>
            </a:endParaRPr>
          </a:p>
        </p:txBody>
      </p:sp>
      <p:sp>
        <p:nvSpPr>
          <p:cNvPr id="3" name="2 - Ορθογώνιο"/>
          <p:cNvSpPr/>
          <p:nvPr/>
        </p:nvSpPr>
        <p:spPr>
          <a:xfrm>
            <a:off x="2255573" y="1220755"/>
            <a:ext cx="9936427" cy="5401475"/>
          </a:xfrm>
          <a:prstGeom prst="rect">
            <a:avLst/>
          </a:prstGeom>
        </p:spPr>
        <p:txBody>
          <a:bodyPr wrap="square" lIns="121917" tIns="60958" rIns="121917" bIns="60958">
            <a:spAutoFit/>
          </a:bodyPr>
          <a:lstStyle/>
          <a:p>
            <a:pPr>
              <a:buFont typeface="Wingdings" pitchFamily="2" charset="2"/>
              <a:buChar char="Ø"/>
            </a:pPr>
            <a:r>
              <a:rPr lang="el-GR" sz="2100" dirty="0" smtClean="0"/>
              <a:t> </a:t>
            </a:r>
            <a:r>
              <a:rPr lang="el-GR" sz="1900" dirty="0" smtClean="0"/>
              <a:t>2.340.000 θάνατοι εργαζομένων οφείλονται σε επαγγελματικές ασθένειες και εργατικά     ατυχήματα.</a:t>
            </a:r>
          </a:p>
          <a:p>
            <a:pPr>
              <a:buFont typeface="Wingdings" pitchFamily="2" charset="2"/>
              <a:buChar char="Ø"/>
            </a:pPr>
            <a:endParaRPr lang="el-GR" sz="1900" dirty="0" smtClean="0"/>
          </a:p>
          <a:p>
            <a:pPr>
              <a:buFont typeface="Wingdings" pitchFamily="2" charset="2"/>
              <a:buChar char="Ø"/>
            </a:pPr>
            <a:r>
              <a:rPr lang="el-GR" sz="1900" dirty="0" smtClean="0"/>
              <a:t> 160 εκατομμύρια υπολογίζονται οι μη θανατηφόρες επαγγελματικές ασθένειες.</a:t>
            </a:r>
          </a:p>
          <a:p>
            <a:pPr>
              <a:buFont typeface="Wingdings" pitchFamily="2" charset="2"/>
              <a:buChar char="Ø"/>
            </a:pPr>
            <a:endParaRPr lang="el-GR" sz="1900" dirty="0" smtClean="0"/>
          </a:p>
          <a:p>
            <a:pPr>
              <a:buFont typeface="Wingdings" pitchFamily="2" charset="2"/>
              <a:buChar char="Ø"/>
            </a:pPr>
            <a:r>
              <a:rPr lang="el-GR" sz="1900" dirty="0" smtClean="0"/>
              <a:t> 270 εκατομμύρια τα εργατικά ατυχήματα. </a:t>
            </a:r>
          </a:p>
          <a:p>
            <a:pPr>
              <a:buFont typeface="Wingdings" pitchFamily="2" charset="2"/>
              <a:buChar char="Ø"/>
            </a:pPr>
            <a:endParaRPr lang="el-GR" sz="1900" dirty="0" smtClean="0"/>
          </a:p>
          <a:p>
            <a:pPr>
              <a:buFont typeface="Wingdings" pitchFamily="2" charset="2"/>
              <a:buChar char="Ø"/>
            </a:pPr>
            <a:r>
              <a:rPr lang="el-GR" sz="1900" dirty="0" smtClean="0"/>
              <a:t>Στην Ευρωπαϊκή Ένωση των 28, καταγράφονται 2,5 εκατομμύρια ατυχήματα  που            προκάλεσαν απουσία τουλάχιστον 4 ημερών από την εργασία.</a:t>
            </a:r>
          </a:p>
          <a:p>
            <a:pPr>
              <a:buFont typeface="Wingdings" pitchFamily="2" charset="2"/>
              <a:buChar char="Ø"/>
            </a:pPr>
            <a:endParaRPr lang="el-GR" sz="1900" dirty="0" smtClean="0"/>
          </a:p>
          <a:p>
            <a:pPr>
              <a:buFont typeface="Wingdings" pitchFamily="2" charset="2"/>
              <a:buChar char="Ø"/>
            </a:pPr>
            <a:r>
              <a:rPr lang="el-GR" sz="1900" dirty="0" smtClean="0"/>
              <a:t>3.515 θανατηφόρα ατυχήματα σε ετήσια βάση, σύμφωνα με στοιχεία της  </a:t>
            </a:r>
            <a:r>
              <a:rPr lang="el-GR" sz="1900" dirty="0" err="1" smtClean="0"/>
              <a:t>Eurostat</a:t>
            </a:r>
            <a:r>
              <a:rPr lang="el-GR" sz="1900" dirty="0" smtClean="0"/>
              <a:t> (2012).</a:t>
            </a:r>
          </a:p>
          <a:p>
            <a:pPr>
              <a:buFont typeface="Wingdings" pitchFamily="2" charset="2"/>
              <a:buChar char="Ø"/>
            </a:pPr>
            <a:endParaRPr lang="el-GR" sz="1900" dirty="0" smtClean="0"/>
          </a:p>
          <a:p>
            <a:pPr>
              <a:buFont typeface="Wingdings" pitchFamily="2" charset="2"/>
              <a:buChar char="Ø"/>
            </a:pPr>
            <a:r>
              <a:rPr lang="el-GR" sz="1900" dirty="0" smtClean="0"/>
              <a:t>160.000 εργαζόμενοι χάνουν τη ζωή τους λόγω επαγγελματικών ασθενειών και περισσότεροι από 2.000 εργαζόμενοι λόγω θανατηφόρου εργατικού ατυχήματος, ενώ πάνω από τρία εκατομμύρια εργαζόμενοι υφίστανται κάποιο σοβαρό ατύχημα κατά την εργασία τους.</a:t>
            </a:r>
          </a:p>
          <a:p>
            <a:r>
              <a:rPr lang="el-GR" dirty="0" smtClean="0"/>
              <a:t> </a:t>
            </a:r>
            <a:endParaRPr lang="el-GR" dirty="0"/>
          </a:p>
        </p:txBody>
      </p:sp>
      <p:sp>
        <p:nvSpPr>
          <p:cNvPr id="4" name="3 - Ορθογώνιο"/>
          <p:cNvSpPr/>
          <p:nvPr/>
        </p:nvSpPr>
        <p:spPr>
          <a:xfrm>
            <a:off x="4175787" y="6117300"/>
            <a:ext cx="4308225" cy="415494"/>
          </a:xfrm>
          <a:prstGeom prst="rect">
            <a:avLst/>
          </a:prstGeom>
        </p:spPr>
        <p:txBody>
          <a:bodyPr wrap="none" lIns="121917" tIns="60958" rIns="121917" bIns="60958">
            <a:spAutoFit/>
          </a:bodyPr>
          <a:lstStyle/>
          <a:p>
            <a:r>
              <a:rPr lang="el-GR" sz="1900" dirty="0" smtClean="0"/>
              <a:t>Διεθνούς Οργάνωσης Εργασίας (ILO)</a:t>
            </a:r>
            <a:endParaRPr lang="el-GR" sz="1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εικόνας" descr="αρχείο λήψης (1).jpg"/>
          <p:cNvPicPr>
            <a:picLocks noGrp="1" noChangeAspect="1"/>
          </p:cNvPicPr>
          <p:nvPr>
            <p:ph type="pic" idx="1"/>
          </p:nvPr>
        </p:nvPicPr>
        <p:blipFill>
          <a:blip r:embed="rId2" cstate="print"/>
          <a:srcRect t="26132" b="26132"/>
          <a:stretch>
            <a:fillRect/>
          </a:stretch>
        </p:blipFill>
        <p:spPr/>
      </p:pic>
      <p:pic>
        <p:nvPicPr>
          <p:cNvPr id="11" name="10 - Θέση εικόνας" descr="αρχείο λήψης (2).jpg"/>
          <p:cNvPicPr>
            <a:picLocks noGrp="1" noChangeAspect="1"/>
          </p:cNvPicPr>
          <p:nvPr>
            <p:ph type="pic" idx="10"/>
          </p:nvPr>
        </p:nvPicPr>
        <p:blipFill>
          <a:blip r:embed="rId3" cstate="print"/>
          <a:srcRect t="7379" b="7379"/>
          <a:stretch>
            <a:fillRect/>
          </a:stretch>
        </p:blipFill>
        <p:spPr/>
      </p:pic>
      <p:sp>
        <p:nvSpPr>
          <p:cNvPr id="4" name="3 - Τίτλος"/>
          <p:cNvSpPr>
            <a:spLocks noGrp="1"/>
          </p:cNvSpPr>
          <p:nvPr>
            <p:ph type="title"/>
          </p:nvPr>
        </p:nvSpPr>
        <p:spPr/>
        <p:txBody>
          <a:bodyPr/>
          <a:lstStyle/>
          <a:p>
            <a:r>
              <a:rPr lang="el-GR" sz="3700" dirty="0" smtClean="0"/>
              <a:t>ΕΡΓΑΤΙΚΟ ΑΤΥΧΗΜΑ - ΕΠΑΓΓΕΛΜΑΤΙΚΗ ΑΣΘΕΝΕΙΑ</a:t>
            </a:r>
            <a:endParaRPr lang="el-GR" sz="3700" dirty="0"/>
          </a:p>
        </p:txBody>
      </p:sp>
      <p:sp>
        <p:nvSpPr>
          <p:cNvPr id="7" name="6 - Ορθογώνιο"/>
          <p:cNvSpPr/>
          <p:nvPr/>
        </p:nvSpPr>
        <p:spPr>
          <a:xfrm>
            <a:off x="623392" y="1561382"/>
            <a:ext cx="5280587" cy="1877433"/>
          </a:xfrm>
          <a:prstGeom prst="rect">
            <a:avLst/>
          </a:prstGeom>
        </p:spPr>
        <p:txBody>
          <a:bodyPr wrap="square" lIns="121917" tIns="60958" rIns="121917" bIns="60958">
            <a:spAutoFit/>
          </a:bodyPr>
          <a:lstStyle/>
          <a:p>
            <a:pPr algn="just"/>
            <a:r>
              <a:rPr lang="el-GR" sz="1900" b="1" dirty="0" smtClean="0">
                <a:solidFill>
                  <a:srgbClr val="FFFF00"/>
                </a:solidFill>
              </a:rPr>
              <a:t>Εργατικό ατύχημα </a:t>
            </a:r>
            <a:r>
              <a:rPr lang="el-GR" sz="1900" dirty="0" smtClean="0">
                <a:solidFill>
                  <a:schemeClr val="bg1"/>
                </a:solidFill>
              </a:rPr>
              <a:t>είναι εκείνο που συμβαίνει    στον εργαζόμενο κατά τη διάρκεια της εργασίας ή με αφορμή την εργασία και οφείλεται σε απότομο γεγονός (βίαιο συμβάν), εφόσον αυτό προκαλεί στον εργαζόμενο ανικανότητα για εργασία ή ακόμη και θάνατο.</a:t>
            </a:r>
            <a:endParaRPr lang="el-GR" sz="1900" dirty="0">
              <a:solidFill>
                <a:schemeClr val="bg1"/>
              </a:solidFill>
            </a:endParaRPr>
          </a:p>
        </p:txBody>
      </p:sp>
      <p:sp>
        <p:nvSpPr>
          <p:cNvPr id="10" name="9 - Ορθογώνιο"/>
          <p:cNvSpPr/>
          <p:nvPr/>
        </p:nvSpPr>
        <p:spPr>
          <a:xfrm>
            <a:off x="6192011" y="1621766"/>
            <a:ext cx="5280587" cy="1877433"/>
          </a:xfrm>
          <a:prstGeom prst="rect">
            <a:avLst/>
          </a:prstGeom>
        </p:spPr>
        <p:txBody>
          <a:bodyPr wrap="square" lIns="121917" tIns="60958" rIns="121917" bIns="60958">
            <a:spAutoFit/>
          </a:bodyPr>
          <a:lstStyle/>
          <a:p>
            <a:pPr algn="just"/>
            <a:r>
              <a:rPr lang="el-GR" sz="1900" b="1" dirty="0" smtClean="0">
                <a:solidFill>
                  <a:srgbClr val="FFFF00"/>
                </a:solidFill>
              </a:rPr>
              <a:t>Επαγγελματική ασθένεια </a:t>
            </a:r>
            <a:r>
              <a:rPr lang="el-GR" sz="1900" dirty="0" smtClean="0">
                <a:solidFill>
                  <a:schemeClr val="bg1"/>
                </a:solidFill>
              </a:rPr>
              <a:t>είναι οποιαδήποτε      βλάβη προκαλείται στην υγεία του εργαζόμενου, εξαιτίας της παρατεταμένης έκθεσης του εργαζόμενου σε ανθυγιεινές συνθήκες, λόγω της εργασίας την οποία εκτελεί.</a:t>
            </a:r>
            <a:endParaRPr lang="el-GR" sz="19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59563" y="356659"/>
            <a:ext cx="10032437" cy="1179288"/>
          </a:xfrm>
        </p:spPr>
        <p:txBody>
          <a:bodyPr/>
          <a:lstStyle/>
          <a:p>
            <a:pPr lvl="0"/>
            <a:r>
              <a:rPr lang="en-US" b="0" dirty="0" smtClean="0">
                <a:solidFill>
                  <a:srgbClr val="000000"/>
                </a:solidFill>
                <a:latin typeface="Times New Roman" pitchFamily="18" charset="0"/>
                <a:ea typeface="Arial Unicode MS" pitchFamily="34" charset="-128"/>
                <a:cs typeface="Times New Roman" pitchFamily="18" charset="0"/>
              </a:rPr>
              <a:t>Γενικές πληροφορίες</a:t>
            </a:r>
            <a:r>
              <a:rPr lang="el-GR" sz="1100" b="0" dirty="0" smtClean="0">
                <a:solidFill>
                  <a:schemeClr val="tx1"/>
                </a:solidFill>
                <a:latin typeface="Arial" pitchFamily="34" charset="0"/>
              </a:rPr>
              <a:t/>
            </a:r>
            <a:br>
              <a:rPr lang="el-GR" sz="1100" b="0" dirty="0" smtClean="0">
                <a:solidFill>
                  <a:schemeClr val="tx1"/>
                </a:solidFill>
                <a:latin typeface="Arial" pitchFamily="34" charset="0"/>
              </a:rPr>
            </a:br>
            <a:endParaRPr lang="el-GR" dirty="0"/>
          </a:p>
        </p:txBody>
      </p:sp>
      <p:sp>
        <p:nvSpPr>
          <p:cNvPr id="1025" name="Rectangle 1"/>
          <p:cNvSpPr>
            <a:spLocks noChangeArrowheads="1"/>
          </p:cNvSpPr>
          <p:nvPr/>
        </p:nvSpPr>
        <p:spPr bwMode="auto">
          <a:xfrm>
            <a:off x="3023659" y="1324801"/>
            <a:ext cx="7968885" cy="4647422"/>
          </a:xfrm>
          <a:prstGeom prst="rect">
            <a:avLst/>
          </a:prstGeom>
          <a:noFill/>
          <a:ln w="9525">
            <a:noFill/>
            <a:miter lim="800000"/>
            <a:headEnd/>
            <a:tailEnd/>
          </a:ln>
          <a:effectLst/>
        </p:spPr>
        <p:txBody>
          <a:bodyPr vert="horz" wrap="square" lIns="121917" tIns="60958" rIns="121917" bIns="60958" numCol="1" anchor="ctr" anchorCtr="0" compatLnSpc="1">
            <a:prstTxWarp prst="textNoShape">
              <a:avLst/>
            </a:prstTxWarp>
            <a:spAutoFit/>
          </a:bodyPr>
          <a:lstStyle/>
          <a:p>
            <a:pPr algn="just" defTabSz="1219170" eaLnBrk="0" fontAlgn="base" hangingPunct="0">
              <a:spcBef>
                <a:spcPct val="0"/>
              </a:spcBef>
              <a:spcAft>
                <a:spcPct val="0"/>
              </a:spcAft>
              <a:buFontTx/>
              <a:buChar char="•"/>
            </a:pPr>
            <a:r>
              <a:rPr lang="el-GR" sz="2100" dirty="0" smtClean="0">
                <a:solidFill>
                  <a:srgbClr val="000000"/>
                </a:solidFill>
                <a:latin typeface="Times New Roman" pitchFamily="18" charset="0"/>
                <a:ea typeface="Arial Unicode MS" pitchFamily="34" charset="-128"/>
                <a:cs typeface="Times New Roman" pitchFamily="18" charset="0"/>
              </a:rPr>
              <a:t>Η νομοθεσία για την υγεία και την ασφάλεια των εργαζομένων στο εργασιακό περιβάλλον περιλαμβάνει την εκπαίδευσή τους στις σχετικές οδηγίες.</a:t>
            </a:r>
          </a:p>
          <a:p>
            <a:pPr algn="just" defTabSz="1219170" eaLnBrk="0" fontAlgn="base" hangingPunct="0">
              <a:spcBef>
                <a:spcPct val="0"/>
              </a:spcBef>
              <a:spcAft>
                <a:spcPct val="0"/>
              </a:spcAft>
              <a:buFontTx/>
              <a:buChar char="•"/>
            </a:pPr>
            <a:endParaRPr lang="el-GR" sz="2100" dirty="0" smtClean="0">
              <a:latin typeface="Arial" pitchFamily="34" charset="0"/>
              <a:cs typeface="Arial" pitchFamily="34" charset="0"/>
            </a:endParaRPr>
          </a:p>
          <a:p>
            <a:pPr algn="just" defTabSz="1219170" eaLnBrk="0" fontAlgn="base" hangingPunct="0">
              <a:spcBef>
                <a:spcPct val="0"/>
              </a:spcBef>
              <a:spcAft>
                <a:spcPct val="0"/>
              </a:spcAft>
              <a:buFontTx/>
              <a:buChar char="•"/>
            </a:pPr>
            <a:r>
              <a:rPr lang="el-GR" sz="2100" dirty="0" smtClean="0">
                <a:solidFill>
                  <a:srgbClr val="000000"/>
                </a:solidFill>
                <a:latin typeface="Times New Roman" pitchFamily="18" charset="0"/>
                <a:ea typeface="Arial Unicode MS" pitchFamily="34" charset="-128"/>
                <a:cs typeface="Times New Roman" pitchFamily="18" charset="0"/>
              </a:rPr>
              <a:t>Το εργασιακό περιβάλλον πρέπει να είναι απαλλαγμένο από κινδύνους για την υγεία των εργαζομένων.</a:t>
            </a:r>
          </a:p>
          <a:p>
            <a:pPr algn="just" defTabSz="1219170" eaLnBrk="0" fontAlgn="base" hangingPunct="0">
              <a:spcBef>
                <a:spcPct val="0"/>
              </a:spcBef>
              <a:spcAft>
                <a:spcPct val="0"/>
              </a:spcAft>
              <a:buFontTx/>
              <a:buChar char="•"/>
            </a:pPr>
            <a:endParaRPr lang="el-GR" sz="2100" dirty="0" smtClean="0">
              <a:latin typeface="Arial" pitchFamily="34" charset="0"/>
              <a:cs typeface="Arial" pitchFamily="34" charset="0"/>
            </a:endParaRPr>
          </a:p>
          <a:p>
            <a:pPr algn="just" defTabSz="1219170" eaLnBrk="0" fontAlgn="base" hangingPunct="0">
              <a:spcBef>
                <a:spcPct val="0"/>
              </a:spcBef>
              <a:spcAft>
                <a:spcPct val="0"/>
              </a:spcAft>
              <a:buFontTx/>
              <a:buChar char="•"/>
            </a:pPr>
            <a:r>
              <a:rPr lang="el-GR" sz="2100" dirty="0" smtClean="0">
                <a:solidFill>
                  <a:srgbClr val="000000"/>
                </a:solidFill>
                <a:latin typeface="Times New Roman" pitchFamily="18" charset="0"/>
                <a:ea typeface="Arial Unicode MS" pitchFamily="34" charset="-128"/>
                <a:cs typeface="Times New Roman" pitchFamily="18" charset="0"/>
              </a:rPr>
              <a:t>Εφόσον υπάρχουν κίνδυνοι που ελλοχεύουν στο χώρο εργασίας οι εργαζόμενοι θα πρέπει να είναι ενήμεροι.</a:t>
            </a:r>
          </a:p>
          <a:p>
            <a:pPr algn="just" defTabSz="1219170" eaLnBrk="0" fontAlgn="base" hangingPunct="0">
              <a:spcBef>
                <a:spcPct val="0"/>
              </a:spcBef>
              <a:spcAft>
                <a:spcPct val="0"/>
              </a:spcAft>
              <a:buFontTx/>
              <a:buChar char="•"/>
            </a:pPr>
            <a:endParaRPr lang="el-GR" sz="2100" dirty="0" smtClean="0">
              <a:latin typeface="Arial" pitchFamily="34" charset="0"/>
              <a:cs typeface="Arial" pitchFamily="34" charset="0"/>
            </a:endParaRPr>
          </a:p>
          <a:p>
            <a:pPr algn="just" defTabSz="1219170" eaLnBrk="0" fontAlgn="base" hangingPunct="0">
              <a:spcBef>
                <a:spcPct val="0"/>
              </a:spcBef>
              <a:spcAft>
                <a:spcPct val="0"/>
              </a:spcAft>
              <a:buFontTx/>
              <a:buChar char="•"/>
            </a:pPr>
            <a:r>
              <a:rPr lang="en-US" sz="2100" dirty="0" smtClean="0">
                <a:solidFill>
                  <a:srgbClr val="000000"/>
                </a:solidFill>
                <a:latin typeface="Times New Roman" pitchFamily="18" charset="0"/>
                <a:ea typeface="Arial Unicode MS" pitchFamily="34" charset="-128"/>
                <a:cs typeface="Times New Roman" pitchFamily="18" charset="0"/>
              </a:rPr>
              <a:t>Κάθε εργαζόμενος είναι υποχρεωμένος να εφαρμόζει τους κανόνες  υγείας και ασφάλειας </a:t>
            </a:r>
            <a:r>
              <a:rPr lang="el-GR" sz="2100" dirty="0" smtClean="0">
                <a:solidFill>
                  <a:srgbClr val="000000"/>
                </a:solidFill>
                <a:latin typeface="Times New Roman" pitchFamily="18" charset="0"/>
                <a:ea typeface="Arial Unicode MS" pitchFamily="34" charset="-128"/>
                <a:cs typeface="Times New Roman" pitchFamily="18" charset="0"/>
              </a:rPr>
              <a:t>α</a:t>
            </a:r>
            <a:r>
              <a:rPr lang="en-US" sz="2100" dirty="0" smtClean="0">
                <a:solidFill>
                  <a:srgbClr val="000000"/>
                </a:solidFill>
                <a:latin typeface="Times New Roman" pitchFamily="18" charset="0"/>
                <a:ea typeface="Arial Unicode MS" pitchFamily="34" charset="-128"/>
                <a:cs typeface="Times New Roman" pitchFamily="18" charset="0"/>
              </a:rPr>
              <a:t>νάλογα με την εργασία του και να διασφαλί</a:t>
            </a:r>
            <a:r>
              <a:rPr lang="el-GR" sz="2100" dirty="0" smtClean="0">
                <a:solidFill>
                  <a:srgbClr val="000000"/>
                </a:solidFill>
                <a:latin typeface="Times New Roman" pitchFamily="18" charset="0"/>
                <a:ea typeface="Arial Unicode MS" pitchFamily="34" charset="-128"/>
                <a:cs typeface="Times New Roman" pitchFamily="18" charset="0"/>
              </a:rPr>
              <a:t>ζ</a:t>
            </a:r>
            <a:r>
              <a:rPr lang="en-US" sz="2100" dirty="0" smtClean="0">
                <a:solidFill>
                  <a:srgbClr val="000000"/>
                </a:solidFill>
                <a:latin typeface="Times New Roman" pitchFamily="18" charset="0"/>
                <a:ea typeface="Arial Unicode MS" pitchFamily="34" charset="-128"/>
                <a:cs typeface="Times New Roman" pitchFamily="18" charset="0"/>
              </a:rPr>
              <a:t>ει την υγεία και την ασφάλεια και των άλλων ατόμων που πιθανό</a:t>
            </a:r>
            <a:r>
              <a:rPr lang="el-GR" sz="2100" dirty="0" smtClean="0">
                <a:solidFill>
                  <a:srgbClr val="000000"/>
                </a:solidFill>
                <a:latin typeface="Times New Roman" pitchFamily="18" charset="0"/>
                <a:ea typeface="Arial Unicode MS" pitchFamily="34" charset="-128"/>
                <a:cs typeface="Times New Roman" pitchFamily="18" charset="0"/>
              </a:rPr>
              <a:t>ν</a:t>
            </a:r>
            <a:r>
              <a:rPr lang="en-US" sz="2100" dirty="0" smtClean="0">
                <a:solidFill>
                  <a:srgbClr val="000000"/>
                </a:solidFill>
                <a:latin typeface="Times New Roman" pitchFamily="18" charset="0"/>
                <a:ea typeface="Arial Unicode MS" pitchFamily="34" charset="-128"/>
                <a:cs typeface="Times New Roman" pitchFamily="18" charset="0"/>
              </a:rPr>
              <a:t> να επηρεάζ</a:t>
            </a:r>
            <a:r>
              <a:rPr lang="el-GR" sz="2100" dirty="0" smtClean="0">
                <a:solidFill>
                  <a:srgbClr val="000000"/>
                </a:solidFill>
                <a:latin typeface="Times New Roman" pitchFamily="18" charset="0"/>
                <a:ea typeface="Arial Unicode MS" pitchFamily="34" charset="-128"/>
                <a:cs typeface="Times New Roman" pitchFamily="18" charset="0"/>
              </a:rPr>
              <a:t>ον</a:t>
            </a:r>
            <a:r>
              <a:rPr lang="en-US" sz="2100" dirty="0" smtClean="0">
                <a:solidFill>
                  <a:srgbClr val="000000"/>
                </a:solidFill>
                <a:latin typeface="Times New Roman" pitchFamily="18" charset="0"/>
                <a:ea typeface="Arial Unicode MS" pitchFamily="34" charset="-128"/>
                <a:cs typeface="Times New Roman" pitchFamily="18" charset="0"/>
              </a:rPr>
              <a:t>ται από τις πράξεις </a:t>
            </a:r>
            <a:r>
              <a:rPr lang="el-GR" sz="2100" dirty="0" smtClean="0">
                <a:solidFill>
                  <a:srgbClr val="000000"/>
                </a:solidFill>
                <a:latin typeface="Times New Roman" pitchFamily="18" charset="0"/>
                <a:ea typeface="Arial Unicode MS" pitchFamily="34" charset="-128"/>
                <a:cs typeface="Times New Roman" pitchFamily="18" charset="0"/>
              </a:rPr>
              <a:t>ή</a:t>
            </a:r>
            <a:r>
              <a:rPr lang="en-US" sz="2100" dirty="0" smtClean="0">
                <a:solidFill>
                  <a:srgbClr val="000000"/>
                </a:solidFill>
                <a:latin typeface="Times New Roman" pitchFamily="18" charset="0"/>
                <a:ea typeface="Arial Unicode MS" pitchFamily="34" charset="-128"/>
                <a:cs typeface="Times New Roman" pitchFamily="18" charset="0"/>
              </a:rPr>
              <a:t> τις παραλείψεις του.</a:t>
            </a:r>
            <a:endParaRPr lang="en-US" sz="2100" dirty="0" smtClean="0">
              <a:latin typeface="Arial" pitchFamily="34" charset="0"/>
              <a:cs typeface="Arial" pitchFamily="34" charset="0"/>
            </a:endParaRPr>
          </a:p>
        </p:txBody>
      </p:sp>
      <p:sp>
        <p:nvSpPr>
          <p:cNvPr id="4" name="Donut 24"/>
          <p:cNvSpPr/>
          <p:nvPr/>
        </p:nvSpPr>
        <p:spPr>
          <a:xfrm>
            <a:off x="10416480" y="356659"/>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a:extLst>
              <a:ext uri="{FF2B5EF4-FFF2-40B4-BE49-F238E27FC236}">
                <a16:creationId xmlns="" xmlns:a16="http://schemas.microsoft.com/office/drawing/2014/main" id="{7344D3AD-7323-40D9-8ACA-F302072A6ADA}"/>
              </a:ext>
            </a:extLst>
          </p:cNvPr>
          <p:cNvSpPr/>
          <p:nvPr/>
        </p:nvSpPr>
        <p:spPr>
          <a:xfrm>
            <a:off x="966651" y="5208941"/>
            <a:ext cx="11225350" cy="1235398"/>
          </a:xfrm>
          <a:prstGeom prst="rect">
            <a:avLst/>
          </a:prstGeom>
          <a:gradFill>
            <a:gsLst>
              <a:gs pos="0">
                <a:schemeClr val="accent1">
                  <a:alpha val="0"/>
                </a:schemeClr>
              </a:gs>
              <a:gs pos="30000">
                <a:schemeClr val="accent1">
                  <a:alpha val="0"/>
                </a:scheme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 xmlns:a16="http://schemas.microsoft.com/office/drawing/2014/main" id="{5CF5BDA4-10C7-46A6-AC30-523A3FC438AC}"/>
              </a:ext>
            </a:extLst>
          </p:cNvPr>
          <p:cNvSpPr txBox="1"/>
          <p:nvPr/>
        </p:nvSpPr>
        <p:spPr>
          <a:xfrm>
            <a:off x="7091915" y="5208941"/>
            <a:ext cx="4777152" cy="830997"/>
          </a:xfrm>
          <a:prstGeom prst="rect">
            <a:avLst/>
          </a:prstGeom>
          <a:noFill/>
        </p:spPr>
        <p:txBody>
          <a:bodyPr wrap="square" rtlCol="0" anchor="ctr">
            <a:spAutoFit/>
          </a:bodyPr>
          <a:lstStyle/>
          <a:p>
            <a:endParaRPr lang="ko-KR" altLang="en-US" sz="4800" b="1" dirty="0">
              <a:solidFill>
                <a:schemeClr val="bg1"/>
              </a:solidFill>
              <a:latin typeface="+mj-lt"/>
              <a:cs typeface="Arial" pitchFamily="34" charset="0"/>
            </a:endParaRPr>
          </a:p>
        </p:txBody>
      </p:sp>
      <p:sp>
        <p:nvSpPr>
          <p:cNvPr id="10" name="TextBox 8">
            <a:extLst>
              <a:ext uri="{FF2B5EF4-FFF2-40B4-BE49-F238E27FC236}">
                <a16:creationId xmlns="" xmlns:a16="http://schemas.microsoft.com/office/drawing/2014/main" id="{2B6167FF-AD5E-41E4-8385-3024DC936CF2}"/>
              </a:ext>
            </a:extLst>
          </p:cNvPr>
          <p:cNvSpPr txBox="1"/>
          <p:nvPr/>
        </p:nvSpPr>
        <p:spPr>
          <a:xfrm>
            <a:off x="5236234" y="5525928"/>
            <a:ext cx="6607834" cy="523220"/>
          </a:xfrm>
          <a:prstGeom prst="rect">
            <a:avLst/>
          </a:prstGeom>
          <a:noFill/>
        </p:spPr>
        <p:txBody>
          <a:bodyPr wrap="square" rtlCol="0" anchor="ctr">
            <a:spAutoFit/>
          </a:bodyPr>
          <a:lstStyle/>
          <a:p>
            <a:pPr algn="ctr"/>
            <a:r>
              <a:rPr lang="el-GR" altLang="ko-KR" sz="2800" b="1" i="1" dirty="0" smtClean="0">
                <a:solidFill>
                  <a:srgbClr val="FF0000"/>
                </a:solidFill>
                <a:effectLst>
                  <a:outerShdw blurRad="38100" dist="38100" dir="2700000" algn="tl">
                    <a:srgbClr val="000000">
                      <a:alpha val="43137"/>
                    </a:srgbClr>
                  </a:outerShdw>
                </a:effectLst>
                <a:cs typeface="Arial" pitchFamily="34" charset="0"/>
              </a:rPr>
              <a:t>Στο Νοσοκομειακό Περιβάλλον</a:t>
            </a:r>
            <a:endParaRPr lang="ko-KR" altLang="en-US" sz="2800" b="1" i="1" dirty="0">
              <a:solidFill>
                <a:srgbClr val="FF0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01544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23530" y="724620"/>
            <a:ext cx="11573197" cy="646980"/>
          </a:xfrm>
        </p:spPr>
        <p:txBody>
          <a:bodyPr/>
          <a:lstStyle/>
          <a:p>
            <a:r>
              <a:rPr lang="el-GR" dirty="0" smtClean="0">
                <a:solidFill>
                  <a:schemeClr val="accent1">
                    <a:lumMod val="75000"/>
                  </a:schemeClr>
                </a:solidFill>
              </a:rPr>
              <a:t>Νομοθεσία</a:t>
            </a:r>
            <a:endParaRPr lang="en-US" dirty="0" smtClean="0">
              <a:solidFill>
                <a:schemeClr val="accent1">
                  <a:lumMod val="75000"/>
                </a:schemeClr>
              </a:solidFill>
            </a:endParaRPr>
          </a:p>
          <a:p>
            <a:endParaRPr lang="en-US" dirty="0"/>
          </a:p>
        </p:txBody>
      </p:sp>
      <p:sp>
        <p:nvSpPr>
          <p:cNvPr id="3" name="자유형 25">
            <a:extLst>
              <a:ext uri="{FF2B5EF4-FFF2-40B4-BE49-F238E27FC236}">
                <a16:creationId xmlns="" xmlns:a16="http://schemas.microsoft.com/office/drawing/2014/main" id="{6D86D2C2-AE6F-4B57-9299-7F96DCB2244C}"/>
              </a:ext>
            </a:extLst>
          </p:cNvPr>
          <p:cNvSpPr/>
          <p:nvPr/>
        </p:nvSpPr>
        <p:spPr>
          <a:xfrm flipV="1">
            <a:off x="949193" y="252159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자유형 27">
            <a:extLst>
              <a:ext uri="{FF2B5EF4-FFF2-40B4-BE49-F238E27FC236}">
                <a16:creationId xmlns="" xmlns:a16="http://schemas.microsoft.com/office/drawing/2014/main" id="{5FD699C9-6D1E-4EBC-8645-D41A814C57E1}"/>
              </a:ext>
            </a:extLst>
          </p:cNvPr>
          <p:cNvSpPr/>
          <p:nvPr/>
        </p:nvSpPr>
        <p:spPr>
          <a:xfrm flipV="1">
            <a:off x="1018204" y="348402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5" name="자유형 29">
            <a:extLst>
              <a:ext uri="{FF2B5EF4-FFF2-40B4-BE49-F238E27FC236}">
                <a16:creationId xmlns="" xmlns:a16="http://schemas.microsoft.com/office/drawing/2014/main" id="{C4917D7D-B477-48BA-A635-9DAF3307CD6D}"/>
              </a:ext>
            </a:extLst>
          </p:cNvPr>
          <p:cNvSpPr/>
          <p:nvPr/>
        </p:nvSpPr>
        <p:spPr>
          <a:xfrm flipV="1">
            <a:off x="949193" y="434293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6" name="자유형 30">
            <a:extLst>
              <a:ext uri="{FF2B5EF4-FFF2-40B4-BE49-F238E27FC236}">
                <a16:creationId xmlns="" xmlns:a16="http://schemas.microsoft.com/office/drawing/2014/main" id="{C548F1B0-EDFB-4518-AE4D-4A3A6F53F857}"/>
              </a:ext>
            </a:extLst>
          </p:cNvPr>
          <p:cNvSpPr/>
          <p:nvPr/>
        </p:nvSpPr>
        <p:spPr>
          <a:xfrm flipV="1">
            <a:off x="914688" y="5659042"/>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7" name="Oval 10">
            <a:extLst>
              <a:ext uri="{FF2B5EF4-FFF2-40B4-BE49-F238E27FC236}">
                <a16:creationId xmlns="" xmlns:a16="http://schemas.microsoft.com/office/drawing/2014/main" id="{B82655F8-48CF-4044-B93F-7409C33AF07A}"/>
              </a:ext>
            </a:extLst>
          </p:cNvPr>
          <p:cNvSpPr/>
          <p:nvPr/>
        </p:nvSpPr>
        <p:spPr>
          <a:xfrm>
            <a:off x="911134" y="2713143"/>
            <a:ext cx="573285" cy="573285"/>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2</a:t>
            </a:r>
          </a:p>
        </p:txBody>
      </p:sp>
      <p:sp>
        <p:nvSpPr>
          <p:cNvPr id="8" name="Oval 10">
            <a:extLst>
              <a:ext uri="{FF2B5EF4-FFF2-40B4-BE49-F238E27FC236}">
                <a16:creationId xmlns="" xmlns:a16="http://schemas.microsoft.com/office/drawing/2014/main" id="{A306F5C5-A309-4884-9F87-0C3ED104C88B}"/>
              </a:ext>
            </a:extLst>
          </p:cNvPr>
          <p:cNvSpPr/>
          <p:nvPr/>
        </p:nvSpPr>
        <p:spPr>
          <a:xfrm>
            <a:off x="911133" y="3623814"/>
            <a:ext cx="573285" cy="57328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3</a:t>
            </a:r>
          </a:p>
        </p:txBody>
      </p:sp>
      <p:sp>
        <p:nvSpPr>
          <p:cNvPr id="9" name="Oval 10">
            <a:extLst>
              <a:ext uri="{FF2B5EF4-FFF2-40B4-BE49-F238E27FC236}">
                <a16:creationId xmlns="" xmlns:a16="http://schemas.microsoft.com/office/drawing/2014/main" id="{A2F7C35C-6B69-487A-8865-6D4B1582251B}"/>
              </a:ext>
            </a:extLst>
          </p:cNvPr>
          <p:cNvSpPr/>
          <p:nvPr/>
        </p:nvSpPr>
        <p:spPr>
          <a:xfrm>
            <a:off x="911132" y="4534485"/>
            <a:ext cx="573285" cy="57328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4</a:t>
            </a:r>
          </a:p>
        </p:txBody>
      </p:sp>
      <p:sp>
        <p:nvSpPr>
          <p:cNvPr id="11" name="Oval 10">
            <a:extLst>
              <a:ext uri="{FF2B5EF4-FFF2-40B4-BE49-F238E27FC236}">
                <a16:creationId xmlns="" xmlns:a16="http://schemas.microsoft.com/office/drawing/2014/main" id="{D3466C5D-0816-4F4D-863D-75491D4872B3}"/>
              </a:ext>
            </a:extLst>
          </p:cNvPr>
          <p:cNvSpPr/>
          <p:nvPr/>
        </p:nvSpPr>
        <p:spPr>
          <a:xfrm>
            <a:off x="903317" y="1802472"/>
            <a:ext cx="573285" cy="57328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1</a:t>
            </a:r>
          </a:p>
        </p:txBody>
      </p:sp>
      <p:sp>
        <p:nvSpPr>
          <p:cNvPr id="22" name="21 - Ορθογώνιο"/>
          <p:cNvSpPr/>
          <p:nvPr/>
        </p:nvSpPr>
        <p:spPr>
          <a:xfrm>
            <a:off x="2021456" y="1846379"/>
            <a:ext cx="7269193" cy="369332"/>
          </a:xfrm>
          <a:prstGeom prst="rect">
            <a:avLst/>
          </a:prstGeom>
        </p:spPr>
        <p:txBody>
          <a:bodyPr wrap="square">
            <a:spAutoFit/>
          </a:bodyPr>
          <a:lstStyle/>
          <a:p>
            <a:pPr algn="ctr"/>
            <a:r>
              <a:rPr lang="el-GR" dirty="0" smtClean="0"/>
              <a:t>Ασφάλειας και Υγείας στην Εργασία Νόμοι του 1996 έως (</a:t>
            </a:r>
            <a:r>
              <a:rPr lang="el-GR" dirty="0" err="1" smtClean="0"/>
              <a:t>Αρ.2</a:t>
            </a:r>
            <a:r>
              <a:rPr lang="el-GR" dirty="0" smtClean="0"/>
              <a:t>) 2015</a:t>
            </a:r>
            <a:endParaRPr lang="el-GR" dirty="0"/>
          </a:p>
        </p:txBody>
      </p:sp>
      <p:sp>
        <p:nvSpPr>
          <p:cNvPr id="23" name="22 - Ορθογώνιο"/>
          <p:cNvSpPr/>
          <p:nvPr/>
        </p:nvSpPr>
        <p:spPr>
          <a:xfrm>
            <a:off x="1940944" y="2778033"/>
            <a:ext cx="9325154" cy="646331"/>
          </a:xfrm>
          <a:prstGeom prst="rect">
            <a:avLst/>
          </a:prstGeom>
        </p:spPr>
        <p:txBody>
          <a:bodyPr wrap="square">
            <a:spAutoFit/>
          </a:bodyPr>
          <a:lstStyle/>
          <a:p>
            <a:pPr algn="just"/>
            <a:r>
              <a:rPr lang="el-GR" dirty="0" smtClean="0"/>
              <a:t>Οι περί Ασφάλειας και Υγείας στην Εργασία (Χημικοί Παράγοντες) Κανονισμοί του 2001 έως 2015.</a:t>
            </a:r>
            <a:endParaRPr lang="el-GR" dirty="0"/>
          </a:p>
        </p:txBody>
      </p:sp>
      <p:sp>
        <p:nvSpPr>
          <p:cNvPr id="24" name="23 - Ορθογώνιο"/>
          <p:cNvSpPr/>
          <p:nvPr/>
        </p:nvSpPr>
        <p:spPr>
          <a:xfrm>
            <a:off x="2009954" y="3717985"/>
            <a:ext cx="9299275" cy="646331"/>
          </a:xfrm>
          <a:prstGeom prst="rect">
            <a:avLst/>
          </a:prstGeom>
        </p:spPr>
        <p:txBody>
          <a:bodyPr wrap="square">
            <a:spAutoFit/>
          </a:bodyPr>
          <a:lstStyle/>
          <a:p>
            <a:pPr algn="just"/>
            <a:r>
              <a:rPr lang="el-GR" dirty="0" smtClean="0"/>
              <a:t>Οι περί Ασφάλειας και Υγείας στην Εργασία (Βιολογικοί Παράγοντες) Κανονισμοί του 2001.</a:t>
            </a:r>
            <a:endParaRPr lang="el-GR" dirty="0"/>
          </a:p>
        </p:txBody>
      </p:sp>
      <p:sp>
        <p:nvSpPr>
          <p:cNvPr id="25" name="24 - Ορθογώνιο"/>
          <p:cNvSpPr/>
          <p:nvPr/>
        </p:nvSpPr>
        <p:spPr>
          <a:xfrm>
            <a:off x="1986951" y="4406516"/>
            <a:ext cx="9425796" cy="1200329"/>
          </a:xfrm>
          <a:prstGeom prst="rect">
            <a:avLst/>
          </a:prstGeom>
        </p:spPr>
        <p:txBody>
          <a:bodyPr wrap="square">
            <a:spAutoFit/>
          </a:bodyPr>
          <a:lstStyle/>
          <a:p>
            <a:pPr algn="just"/>
            <a:r>
              <a:rPr lang="el-GR" dirty="0" smtClean="0"/>
              <a:t>Οι περί Ασφάλειας και Υγείας στην Εργασίας (Πρόληψη Τραυματισμών από Αιχμηρά Αντικείμενα στον Νοσοκομειακό Τομέα και Ευρύτερα στον Τομέα Παροχής Φροντίδας Υγείας) Κανονισμοί του 2014 (Κ.Δ.Π. 28/2014) ασχολούνται ειδικά με τους κινδύνους από τα αιχμηρά αντικείμενα. </a:t>
            </a:r>
            <a:endParaRPr lang="el-GR" dirty="0"/>
          </a:p>
        </p:txBody>
      </p:sp>
    </p:spTree>
    <p:extLst>
      <p:ext uri="{BB962C8B-B14F-4D97-AF65-F5344CB8AC3E}">
        <p14:creationId xmlns="" xmlns:p14="http://schemas.microsoft.com/office/powerpoint/2010/main" val="119340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Θέση εικόνας" descr="5633.png"/>
          <p:cNvPicPr>
            <a:picLocks noGrp="1" noChangeAspect="1"/>
          </p:cNvPicPr>
          <p:nvPr>
            <p:ph type="pic" sz="quarter" idx="10"/>
          </p:nvPr>
        </p:nvPicPr>
        <p:blipFill>
          <a:blip r:embed="rId2" cstate="print"/>
          <a:srcRect l="6585" r="6585"/>
          <a:stretch>
            <a:fillRect/>
          </a:stretch>
        </p:blipFill>
        <p:spPr/>
      </p:pic>
      <p:sp>
        <p:nvSpPr>
          <p:cNvPr id="4" name="3 - Ορθογώνιο"/>
          <p:cNvSpPr/>
          <p:nvPr/>
        </p:nvSpPr>
        <p:spPr>
          <a:xfrm>
            <a:off x="957532" y="448575"/>
            <a:ext cx="6461184"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l-GR" sz="1600" b="1" i="1" dirty="0" smtClean="0">
                <a:solidFill>
                  <a:schemeClr val="tx2"/>
                </a:solidFill>
                <a:effectLst>
                  <a:outerShdw blurRad="38100" dist="38100" dir="2700000" algn="tl">
                    <a:srgbClr val="000000">
                      <a:alpha val="43137"/>
                    </a:srgbClr>
                  </a:outerShdw>
                </a:effectLst>
              </a:rPr>
              <a:t>ΣΥΣΤΗΜΑΤΑ ΔΙΑΧΕΙΡΙΣΗΣ ΕΠΑΓΓΕΛΜΑΤΙΚΗΣ ΑΣΦΑΛΕΙΑΣ ΚΑΙ ΥΓΕΙΑΣ</a:t>
            </a:r>
            <a:endParaRPr lang="el-GR" sz="1600" b="1" i="1" dirty="0">
              <a:solidFill>
                <a:schemeClr val="tx2"/>
              </a:solidFill>
              <a:effectLst>
                <a:outerShdw blurRad="38100" dist="38100" dir="2700000" algn="tl">
                  <a:srgbClr val="000000">
                    <a:alpha val="43137"/>
                  </a:srgbClr>
                </a:outerShdw>
              </a:effectLst>
            </a:endParaRPr>
          </a:p>
        </p:txBody>
      </p:sp>
      <p:sp>
        <p:nvSpPr>
          <p:cNvPr id="5" name="4 - Ορθογώνιο"/>
          <p:cNvSpPr/>
          <p:nvPr/>
        </p:nvSpPr>
        <p:spPr>
          <a:xfrm>
            <a:off x="362309" y="1285335"/>
            <a:ext cx="6970144" cy="5632311"/>
          </a:xfrm>
          <a:prstGeom prst="rect">
            <a:avLst/>
          </a:prstGeom>
        </p:spPr>
        <p:txBody>
          <a:bodyPr wrap="square">
            <a:spAutoFit/>
          </a:bodyPr>
          <a:lstStyle/>
          <a:p>
            <a:pPr marL="342900" indent="-342900">
              <a:buAutoNum type="arabicPeriod"/>
            </a:pPr>
            <a:r>
              <a:rPr lang="el-GR" dirty="0" smtClean="0"/>
              <a:t>Πολιτική για την επαγγελματική ασφάλεια και την υγεία</a:t>
            </a:r>
          </a:p>
          <a:p>
            <a:pPr marL="342900" indent="-342900">
              <a:buAutoNum type="arabicPeriod"/>
            </a:pPr>
            <a:r>
              <a:rPr lang="el-GR" dirty="0" smtClean="0"/>
              <a:t>Συμμετοχή των </a:t>
            </a:r>
            <a:r>
              <a:rPr lang="el-GR" dirty="0" err="1" smtClean="0"/>
              <a:t>εργοδοτουμένων</a:t>
            </a:r>
            <a:r>
              <a:rPr lang="el-GR" dirty="0" smtClean="0"/>
              <a:t>.</a:t>
            </a:r>
          </a:p>
          <a:p>
            <a:pPr marL="342900" indent="-342900">
              <a:buAutoNum type="arabicPeriod"/>
            </a:pPr>
            <a:r>
              <a:rPr lang="el-GR" dirty="0" smtClean="0"/>
              <a:t>Υπευθυνότητες και ευθύνες – Οργάνωση.</a:t>
            </a:r>
          </a:p>
          <a:p>
            <a:pPr marL="342900" indent="-342900">
              <a:buAutoNum type="arabicPeriod"/>
            </a:pPr>
            <a:r>
              <a:rPr lang="el-GR" dirty="0" smtClean="0"/>
              <a:t>Ικανότητες και κατάρτιση.</a:t>
            </a:r>
          </a:p>
          <a:p>
            <a:pPr marL="342900" indent="-342900">
              <a:buAutoNum type="arabicPeriod"/>
            </a:pPr>
            <a:r>
              <a:rPr lang="el-GR" dirty="0" smtClean="0"/>
              <a:t>Τεκμηρίωση του συστήματος διαχείρισης επαγγελματικής ασφάλειας και υγείας.</a:t>
            </a:r>
          </a:p>
          <a:p>
            <a:pPr marL="342900" indent="-342900">
              <a:buAutoNum type="arabicPeriod"/>
            </a:pPr>
            <a:r>
              <a:rPr lang="el-GR" dirty="0" smtClean="0"/>
              <a:t>Επικοινωνία.</a:t>
            </a:r>
          </a:p>
          <a:p>
            <a:pPr marL="342900" indent="-342900">
              <a:buAutoNum type="arabicPeriod"/>
            </a:pPr>
            <a:r>
              <a:rPr lang="el-GR" dirty="0" smtClean="0"/>
              <a:t>Αρχική εξέταση.</a:t>
            </a:r>
          </a:p>
          <a:p>
            <a:pPr marL="342900" indent="-342900">
              <a:buAutoNum type="arabicPeriod"/>
            </a:pPr>
            <a:r>
              <a:rPr lang="el-GR" dirty="0" smtClean="0"/>
              <a:t>Σχεδιασμός, ανάπτυξη και εφαρμογή του συστήματος.</a:t>
            </a:r>
          </a:p>
          <a:p>
            <a:pPr marL="342900" indent="-342900">
              <a:buAutoNum type="arabicPeriod"/>
            </a:pPr>
            <a:r>
              <a:rPr lang="el-GR" dirty="0" smtClean="0"/>
              <a:t>Στόχοι επαγγελματικής ασφάλειας και υγείας.</a:t>
            </a:r>
          </a:p>
          <a:p>
            <a:pPr marL="342900" indent="-342900">
              <a:buAutoNum type="arabicPeriod"/>
            </a:pPr>
            <a:r>
              <a:rPr lang="el-GR" dirty="0" smtClean="0"/>
              <a:t>Πρόληψη των κινδύνων.</a:t>
            </a:r>
          </a:p>
          <a:p>
            <a:pPr marL="342900" indent="-342900">
              <a:buAutoNum type="arabicPeriod"/>
            </a:pPr>
            <a:r>
              <a:rPr lang="el-GR" dirty="0" smtClean="0"/>
              <a:t>Έλεγχος της απόδοσης και μέτρηση.</a:t>
            </a:r>
          </a:p>
          <a:p>
            <a:pPr marL="342900" indent="-342900">
              <a:buAutoNum type="arabicPeriod"/>
            </a:pPr>
            <a:r>
              <a:rPr lang="el-GR" dirty="0" smtClean="0"/>
              <a:t>Διερεύνηση τραυματισμών, προβλημάτων υγείας, ασθενειών και επικίνδυνων συμβάντων που σχετίζονται με την εργασία και τον αντίκτυπό τους στις επιδόσεις για την ασφάλεια και την υγεία.</a:t>
            </a:r>
          </a:p>
          <a:p>
            <a:pPr marL="342900" indent="-342900">
              <a:buAutoNum type="arabicPeriod"/>
            </a:pPr>
            <a:r>
              <a:rPr lang="el-GR" dirty="0" smtClean="0"/>
              <a:t>Έλεγχος.</a:t>
            </a:r>
          </a:p>
          <a:p>
            <a:pPr marL="342900" indent="-342900">
              <a:buAutoNum type="arabicPeriod"/>
            </a:pPr>
            <a:r>
              <a:rPr lang="el-GR" dirty="0" smtClean="0"/>
              <a:t>Ανασκόπηση διαχείρισης.</a:t>
            </a:r>
          </a:p>
          <a:p>
            <a:pPr marL="342900" indent="-342900">
              <a:buAutoNum type="arabicPeriod"/>
            </a:pPr>
            <a:r>
              <a:rPr lang="el-GR" dirty="0" smtClean="0"/>
              <a:t>Προληπτική και διορθωτική δράση.</a:t>
            </a:r>
          </a:p>
          <a:p>
            <a:pPr marL="342900" indent="-342900">
              <a:buAutoNum type="arabicPeriod"/>
            </a:pPr>
            <a:r>
              <a:rPr lang="el-GR" dirty="0" smtClean="0"/>
              <a:t>Συνεχής βελτίωση.</a:t>
            </a:r>
            <a:endParaRPr lang="el-GR" dirty="0"/>
          </a:p>
        </p:txBody>
      </p:sp>
      <p:sp>
        <p:nvSpPr>
          <p:cNvPr id="6" name="5 - Ορθογώνιο"/>
          <p:cNvSpPr/>
          <p:nvPr/>
        </p:nvSpPr>
        <p:spPr>
          <a:xfrm>
            <a:off x="8089178" y="5297421"/>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5A4BDA0-C270-4764-9C18-A593BCE2C965}"/>
              </a:ext>
            </a:extLst>
          </p:cNvPr>
          <p:cNvSpPr txBox="1"/>
          <p:nvPr/>
        </p:nvSpPr>
        <p:spPr>
          <a:xfrm>
            <a:off x="1000663" y="957970"/>
            <a:ext cx="3830129" cy="1077218"/>
          </a:xfrm>
          <a:prstGeom prst="rect">
            <a:avLst/>
          </a:prstGeom>
          <a:noFill/>
        </p:spPr>
        <p:txBody>
          <a:bodyPr wrap="square" rtlCol="0" anchor="ctr">
            <a:spAutoFit/>
          </a:bodyPr>
          <a:lstStyle/>
          <a:p>
            <a:pPr algn="ctr"/>
            <a:r>
              <a:rPr lang="el-GR" sz="3200" b="1" i="1" dirty="0" smtClean="0">
                <a:solidFill>
                  <a:schemeClr val="accent2"/>
                </a:solidFill>
              </a:rPr>
              <a:t>Εκτίμηση του κινδύνου</a:t>
            </a:r>
            <a:endParaRPr lang="ko-KR" altLang="en-US" sz="3200" b="1" i="1" dirty="0">
              <a:solidFill>
                <a:schemeClr val="accent2"/>
              </a:solidFill>
              <a:cs typeface="Arial" pitchFamily="34" charset="0"/>
            </a:endParaRPr>
          </a:p>
        </p:txBody>
      </p:sp>
      <p:sp>
        <p:nvSpPr>
          <p:cNvPr id="5" name="직사각형 4">
            <a:extLst>
              <a:ext uri="{FF2B5EF4-FFF2-40B4-BE49-F238E27FC236}">
                <a16:creationId xmlns="" xmlns:a16="http://schemas.microsoft.com/office/drawing/2014/main" id="{41CD8CE4-625A-417F-A21A-EFF082D32DB1}"/>
              </a:ext>
            </a:extLst>
          </p:cNvPr>
          <p:cNvSpPr/>
          <p:nvPr/>
        </p:nvSpPr>
        <p:spPr>
          <a:xfrm>
            <a:off x="11826240" y="0"/>
            <a:ext cx="3657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 xmlns:a16="http://schemas.microsoft.com/office/drawing/2014/main" id="{94F9B065-07C1-4CA3-8A95-5AC0D2D6BF6E}"/>
              </a:ext>
            </a:extLst>
          </p:cNvPr>
          <p:cNvSpPr txBox="1"/>
          <p:nvPr/>
        </p:nvSpPr>
        <p:spPr>
          <a:xfrm>
            <a:off x="1134036" y="790897"/>
            <a:ext cx="3228263" cy="584775"/>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endParaRPr lang="ko-KR" altLang="en-US" sz="3200" b="1" dirty="0">
              <a:solidFill>
                <a:schemeClr val="accent1"/>
              </a:solidFill>
              <a:effectLst/>
            </a:endParaRPr>
          </a:p>
        </p:txBody>
      </p:sp>
      <p:sp>
        <p:nvSpPr>
          <p:cNvPr id="21" name="20 - Ορθογώνιο"/>
          <p:cNvSpPr/>
          <p:nvPr/>
        </p:nvSpPr>
        <p:spPr>
          <a:xfrm>
            <a:off x="5865962" y="857721"/>
            <a:ext cx="5865962" cy="5078313"/>
          </a:xfrm>
          <a:prstGeom prst="rect">
            <a:avLst/>
          </a:prstGeom>
        </p:spPr>
        <p:txBody>
          <a:bodyPr wrap="square">
            <a:spAutoFit/>
          </a:bodyPr>
          <a:lstStyle/>
          <a:p>
            <a:r>
              <a:rPr lang="el-GR" b="1" dirty="0" smtClean="0"/>
              <a:t>Βήμα ένα: </a:t>
            </a:r>
            <a:r>
              <a:rPr lang="el-GR" dirty="0" smtClean="0"/>
              <a:t>αναζητήστε και εντοπίστε τους κινδύνους. </a:t>
            </a:r>
          </a:p>
          <a:p>
            <a:endParaRPr lang="el-GR" dirty="0" smtClean="0"/>
          </a:p>
          <a:p>
            <a:r>
              <a:rPr lang="el-GR" b="1" dirty="0" smtClean="0"/>
              <a:t>Βήμα δύο: </a:t>
            </a:r>
            <a:r>
              <a:rPr lang="el-GR" dirty="0" smtClean="0"/>
              <a:t>προσδιορίστε ποιος μπορεί να πάθει κακό και πώς. </a:t>
            </a:r>
          </a:p>
          <a:p>
            <a:endParaRPr lang="el-GR" dirty="0" smtClean="0"/>
          </a:p>
          <a:p>
            <a:r>
              <a:rPr lang="el-GR" b="1" dirty="0" smtClean="0"/>
              <a:t>Βήμα τρία: </a:t>
            </a:r>
            <a:r>
              <a:rPr lang="el-GR" dirty="0" smtClean="0"/>
              <a:t>αξιολογήστε τους κινδύνους - λαμβάνοντας υπόψη τα υφιστάμενα μέτρα ελέγχου και το μέγεθος των κινδύνων που παραμένουν. </a:t>
            </a:r>
          </a:p>
          <a:p>
            <a:endParaRPr lang="el-GR" dirty="0" smtClean="0"/>
          </a:p>
          <a:p>
            <a:r>
              <a:rPr lang="el-GR" b="1" dirty="0" smtClean="0"/>
              <a:t>Βήμα τέσσερα: </a:t>
            </a:r>
            <a:r>
              <a:rPr lang="el-GR" dirty="0" smtClean="0"/>
              <a:t>καταγράψτε τα πορίσματα της αξιολόγησης - συμπεριλαμβανομένων των αναγκαίων μέτρων ελέγχου και τυχόν περαιτέρω ενεργειών που απαιτούνται για τη σημαντική μείωση του κινδύνου. </a:t>
            </a:r>
          </a:p>
          <a:p>
            <a:endParaRPr lang="el-GR" b="1" dirty="0" smtClean="0"/>
          </a:p>
          <a:p>
            <a:r>
              <a:rPr lang="el-GR" b="1" dirty="0" smtClean="0"/>
              <a:t>Βήμα πέντε: </a:t>
            </a:r>
            <a:r>
              <a:rPr lang="el-GR" dirty="0" smtClean="0"/>
              <a:t>προχωρήστε σε ανασκόπηση, αναθεώρηση και τροποποίηση της εκτίμησης - ιδιαίτερα εάν η φύση των εργασιών μεταβάλλεται ή όταν οι εξελίξεις δείχνουν ότι μπορεί να μην ισχύει πλέον</a:t>
            </a:r>
            <a:endParaRPr lang="el-GR" dirty="0"/>
          </a:p>
        </p:txBody>
      </p:sp>
      <p:sp>
        <p:nvSpPr>
          <p:cNvPr id="22" name="21 - Ορθογώνιο"/>
          <p:cNvSpPr/>
          <p:nvPr/>
        </p:nvSpPr>
        <p:spPr>
          <a:xfrm>
            <a:off x="5297457" y="889323"/>
            <a:ext cx="441146" cy="369332"/>
          </a:xfrm>
          <a:prstGeom prst="rect">
            <a:avLst/>
          </a:prstGeom>
        </p:spPr>
        <p:txBody>
          <a:bodyPr wrap="none">
            <a:spAutoFit/>
          </a:bodyPr>
          <a:lstStyle/>
          <a:p>
            <a:pPr algn="ctr"/>
            <a:r>
              <a:rPr lang="en-US" altLang="ko-KR" b="1" dirty="0" smtClean="0">
                <a:solidFill>
                  <a:schemeClr val="accent1"/>
                </a:solidFill>
              </a:rPr>
              <a:t>01</a:t>
            </a:r>
            <a:endParaRPr lang="ko-KR" altLang="en-US" b="1" dirty="0">
              <a:solidFill>
                <a:schemeClr val="accent1"/>
              </a:solidFill>
            </a:endParaRPr>
          </a:p>
        </p:txBody>
      </p:sp>
      <p:sp>
        <p:nvSpPr>
          <p:cNvPr id="24" name="23 - Ορθογώνιο"/>
          <p:cNvSpPr/>
          <p:nvPr/>
        </p:nvSpPr>
        <p:spPr>
          <a:xfrm>
            <a:off x="5323336" y="1493171"/>
            <a:ext cx="441147" cy="369332"/>
          </a:xfrm>
          <a:prstGeom prst="rect">
            <a:avLst/>
          </a:prstGeom>
        </p:spPr>
        <p:txBody>
          <a:bodyPr wrap="none">
            <a:spAutoFit/>
          </a:bodyPr>
          <a:lstStyle/>
          <a:p>
            <a:pPr algn="ctr"/>
            <a:r>
              <a:rPr lang="en-US" altLang="ko-KR" b="1" dirty="0" smtClean="0">
                <a:solidFill>
                  <a:schemeClr val="accent2"/>
                </a:solidFill>
              </a:rPr>
              <a:t>0</a:t>
            </a:r>
            <a:r>
              <a:rPr lang="el-GR" altLang="ko-KR" b="1" dirty="0" smtClean="0">
                <a:solidFill>
                  <a:schemeClr val="accent2"/>
                </a:solidFill>
              </a:rPr>
              <a:t>2</a:t>
            </a:r>
            <a:endParaRPr lang="ko-KR" altLang="en-US" b="1" dirty="0">
              <a:solidFill>
                <a:schemeClr val="accent2"/>
              </a:solidFill>
            </a:endParaRPr>
          </a:p>
        </p:txBody>
      </p:sp>
      <p:sp>
        <p:nvSpPr>
          <p:cNvPr id="25" name="24 - Ορθογώνιο"/>
          <p:cNvSpPr/>
          <p:nvPr/>
        </p:nvSpPr>
        <p:spPr>
          <a:xfrm>
            <a:off x="5329087" y="2283928"/>
            <a:ext cx="441147" cy="369332"/>
          </a:xfrm>
          <a:prstGeom prst="rect">
            <a:avLst/>
          </a:prstGeom>
        </p:spPr>
        <p:txBody>
          <a:bodyPr wrap="none">
            <a:spAutoFit/>
          </a:bodyPr>
          <a:lstStyle/>
          <a:p>
            <a:pPr algn="ctr"/>
            <a:r>
              <a:rPr lang="en-US" altLang="ko-KR" b="1" dirty="0" smtClean="0">
                <a:solidFill>
                  <a:schemeClr val="accent1"/>
                </a:solidFill>
              </a:rPr>
              <a:t>0</a:t>
            </a:r>
            <a:r>
              <a:rPr lang="el-GR" altLang="ko-KR" b="1" dirty="0" smtClean="0">
                <a:solidFill>
                  <a:schemeClr val="accent1"/>
                </a:solidFill>
              </a:rPr>
              <a:t>3</a:t>
            </a:r>
            <a:endParaRPr lang="ko-KR" altLang="en-US" b="1" dirty="0">
              <a:solidFill>
                <a:schemeClr val="accent1"/>
              </a:solidFill>
            </a:endParaRPr>
          </a:p>
        </p:txBody>
      </p:sp>
      <p:sp>
        <p:nvSpPr>
          <p:cNvPr id="26" name="25 - Ορθογώνιο"/>
          <p:cNvSpPr/>
          <p:nvPr/>
        </p:nvSpPr>
        <p:spPr>
          <a:xfrm>
            <a:off x="5337714" y="4725202"/>
            <a:ext cx="441147" cy="369332"/>
          </a:xfrm>
          <a:prstGeom prst="rect">
            <a:avLst/>
          </a:prstGeom>
        </p:spPr>
        <p:txBody>
          <a:bodyPr wrap="none">
            <a:spAutoFit/>
          </a:bodyPr>
          <a:lstStyle/>
          <a:p>
            <a:pPr algn="ctr"/>
            <a:r>
              <a:rPr lang="en-US" altLang="ko-KR" b="1" dirty="0" smtClean="0">
                <a:solidFill>
                  <a:schemeClr val="accent1"/>
                </a:solidFill>
              </a:rPr>
              <a:t>0</a:t>
            </a:r>
            <a:r>
              <a:rPr lang="el-GR" altLang="ko-KR" b="1" dirty="0" smtClean="0">
                <a:solidFill>
                  <a:schemeClr val="accent1"/>
                </a:solidFill>
              </a:rPr>
              <a:t>5</a:t>
            </a:r>
            <a:endParaRPr lang="ko-KR" altLang="en-US" b="1" dirty="0">
              <a:solidFill>
                <a:schemeClr val="accent1"/>
              </a:solidFill>
            </a:endParaRPr>
          </a:p>
        </p:txBody>
      </p:sp>
      <p:sp>
        <p:nvSpPr>
          <p:cNvPr id="27" name="26 - Ορθογώνιο"/>
          <p:cNvSpPr/>
          <p:nvPr/>
        </p:nvSpPr>
        <p:spPr>
          <a:xfrm>
            <a:off x="5363592" y="3370853"/>
            <a:ext cx="441147" cy="369332"/>
          </a:xfrm>
          <a:prstGeom prst="rect">
            <a:avLst/>
          </a:prstGeom>
        </p:spPr>
        <p:txBody>
          <a:bodyPr wrap="none">
            <a:spAutoFit/>
          </a:bodyPr>
          <a:lstStyle/>
          <a:p>
            <a:pPr algn="ctr"/>
            <a:r>
              <a:rPr lang="en-US" altLang="ko-KR" b="1" dirty="0" smtClean="0">
                <a:solidFill>
                  <a:schemeClr val="accent2"/>
                </a:solidFill>
              </a:rPr>
              <a:t>0</a:t>
            </a:r>
            <a:r>
              <a:rPr lang="el-GR" altLang="ko-KR" b="1" dirty="0" smtClean="0">
                <a:solidFill>
                  <a:schemeClr val="accent2"/>
                </a:solidFill>
              </a:rPr>
              <a:t>4</a:t>
            </a:r>
            <a:endParaRPr lang="ko-KR" altLang="en-US" b="1" dirty="0">
              <a:solidFill>
                <a:schemeClr val="accent2"/>
              </a:solidFill>
            </a:endParaRPr>
          </a:p>
        </p:txBody>
      </p:sp>
    </p:spTree>
    <p:extLst>
      <p:ext uri="{BB962C8B-B14F-4D97-AF65-F5344CB8AC3E}">
        <p14:creationId xmlns="" xmlns:p14="http://schemas.microsoft.com/office/powerpoint/2010/main" val="211173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quarter" idx="10"/>
          </p:nvPr>
        </p:nvSpPr>
        <p:spPr>
          <a:xfrm>
            <a:off x="323529" y="207035"/>
            <a:ext cx="11573197" cy="85672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400" b="1" dirty="0" smtClean="0">
                <a:solidFill>
                  <a:schemeClr val="tx2"/>
                </a:solidFill>
              </a:rPr>
              <a:t>Παράγοντες κίνδυνου και σχετιζόμενες επαγγελματικές παθήσεις </a:t>
            </a:r>
          </a:p>
        </p:txBody>
      </p:sp>
      <p:pic>
        <p:nvPicPr>
          <p:cNvPr id="1027" name="Picture 3" descr="C:\Users\user\Desktop\π.png"/>
          <p:cNvPicPr>
            <a:picLocks noChangeAspect="1" noChangeArrowheads="1"/>
          </p:cNvPicPr>
          <p:nvPr/>
        </p:nvPicPr>
        <p:blipFill>
          <a:blip r:embed="rId2" cstate="print"/>
          <a:srcRect/>
          <a:stretch>
            <a:fillRect/>
          </a:stretch>
        </p:blipFill>
        <p:spPr bwMode="auto">
          <a:xfrm>
            <a:off x="2527540" y="1074617"/>
            <a:ext cx="6650966" cy="5559931"/>
          </a:xfrm>
          <a:prstGeom prst="rect">
            <a:avLst/>
          </a:prstGeom>
          <a:solidFill>
            <a:schemeClr val="tx2">
              <a:lumMod val="20000"/>
              <a:lumOff val="80000"/>
            </a:schemeClr>
          </a:solidFill>
          <a:effectLst>
            <a:outerShdw blurRad="50800" dist="38100" dir="2700000" algn="tl" rotWithShape="0">
              <a:prstClr val="black">
                <a:alpha val="40000"/>
              </a:prstClr>
            </a:outerShdw>
          </a:effectLst>
        </p:spPr>
      </p:pic>
      <p:sp>
        <p:nvSpPr>
          <p:cNvPr id="5" name="4 - Ορθογώνιο"/>
          <p:cNvSpPr/>
          <p:nvPr/>
        </p:nvSpPr>
        <p:spPr>
          <a:xfrm>
            <a:off x="4742129" y="6627168"/>
            <a:ext cx="2053767" cy="230832"/>
          </a:xfrm>
          <a:prstGeom prst="rect">
            <a:avLst/>
          </a:prstGeom>
        </p:spPr>
        <p:txBody>
          <a:bodyPr wrap="none">
            <a:spAutoFit/>
          </a:bodyPr>
          <a:lstStyle/>
          <a:p>
            <a:r>
              <a:rPr lang="el-GR" sz="900" dirty="0" smtClean="0"/>
              <a:t>ΤΜΗΜΑ ΕΠΙΘΕΩΡΗΣΗΣ ΕΡΓΑΣΙΑΣ</a:t>
            </a:r>
            <a:endParaRPr lang="el-GR"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512">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512">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512">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4990</TotalTime>
  <Words>1016</Words>
  <Application>Microsoft Office PowerPoint</Application>
  <PresentationFormat>Προσαρμογή</PresentationFormat>
  <Paragraphs>126</Paragraphs>
  <Slides>18</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18</vt:i4>
      </vt:variant>
    </vt:vector>
  </HeadingPairs>
  <TitlesOfParts>
    <vt:vector size="21" baseType="lpstr">
      <vt:lpstr>Cover and End Slide Master</vt:lpstr>
      <vt:lpstr>Contents Slide Master</vt:lpstr>
      <vt:lpstr>Section Break Slide Master</vt:lpstr>
      <vt:lpstr>Διαφάνεια 1</vt:lpstr>
      <vt:lpstr>ΣΤΑΤΙΣΤΙΚΑ ΣΤΟΙΧΕΙΑ</vt:lpstr>
      <vt:lpstr>ΕΡΓΑΤΙΚΟ ΑΤΥΧΗΜΑ - ΕΠΑΓΓΕΛΜΑΤΙΚΗ ΑΣΘΕΝΕΙΑ</vt:lpstr>
      <vt:lpstr>Γενικές πληροφορίες </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ΒΙΒΛΙΟΓΡΑΦΙΑ</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84</cp:revision>
  <dcterms:created xsi:type="dcterms:W3CDTF">2020-01-20T05:08:25Z</dcterms:created>
  <dcterms:modified xsi:type="dcterms:W3CDTF">2023-12-19T15:42:27Z</dcterms:modified>
</cp:coreProperties>
</file>